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20"/>
  </p:notesMasterIdLst>
  <p:handoutMasterIdLst>
    <p:handoutMasterId r:id="rId21"/>
  </p:handoutMasterIdLst>
  <p:sldIdLst>
    <p:sldId id="256" r:id="rId7"/>
    <p:sldId id="282" r:id="rId8"/>
    <p:sldId id="25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7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133C41"/>
    <a:srgbClr val="85CA3A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D0872-0ABB-4BA1-AAA1-9CEECAC2892E}" v="331" dt="2023-05-02T03:09:31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5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966" y="1412416"/>
            <a:ext cx="4506468" cy="1330784"/>
          </a:xfrm>
        </p:spPr>
        <p:txBody>
          <a:bodyPr/>
          <a:lstStyle/>
          <a:p>
            <a:r>
              <a:rPr lang="en-US" dirty="0"/>
              <a:t>Optional in Java8+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509997"/>
            <a:ext cx="4315968" cy="313932"/>
          </a:xfrm>
        </p:spPr>
        <p:txBody>
          <a:bodyPr/>
          <a:lstStyle/>
          <a:p>
            <a:r>
              <a:rPr lang="en-US" dirty="0"/>
              <a:t>Best practices, Dos and Don’ts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340966" y="4943445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2023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9201-EFBE-D567-7B07-5C3D2F3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2605-9923-721B-44DB-39CEA26281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688" y="960042"/>
            <a:ext cx="8291512" cy="339725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</a:rPr>
              <a:t>Golden rules of Optional usage </a:t>
            </a:r>
          </a:p>
          <a:p>
            <a:pPr lvl="1"/>
            <a:r>
              <a:rPr lang="en-US" dirty="0"/>
              <a:t>Never create Optional class members </a:t>
            </a:r>
          </a:p>
          <a:p>
            <a:pPr lvl="1"/>
            <a:r>
              <a:rPr lang="en-US" dirty="0"/>
              <a:t>Never create Optional variables</a:t>
            </a:r>
          </a:p>
          <a:p>
            <a:pPr lvl="1"/>
            <a:r>
              <a:rPr lang="en-US" dirty="0"/>
              <a:t>Never create Optional method arguments</a:t>
            </a:r>
          </a:p>
          <a:p>
            <a:pPr lvl="1"/>
            <a:r>
              <a:rPr lang="en-US" dirty="0"/>
              <a:t>Optional should be limited to use in the method return type.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400" b="1" dirty="0"/>
              <a:t>Why not create variables of type Optional ?</a:t>
            </a:r>
          </a:p>
          <a:p>
            <a:pPr lvl="1"/>
            <a:r>
              <a:rPr lang="en-US" sz="1200" dirty="0"/>
              <a:t>Serialization of Objects fails with exception when it contains Optional data members.</a:t>
            </a:r>
          </a:p>
          <a:p>
            <a:pPr lvl="1"/>
            <a:endParaRPr lang="en-US" sz="1400" b="1" dirty="0"/>
          </a:p>
          <a:p>
            <a:pPr lvl="1"/>
            <a:r>
              <a:rPr lang="en-US" sz="1200" dirty="0"/>
              <a:t>Converting Objects to JSON produces undesired results when it contains Optional data members.</a:t>
            </a:r>
          </a:p>
          <a:p>
            <a:pPr lvl="1"/>
            <a:r>
              <a:rPr lang="en-US" sz="1200" dirty="0"/>
              <a:t>Java allows these variable declarations; it doesn’t mean the code is clean.</a:t>
            </a:r>
          </a:p>
          <a:p>
            <a:pPr lvl="1"/>
            <a:endParaRPr lang="en-US" sz="1400" b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7B0D-09DC-45F2-20A1-A1942DA8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EBDE2-5EA5-FC49-64E7-53A97791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184548"/>
            <a:ext cx="47625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AD1E7-19BB-7DDE-09C5-1C2E6BD5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87714"/>
            <a:ext cx="4459286" cy="1744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F5554-1E74-4C32-D93F-117BB1D05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1876180"/>
            <a:ext cx="3515519" cy="10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9201-EFBE-D567-7B07-5C3D2F3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Good and Bad – </a:t>
            </a:r>
            <a:r>
              <a:rPr lang="en-US" dirty="0"/>
              <a:t>use </a:t>
            </a:r>
            <a:r>
              <a:rPr lang="en-US" dirty="0" err="1"/>
              <a:t>Optional.orElseThrow</a:t>
            </a:r>
            <a:r>
              <a:rPr lang="en-US" dirty="0"/>
              <a:t>()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7B0D-09DC-45F2-20A1-A1942DA8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3A1AA-E570-0C4D-721F-52189BAA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852486"/>
            <a:ext cx="4405745" cy="2640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8042CD-EFAB-C389-35A0-12270699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64" y="852486"/>
            <a:ext cx="4294908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6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9201-EFBE-D567-7B07-5C3D2F3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Good and Bad – </a:t>
            </a:r>
            <a:r>
              <a:rPr lang="en-US" dirty="0"/>
              <a:t>use </a:t>
            </a:r>
            <a:r>
              <a:rPr lang="en-US" dirty="0" err="1"/>
              <a:t>Optional.orElse</a:t>
            </a:r>
            <a:r>
              <a:rPr lang="en-US" dirty="0"/>
              <a:t>()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7B0D-09DC-45F2-20A1-A1942DA8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5AD00-74CF-1F60-3C49-9E74F164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3" y="852486"/>
            <a:ext cx="4654262" cy="234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58298-89E5-B416-C985-112AC989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91" y="852485"/>
            <a:ext cx="3955040" cy="16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1C84-2249-7E8F-B024-2153EBA4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style coding using Optional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0DD948-CE24-F376-DA02-865B8E6DB7A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65499322"/>
              </p:ext>
            </p:extLst>
          </p:nvPr>
        </p:nvGraphicFramePr>
        <p:xfrm>
          <a:off x="122464" y="1084683"/>
          <a:ext cx="8878653" cy="2997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1786">
                  <a:extLst>
                    <a:ext uri="{9D8B030D-6E8A-4147-A177-3AD203B41FA5}">
                      <a16:colId xmlns:a16="http://schemas.microsoft.com/office/drawing/2014/main" val="4002058361"/>
                    </a:ext>
                  </a:extLst>
                </a:gridCol>
                <a:gridCol w="3807591">
                  <a:extLst>
                    <a:ext uri="{9D8B030D-6E8A-4147-A177-3AD203B41FA5}">
                      <a16:colId xmlns:a16="http://schemas.microsoft.com/office/drawing/2014/main" val="1674982812"/>
                    </a:ext>
                  </a:extLst>
                </a:gridCol>
                <a:gridCol w="2939276">
                  <a:extLst>
                    <a:ext uri="{9D8B030D-6E8A-4147-A177-3AD203B41FA5}">
                      <a16:colId xmlns:a16="http://schemas.microsoft.com/office/drawing/2014/main" val="4134405456"/>
                    </a:ext>
                  </a:extLst>
                </a:gridCol>
              </a:tblGrid>
              <a:tr h="482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way of using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 Functional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9608"/>
                  </a:ext>
                </a:extLst>
              </a:tr>
              <a:tr h="17216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Book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book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= new Book(new Chapter("The Summary"));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String summary = "default value";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if (book != null) {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Chapter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chapter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=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book.chapter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();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if (chapter != null) {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    if (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chapter.summary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() != null) {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           summary =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chapter.summary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                                            .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toUpperCase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();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    }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 } </a:t>
                      </a:r>
                      <a:endParaRPr lang="en-US" sz="900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}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rgbClr val="222222"/>
                          </a:solidFill>
                          <a:latin typeface="Calibri"/>
                        </a:rPr>
                        <a:t>Book </a:t>
                      </a:r>
                      <a:r>
                        <a:rPr lang="en-US" sz="900" b="0" i="0" u="none" strike="noStrike" noProof="0" dirty="0" err="1">
                          <a:solidFill>
                            <a:srgbClr val="222222"/>
                          </a:solidFill>
                          <a:latin typeface="Calibri"/>
                        </a:rPr>
                        <a:t>book</a:t>
                      </a:r>
                      <a:r>
                        <a:rPr lang="en-US" sz="900" b="0" i="0" u="none" strike="noStrike" noProof="0" dirty="0">
                          <a:solidFill>
                            <a:srgbClr val="222222"/>
                          </a:solidFill>
                          <a:latin typeface="Calibri"/>
                        </a:rPr>
                        <a:t> = new Book(new Chapter("The Summary"));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Optional&lt;Book&gt; 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bookOptional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(book);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bookOptional.</a:t>
                      </a:r>
                      <a:r>
                        <a:rPr lang="en-US" sz="900" b="1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isPresent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lvl="0">
                        <a:buNone/>
                      </a:pP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 Optional&lt;Chapter&gt; 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chapterOptional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book.chapter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());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 if (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chapterOptional.</a:t>
                      </a:r>
                      <a:r>
                        <a:rPr lang="en-US" sz="900" b="1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isPresent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 Optional&lt;String&gt;  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summaryOptional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chapterOptional.</a:t>
                      </a:r>
                      <a:r>
                        <a:rPr lang="en-US" sz="900" b="1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().summary());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 if (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summaryOptional.</a:t>
                      </a:r>
                      <a:r>
                        <a:rPr lang="en-US" sz="900" b="1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isPresent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()) {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     summary = 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summaryOptional.</a:t>
                      </a:r>
                      <a:r>
                        <a:rPr lang="en-US" sz="900" b="1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9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();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 }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   }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}</a:t>
                      </a:r>
                      <a:endParaRPr lang="en-US" sz="900" b="0" i="0" u="none" strike="noStrike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kern="1200" noProof="0" dirty="0"/>
                        <a:t>book = new Book(new Chapter("The Summary"));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getSummary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 (Book 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book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defValue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{ 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</a:rPr>
                        <a:t>//Java 8 Optional - functional style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  return 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(book)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     .map(Book::chapter)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     .map(Chapter::summary)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     .map(String::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            .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noProof="0" dirty="0" err="1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defValue</a:t>
                      </a: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);</a:t>
                      </a:r>
                      <a:b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noProof="0" dirty="0">
                          <a:solidFill>
                            <a:srgbClr val="222222"/>
                          </a:solidFill>
                          <a:latin typeface="Calibri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endParaRPr lang="en-US" sz="900" b="0" i="0" u="none" strike="noStrike" kern="1200" dirty="0">
                        <a:solidFill>
                          <a:srgbClr val="222222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This method covers all the below -</a:t>
                      </a:r>
                      <a:r>
                        <a:rPr lang="en-US" sz="1200" dirty="0" err="1"/>
                        <a:t>ve</a:t>
                      </a:r>
                      <a:r>
                        <a:rPr lang="en-US" sz="1200" dirty="0"/>
                        <a:t> cases and returns default value.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Book is null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Chapter is null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Summary is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7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CFAC-0709-F7BF-3D39-D7762350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D51AB55-C6F3-482E-A2BD-24A1E66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438150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6640511" cy="339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What is Optional class in Java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Optional class methods</a:t>
            </a:r>
          </a:p>
          <a:p>
            <a:r>
              <a:rPr lang="en-US" sz="1800" dirty="0"/>
              <a:t>Functional programming using Optional</a:t>
            </a:r>
          </a:p>
          <a:p>
            <a:r>
              <a:rPr lang="en-US" sz="1800" dirty="0"/>
              <a:t>Best practices</a:t>
            </a:r>
          </a:p>
          <a:p>
            <a:r>
              <a:rPr lang="en-US" sz="1800" dirty="0"/>
              <a:t>Examples </a:t>
            </a:r>
          </a:p>
          <a:p>
            <a:r>
              <a:rPr lang="en-US" sz="1800" dirty="0"/>
              <a:t>Functional style coding using Optional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67EE204-B7E5-460E-A27C-E7B18CD5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4480321" y="1437495"/>
            <a:ext cx="3993542" cy="3429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defTabSz="6858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4000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D51AB55-C6F3-482E-A2BD-24A1E66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599"/>
            <a:ext cx="8426449" cy="501011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What is Optional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7777161" cy="339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Average answers:</a:t>
            </a:r>
          </a:p>
          <a:p>
            <a:pPr lvl="1"/>
            <a:r>
              <a:rPr lang="en-US" sz="1400" dirty="0"/>
              <a:t>Optional class was introduced in Java 8 to handle Null Pointer Exception</a:t>
            </a:r>
          </a:p>
          <a:p>
            <a:pPr lvl="1"/>
            <a:r>
              <a:rPr lang="en-US" sz="1400" dirty="0"/>
              <a:t>Optional class was introduced to handle null values in in Java 8. It contains </a:t>
            </a:r>
            <a:r>
              <a:rPr lang="en-US" sz="1400" dirty="0" err="1"/>
              <a:t>isPresent</a:t>
            </a:r>
            <a:r>
              <a:rPr lang="en-US" sz="1400" dirty="0"/>
              <a:t>() and get() methods.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Best answer from Java doc:</a:t>
            </a:r>
          </a:p>
          <a:p>
            <a:pPr lvl="1"/>
            <a:r>
              <a:rPr lang="en-US" sz="1400" dirty="0"/>
              <a:t>A container object which may or may not contain a non-null value. If a value is present, </a:t>
            </a:r>
            <a:r>
              <a:rPr lang="en-US" sz="1400" dirty="0" err="1"/>
              <a:t>isPresent</a:t>
            </a:r>
            <a:r>
              <a:rPr lang="en-US" sz="1400" dirty="0"/>
              <a:t>() returns true. If no value is present, the object is considered empty and </a:t>
            </a:r>
            <a:r>
              <a:rPr lang="en-US" sz="1400" dirty="0" err="1"/>
              <a:t>isPresent</a:t>
            </a:r>
            <a:r>
              <a:rPr lang="en-US" sz="1400" dirty="0"/>
              <a:t>() returns false.</a:t>
            </a:r>
          </a:p>
          <a:p>
            <a:pPr lvl="1"/>
            <a:r>
              <a:rPr lang="en-US" sz="1400" dirty="0"/>
              <a:t>Optional is primarily intended for use as a method return type where there is a clear need to represent "no result," and where using null is likely to cause errors. A variable whose type is Optional should never itself be null; it should always point to an Optional instance.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67EE204-B7E5-460E-A27C-E7B18CD5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4480321" y="1437495"/>
            <a:ext cx="3993542" cy="3429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defTabSz="6858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D51AB55-C6F3-482E-A2BD-24A1E66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501010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Optional example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198811" cy="339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/>
              <a:t>Before Java 8</a:t>
            </a:r>
          </a:p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67EE204-B7E5-460E-A27C-E7B18CD5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4480321" y="1437495"/>
            <a:ext cx="3993542" cy="3429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defTabSz="6858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473D2-9A1E-E321-24A5-246FD3A0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9" y="1339056"/>
            <a:ext cx="3736861" cy="28835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9F51-BFCC-25B8-6CA4-3E15B1E77723}"/>
              </a:ext>
            </a:extLst>
          </p:cNvPr>
          <p:cNvSpPr txBox="1">
            <a:spLocks/>
          </p:cNvSpPr>
          <p:nvPr/>
        </p:nvSpPr>
        <p:spPr>
          <a:xfrm>
            <a:off x="4244601" y="1079500"/>
            <a:ext cx="3198811" cy="3397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After Java 8  and Optional</a:t>
            </a:r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871DA-3C3D-6499-DA6C-C4D29AD5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98" y="1339056"/>
            <a:ext cx="4379813" cy="28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611-0329-AD0A-5DD6-2DDEBC4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D6EA-ED1F-B6E2-B67F-735878E83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68-6BDE-DFC1-CFD8-D8D4034C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8F029D-1BCE-0572-0571-329F0C43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78711"/>
              </p:ext>
            </p:extLst>
          </p:nvPr>
        </p:nvGraphicFramePr>
        <p:xfrm>
          <a:off x="357187" y="729611"/>
          <a:ext cx="8367713" cy="39207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1403">
                  <a:extLst>
                    <a:ext uri="{9D8B030D-6E8A-4147-A177-3AD203B41FA5}">
                      <a16:colId xmlns:a16="http://schemas.microsoft.com/office/drawing/2014/main" val="3700068656"/>
                    </a:ext>
                  </a:extLst>
                </a:gridCol>
                <a:gridCol w="793490">
                  <a:extLst>
                    <a:ext uri="{9D8B030D-6E8A-4147-A177-3AD203B41FA5}">
                      <a16:colId xmlns:a16="http://schemas.microsoft.com/office/drawing/2014/main" val="78655584"/>
                    </a:ext>
                  </a:extLst>
                </a:gridCol>
                <a:gridCol w="6052820">
                  <a:extLst>
                    <a:ext uri="{9D8B030D-6E8A-4147-A177-3AD203B41FA5}">
                      <a16:colId xmlns:a16="http://schemas.microsoft.com/office/drawing/2014/main" val="3984829269"/>
                    </a:ext>
                  </a:extLst>
                </a:gridCol>
              </a:tblGrid>
              <a:tr h="323392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4955"/>
                  </a:ext>
                </a:extLst>
              </a:tr>
              <a:tr h="676183">
                <a:tc>
                  <a:txBody>
                    <a:bodyPr/>
                    <a:lstStyle/>
                    <a:p>
                      <a:r>
                        <a:rPr lang="en-US" sz="1600" dirty="0"/>
                        <a:t>- 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 Optional describing the given </a:t>
                      </a:r>
                      <a:r>
                        <a:rPr lang="en-US" sz="1600" u="sng" dirty="0"/>
                        <a:t>non-null</a:t>
                      </a:r>
                      <a:r>
                        <a:rPr lang="en-US" sz="1600" dirty="0"/>
                        <a:t> value.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String("data"))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returns </a:t>
                      </a:r>
                      <a:r>
                        <a:rPr lang="en-US" sz="1200" dirty="0"/>
                        <a:t>an optional container object.</a:t>
                      </a:r>
                    </a:p>
                    <a:p>
                      <a:r>
                        <a:rPr lang="en-US" sz="1200" i="1" dirty="0"/>
                        <a:t>       </a:t>
                      </a:r>
                      <a:r>
                        <a:rPr lang="en-US" sz="1200" i="1" dirty="0" err="1"/>
                        <a:t>Optional.of</a:t>
                      </a:r>
                      <a:r>
                        <a:rPr lang="en-US" sz="1200" i="1" dirty="0"/>
                        <a:t>(null)</a:t>
                      </a:r>
                      <a:r>
                        <a:rPr lang="en-US" sz="1200" dirty="0"/>
                        <a:t> throws </a:t>
                      </a:r>
                      <a:r>
                        <a:rPr lang="en-US" sz="1200" dirty="0" err="1"/>
                        <a:t>NullPointerException</a:t>
                      </a:r>
                      <a:r>
                        <a:rPr lang="en-US" sz="12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79136"/>
                  </a:ext>
                </a:extLst>
              </a:tr>
              <a:tr h="92536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ofNullable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 Optional describing the given value, if non-null, otherwise returns an empty Optional.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String("data")) returns an optional container object.</a:t>
                      </a:r>
                    </a:p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Optional.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(null)  </a:t>
                      </a:r>
                      <a:r>
                        <a:rPr 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12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Optional.empty</a:t>
                      </a:r>
                      <a:r>
                        <a:rPr 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container object.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23375"/>
                  </a:ext>
                </a:extLst>
              </a:tr>
              <a:tr h="734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 empty Optional instance. No value is present for this Optional.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Optional&lt;Object&gt;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emptyOptional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Optional.empty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78707"/>
                  </a:ext>
                </a:extLst>
              </a:tr>
              <a:tr h="558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a value is not present, returns true, otherwise false.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isValueEmpty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emptyOptional.isEmpty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3432"/>
                  </a:ext>
                </a:extLst>
              </a:tr>
              <a:tr h="598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isPresent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If a value is present, returns true, otherwise false.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isValuePresent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emptyOptional.isPresent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1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2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611-0329-AD0A-5DD6-2DDEBC4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methods 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D6EA-ED1F-B6E2-B67F-735878E83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68-6BDE-DFC1-CFD8-D8D4034C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8F029D-1BCE-0572-0571-329F0C43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16386"/>
              </p:ext>
            </p:extLst>
          </p:nvPr>
        </p:nvGraphicFramePr>
        <p:xfrm>
          <a:off x="304798" y="608961"/>
          <a:ext cx="8680451" cy="40963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042">
                  <a:extLst>
                    <a:ext uri="{9D8B030D-6E8A-4147-A177-3AD203B41FA5}">
                      <a16:colId xmlns:a16="http://schemas.microsoft.com/office/drawing/2014/main" val="3700068656"/>
                    </a:ext>
                  </a:extLst>
                </a:gridCol>
                <a:gridCol w="713918">
                  <a:extLst>
                    <a:ext uri="{9D8B030D-6E8A-4147-A177-3AD203B41FA5}">
                      <a16:colId xmlns:a16="http://schemas.microsoft.com/office/drawing/2014/main" val="78655584"/>
                    </a:ext>
                  </a:extLst>
                </a:gridCol>
                <a:gridCol w="6558491">
                  <a:extLst>
                    <a:ext uri="{9D8B030D-6E8A-4147-A177-3AD203B41FA5}">
                      <a16:colId xmlns:a16="http://schemas.microsoft.com/office/drawing/2014/main" val="3984829269"/>
                    </a:ext>
                  </a:extLst>
                </a:gridCol>
              </a:tblGrid>
              <a:tr h="361203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4955"/>
                  </a:ext>
                </a:extLst>
              </a:tr>
              <a:tr h="157615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map()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a value is present, returns an Optional describing the result of applying the given mapping function to the value, otherwise returns an </a:t>
                      </a:r>
                      <a:r>
                        <a:rPr lang="en-US" sz="1200" i="1" dirty="0"/>
                        <a:t>empty Optional.</a:t>
                      </a:r>
                      <a:endParaRPr lang="en-US" sz="1400" i="1" dirty="0"/>
                    </a:p>
                    <a:p>
                      <a:r>
                        <a:rPr lang="en-US" sz="1400" dirty="0"/>
                        <a:t>If the mapping function returns a null result, then this method returns an </a:t>
                      </a:r>
                      <a:r>
                        <a:rPr lang="en-US" sz="1200" i="1" dirty="0"/>
                        <a:t>empty Optional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E.g.,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sqrt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("4096")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.map(Integer::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.map(Math::sqrt)</a:t>
                      </a:r>
                      <a:b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(-1.0);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79136"/>
                  </a:ext>
                </a:extLst>
              </a:tr>
              <a:tr h="167466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flatMap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returns the result of applying the given Optional-bearing mapping function to the value, otherwise returns an empty Optional.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similar to map(Function), but the mapping function is one whose result is already an Optional, and if invoked,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flatMap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does not wrap it within an additional Optional.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Double sqrt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("4096")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.map(Integer::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flatMap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 -&gt; 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(num)))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(-1.0);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23375"/>
                  </a:ext>
                </a:extLst>
              </a:tr>
              <a:tr h="484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stream()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returns a sequential Stream containing only that value, otherwise returns an empty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7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611-0329-AD0A-5DD6-2DDEBC4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methods 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D6EA-ED1F-B6E2-B67F-735878E83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68-6BDE-DFC1-CFD8-D8D4034C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8F029D-1BCE-0572-0571-329F0C43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99293"/>
              </p:ext>
            </p:extLst>
          </p:nvPr>
        </p:nvGraphicFramePr>
        <p:xfrm>
          <a:off x="304798" y="608961"/>
          <a:ext cx="8680451" cy="41268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042">
                  <a:extLst>
                    <a:ext uri="{9D8B030D-6E8A-4147-A177-3AD203B41FA5}">
                      <a16:colId xmlns:a16="http://schemas.microsoft.com/office/drawing/2014/main" val="3700068656"/>
                    </a:ext>
                  </a:extLst>
                </a:gridCol>
                <a:gridCol w="713918">
                  <a:extLst>
                    <a:ext uri="{9D8B030D-6E8A-4147-A177-3AD203B41FA5}">
                      <a16:colId xmlns:a16="http://schemas.microsoft.com/office/drawing/2014/main" val="78655584"/>
                    </a:ext>
                  </a:extLst>
                </a:gridCol>
                <a:gridCol w="6558491">
                  <a:extLst>
                    <a:ext uri="{9D8B030D-6E8A-4147-A177-3AD203B41FA5}">
                      <a16:colId xmlns:a16="http://schemas.microsoft.com/office/drawing/2014/main" val="3984829269"/>
                    </a:ext>
                  </a:extLst>
                </a:gridCol>
              </a:tblGrid>
              <a:tr h="469301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4955"/>
                  </a:ext>
                </a:extLst>
              </a:tr>
              <a:tr h="14871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a value is present, and the value matches the given predicate, returns an Optional describing the value, otherwise returns an empty Optional. Throws </a:t>
                      </a:r>
                      <a:r>
                        <a:rPr lang="en-US" sz="1400" dirty="0" err="1"/>
                        <a:t>NullPointerException</a:t>
                      </a:r>
                      <a:r>
                        <a:rPr lang="en-US" sz="1400" dirty="0"/>
                        <a:t>, if the predicate is null.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E.g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., int number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("4096")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.map(Integer::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.filter(num -&gt; num % 2 == 0)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.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79136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get()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returns the value, otherwise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NoSuchElementException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preferred alternative to this method is </a:t>
                      </a: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orElseThrow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E.g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., int number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("4096")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.map(Integer::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.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23375"/>
                  </a:ext>
                </a:extLst>
              </a:tr>
              <a:tr h="870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ifPresent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(Supplier)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performs the given action with the value, otherwise does nothing.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if value is present and the given action is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ifPresent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7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0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611-0329-AD0A-5DD6-2DDEBC4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methods 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D6EA-ED1F-B6E2-B67F-735878E83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68-6BDE-DFC1-CFD8-D8D4034C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8F029D-1BCE-0572-0571-329F0C43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853"/>
              </p:ext>
            </p:extLst>
          </p:nvPr>
        </p:nvGraphicFramePr>
        <p:xfrm>
          <a:off x="304798" y="608961"/>
          <a:ext cx="8680451" cy="3590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042">
                  <a:extLst>
                    <a:ext uri="{9D8B030D-6E8A-4147-A177-3AD203B41FA5}">
                      <a16:colId xmlns:a16="http://schemas.microsoft.com/office/drawing/2014/main" val="3700068656"/>
                    </a:ext>
                  </a:extLst>
                </a:gridCol>
                <a:gridCol w="713918">
                  <a:extLst>
                    <a:ext uri="{9D8B030D-6E8A-4147-A177-3AD203B41FA5}">
                      <a16:colId xmlns:a16="http://schemas.microsoft.com/office/drawing/2014/main" val="78655584"/>
                    </a:ext>
                  </a:extLst>
                </a:gridCol>
                <a:gridCol w="6558491">
                  <a:extLst>
                    <a:ext uri="{9D8B030D-6E8A-4147-A177-3AD203B41FA5}">
                      <a16:colId xmlns:a16="http://schemas.microsoft.com/office/drawing/2014/main" val="3984829269"/>
                    </a:ext>
                  </a:extLst>
                </a:gridCol>
              </a:tblGrid>
              <a:tr h="343539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4955"/>
                  </a:ext>
                </a:extLst>
              </a:tr>
              <a:tr h="1026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ifPresentOrElse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(Supplier, Runnable)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performs the given action with the value, otherwise performs the given empty-based action.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if a value is present and the given action is null, or no value is present, and the given empty-based action is null.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ifPresentOrElse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() -&gt; {throw new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RuntimeException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("Summary is null");});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79136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or(Supplier)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Optional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describing the value, otherwise returns an Optional produced by the supplying function.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if the supplying function is null or produces a null result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.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(Book::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.map(Book::process);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23375"/>
                  </a:ext>
                </a:extLst>
              </a:tr>
              <a:tr h="870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value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otherwise returns other.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String summary =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("The default summary");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7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611-0329-AD0A-5DD6-2DDEBC4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methods …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D6EA-ED1F-B6E2-B67F-735878E83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68-6BDE-DFC1-CFD8-D8D4034C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8F029D-1BCE-0572-0571-329F0C43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97839"/>
              </p:ext>
            </p:extLst>
          </p:nvPr>
        </p:nvGraphicFramePr>
        <p:xfrm>
          <a:off x="304798" y="608961"/>
          <a:ext cx="8680451" cy="3997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042">
                  <a:extLst>
                    <a:ext uri="{9D8B030D-6E8A-4147-A177-3AD203B41FA5}">
                      <a16:colId xmlns:a16="http://schemas.microsoft.com/office/drawing/2014/main" val="3700068656"/>
                    </a:ext>
                  </a:extLst>
                </a:gridCol>
                <a:gridCol w="713918">
                  <a:extLst>
                    <a:ext uri="{9D8B030D-6E8A-4147-A177-3AD203B41FA5}">
                      <a16:colId xmlns:a16="http://schemas.microsoft.com/office/drawing/2014/main" val="78655584"/>
                    </a:ext>
                  </a:extLst>
                </a:gridCol>
                <a:gridCol w="6558491">
                  <a:extLst>
                    <a:ext uri="{9D8B030D-6E8A-4147-A177-3AD203B41FA5}">
                      <a16:colId xmlns:a16="http://schemas.microsoft.com/office/drawing/2014/main" val="3984829269"/>
                    </a:ext>
                  </a:extLst>
                </a:gridCol>
              </a:tblGrid>
              <a:tr h="318142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4955"/>
                  </a:ext>
                </a:extLst>
              </a:tr>
              <a:tr h="124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orElseGet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(Supplier)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value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otherwise returns the result produced by the supplying function.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if no value is present and the supplying function is null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orElseGet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(Book::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defaultSummaryValue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79136"/>
                  </a:ext>
                </a:extLst>
              </a:tr>
              <a:tr h="838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orElseThrow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returns the value, otherwise throws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NoSuchElementException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orElseThrow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23375"/>
                  </a:ext>
                </a:extLst>
              </a:tr>
              <a:tr h="1467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orElseThrow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exceptionSupplier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value is present, returns the value, otherwise throws an exception produced by the exception supplying function.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book.getSummary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.</a:t>
                      </a:r>
                      <a:r>
                        <a:rPr lang="en-US" sz="1200" b="1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orElseThrow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RuntimeException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::new);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7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894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E12D8FFADE24EB6A77578CF7DD9F6" ma:contentTypeVersion="5" ma:contentTypeDescription="Create a new document." ma:contentTypeScope="" ma:versionID="685d4ac66d383fc684f6a38da7bc0aff">
  <xsd:schema xmlns:xsd="http://www.w3.org/2001/XMLSchema" xmlns:xs="http://www.w3.org/2001/XMLSchema" xmlns:p="http://schemas.microsoft.com/office/2006/metadata/properties" xmlns:ns2="71d1bc8c-fc5e-442f-9ed3-43fe6f6de8c0" targetNamespace="http://schemas.microsoft.com/office/2006/metadata/properties" ma:root="true" ma:fieldsID="0242611059e3c541e5e341607637918f" ns2:_="">
    <xsd:import namespace="71d1bc8c-fc5e-442f-9ed3-43fe6f6de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1bc8c-fc5e-442f-9ed3-43fe6f6de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8B45C-6F65-4330-95AD-674EFCD648E0}">
  <ds:schemaRefs>
    <ds:schemaRef ds:uri="71d1bc8c-fc5e-442f-9ed3-43fe6f6de8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445A24-3818-457E-B49D-1C897B7788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8B677-F78F-4EDD-A9B8-8232C0D206CE}">
  <ds:schemaRefs>
    <ds:schemaRef ds:uri="http://schemas.microsoft.com/office/2006/metadata/properties"/>
    <ds:schemaRef ds:uri="http://www.w3.org/XML/1998/namespace"/>
    <ds:schemaRef ds:uri="71d1bc8c-fc5e-442f-9ed3-43fe6f6de8c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1613</Words>
  <Application>Microsoft Office PowerPoint</Application>
  <PresentationFormat>On-screen Show (16:9)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Covers</vt:lpstr>
      <vt:lpstr>General</vt:lpstr>
      <vt:lpstr>Breakers</vt:lpstr>
      <vt:lpstr>Optional in Java8+</vt:lpstr>
      <vt:lpstr>Contents</vt:lpstr>
      <vt:lpstr>What is Optional class</vt:lpstr>
      <vt:lpstr>Optional example</vt:lpstr>
      <vt:lpstr>Optional class methods</vt:lpstr>
      <vt:lpstr>Optional class methods …  </vt:lpstr>
      <vt:lpstr>Optional class methods …  </vt:lpstr>
      <vt:lpstr>Optional class methods …  </vt:lpstr>
      <vt:lpstr>Optional class methods …  </vt:lpstr>
      <vt:lpstr>Best practices</vt:lpstr>
      <vt:lpstr>Good and Bad – use Optional.orElseThrow()</vt:lpstr>
      <vt:lpstr>Good and Bad – use Optional.orElse()</vt:lpstr>
      <vt:lpstr>Functional style coding using Optional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</dc:title>
  <dc:creator>Srinivasa Akula</dc:creator>
  <cp:lastModifiedBy>Venkateswara Garikipati</cp:lastModifiedBy>
  <cp:revision>8</cp:revision>
  <dcterms:created xsi:type="dcterms:W3CDTF">2020-02-20T10:39:34Z</dcterms:created>
  <dcterms:modified xsi:type="dcterms:W3CDTF">2024-02-13T11:18:01Z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0x01010085EE12D8FFADE24EB6A77578CF7DD9F6</vt:lpwstr>
  </property>
  <property fmtid="{D5CDD505-2E9C-101B-9397-08002B2CF9AE}" pid="3" name="MSIP_Label_2a535040-0af2-483f-adc3-a132c21e3e2b_Name">
    <vt:lpwstr>EPAM_Confidential</vt:lpwstr>
  </property>
  <property fmtid="{D5CDD505-2E9C-101B-9397-08002B2CF9AE}" pid="4" name="MSIP_Label_2a535040-0af2-483f-adc3-a132c21e3e2b_ContentBits">
    <vt:lpwstr>0</vt:lpwstr>
  </property>
  <property fmtid="{D5CDD505-2E9C-101B-9397-08002B2CF9AE}" pid="5" name="MSIP_Label_2a535040-0af2-483f-adc3-a132c21e3e2b_SiteId">
    <vt:lpwstr>b41b72d0-4e9f-4c26-8a69-f949f367c91d</vt:lpwstr>
  </property>
  <property fmtid="{D5CDD505-2E9C-101B-9397-08002B2CF9AE}" pid="6" name="MSIP_Label_2a535040-0af2-483f-adc3-a132c21e3e2b_Method">
    <vt:lpwstr>Standard</vt:lpwstr>
  </property>
  <property fmtid="{D5CDD505-2E9C-101B-9397-08002B2CF9AE}" pid="7" name="MSIP_Label_2a535040-0af2-483f-adc3-a132c21e3e2b_ActionId">
    <vt:lpwstr>bf9ffbd2-af21-4e39-9f88-03b23d7fa8fd</vt:lpwstr>
  </property>
  <property fmtid="{D5CDD505-2E9C-101B-9397-08002B2CF9AE}" pid="8" name="MSIP_Label_2a535040-0af2-483f-adc3-a132c21e3e2b_Enabled">
    <vt:lpwstr>true</vt:lpwstr>
  </property>
  <property fmtid="{D5CDD505-2E9C-101B-9397-08002B2CF9AE}" pid="9" name="MSIP_Label_2a535040-0af2-483f-adc3-a132c21e3e2b_SetDate">
    <vt:lpwstr>2023-04-28T08:36:13Z</vt:lpwstr>
  </property>
</Properties>
</file>