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B61D118-76BF-48B4-BDEB-0475AA8E914C}">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34ECA-0CC7-4B70-B044-81073E18E093}" v="6" dt="2024-01-16T08:30:18.901"/>
    <p1510:client id="{8F301FF0-45AD-4CD7-99BB-FA3EF2FAC0F3}" v="4" dt="2024-01-16T03:10:46.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ppala Choleswaraiah" userId="S::koppala_choleswaraiah@epam.com::2f5e73c4-90e6-4e2f-a12d-89f6c06e1433" providerId="AD" clId="Web-{807F1666-76A4-4C86-92D9-ABA5446F9072}"/>
    <pc:docChg chg="addSld modSld modSection">
      <pc:chgData name="Koppala Choleswaraiah" userId="S::koppala_choleswaraiah@epam.com::2f5e73c4-90e6-4e2f-a12d-89f6c06e1433" providerId="AD" clId="Web-{807F1666-76A4-4C86-92D9-ABA5446F9072}" dt="2024-01-13T23:35:48.826" v="384" actId="20577"/>
      <pc:docMkLst>
        <pc:docMk/>
      </pc:docMkLst>
      <pc:sldChg chg="addSp delSp modSp add replId">
        <pc:chgData name="Koppala Choleswaraiah" userId="S::koppala_choleswaraiah@epam.com::2f5e73c4-90e6-4e2f-a12d-89f6c06e1433" providerId="AD" clId="Web-{807F1666-76A4-4C86-92D9-ABA5446F9072}" dt="2024-01-13T23:35:48.826" v="384" actId="20577"/>
        <pc:sldMkLst>
          <pc:docMk/>
          <pc:sldMk cId="2912111665" sldId="263"/>
        </pc:sldMkLst>
        <pc:spChg chg="add del mod">
          <ac:chgData name="Koppala Choleswaraiah" userId="S::koppala_choleswaraiah@epam.com::2f5e73c4-90e6-4e2f-a12d-89f6c06e1433" providerId="AD" clId="Web-{807F1666-76A4-4C86-92D9-ABA5446F9072}" dt="2024-01-13T23:14:10.516" v="22" actId="20577"/>
          <ac:spMkLst>
            <pc:docMk/>
            <pc:sldMk cId="2912111665" sldId="263"/>
            <ac:spMk id="2" creationId="{59B5323E-A845-C776-34D7-86A867F4DA06}"/>
          </ac:spMkLst>
        </pc:spChg>
        <pc:spChg chg="mod">
          <ac:chgData name="Koppala Choleswaraiah" userId="S::koppala_choleswaraiah@epam.com::2f5e73c4-90e6-4e2f-a12d-89f6c06e1433" providerId="AD" clId="Web-{807F1666-76A4-4C86-92D9-ABA5446F9072}" dt="2024-01-13T23:35:48.826" v="384" actId="20577"/>
          <ac:spMkLst>
            <pc:docMk/>
            <pc:sldMk cId="2912111665" sldId="263"/>
            <ac:spMk id="3" creationId="{AB3524CC-81B8-628D-68C9-9D42D85AEAAC}"/>
          </ac:spMkLst>
        </pc:spChg>
      </pc:sldChg>
    </pc:docChg>
  </pc:docChgLst>
  <pc:docChgLst>
    <pc:chgData name="Koppala Choleswaraiah" userId="S::koppala_choleswaraiah@epam.com::2f5e73c4-90e6-4e2f-a12d-89f6c06e1433" providerId="AD" clId="Web-{8F301FF0-45AD-4CD7-99BB-FA3EF2FAC0F3}"/>
    <pc:docChg chg="modSld">
      <pc:chgData name="Koppala Choleswaraiah" userId="S::koppala_choleswaraiah@epam.com::2f5e73c4-90e6-4e2f-a12d-89f6c06e1433" providerId="AD" clId="Web-{8F301FF0-45AD-4CD7-99BB-FA3EF2FAC0F3}" dt="2024-01-16T03:10:46.974" v="3" actId="20577"/>
      <pc:docMkLst>
        <pc:docMk/>
      </pc:docMkLst>
      <pc:sldChg chg="modSp">
        <pc:chgData name="Koppala Choleswaraiah" userId="S::koppala_choleswaraiah@epam.com::2f5e73c4-90e6-4e2f-a12d-89f6c06e1433" providerId="AD" clId="Web-{8F301FF0-45AD-4CD7-99BB-FA3EF2FAC0F3}" dt="2024-01-16T03:10:46.974" v="3" actId="20577"/>
        <pc:sldMkLst>
          <pc:docMk/>
          <pc:sldMk cId="2746299985" sldId="260"/>
        </pc:sldMkLst>
        <pc:spChg chg="mod">
          <ac:chgData name="Koppala Choleswaraiah" userId="S::koppala_choleswaraiah@epam.com::2f5e73c4-90e6-4e2f-a12d-89f6c06e1433" providerId="AD" clId="Web-{8F301FF0-45AD-4CD7-99BB-FA3EF2FAC0F3}" dt="2024-01-16T03:10:46.974" v="3" actId="20577"/>
          <ac:spMkLst>
            <pc:docMk/>
            <pc:sldMk cId="2746299985" sldId="260"/>
            <ac:spMk id="3" creationId="{7BCB6629-8596-4DED-9E0F-986B4FE228EF}"/>
          </ac:spMkLst>
        </pc:spChg>
      </pc:sldChg>
    </pc:docChg>
  </pc:docChgLst>
  <pc:docChgLst>
    <pc:chgData name="Koppala Choleswaraiah" userId="S::koppala_choleswaraiah@epam.com::2f5e73c4-90e6-4e2f-a12d-89f6c06e1433" providerId="AD" clId="Web-{100BBF48-B8CB-067E-BAB8-092458A44B14}"/>
    <pc:docChg chg="addSld modSld modSection">
      <pc:chgData name="Koppala Choleswaraiah" userId="S::koppala_choleswaraiah@epam.com::2f5e73c4-90e6-4e2f-a12d-89f6c06e1433" providerId="AD" clId="Web-{100BBF48-B8CB-067E-BAB8-092458A44B14}" dt="2024-01-12T06:15:10.600" v="639" actId="14100"/>
      <pc:docMkLst>
        <pc:docMk/>
      </pc:docMkLst>
      <pc:sldChg chg="modSp">
        <pc:chgData name="Koppala Choleswaraiah" userId="S::koppala_choleswaraiah@epam.com::2f5e73c4-90e6-4e2f-a12d-89f6c06e1433" providerId="AD" clId="Web-{100BBF48-B8CB-067E-BAB8-092458A44B14}" dt="2024-01-12T05:45:02.145" v="604" actId="20577"/>
        <pc:sldMkLst>
          <pc:docMk/>
          <pc:sldMk cId="2746299985" sldId="260"/>
        </pc:sldMkLst>
        <pc:spChg chg="mod">
          <ac:chgData name="Koppala Choleswaraiah" userId="S::koppala_choleswaraiah@epam.com::2f5e73c4-90e6-4e2f-a12d-89f6c06e1433" providerId="AD" clId="Web-{100BBF48-B8CB-067E-BAB8-092458A44B14}" dt="2024-01-12T05:45:02.145" v="604" actId="20577"/>
          <ac:spMkLst>
            <pc:docMk/>
            <pc:sldMk cId="2746299985" sldId="260"/>
            <ac:spMk id="3" creationId="{7BCB6629-8596-4DED-9E0F-986B4FE228EF}"/>
          </ac:spMkLst>
        </pc:spChg>
      </pc:sldChg>
      <pc:sldChg chg="modSp add replId">
        <pc:chgData name="Koppala Choleswaraiah" userId="S::koppala_choleswaraiah@epam.com::2f5e73c4-90e6-4e2f-a12d-89f6c06e1433" providerId="AD" clId="Web-{100BBF48-B8CB-067E-BAB8-092458A44B14}" dt="2024-01-12T05:45:24.505" v="607" actId="20577"/>
        <pc:sldMkLst>
          <pc:docMk/>
          <pc:sldMk cId="1994731773" sldId="261"/>
        </pc:sldMkLst>
        <pc:spChg chg="mod">
          <ac:chgData name="Koppala Choleswaraiah" userId="S::koppala_choleswaraiah@epam.com::2f5e73c4-90e6-4e2f-a12d-89f6c06e1433" providerId="AD" clId="Web-{100BBF48-B8CB-067E-BAB8-092458A44B14}" dt="2024-01-12T05:30:23.895" v="10" actId="20577"/>
          <ac:spMkLst>
            <pc:docMk/>
            <pc:sldMk cId="1994731773" sldId="261"/>
            <ac:spMk id="2" creationId="{35980A3A-F6E8-3906-C836-673B4493E283}"/>
          </ac:spMkLst>
        </pc:spChg>
        <pc:spChg chg="mod">
          <ac:chgData name="Koppala Choleswaraiah" userId="S::koppala_choleswaraiah@epam.com::2f5e73c4-90e6-4e2f-a12d-89f6c06e1433" providerId="AD" clId="Web-{100BBF48-B8CB-067E-BAB8-092458A44B14}" dt="2024-01-12T05:45:24.505" v="607" actId="20577"/>
          <ac:spMkLst>
            <pc:docMk/>
            <pc:sldMk cId="1994731773" sldId="261"/>
            <ac:spMk id="3" creationId="{0AD49F43-240A-1757-07DD-7F3EAC3E6C1E}"/>
          </ac:spMkLst>
        </pc:spChg>
      </pc:sldChg>
      <pc:sldChg chg="modSp add replId">
        <pc:chgData name="Koppala Choleswaraiah" userId="S::koppala_choleswaraiah@epam.com::2f5e73c4-90e6-4e2f-a12d-89f6c06e1433" providerId="AD" clId="Web-{100BBF48-B8CB-067E-BAB8-092458A44B14}" dt="2024-01-12T06:15:10.600" v="639" actId="14100"/>
        <pc:sldMkLst>
          <pc:docMk/>
          <pc:sldMk cId="294507679" sldId="262"/>
        </pc:sldMkLst>
        <pc:spChg chg="mod">
          <ac:chgData name="Koppala Choleswaraiah" userId="S::koppala_choleswaraiah@epam.com::2f5e73c4-90e6-4e2f-a12d-89f6c06e1433" providerId="AD" clId="Web-{100BBF48-B8CB-067E-BAB8-092458A44B14}" dt="2024-01-12T06:14:57.240" v="637" actId="14100"/>
          <ac:spMkLst>
            <pc:docMk/>
            <pc:sldMk cId="294507679" sldId="262"/>
            <ac:spMk id="2" creationId="{9A7BB951-6E79-5370-B41C-2A707F6EBBB7}"/>
          </ac:spMkLst>
        </pc:spChg>
        <pc:spChg chg="mod">
          <ac:chgData name="Koppala Choleswaraiah" userId="S::koppala_choleswaraiah@epam.com::2f5e73c4-90e6-4e2f-a12d-89f6c06e1433" providerId="AD" clId="Web-{100BBF48-B8CB-067E-BAB8-092458A44B14}" dt="2024-01-12T06:15:10.600" v="639" actId="14100"/>
          <ac:spMkLst>
            <pc:docMk/>
            <pc:sldMk cId="294507679" sldId="262"/>
            <ac:spMk id="3" creationId="{67BBF2E7-8122-D84E-85B1-D9F594955E5A}"/>
          </ac:spMkLst>
        </pc:spChg>
      </pc:sldChg>
    </pc:docChg>
  </pc:docChgLst>
  <pc:docChgLst>
    <pc:chgData name="Koppala Choleswaraiah" userId="S::koppala_choleswaraiah@epam.com::2f5e73c4-90e6-4e2f-a12d-89f6c06e1433" providerId="AD" clId="Web-{52134ECA-0CC7-4B70-B044-81073E18E093}"/>
    <pc:docChg chg="modSld">
      <pc:chgData name="Koppala Choleswaraiah" userId="S::koppala_choleswaraiah@epam.com::2f5e73c4-90e6-4e2f-a12d-89f6c06e1433" providerId="AD" clId="Web-{52134ECA-0CC7-4B70-B044-81073E18E093}" dt="2024-01-16T08:30:18.901" v="5" actId="14100"/>
      <pc:docMkLst>
        <pc:docMk/>
      </pc:docMkLst>
      <pc:sldChg chg="modSp">
        <pc:chgData name="Koppala Choleswaraiah" userId="S::koppala_choleswaraiah@epam.com::2f5e73c4-90e6-4e2f-a12d-89f6c06e1433" providerId="AD" clId="Web-{52134ECA-0CC7-4B70-B044-81073E18E093}" dt="2024-01-16T08:24:44.402" v="3" actId="20577"/>
        <pc:sldMkLst>
          <pc:docMk/>
          <pc:sldMk cId="403673971" sldId="257"/>
        </pc:sldMkLst>
        <pc:spChg chg="mod">
          <ac:chgData name="Koppala Choleswaraiah" userId="S::koppala_choleswaraiah@epam.com::2f5e73c4-90e6-4e2f-a12d-89f6c06e1433" providerId="AD" clId="Web-{52134ECA-0CC7-4B70-B044-81073E18E093}" dt="2024-01-16T08:24:44.402" v="3" actId="20577"/>
          <ac:spMkLst>
            <pc:docMk/>
            <pc:sldMk cId="403673971" sldId="257"/>
            <ac:spMk id="53" creationId="{04D2C76C-C068-C935-B4D2-B31DF15F24CA}"/>
          </ac:spMkLst>
        </pc:spChg>
      </pc:sldChg>
      <pc:sldChg chg="modSp">
        <pc:chgData name="Koppala Choleswaraiah" userId="S::koppala_choleswaraiah@epam.com::2f5e73c4-90e6-4e2f-a12d-89f6c06e1433" providerId="AD" clId="Web-{52134ECA-0CC7-4B70-B044-81073E18E093}" dt="2024-01-16T08:25:05.669" v="4" actId="14100"/>
        <pc:sldMkLst>
          <pc:docMk/>
          <pc:sldMk cId="4213354090" sldId="259"/>
        </pc:sldMkLst>
        <pc:spChg chg="mod">
          <ac:chgData name="Koppala Choleswaraiah" userId="S::koppala_choleswaraiah@epam.com::2f5e73c4-90e6-4e2f-a12d-89f6c06e1433" providerId="AD" clId="Web-{52134ECA-0CC7-4B70-B044-81073E18E093}" dt="2024-01-16T08:25:05.669" v="4" actId="14100"/>
          <ac:spMkLst>
            <pc:docMk/>
            <pc:sldMk cId="4213354090" sldId="259"/>
            <ac:spMk id="3" creationId="{B9F70AEE-B380-BA89-5067-EC6A4D7D6A29}"/>
          </ac:spMkLst>
        </pc:spChg>
      </pc:sldChg>
      <pc:sldChg chg="modSp">
        <pc:chgData name="Koppala Choleswaraiah" userId="S::koppala_choleswaraiah@epam.com::2f5e73c4-90e6-4e2f-a12d-89f6c06e1433" providerId="AD" clId="Web-{52134ECA-0CC7-4B70-B044-81073E18E093}" dt="2024-01-16T08:30:18.901" v="5" actId="14100"/>
        <pc:sldMkLst>
          <pc:docMk/>
          <pc:sldMk cId="1994731773" sldId="261"/>
        </pc:sldMkLst>
        <pc:spChg chg="mod">
          <ac:chgData name="Koppala Choleswaraiah" userId="S::koppala_choleswaraiah@epam.com::2f5e73c4-90e6-4e2f-a12d-89f6c06e1433" providerId="AD" clId="Web-{52134ECA-0CC7-4B70-B044-81073E18E093}" dt="2024-01-16T08:30:18.901" v="5" actId="14100"/>
          <ac:spMkLst>
            <pc:docMk/>
            <pc:sldMk cId="1994731773" sldId="261"/>
            <ac:spMk id="3" creationId="{0AD49F43-240A-1757-07DD-7F3EAC3E6C1E}"/>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7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4553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07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99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510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17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480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339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663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104523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74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82340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146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55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944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07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2805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6577590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a:t>Design Patterns</a:t>
            </a:r>
          </a:p>
        </p:txBody>
      </p:sp>
      <p:sp>
        <p:nvSpPr>
          <p:cNvPr id="3" name="Subtitle 2"/>
          <p:cNvSpPr>
            <a:spLocks noGrp="1"/>
          </p:cNvSpPr>
          <p:nvPr>
            <p:ph type="subTitle" idx="1"/>
          </p:nvPr>
        </p:nvSpPr>
        <p:spPr/>
        <p:txBody>
          <a:bodyPr>
            <a:normAutofit/>
          </a:bodyPr>
          <a:lstStyle/>
          <a:p>
            <a:r>
              <a:rPr lang="en-US" b="1" err="1"/>
              <a:t>Preseented</a:t>
            </a:r>
            <a:r>
              <a:rPr lang="en-US" b="1"/>
              <a:t> By ,</a:t>
            </a:r>
          </a:p>
          <a:p>
            <a:r>
              <a:rPr lang="en-US" b="1"/>
              <a:t>Koppala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EF78B3-6329-8161-1EF1-28A4FC5A883C}"/>
              </a:ext>
            </a:extLst>
          </p:cNvPr>
          <p:cNvSpPr>
            <a:spLocks noGrp="1"/>
          </p:cNvSpPr>
          <p:nvPr>
            <p:ph type="title"/>
          </p:nvPr>
        </p:nvSpPr>
        <p:spPr>
          <a:xfrm>
            <a:off x="952108" y="954756"/>
            <a:ext cx="2730414" cy="4946003"/>
          </a:xfrm>
        </p:spPr>
        <p:txBody>
          <a:bodyPr>
            <a:normAutofit/>
          </a:bodyPr>
          <a:lstStyle/>
          <a:p>
            <a:r>
              <a:rPr lang="en-US" b="1">
                <a:solidFill>
                  <a:srgbClr val="FFFFFF"/>
                </a:solidFill>
              </a:rPr>
              <a:t>What is Design pattern?</a:t>
            </a:r>
            <a:endParaRPr lang="en-US">
              <a:solidFill>
                <a:srgbClr val="FFFFFF"/>
              </a:solidFill>
            </a:endParaRPr>
          </a:p>
        </p:txBody>
      </p:sp>
      <p:sp>
        <p:nvSpPr>
          <p:cNvPr id="64" name="Rectangle 6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a:extLst>
              <a:ext uri="{FF2B5EF4-FFF2-40B4-BE49-F238E27FC236}">
                <a16:creationId xmlns:a16="http://schemas.microsoft.com/office/drawing/2014/main" id="{04D2C76C-C068-C935-B4D2-B31DF15F24CA}"/>
              </a:ext>
            </a:extLst>
          </p:cNvPr>
          <p:cNvSpPr>
            <a:spLocks noGrp="1"/>
          </p:cNvSpPr>
          <p:nvPr>
            <p:ph idx="1"/>
          </p:nvPr>
        </p:nvSpPr>
        <p:spPr>
          <a:xfrm>
            <a:off x="5140934" y="469900"/>
            <a:ext cx="5953630" cy="5405968"/>
          </a:xfrm>
        </p:spPr>
        <p:txBody>
          <a:bodyPr anchor="ctr">
            <a:normAutofit/>
          </a:bodyPr>
          <a:lstStyle/>
          <a:p>
            <a:r>
              <a:rPr lang="en-US" b="1" dirty="0">
                <a:ea typeface="+mn-lt"/>
                <a:cs typeface="+mn-lt"/>
              </a:rPr>
              <a:t>A design patterns are well-proved solution for solving the specific problem/task.</a:t>
            </a:r>
          </a:p>
          <a:p>
            <a:pPr>
              <a:buSzPct val="114999"/>
            </a:pPr>
            <a:r>
              <a:rPr lang="en-US" b="1" dirty="0"/>
              <a:t>Solve common problems while designing an application.</a:t>
            </a:r>
          </a:p>
          <a:p>
            <a:pPr>
              <a:buSzPct val="114999"/>
            </a:pPr>
            <a:r>
              <a:rPr lang="en-US" b="1" dirty="0"/>
              <a:t>Best practice required at </a:t>
            </a:r>
            <a:r>
              <a:rPr lang="en-US" b="1" err="1"/>
              <a:t>differen</a:t>
            </a:r>
            <a:r>
              <a:rPr lang="en-US" b="1" dirty="0"/>
              <a:t> stages application development.</a:t>
            </a:r>
          </a:p>
          <a:p>
            <a:pPr>
              <a:buSzPct val="114999"/>
            </a:pPr>
            <a:r>
              <a:rPr lang="en-US" b="1" dirty="0">
                <a:ea typeface="+mn-lt"/>
                <a:cs typeface="+mn-lt"/>
              </a:rPr>
              <a:t>By using the design patterns you can make your code more flexible, reusable and maintainable.</a:t>
            </a:r>
            <a:endParaRPr lang="en-US" b="1" dirty="0"/>
          </a:p>
        </p:txBody>
      </p:sp>
    </p:spTree>
    <p:extLst>
      <p:ext uri="{BB962C8B-B14F-4D97-AF65-F5344CB8AC3E}">
        <p14:creationId xmlns:p14="http://schemas.microsoft.com/office/powerpoint/2010/main" val="40367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9874B1-DF4A-AFA8-05DB-A373CFEB8A44}"/>
              </a:ext>
            </a:extLst>
          </p:cNvPr>
          <p:cNvSpPr>
            <a:spLocks noGrp="1"/>
          </p:cNvSpPr>
          <p:nvPr>
            <p:ph type="title"/>
          </p:nvPr>
        </p:nvSpPr>
        <p:spPr>
          <a:xfrm>
            <a:off x="952108" y="954756"/>
            <a:ext cx="2730414" cy="4946003"/>
          </a:xfrm>
        </p:spPr>
        <p:txBody>
          <a:bodyPr>
            <a:normAutofit/>
          </a:bodyPr>
          <a:lstStyle/>
          <a:p>
            <a:r>
              <a:rPr lang="en-US">
                <a:solidFill>
                  <a:srgbClr val="FFFFFF"/>
                </a:solidFill>
              </a:rPr>
              <a:t>Agenda</a:t>
            </a:r>
          </a:p>
        </p:txBody>
      </p:sp>
      <p:sp>
        <p:nvSpPr>
          <p:cNvPr id="9" name="Rectangle 8">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DDC816-B2C1-9223-6180-0CD454D54132}"/>
              </a:ext>
            </a:extLst>
          </p:cNvPr>
          <p:cNvSpPr>
            <a:spLocks noGrp="1"/>
          </p:cNvSpPr>
          <p:nvPr>
            <p:ph idx="1"/>
          </p:nvPr>
        </p:nvSpPr>
        <p:spPr>
          <a:xfrm>
            <a:off x="5150360" y="469900"/>
            <a:ext cx="5953630" cy="5405968"/>
          </a:xfrm>
        </p:spPr>
        <p:txBody>
          <a:bodyPr anchor="ctr">
            <a:normAutofit/>
          </a:bodyPr>
          <a:lstStyle/>
          <a:p>
            <a:pPr algn="ctr"/>
            <a:r>
              <a:rPr lang="en-US" sz="2800" b="1">
                <a:solidFill>
                  <a:srgbClr val="92D050"/>
                </a:solidFill>
              </a:rPr>
              <a:t>Creational Design Patterns</a:t>
            </a:r>
          </a:p>
          <a:p>
            <a:pPr algn="just"/>
            <a:r>
              <a:rPr lang="en-US" b="1">
                <a:solidFill>
                  <a:srgbClr val="00B0F0"/>
                </a:solidFill>
                <a:ea typeface="+mn-lt"/>
                <a:cs typeface="+mn-lt"/>
              </a:rPr>
              <a:t>Factory Pattern</a:t>
            </a:r>
            <a:endParaRPr lang="en-US" b="1">
              <a:solidFill>
                <a:srgbClr val="00B0F0"/>
              </a:solidFill>
            </a:endParaRPr>
          </a:p>
          <a:p>
            <a:pPr algn="just"/>
            <a:r>
              <a:rPr lang="en-US" b="1">
                <a:solidFill>
                  <a:srgbClr val="00B0F0"/>
                </a:solidFill>
                <a:ea typeface="+mn-lt"/>
                <a:cs typeface="+mn-lt"/>
              </a:rPr>
              <a:t>Abstract Factory Pattern</a:t>
            </a:r>
            <a:endParaRPr lang="en-US" b="1">
              <a:solidFill>
                <a:srgbClr val="00B0F0"/>
              </a:solidFill>
            </a:endParaRPr>
          </a:p>
          <a:p>
            <a:pPr algn="just"/>
            <a:r>
              <a:rPr lang="en-US" b="1">
                <a:solidFill>
                  <a:srgbClr val="00B0F0"/>
                </a:solidFill>
                <a:ea typeface="+mn-lt"/>
                <a:cs typeface="+mn-lt"/>
              </a:rPr>
              <a:t>Singleton Pattern</a:t>
            </a:r>
            <a:endParaRPr lang="en-US" b="1">
              <a:solidFill>
                <a:srgbClr val="00B0F0"/>
              </a:solidFill>
            </a:endParaRPr>
          </a:p>
          <a:p>
            <a:pPr algn="just"/>
            <a:r>
              <a:rPr lang="en-US" b="1">
                <a:solidFill>
                  <a:srgbClr val="00B0F0"/>
                </a:solidFill>
                <a:ea typeface="+mn-lt"/>
                <a:cs typeface="+mn-lt"/>
              </a:rPr>
              <a:t>Prototype Pattern</a:t>
            </a:r>
            <a:endParaRPr lang="en-US" b="1">
              <a:solidFill>
                <a:srgbClr val="00B0F0"/>
              </a:solidFill>
            </a:endParaRPr>
          </a:p>
          <a:p>
            <a:pPr algn="just"/>
            <a:r>
              <a:rPr lang="en-US" b="1">
                <a:solidFill>
                  <a:srgbClr val="00B0F0"/>
                </a:solidFill>
                <a:ea typeface="+mn-lt"/>
                <a:cs typeface="+mn-lt"/>
              </a:rPr>
              <a:t>Builder Pattern.</a:t>
            </a:r>
            <a:endParaRPr lang="en-US" b="1">
              <a:solidFill>
                <a:srgbClr val="00B0F0"/>
              </a:solidFill>
            </a:endParaRPr>
          </a:p>
          <a:p>
            <a:pPr marL="0" indent="0" algn="ctr">
              <a:buNone/>
            </a:pPr>
            <a:endParaRPr lang="en-US" sz="2800" b="1">
              <a:solidFill>
                <a:srgbClr val="92D050"/>
              </a:solidFill>
            </a:endParaRPr>
          </a:p>
        </p:txBody>
      </p:sp>
    </p:spTree>
    <p:extLst>
      <p:ext uri="{BB962C8B-B14F-4D97-AF65-F5344CB8AC3E}">
        <p14:creationId xmlns:p14="http://schemas.microsoft.com/office/powerpoint/2010/main" val="80602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E31E-F5C8-8F47-49E2-E9A7B386D66A}"/>
              </a:ext>
            </a:extLst>
          </p:cNvPr>
          <p:cNvSpPr>
            <a:spLocks noGrp="1"/>
          </p:cNvSpPr>
          <p:nvPr>
            <p:ph type="title" idx="4294967295"/>
          </p:nvPr>
        </p:nvSpPr>
        <p:spPr>
          <a:xfrm>
            <a:off x="0" y="982663"/>
            <a:ext cx="9601200" cy="1303337"/>
          </a:xfrm>
        </p:spPr>
        <p:txBody>
          <a:bodyPr>
            <a:normAutofit/>
          </a:bodyPr>
          <a:lstStyle/>
          <a:p>
            <a:r>
              <a:rPr lang="en-US" b="1">
                <a:solidFill>
                  <a:srgbClr val="C00000"/>
                </a:solidFill>
              </a:rPr>
              <a:t>Factory Pattern</a:t>
            </a:r>
          </a:p>
        </p:txBody>
      </p:sp>
      <p:sp>
        <p:nvSpPr>
          <p:cNvPr id="3" name="Content Placeholder 2">
            <a:extLst>
              <a:ext uri="{FF2B5EF4-FFF2-40B4-BE49-F238E27FC236}">
                <a16:creationId xmlns:a16="http://schemas.microsoft.com/office/drawing/2014/main" id="{B9F70AEE-B380-BA89-5067-EC6A4D7D6A29}"/>
              </a:ext>
            </a:extLst>
          </p:cNvPr>
          <p:cNvSpPr>
            <a:spLocks noGrp="1"/>
          </p:cNvSpPr>
          <p:nvPr>
            <p:ph idx="4294967295"/>
          </p:nvPr>
        </p:nvSpPr>
        <p:spPr>
          <a:xfrm>
            <a:off x="2089150" y="2182813"/>
            <a:ext cx="9340850" cy="3281362"/>
          </a:xfrm>
        </p:spPr>
        <p:txBody>
          <a:bodyPr>
            <a:normAutofit/>
          </a:bodyPr>
          <a:lstStyle/>
          <a:p>
            <a:pPr>
              <a:buSzPct val="114999"/>
            </a:pPr>
            <a:r>
              <a:rPr lang="en-US" sz="2800" b="1"/>
              <a:t>We create object without exposing the creation logic to client and the client use the same common interface to create new type of object.</a:t>
            </a:r>
          </a:p>
          <a:p>
            <a:pPr>
              <a:buSzPct val="114999"/>
            </a:pPr>
            <a:r>
              <a:rPr lang="en-US" sz="2800" b="1"/>
              <a:t>It will not change client application and will change class</a:t>
            </a:r>
          </a:p>
          <a:p>
            <a:pPr>
              <a:buSzPct val="114999"/>
            </a:pPr>
            <a:r>
              <a:rPr lang="en-US" sz="2800" b="1" err="1"/>
              <a:t>Loosly</a:t>
            </a:r>
            <a:r>
              <a:rPr lang="en-US" sz="2800" b="1"/>
              <a:t> coupled ,abstraction provided.</a:t>
            </a:r>
          </a:p>
        </p:txBody>
      </p:sp>
    </p:spTree>
    <p:extLst>
      <p:ext uri="{BB962C8B-B14F-4D97-AF65-F5344CB8AC3E}">
        <p14:creationId xmlns:p14="http://schemas.microsoft.com/office/powerpoint/2010/main" val="421335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2854EAE-C84E-72A1-E169-BE16CF909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CC96E-CC3C-DDFC-C7AC-ACF7413FF452}"/>
              </a:ext>
            </a:extLst>
          </p:cNvPr>
          <p:cNvSpPr>
            <a:spLocks noGrp="1"/>
          </p:cNvSpPr>
          <p:nvPr>
            <p:ph type="title" idx="4294967295"/>
          </p:nvPr>
        </p:nvSpPr>
        <p:spPr>
          <a:xfrm>
            <a:off x="0" y="982663"/>
            <a:ext cx="9601200" cy="1303337"/>
          </a:xfrm>
        </p:spPr>
        <p:txBody>
          <a:bodyPr>
            <a:normAutofit/>
          </a:bodyPr>
          <a:lstStyle/>
          <a:p>
            <a:r>
              <a:rPr lang="en-US" b="1">
                <a:solidFill>
                  <a:srgbClr val="C00000"/>
                </a:solidFill>
              </a:rPr>
              <a:t>Abstract Factory Pattern</a:t>
            </a:r>
          </a:p>
        </p:txBody>
      </p:sp>
      <p:sp>
        <p:nvSpPr>
          <p:cNvPr id="3" name="Content Placeholder 2">
            <a:extLst>
              <a:ext uri="{FF2B5EF4-FFF2-40B4-BE49-F238E27FC236}">
                <a16:creationId xmlns:a16="http://schemas.microsoft.com/office/drawing/2014/main" id="{7BCB6629-8596-4DED-9E0F-986B4FE228EF}"/>
              </a:ext>
            </a:extLst>
          </p:cNvPr>
          <p:cNvSpPr>
            <a:spLocks noGrp="1"/>
          </p:cNvSpPr>
          <p:nvPr>
            <p:ph idx="4294967295"/>
          </p:nvPr>
        </p:nvSpPr>
        <p:spPr>
          <a:xfrm>
            <a:off x="2089150" y="2182813"/>
            <a:ext cx="10102850" cy="3281362"/>
          </a:xfrm>
        </p:spPr>
        <p:txBody>
          <a:bodyPr>
            <a:normAutofit/>
          </a:bodyPr>
          <a:lstStyle/>
          <a:p>
            <a:pPr>
              <a:buSzPct val="114999"/>
            </a:pPr>
            <a:r>
              <a:rPr lang="en-US" sz="2800" b="1" dirty="0"/>
              <a:t>It is similar to factory design pattern</a:t>
            </a:r>
          </a:p>
          <a:p>
            <a:pPr>
              <a:buSzPct val="114999"/>
            </a:pPr>
            <a:r>
              <a:rPr lang="en-US" sz="2800" b="1" dirty="0"/>
              <a:t>Abstract factory design pattern another layer of on top of factory design pattern.</a:t>
            </a:r>
          </a:p>
          <a:p>
            <a:pPr>
              <a:buSzPct val="114999"/>
            </a:pPr>
            <a:r>
              <a:rPr lang="en-US" sz="2800" b="1" dirty="0"/>
              <a:t>When we want to build factory of factories .</a:t>
            </a:r>
            <a:endParaRPr lang="en-US" dirty="0"/>
          </a:p>
          <a:p>
            <a:pPr>
              <a:buSzPct val="114999"/>
            </a:pPr>
            <a:r>
              <a:rPr lang="en-US" sz="2800" b="1" dirty="0"/>
              <a:t>When we want to group of collections of factories.</a:t>
            </a:r>
          </a:p>
          <a:p>
            <a:pPr marL="0" indent="0">
              <a:buSzPct val="114999"/>
              <a:buNone/>
            </a:pPr>
            <a:endParaRPr lang="en-US" sz="2800" b="1"/>
          </a:p>
        </p:txBody>
      </p:sp>
    </p:spTree>
    <p:extLst>
      <p:ext uri="{BB962C8B-B14F-4D97-AF65-F5344CB8AC3E}">
        <p14:creationId xmlns:p14="http://schemas.microsoft.com/office/powerpoint/2010/main" val="274629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AB44407D-FB8C-0991-3CF7-1D8FA2394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980A3A-F6E8-3906-C836-673B4493E283}"/>
              </a:ext>
            </a:extLst>
          </p:cNvPr>
          <p:cNvSpPr>
            <a:spLocks noGrp="1"/>
          </p:cNvSpPr>
          <p:nvPr>
            <p:ph type="title" idx="4294967295"/>
          </p:nvPr>
        </p:nvSpPr>
        <p:spPr>
          <a:xfrm>
            <a:off x="0" y="982663"/>
            <a:ext cx="9601200" cy="1303337"/>
          </a:xfrm>
        </p:spPr>
        <p:txBody>
          <a:bodyPr>
            <a:normAutofit/>
          </a:bodyPr>
          <a:lstStyle/>
          <a:p>
            <a:r>
              <a:rPr lang="en-US" b="1">
                <a:solidFill>
                  <a:srgbClr val="C00000"/>
                </a:solidFill>
              </a:rPr>
              <a:t>Prototype Pattern</a:t>
            </a:r>
          </a:p>
        </p:txBody>
      </p:sp>
      <p:sp>
        <p:nvSpPr>
          <p:cNvPr id="3" name="Content Placeholder 2">
            <a:extLst>
              <a:ext uri="{FF2B5EF4-FFF2-40B4-BE49-F238E27FC236}">
                <a16:creationId xmlns:a16="http://schemas.microsoft.com/office/drawing/2014/main" id="{0AD49F43-240A-1757-07DD-7F3EAC3E6C1E}"/>
              </a:ext>
            </a:extLst>
          </p:cNvPr>
          <p:cNvSpPr>
            <a:spLocks noGrp="1"/>
          </p:cNvSpPr>
          <p:nvPr>
            <p:ph idx="4294967295"/>
          </p:nvPr>
        </p:nvSpPr>
        <p:spPr>
          <a:xfrm>
            <a:off x="2089150" y="2182813"/>
            <a:ext cx="9362017" cy="3281362"/>
          </a:xfrm>
        </p:spPr>
        <p:txBody>
          <a:bodyPr>
            <a:normAutofit fontScale="92500" lnSpcReduction="10000"/>
          </a:bodyPr>
          <a:lstStyle/>
          <a:p>
            <a:pPr>
              <a:buSzPct val="114999"/>
            </a:pPr>
            <a:r>
              <a:rPr lang="en-US" sz="2600" b="1">
                <a:solidFill>
                  <a:srgbClr val="262626"/>
                </a:solidFill>
                <a:latin typeface="Arial"/>
                <a:cs typeface="Arial"/>
              </a:rPr>
              <a:t>Suppose we have an Object that loads data from database.</a:t>
            </a:r>
            <a:endParaRPr lang="en-US" sz="2600">
              <a:solidFill>
                <a:srgbClr val="262626"/>
              </a:solidFill>
              <a:latin typeface="Arial"/>
              <a:cs typeface="Arial"/>
            </a:endParaRPr>
          </a:p>
          <a:p>
            <a:pPr>
              <a:buSzPct val="114999"/>
            </a:pPr>
            <a:r>
              <a:rPr lang="en-US" sz="2600" b="1">
                <a:solidFill>
                  <a:srgbClr val="262626"/>
                </a:solidFill>
                <a:latin typeface="Arial"/>
                <a:cs typeface="Arial"/>
              </a:rPr>
              <a:t>Now we need to modify this data in our </a:t>
            </a:r>
            <a:r>
              <a:rPr lang="en-US" sz="2600" b="1" err="1">
                <a:solidFill>
                  <a:srgbClr val="262626"/>
                </a:solidFill>
                <a:latin typeface="Arial"/>
                <a:cs typeface="Arial"/>
              </a:rPr>
              <a:t>porgram</a:t>
            </a:r>
            <a:r>
              <a:rPr lang="en-US" sz="2600" b="1">
                <a:solidFill>
                  <a:srgbClr val="262626"/>
                </a:solidFill>
                <a:latin typeface="Arial"/>
                <a:cs typeface="Arial"/>
              </a:rPr>
              <a:t> multiple times.</a:t>
            </a:r>
            <a:endParaRPr lang="en-US" sz="2600">
              <a:solidFill>
                <a:srgbClr val="262626"/>
              </a:solidFill>
              <a:latin typeface="Arial"/>
              <a:cs typeface="Arial"/>
            </a:endParaRPr>
          </a:p>
          <a:p>
            <a:pPr>
              <a:buSzPct val="114999"/>
            </a:pPr>
            <a:r>
              <a:rPr lang="en-US" sz="2600" b="1">
                <a:solidFill>
                  <a:srgbClr val="262626"/>
                </a:solidFill>
                <a:latin typeface="Arial"/>
                <a:cs typeface="Arial"/>
              </a:rPr>
              <a:t>So it's not a good idea to create the Object using new keyword and load all the data from database .The better approach to be clone the existing object into a new object and then do the data manipulation.</a:t>
            </a:r>
            <a:endParaRPr lang="en-US" sz="2600">
              <a:solidFill>
                <a:srgbClr val="262626"/>
              </a:solidFill>
              <a:latin typeface="Arial"/>
              <a:cs typeface="Arial"/>
            </a:endParaRPr>
          </a:p>
          <a:p>
            <a:pPr>
              <a:buSzPct val="114999"/>
            </a:pPr>
            <a:r>
              <a:rPr lang="en-US" sz="2600" b="1">
                <a:solidFill>
                  <a:srgbClr val="262626"/>
                </a:solidFill>
                <a:latin typeface="Arial"/>
                <a:cs typeface="Arial"/>
              </a:rPr>
              <a:t>Reducing database calls.</a:t>
            </a:r>
            <a:endParaRPr lang="en-US" sz="2600">
              <a:solidFill>
                <a:srgbClr val="262626"/>
              </a:solidFill>
              <a:latin typeface="Arial"/>
              <a:cs typeface="Arial"/>
            </a:endParaRPr>
          </a:p>
          <a:p>
            <a:pPr>
              <a:buSzPct val="114999"/>
            </a:pPr>
            <a:endParaRPr lang="en-US" sz="2600">
              <a:solidFill>
                <a:srgbClr val="262626"/>
              </a:solidFill>
              <a:latin typeface="Arial"/>
              <a:cs typeface="Arial"/>
            </a:endParaRPr>
          </a:p>
          <a:p>
            <a:pPr>
              <a:buSzPct val="114999"/>
            </a:pPr>
            <a:endParaRPr lang="en-US" sz="2600">
              <a:solidFill>
                <a:srgbClr val="262626"/>
              </a:solidFill>
              <a:latin typeface="Segoe UI"/>
              <a:cs typeface="Segoe UI"/>
            </a:endParaRPr>
          </a:p>
          <a:p>
            <a:pPr>
              <a:buSzPct val="114999"/>
            </a:pPr>
            <a:endParaRPr lang="en-US" sz="2800">
              <a:solidFill>
                <a:srgbClr val="4D5B7C"/>
              </a:solidFill>
            </a:endParaRPr>
          </a:p>
        </p:txBody>
      </p:sp>
    </p:spTree>
    <p:extLst>
      <p:ext uri="{BB962C8B-B14F-4D97-AF65-F5344CB8AC3E}">
        <p14:creationId xmlns:p14="http://schemas.microsoft.com/office/powerpoint/2010/main" val="199473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EDE2AC97-6690-E082-6C74-D313EA093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BB951-6E79-5370-B41C-2A707F6EBBB7}"/>
              </a:ext>
            </a:extLst>
          </p:cNvPr>
          <p:cNvSpPr>
            <a:spLocks noGrp="1"/>
          </p:cNvSpPr>
          <p:nvPr>
            <p:ph type="title" idx="4294967295"/>
          </p:nvPr>
        </p:nvSpPr>
        <p:spPr>
          <a:xfrm>
            <a:off x="0" y="982663"/>
            <a:ext cx="9601200" cy="166024"/>
          </a:xfrm>
        </p:spPr>
        <p:txBody>
          <a:bodyPr>
            <a:normAutofit fontScale="90000"/>
          </a:bodyPr>
          <a:lstStyle/>
          <a:p>
            <a:r>
              <a:rPr lang="en-US" b="1">
                <a:solidFill>
                  <a:srgbClr val="C00000"/>
                </a:solidFill>
              </a:rPr>
              <a:t>Builder Pattern</a:t>
            </a:r>
          </a:p>
        </p:txBody>
      </p:sp>
      <p:sp>
        <p:nvSpPr>
          <p:cNvPr id="3" name="Content Placeholder 2">
            <a:extLst>
              <a:ext uri="{FF2B5EF4-FFF2-40B4-BE49-F238E27FC236}">
                <a16:creationId xmlns:a16="http://schemas.microsoft.com/office/drawing/2014/main" id="{67BBF2E7-8122-D84E-85B1-D9F594955E5A}"/>
              </a:ext>
            </a:extLst>
          </p:cNvPr>
          <p:cNvSpPr>
            <a:spLocks noGrp="1"/>
          </p:cNvSpPr>
          <p:nvPr>
            <p:ph idx="4294967295"/>
          </p:nvPr>
        </p:nvSpPr>
        <p:spPr>
          <a:xfrm>
            <a:off x="860852" y="1454932"/>
            <a:ext cx="10671506" cy="4907719"/>
          </a:xfrm>
        </p:spPr>
        <p:txBody>
          <a:bodyPr vert="horz" lIns="91440" tIns="45720" rIns="91440" bIns="45720" rtlCol="0" anchor="t">
            <a:noAutofit/>
          </a:bodyPr>
          <a:lstStyle/>
          <a:p>
            <a:pPr>
              <a:buSzPct val="114999"/>
            </a:pPr>
            <a:r>
              <a:rPr lang="en-US" b="1">
                <a:solidFill>
                  <a:srgbClr val="444444"/>
                </a:solidFill>
                <a:latin typeface="Arial"/>
                <a:ea typeface="+mn-lt"/>
                <a:cs typeface="+mn-lt"/>
              </a:rPr>
              <a:t>There are mainly three major problems with Factory and Abstract Factory design patterns when the Object contains a lot of attributes.</a:t>
            </a:r>
            <a:endParaRPr lang="en-US" b="1">
              <a:solidFill>
                <a:srgbClr val="444444"/>
              </a:solidFill>
              <a:latin typeface="Arial"/>
              <a:cs typeface="Arial"/>
            </a:endParaRPr>
          </a:p>
          <a:p>
            <a:r>
              <a:rPr lang="en-US" b="1">
                <a:solidFill>
                  <a:srgbClr val="444444"/>
                </a:solidFill>
                <a:latin typeface="Arial"/>
                <a:ea typeface="+mn-lt"/>
                <a:cs typeface="+mn-lt"/>
              </a:rPr>
              <a:t>We have to pass too many arguments from the client program to the Factory class that can be error-prone because most of the time, the type(Data Type) of arguments is the same and from client-side it’s hard to maintain the order of the arguments.</a:t>
            </a:r>
            <a:endParaRPr lang="en-US" b="1">
              <a:latin typeface="Arial"/>
              <a:cs typeface="Arial"/>
            </a:endParaRPr>
          </a:p>
          <a:p>
            <a:r>
              <a:rPr lang="en-US" b="1">
                <a:solidFill>
                  <a:srgbClr val="444444"/>
                </a:solidFill>
                <a:latin typeface="Arial"/>
                <a:ea typeface="+mn-lt"/>
                <a:cs typeface="+mn-lt"/>
              </a:rPr>
              <a:t>Few of the parameters might be optional but in the Factory pattern, we are forced to send all the parameters and optional parameters need to send as NULL or default value.</a:t>
            </a:r>
            <a:endParaRPr lang="en-US" b="1">
              <a:latin typeface="Arial"/>
              <a:cs typeface="Arial"/>
            </a:endParaRPr>
          </a:p>
          <a:p>
            <a:r>
              <a:rPr lang="en-US" b="1">
                <a:solidFill>
                  <a:srgbClr val="444444"/>
                </a:solidFill>
                <a:latin typeface="Arial"/>
                <a:ea typeface="+mn-lt"/>
                <a:cs typeface="+mn-lt"/>
              </a:rPr>
              <a:t>If the object is very heavy and Object creation is complex, then all that complexity will be part of Factory classes that is confusing</a:t>
            </a:r>
            <a:endParaRPr lang="en-US" b="1">
              <a:latin typeface="Arial"/>
              <a:cs typeface="Arial"/>
            </a:endParaRPr>
          </a:p>
          <a:p>
            <a:pPr>
              <a:buSzPct val="114999"/>
            </a:pPr>
            <a:endParaRPr lang="en-US" b="1">
              <a:solidFill>
                <a:srgbClr val="444444"/>
              </a:solidFill>
              <a:latin typeface="Arial"/>
              <a:cs typeface="Arial"/>
            </a:endParaRPr>
          </a:p>
        </p:txBody>
      </p:sp>
    </p:spTree>
    <p:extLst>
      <p:ext uri="{BB962C8B-B14F-4D97-AF65-F5344CB8AC3E}">
        <p14:creationId xmlns:p14="http://schemas.microsoft.com/office/powerpoint/2010/main" val="29450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C06A92DD-59F4-31A8-BC36-FF31DFDBDE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5323E-A845-C776-34D7-86A867F4DA06}"/>
              </a:ext>
            </a:extLst>
          </p:cNvPr>
          <p:cNvSpPr>
            <a:spLocks noGrp="1"/>
          </p:cNvSpPr>
          <p:nvPr>
            <p:ph type="title" idx="4294967295"/>
          </p:nvPr>
        </p:nvSpPr>
        <p:spPr>
          <a:xfrm>
            <a:off x="0" y="982663"/>
            <a:ext cx="9601200" cy="166024"/>
          </a:xfrm>
        </p:spPr>
        <p:txBody>
          <a:bodyPr>
            <a:normAutofit fontScale="90000"/>
          </a:bodyPr>
          <a:lstStyle/>
          <a:p>
            <a:r>
              <a:rPr lang="en-US" b="1" dirty="0">
                <a:solidFill>
                  <a:srgbClr val="C00000"/>
                </a:solidFill>
              </a:rPr>
              <a:t>SingleTone Pattern</a:t>
            </a:r>
          </a:p>
        </p:txBody>
      </p:sp>
      <p:sp>
        <p:nvSpPr>
          <p:cNvPr id="3" name="Content Placeholder 2">
            <a:extLst>
              <a:ext uri="{FF2B5EF4-FFF2-40B4-BE49-F238E27FC236}">
                <a16:creationId xmlns:a16="http://schemas.microsoft.com/office/drawing/2014/main" id="{AB3524CC-81B8-628D-68C9-9D42D85AEAAC}"/>
              </a:ext>
            </a:extLst>
          </p:cNvPr>
          <p:cNvSpPr>
            <a:spLocks noGrp="1"/>
          </p:cNvSpPr>
          <p:nvPr>
            <p:ph idx="4294967295"/>
          </p:nvPr>
        </p:nvSpPr>
        <p:spPr>
          <a:xfrm>
            <a:off x="860852" y="1454932"/>
            <a:ext cx="10671506" cy="4907719"/>
          </a:xfrm>
        </p:spPr>
        <p:txBody>
          <a:bodyPr vert="horz" lIns="91440" tIns="45720" rIns="91440" bIns="45720" rtlCol="0" anchor="t">
            <a:noAutofit/>
          </a:bodyPr>
          <a:lstStyle/>
          <a:p>
            <a:pPr>
              <a:buSzPct val="114999"/>
            </a:pPr>
            <a:r>
              <a:rPr lang="en-US" b="1" dirty="0">
                <a:solidFill>
                  <a:srgbClr val="444444"/>
                </a:solidFill>
                <a:latin typeface="Arial"/>
                <a:cs typeface="Arial"/>
              </a:rPr>
              <a:t>For any java classes created only one object such class is called </a:t>
            </a:r>
            <a:r>
              <a:rPr lang="en-US" b="1" dirty="0" err="1">
                <a:solidFill>
                  <a:srgbClr val="444444"/>
                </a:solidFill>
                <a:latin typeface="Arial"/>
                <a:cs typeface="Arial"/>
              </a:rPr>
              <a:t>singletone</a:t>
            </a:r>
            <a:r>
              <a:rPr lang="en-US" b="1" dirty="0">
                <a:solidFill>
                  <a:srgbClr val="444444"/>
                </a:solidFill>
                <a:latin typeface="Arial"/>
                <a:cs typeface="Arial"/>
              </a:rPr>
              <a:t> class.</a:t>
            </a:r>
          </a:p>
          <a:p>
            <a:pPr>
              <a:buSzPct val="114999"/>
            </a:pPr>
            <a:r>
              <a:rPr lang="en-US" b="1" dirty="0">
                <a:solidFill>
                  <a:srgbClr val="444444"/>
                </a:solidFill>
                <a:latin typeface="Arial"/>
                <a:cs typeface="Arial"/>
              </a:rPr>
              <a:t>If </a:t>
            </a:r>
            <a:r>
              <a:rPr lang="en-US" b="1" dirty="0" err="1">
                <a:solidFill>
                  <a:srgbClr val="444444"/>
                </a:solidFill>
                <a:latin typeface="Arial"/>
                <a:cs typeface="Arial"/>
              </a:rPr>
              <a:t>sevral</a:t>
            </a:r>
            <a:r>
              <a:rPr lang="en-US" b="1" dirty="0">
                <a:solidFill>
                  <a:srgbClr val="444444"/>
                </a:solidFill>
                <a:latin typeface="Arial"/>
                <a:cs typeface="Arial"/>
              </a:rPr>
              <a:t> peoples have same requirement then it is not recommended to create a separate object for every requirement. </a:t>
            </a:r>
          </a:p>
          <a:p>
            <a:pPr>
              <a:buSzPct val="114999"/>
            </a:pPr>
            <a:r>
              <a:rPr lang="en-US" b="1" dirty="0">
                <a:solidFill>
                  <a:srgbClr val="444444"/>
                </a:solidFill>
                <a:latin typeface="Arial"/>
                <a:cs typeface="Arial"/>
              </a:rPr>
              <a:t>Who have to create only one object and we can reuse same object for every similar requirement.</a:t>
            </a:r>
          </a:p>
          <a:p>
            <a:pPr>
              <a:buSzPct val="114999"/>
            </a:pPr>
            <a:r>
              <a:rPr lang="en-US" b="1" dirty="0">
                <a:solidFill>
                  <a:srgbClr val="444444"/>
                </a:solidFill>
                <a:latin typeface="Arial"/>
                <a:cs typeface="Arial"/>
              </a:rPr>
              <a:t>So that performance and memory utilization will be </a:t>
            </a:r>
            <a:r>
              <a:rPr lang="en-US" b="1" dirty="0" err="1">
                <a:solidFill>
                  <a:srgbClr val="444444"/>
                </a:solidFill>
                <a:latin typeface="Arial"/>
                <a:cs typeface="Arial"/>
              </a:rPr>
              <a:t>improved.This</a:t>
            </a:r>
            <a:r>
              <a:rPr lang="en-US" b="1" dirty="0">
                <a:solidFill>
                  <a:srgbClr val="444444"/>
                </a:solidFill>
                <a:latin typeface="Arial"/>
                <a:cs typeface="Arial"/>
              </a:rPr>
              <a:t> is central idea of </a:t>
            </a:r>
            <a:r>
              <a:rPr lang="en-US" b="1" dirty="0" err="1">
                <a:solidFill>
                  <a:srgbClr val="444444"/>
                </a:solidFill>
                <a:latin typeface="Arial"/>
                <a:cs typeface="Arial"/>
              </a:rPr>
              <a:t>singletone</a:t>
            </a:r>
            <a:r>
              <a:rPr lang="en-US" b="1" dirty="0">
                <a:solidFill>
                  <a:srgbClr val="444444"/>
                </a:solidFill>
                <a:latin typeface="Arial"/>
                <a:cs typeface="Arial"/>
              </a:rPr>
              <a:t>.</a:t>
            </a:r>
          </a:p>
        </p:txBody>
      </p:sp>
    </p:spTree>
    <p:extLst>
      <p:ext uri="{BB962C8B-B14F-4D97-AF65-F5344CB8AC3E}">
        <p14:creationId xmlns:p14="http://schemas.microsoft.com/office/powerpoint/2010/main" val="29121116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1</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Design Patterns</vt:lpstr>
      <vt:lpstr>What is Design pattern?</vt:lpstr>
      <vt:lpstr>Agenda</vt:lpstr>
      <vt:lpstr>Factory Pattern</vt:lpstr>
      <vt:lpstr>Abstract Factory Pattern</vt:lpstr>
      <vt:lpstr>Prototype Pattern</vt:lpstr>
      <vt:lpstr>Builder Pattern</vt:lpstr>
      <vt:lpstr>SingleTone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61</cp:revision>
  <dcterms:created xsi:type="dcterms:W3CDTF">2024-01-11T23:26:06Z</dcterms:created>
  <dcterms:modified xsi:type="dcterms:W3CDTF">2024-01-16T08:30:19Z</dcterms:modified>
</cp:coreProperties>
</file>