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oboto Mon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regular.fntdata"/><Relationship Id="rId50" Type="http://schemas.openxmlformats.org/officeDocument/2006/relationships/slide" Target="slides/slide44.xml"/><Relationship Id="rId53" Type="http://schemas.openxmlformats.org/officeDocument/2006/relationships/font" Target="fonts/RobotoMono-italic.fntdata"/><Relationship Id="rId52" Type="http://schemas.openxmlformats.org/officeDocument/2006/relationships/font" Target="fonts/RobotoMon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RobotoMon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It uses more natural language and is easier to read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2ab0805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2ab0805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2ab0805d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2ab0805d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2ab0805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2ab0805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Motivation for using Python</a:t>
            </a:r>
            <a:endParaRPr/>
          </a:p>
          <a:p>
            <a:pPr indent="0" lvl="0" marL="0" rtl="0" algn="l">
              <a:lnSpc>
                <a:spcPct val="100000"/>
              </a:lnSpc>
              <a:spcBef>
                <a:spcPts val="0"/>
              </a:spcBef>
              <a:spcAft>
                <a:spcPts val="0"/>
              </a:spcAft>
              <a:buSzPts val="1100"/>
              <a:buNone/>
            </a:pPr>
            <a:r>
              <a:rPr lang="en"/>
              <a:t>Motivation for using Jupyter notebooks</a:t>
            </a:r>
            <a:endParaRPr/>
          </a:p>
          <a:p>
            <a:pPr indent="0" lvl="0" marL="0" rtl="0" algn="l">
              <a:lnSpc>
                <a:spcPct val="100000"/>
              </a:lnSpc>
              <a:spcBef>
                <a:spcPts val="0"/>
              </a:spcBef>
              <a:spcAft>
                <a:spcPts val="0"/>
              </a:spcAft>
              <a:buSzPts val="1100"/>
              <a:buNone/>
            </a:pPr>
            <a:r>
              <a:rPr lang="en"/>
              <a:t>What Jupyter is used for (more than Python)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the page you first see when you open a notebook. This will be like your “home page.” This will show whatever directory (aka folder) that you opened it in in the terminal.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create a new notebook, click on “new” at the top of the file system. Some of these kernels (like R) may not be available to you.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shutdown, delete, duplicate, or rename a notebook check the checkbox next to it and an array of controls will appear at the top of the notebook list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2ab0805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2ab0805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see all the notebooks that are running, you can click the “running” tab.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Create a new Jupyter notebook. This lets you create markdown and run code (talk about difference between markdown and code). The Notebook UI has three parts: Menu, Toolbar, Cells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Select a cell by clicking on it. It will have a border showing what mode the cell is in (blue or green). Click in the cell to enter edit mode. </a:t>
            </a:r>
            <a:endParaRPr/>
          </a:p>
          <a:p>
            <a:pPr indent="0" lvl="0" marL="0" rtl="0" algn="l">
              <a:lnSpc>
                <a:spcPct val="100000"/>
              </a:lnSpc>
              <a:spcBef>
                <a:spcPts val="0"/>
              </a:spcBef>
              <a:spcAft>
                <a:spcPts val="0"/>
              </a:spcAft>
              <a:buSzPts val="1100"/>
              <a:buNone/>
            </a:pPr>
            <a:r>
              <a:rPr lang="en"/>
              <a:t>You can use the run button on the toolbar to run cells. (or you can use the keyboard command shift-enter). Pretty much everything can be done with both the keyboard and the menu--use what you prefer. I like the keyboard shortcuts because I am lazy and like to feel fancy at the same time.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keyboard does different things depending on what mode you are in. When the border is green, you can type in the cell, just like a normal text editor. When the border is blue, you can edit the notebook as a whole (doing things like adding cells above or below), but you can’t edit the cell. In Command mode, there are tons of useful shortcuts you can use. For example if you press “c” it will copy the cell.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Get to Jupyter</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code cell</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text cell</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Delete a cell</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Run a code cell (show print)</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Repeat x2 </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rPr lang="en">
                <a:solidFill>
                  <a:schemeClr val="dk1"/>
                </a:solidFill>
                <a:latin typeface="Calibri"/>
                <a:ea typeface="Calibri"/>
                <a:cs typeface="Calibri"/>
                <a:sym typeface="Calibri"/>
              </a:rPr>
              <a:t>Make a note of the file endings for jupyter notebooks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Open a new notebook</a:t>
            </a:r>
            <a:endParaRPr>
              <a:solidFill>
                <a:schemeClr val="dk1"/>
              </a:solidFill>
              <a:latin typeface="Calibri"/>
              <a:ea typeface="Calibri"/>
              <a:cs typeface="Calibri"/>
              <a:sym typeface="Calibri"/>
            </a:endParaRPr>
          </a:p>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Name the file something specific</a:t>
            </a:r>
            <a:endParaRPr>
              <a:solidFill>
                <a:schemeClr val="dk1"/>
              </a:solidFill>
              <a:latin typeface="Calibri"/>
              <a:ea typeface="Calibri"/>
              <a:cs typeface="Calibri"/>
              <a:sym typeface="Calibri"/>
            </a:endParaRPr>
          </a:p>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header for their name</a:t>
            </a:r>
            <a:endParaRPr>
              <a:solidFill>
                <a:schemeClr val="dk1"/>
              </a:solidFill>
              <a:latin typeface="Calibri"/>
              <a:ea typeface="Calibri"/>
              <a:cs typeface="Calibri"/>
              <a:sym typeface="Calibri"/>
            </a:endParaRPr>
          </a:p>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code cell</a:t>
            </a:r>
            <a:endParaRPr>
              <a:solidFill>
                <a:schemeClr val="dk1"/>
              </a:solidFill>
              <a:latin typeface="Calibri"/>
              <a:ea typeface="Calibri"/>
              <a:cs typeface="Calibri"/>
              <a:sym typeface="Calibri"/>
            </a:endParaRPr>
          </a:p>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Print a short bio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d2708e3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d2708e3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2ab0805d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2ab0805d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2ab0805d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2ab0805d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2ab0805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2ab0805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2ab0805d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2ab0805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hyperlink" Target="https://nbviewer.jupyter.org/" TargetMode="Externa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000"/>
              <a:t>Python Machine Learning In Biology:</a:t>
            </a:r>
            <a:endParaRPr sz="3000"/>
          </a:p>
          <a:p>
            <a:pPr indent="0" lvl="0" marL="0" rtl="0" algn="ctr">
              <a:lnSpc>
                <a:spcPct val="100000"/>
              </a:lnSpc>
              <a:spcBef>
                <a:spcPts val="0"/>
              </a:spcBef>
              <a:spcAft>
                <a:spcPts val="0"/>
              </a:spcAft>
              <a:buSzPts val="5200"/>
              <a:buNone/>
            </a:pPr>
            <a:r>
              <a:rPr lang="en"/>
              <a:t>Python Foundations</a:t>
            </a:r>
            <a:endParaRPr/>
          </a:p>
        </p:txBody>
      </p:sp>
      <p:sp>
        <p:nvSpPr>
          <p:cNvPr id="100" name="Google Shape;100;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Nichole Bennett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is a high-level language</a:t>
            </a:r>
            <a:endParaRPr/>
          </a:p>
        </p:txBody>
      </p:sp>
      <p:sp>
        <p:nvSpPr>
          <p:cNvPr id="152" name="Google Shape;152;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53" name="Google Shape;153;p34"/>
          <p:cNvPicPr preferRelativeResize="0"/>
          <p:nvPr/>
        </p:nvPicPr>
        <p:blipFill rotWithShape="1">
          <a:blip r:embed="rId3">
            <a:alphaModFix/>
          </a:blip>
          <a:srcRect b="0" l="0" r="0" t="0"/>
          <a:stretch/>
        </p:blipFill>
        <p:spPr>
          <a:xfrm>
            <a:off x="656450" y="1077376"/>
            <a:ext cx="8006425" cy="1177925"/>
          </a:xfrm>
          <a:prstGeom prst="rect">
            <a:avLst/>
          </a:prstGeom>
          <a:noFill/>
          <a:ln>
            <a:noFill/>
          </a:ln>
        </p:spPr>
      </p:pic>
      <p:pic>
        <p:nvPicPr>
          <p:cNvPr id="154" name="Google Shape;154;p34"/>
          <p:cNvPicPr preferRelativeResize="0"/>
          <p:nvPr/>
        </p:nvPicPr>
        <p:blipFill rotWithShape="1">
          <a:blip r:embed="rId4">
            <a:alphaModFix/>
          </a:blip>
          <a:srcRect b="0" l="0" r="0" t="0"/>
          <a:stretch/>
        </p:blipFill>
        <p:spPr>
          <a:xfrm>
            <a:off x="1364550" y="2560100"/>
            <a:ext cx="5924550" cy="238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 dynamically-typed language?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is a dynamically-typed language</a:t>
            </a:r>
            <a:endParaRPr/>
          </a:p>
        </p:txBody>
      </p:sp>
      <p:sp>
        <p:nvSpPr>
          <p:cNvPr id="165" name="Google Shape;165;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means you don't have to specify what type the variables are. The computer figures it out for you</a:t>
            </a:r>
            <a:endParaRPr/>
          </a:p>
        </p:txBody>
      </p:sp>
      <p:pic>
        <p:nvPicPr>
          <p:cNvPr id="166" name="Google Shape;166;p36"/>
          <p:cNvPicPr preferRelativeResize="0"/>
          <p:nvPr/>
        </p:nvPicPr>
        <p:blipFill rotWithShape="1">
          <a:blip r:embed="rId3">
            <a:alphaModFix/>
          </a:blip>
          <a:srcRect b="0" l="0" r="0" t="0"/>
          <a:stretch/>
        </p:blipFill>
        <p:spPr>
          <a:xfrm>
            <a:off x="5936025" y="233565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use Python?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Why use Python?</a:t>
            </a:r>
            <a:endParaRPr/>
          </a:p>
        </p:txBody>
      </p:sp>
      <p:sp>
        <p:nvSpPr>
          <p:cNvPr id="177" name="Google Shape;177;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Quick and easy to use</a:t>
            </a:r>
            <a:endParaRPr/>
          </a:p>
          <a:p>
            <a:pPr indent="0" lvl="0" marL="0" rtl="0" algn="l">
              <a:lnSpc>
                <a:spcPct val="115000"/>
              </a:lnSpc>
              <a:spcBef>
                <a:spcPts val="1600"/>
              </a:spcBef>
              <a:spcAft>
                <a:spcPts val="0"/>
              </a:spcAft>
              <a:buClr>
                <a:srgbClr val="000000"/>
              </a:buClr>
              <a:buSzPts val="1100"/>
              <a:buFont typeface="Arial"/>
              <a:buNone/>
            </a:pPr>
            <a:r>
              <a:rPr lang="en"/>
              <a:t>Big community with lots of "batteries included" libraries (especially for machine learning)</a:t>
            </a:r>
            <a:endParaRPr/>
          </a:p>
          <a:p>
            <a:pPr indent="0" lvl="0" marL="0" rtl="0" algn="l">
              <a:lnSpc>
                <a:spcPct val="115000"/>
              </a:lnSpc>
              <a:spcBef>
                <a:spcPts val="1600"/>
              </a:spcBef>
              <a:spcAft>
                <a:spcPts val="0"/>
              </a:spcAft>
              <a:buClr>
                <a:srgbClr val="000000"/>
              </a:buClr>
              <a:buSzPts val="1100"/>
              <a:buFont typeface="Arial"/>
              <a:buNone/>
            </a:pPr>
            <a:r>
              <a:rPr lang="en"/>
              <a:t>Most libraries written by people with a computer science background, so easy to switch from library to library</a:t>
            </a:r>
            <a:endParaRPr/>
          </a:p>
          <a:p>
            <a:pPr indent="0" lvl="0" marL="0" rtl="0" algn="l">
              <a:lnSpc>
                <a:spcPct val="115000"/>
              </a:lnSpc>
              <a:spcBef>
                <a:spcPts val="1600"/>
              </a:spcBef>
              <a:spcAft>
                <a:spcPts val="1600"/>
              </a:spcAft>
              <a:buSzPts val="1800"/>
              <a:buNone/>
            </a:pPr>
            <a:r>
              <a:t/>
            </a:r>
            <a:endParaRPr/>
          </a:p>
        </p:txBody>
      </p:sp>
      <p:pic>
        <p:nvPicPr>
          <p:cNvPr id="178" name="Google Shape;178;p38"/>
          <p:cNvPicPr preferRelativeResize="0"/>
          <p:nvPr/>
        </p:nvPicPr>
        <p:blipFill rotWithShape="1">
          <a:blip r:embed="rId3">
            <a:alphaModFix/>
          </a:blip>
          <a:srcRect b="0" l="0" r="0" t="0"/>
          <a:stretch/>
        </p:blipFill>
        <p:spPr>
          <a:xfrm>
            <a:off x="6139425" y="3130750"/>
            <a:ext cx="1905000"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not use Python?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Why not use Python?</a:t>
            </a:r>
            <a:endParaRPr/>
          </a:p>
        </p:txBody>
      </p:sp>
      <p:sp>
        <p:nvSpPr>
          <p:cNvPr id="189" name="Google Shape;189;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Clr>
                <a:srgbClr val="000000"/>
              </a:buClr>
              <a:buSzPts val="1100"/>
              <a:buFont typeface="Arial"/>
              <a:buNone/>
            </a:pPr>
            <a:r>
              <a:rPr lang="en"/>
              <a:t> If you have something that needs speed</a:t>
            </a:r>
            <a:endParaRPr/>
          </a:p>
          <a:p>
            <a:pPr indent="0" lvl="0" marL="0" rtl="0" algn="l">
              <a:lnSpc>
                <a:spcPct val="115000"/>
              </a:lnSpc>
              <a:spcBef>
                <a:spcPts val="1600"/>
              </a:spcBef>
              <a:spcAft>
                <a:spcPts val="0"/>
              </a:spcAft>
              <a:buSzPts val="1800"/>
              <a:buNone/>
            </a:pPr>
            <a:r>
              <a:rPr lang="en"/>
              <a:t>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Clr>
                <a:srgbClr val="000000"/>
              </a:buClr>
              <a:buSzPts val="1100"/>
              <a:buFont typeface="Arial"/>
              <a:buNone/>
            </a:pPr>
            <a:r>
              <a:rPr lang="en"/>
              <a:t>If you are doing lots of stats </a:t>
            </a:r>
            <a:endParaRPr/>
          </a:p>
          <a:p>
            <a:pPr indent="0" lvl="0" marL="0" rtl="0" algn="l">
              <a:lnSpc>
                <a:spcPct val="115000"/>
              </a:lnSpc>
              <a:spcBef>
                <a:spcPts val="1600"/>
              </a:spcBef>
              <a:spcAft>
                <a:spcPts val="1600"/>
              </a:spcAft>
              <a:buSzPts val="1800"/>
              <a:buNone/>
            </a:pPr>
            <a:r>
              <a:t/>
            </a:r>
            <a:endParaRPr/>
          </a:p>
        </p:txBody>
      </p:sp>
      <p:pic>
        <p:nvPicPr>
          <p:cNvPr id="190" name="Google Shape;190;p40"/>
          <p:cNvPicPr preferRelativeResize="0"/>
          <p:nvPr/>
        </p:nvPicPr>
        <p:blipFill rotWithShape="1">
          <a:blip r:embed="rId3">
            <a:alphaModFix/>
          </a:blip>
          <a:srcRect b="0" l="0" r="0" t="0"/>
          <a:stretch/>
        </p:blipFill>
        <p:spPr>
          <a:xfrm>
            <a:off x="3411700" y="3283650"/>
            <a:ext cx="2047075" cy="1586475"/>
          </a:xfrm>
          <a:prstGeom prst="rect">
            <a:avLst/>
          </a:prstGeom>
          <a:noFill/>
          <a:ln>
            <a:noFill/>
          </a:ln>
        </p:spPr>
      </p:pic>
      <p:pic>
        <p:nvPicPr>
          <p:cNvPr id="191" name="Google Shape;191;p40"/>
          <p:cNvPicPr preferRelativeResize="0"/>
          <p:nvPr/>
        </p:nvPicPr>
        <p:blipFill rotWithShape="1">
          <a:blip r:embed="rId4">
            <a:alphaModFix/>
          </a:blip>
          <a:srcRect b="0" l="0" r="0" t="0"/>
          <a:stretch/>
        </p:blipFill>
        <p:spPr>
          <a:xfrm>
            <a:off x="4873025" y="1017725"/>
            <a:ext cx="1683850" cy="1890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Interactive Shells</a:t>
            </a:r>
            <a:endParaRPr/>
          </a:p>
        </p:txBody>
      </p:sp>
      <p:sp>
        <p:nvSpPr>
          <p:cNvPr id="197" name="Google Shape;19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Write code that is executed immediately by the Python interpreter.</a:t>
            </a:r>
            <a:endParaRPr/>
          </a:p>
          <a:p>
            <a:pPr indent="0" lvl="0" marL="0" rtl="0" algn="l">
              <a:lnSpc>
                <a:spcPct val="115000"/>
              </a:lnSpc>
              <a:spcBef>
                <a:spcPts val="1600"/>
              </a:spcBef>
              <a:spcAft>
                <a:spcPts val="0"/>
              </a:spcAft>
              <a:buClr>
                <a:srgbClr val="000000"/>
              </a:buClr>
              <a:buSzPts val="1100"/>
              <a:buFont typeface="Arial"/>
              <a:buNone/>
            </a:pPr>
            <a:r>
              <a:rPr lang="en"/>
              <a:t>We are able to "interact" with the results of the commands we pass. We can do this using a:</a:t>
            </a:r>
            <a:endParaRPr/>
          </a:p>
          <a:p>
            <a:pPr indent="0" lvl="0" marL="0" rtl="0" algn="l">
              <a:lnSpc>
                <a:spcPct val="115000"/>
              </a:lnSpc>
              <a:spcBef>
                <a:spcPts val="1600"/>
              </a:spcBef>
              <a:spcAft>
                <a:spcPts val="0"/>
              </a:spcAft>
              <a:buClr>
                <a:srgbClr val="000000"/>
              </a:buClr>
              <a:buSzPts val="1100"/>
              <a:buFont typeface="Arial"/>
              <a:buNone/>
            </a:pPr>
            <a:r>
              <a:t/>
            </a:r>
            <a:endParaRPr/>
          </a:p>
          <a:p>
            <a:pPr indent="-342900" lvl="0" marL="457200" rtl="0" algn="l">
              <a:lnSpc>
                <a:spcPct val="115000"/>
              </a:lnSpc>
              <a:spcBef>
                <a:spcPts val="1600"/>
              </a:spcBef>
              <a:spcAft>
                <a:spcPts val="0"/>
              </a:spcAft>
              <a:buSzPts val="1800"/>
              <a:buChar char="●"/>
            </a:pPr>
            <a:r>
              <a:rPr lang="en"/>
              <a:t>Python shell</a:t>
            </a:r>
            <a:endParaRPr/>
          </a:p>
          <a:p>
            <a:pPr indent="-342900" lvl="0" marL="457200" rtl="0" algn="l">
              <a:lnSpc>
                <a:spcPct val="115000"/>
              </a:lnSpc>
              <a:spcBef>
                <a:spcPts val="0"/>
              </a:spcBef>
              <a:spcAft>
                <a:spcPts val="0"/>
              </a:spcAft>
              <a:buSzPts val="1800"/>
              <a:buChar char="●"/>
            </a:pPr>
            <a:r>
              <a:rPr lang="en"/>
              <a:t>iPython shell</a:t>
            </a:r>
            <a:endParaRPr/>
          </a:p>
          <a:p>
            <a:pPr indent="-342900" lvl="0" marL="457200" rtl="0" algn="l">
              <a:lnSpc>
                <a:spcPct val="115000"/>
              </a:lnSpc>
              <a:spcBef>
                <a:spcPts val="0"/>
              </a:spcBef>
              <a:spcAft>
                <a:spcPts val="0"/>
              </a:spcAft>
              <a:buClr>
                <a:srgbClr val="00FFFF"/>
              </a:buClr>
              <a:buSzPts val="1800"/>
              <a:buChar char="●"/>
            </a:pPr>
            <a:r>
              <a:rPr lang="en">
                <a:solidFill>
                  <a:srgbClr val="00FFFF"/>
                </a:solidFill>
              </a:rPr>
              <a:t>Jupyter notebook</a:t>
            </a:r>
            <a:endParaRPr>
              <a:solidFill>
                <a:srgbClr val="00FFFF"/>
              </a:solidFill>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Shell</a:t>
            </a:r>
            <a:endParaRPr/>
          </a:p>
        </p:txBody>
      </p:sp>
      <p:sp>
        <p:nvSpPr>
          <p:cNvPr id="203" name="Google Shape;203;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A python shell is similar to a Command Line Terminal and it can be launched by typing (into Terminal or Git Bash)</a:t>
            </a:r>
            <a:endParaRPr/>
          </a:p>
          <a:p>
            <a:pPr indent="0" lvl="0" marL="0" rtl="0" algn="l">
              <a:lnSpc>
                <a:spcPct val="115000"/>
              </a:lnSpc>
              <a:spcBef>
                <a:spcPts val="1600"/>
              </a:spcBef>
              <a:spcAft>
                <a:spcPts val="0"/>
              </a:spcAft>
              <a:buClr>
                <a:srgbClr val="000000"/>
              </a:buClr>
              <a:buSzPts val="1100"/>
              <a:buFont typeface="Arial"/>
              <a:buNone/>
            </a:pPr>
            <a:r>
              <a:rPr lang="en">
                <a:solidFill>
                  <a:srgbClr val="00FFFF"/>
                </a:solidFill>
                <a:latin typeface="Roboto Mono"/>
                <a:ea typeface="Roboto Mono"/>
                <a:cs typeface="Roboto Mono"/>
                <a:sym typeface="Roboto Mono"/>
              </a:rPr>
              <a:t>python</a:t>
            </a:r>
            <a:endParaRPr>
              <a:solidFill>
                <a:srgbClr val="00FFFF"/>
              </a:solidFill>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p>
        </p:txBody>
      </p:sp>
      <p:pic>
        <p:nvPicPr>
          <p:cNvPr id="204" name="Google Shape;204;p42"/>
          <p:cNvPicPr preferRelativeResize="0"/>
          <p:nvPr/>
        </p:nvPicPr>
        <p:blipFill rotWithShape="1">
          <a:blip r:embed="rId3">
            <a:alphaModFix/>
          </a:blip>
          <a:srcRect b="0" l="0" r="0" t="0"/>
          <a:stretch/>
        </p:blipFill>
        <p:spPr>
          <a:xfrm>
            <a:off x="3374724" y="1947200"/>
            <a:ext cx="4075575" cy="292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iPython Shell</a:t>
            </a:r>
            <a:endParaRPr/>
          </a:p>
        </p:txBody>
      </p:sp>
      <p:sp>
        <p:nvSpPr>
          <p:cNvPr id="210" name="Google Shape;210;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iPython provides syntax coloring and shortcuts to interact with other code.</a:t>
            </a:r>
            <a:endParaRPr/>
          </a:p>
          <a:p>
            <a:pPr indent="0" lvl="0" marL="0" rtl="0" algn="l">
              <a:lnSpc>
                <a:spcPct val="115000"/>
              </a:lnSpc>
              <a:spcBef>
                <a:spcPts val="1600"/>
              </a:spcBef>
              <a:spcAft>
                <a:spcPts val="0"/>
              </a:spcAft>
              <a:buClr>
                <a:srgbClr val="000000"/>
              </a:buClr>
              <a:buSzPts val="1100"/>
              <a:buFont typeface="Arial"/>
              <a:buNone/>
            </a:pPr>
            <a:r>
              <a:rPr lang="en"/>
              <a:t>You can launch it by typing  (into Terminal or Git Bash)</a:t>
            </a:r>
            <a:endParaRPr/>
          </a:p>
          <a:p>
            <a:pPr indent="0" lvl="0" marL="0" rtl="0" algn="l">
              <a:lnSpc>
                <a:spcPct val="115000"/>
              </a:lnSpc>
              <a:spcBef>
                <a:spcPts val="1600"/>
              </a:spcBef>
              <a:spcAft>
                <a:spcPts val="0"/>
              </a:spcAft>
              <a:buClr>
                <a:srgbClr val="000000"/>
              </a:buClr>
              <a:buSzPts val="1100"/>
              <a:buFont typeface="Arial"/>
              <a:buNone/>
            </a:pPr>
            <a:r>
              <a:rPr lang="en">
                <a:solidFill>
                  <a:srgbClr val="00FFFF"/>
                </a:solidFill>
                <a:latin typeface="Roboto Mono"/>
                <a:ea typeface="Roboto Mono"/>
                <a:cs typeface="Roboto Mono"/>
                <a:sym typeface="Roboto Mono"/>
              </a:rPr>
              <a:t>ipython</a:t>
            </a:r>
            <a:endParaRPr>
              <a:solidFill>
                <a:srgbClr val="00FFFF"/>
              </a:solidFill>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p>
        </p:txBody>
      </p:sp>
      <p:pic>
        <p:nvPicPr>
          <p:cNvPr id="211" name="Google Shape;211;p43"/>
          <p:cNvPicPr preferRelativeResize="0"/>
          <p:nvPr/>
        </p:nvPicPr>
        <p:blipFill rotWithShape="1">
          <a:blip r:embed="rId3">
            <a:alphaModFix/>
          </a:blip>
          <a:srcRect b="0" l="0" r="0" t="0"/>
          <a:stretch/>
        </p:blipFill>
        <p:spPr>
          <a:xfrm>
            <a:off x="3717631" y="2471531"/>
            <a:ext cx="4481825" cy="213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solidFill>
                  <a:srgbClr val="00FFFF"/>
                </a:solidFill>
              </a:rPr>
              <a:t>No matter where you are now, you’ll be fine.</a:t>
            </a:r>
            <a:endParaRPr sz="3000">
              <a:solidFill>
                <a:srgbClr val="00FFFF"/>
              </a:solidFill>
            </a:endParaRPr>
          </a:p>
          <a:p>
            <a:pPr indent="0" lvl="0" marL="0" rtl="0" algn="ctr">
              <a:lnSpc>
                <a:spcPct val="100000"/>
              </a:lnSpc>
              <a:spcBef>
                <a:spcPts val="0"/>
              </a:spcBef>
              <a:spcAft>
                <a:spcPts val="0"/>
              </a:spcAft>
              <a:buSzPts val="3600"/>
              <a:buNone/>
            </a:pPr>
            <a:r>
              <a:rPr lang="en" sz="3000">
                <a:solidFill>
                  <a:srgbClr val="00FFFF"/>
                </a:solidFill>
              </a:rPr>
              <a:t> </a:t>
            </a:r>
            <a:endParaRPr sz="3000">
              <a:solidFill>
                <a:srgbClr val="00FFFF"/>
              </a:solidFill>
            </a:endParaRPr>
          </a:p>
          <a:p>
            <a:pPr indent="0" lvl="0" marL="0" rtl="0" algn="ctr">
              <a:lnSpc>
                <a:spcPct val="100000"/>
              </a:lnSpc>
              <a:spcBef>
                <a:spcPts val="0"/>
              </a:spcBef>
              <a:spcAft>
                <a:spcPts val="0"/>
              </a:spcAft>
              <a:buSzPts val="3600"/>
              <a:buNone/>
            </a:pPr>
            <a:r>
              <a:rPr i="1" lang="en"/>
              <a:t>You have already proven that you are a self-starter and self-learner, </a:t>
            </a:r>
            <a:endParaRPr i="1"/>
          </a:p>
          <a:p>
            <a:pPr indent="0" lvl="0" marL="0" rtl="0" algn="ctr">
              <a:lnSpc>
                <a:spcPct val="100000"/>
              </a:lnSpc>
              <a:spcBef>
                <a:spcPts val="0"/>
              </a:spcBef>
              <a:spcAft>
                <a:spcPts val="0"/>
              </a:spcAft>
              <a:buSzPts val="3600"/>
              <a:buNone/>
            </a:pPr>
            <a:r>
              <a:rPr i="1" lang="en"/>
              <a:t>and that will take you far. </a:t>
            </a:r>
            <a:endParaRPr i="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Jupyter Notebook</a:t>
            </a:r>
            <a:endParaRPr/>
          </a:p>
        </p:txBody>
      </p:sp>
      <p:sp>
        <p:nvSpPr>
          <p:cNvPr id="217" name="Google Shape;21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Jupyter notebook is a web interface. With it we can use formatting and markdown with our code.  This is what we’ll be primarily using for this course. </a:t>
            </a:r>
            <a:endParaRPr/>
          </a:p>
          <a:p>
            <a:pPr indent="0" lvl="0" marL="0" rtl="0" algn="l">
              <a:lnSpc>
                <a:spcPct val="115000"/>
              </a:lnSpc>
              <a:spcBef>
                <a:spcPts val="1600"/>
              </a:spcBef>
              <a:spcAft>
                <a:spcPts val="0"/>
              </a:spcAft>
              <a:buSzPts val="1800"/>
              <a:buNone/>
            </a:pPr>
            <a:r>
              <a:rPr lang="en"/>
              <a:t>Mac/Linux: In the terminal type </a:t>
            </a:r>
            <a:r>
              <a:rPr lang="en">
                <a:solidFill>
                  <a:srgbClr val="00FFFF"/>
                </a:solidFill>
                <a:latin typeface="Roboto Mono"/>
                <a:ea typeface="Roboto Mono"/>
                <a:cs typeface="Roboto Mono"/>
                <a:sym typeface="Roboto Mono"/>
              </a:rPr>
              <a:t>jupyter notebook</a:t>
            </a:r>
            <a:r>
              <a:rPr lang="en"/>
              <a:t> </a:t>
            </a:r>
            <a:endParaRPr/>
          </a:p>
          <a:p>
            <a:pPr indent="0" lvl="0" marL="0" rtl="0" algn="l">
              <a:lnSpc>
                <a:spcPct val="115000"/>
              </a:lnSpc>
              <a:spcBef>
                <a:spcPts val="1600"/>
              </a:spcBef>
              <a:spcAft>
                <a:spcPts val="0"/>
              </a:spcAft>
              <a:buSzPts val="1800"/>
              <a:buNone/>
            </a:pPr>
            <a:r>
              <a:rPr lang="en"/>
              <a:t>Windows: Click the "Start" button and type "cmd" type </a:t>
            </a:r>
            <a:r>
              <a:rPr lang="en">
                <a:solidFill>
                  <a:srgbClr val="00FFFF"/>
                </a:solidFill>
                <a:latin typeface="Roboto Mono"/>
                <a:ea typeface="Roboto Mono"/>
                <a:cs typeface="Roboto Mono"/>
                <a:sym typeface="Roboto Mono"/>
              </a:rPr>
              <a:t>jupyter notebook</a:t>
            </a:r>
            <a:r>
              <a:rPr lang="en"/>
              <a:t> </a:t>
            </a:r>
            <a:endParaRPr/>
          </a:p>
          <a:p>
            <a:pPr indent="457200" lvl="0" marL="0" rtl="0" algn="l">
              <a:lnSpc>
                <a:spcPct val="115000"/>
              </a:lnSpc>
              <a:spcBef>
                <a:spcPts val="1600"/>
              </a:spcBef>
              <a:spcAft>
                <a:spcPts val="0"/>
              </a:spcAft>
              <a:buSzPts val="1800"/>
              <a:buNone/>
            </a:pPr>
            <a:r>
              <a:rPr lang="en"/>
              <a:t>          Or open Git Bash and type </a:t>
            </a:r>
            <a:r>
              <a:rPr lang="en">
                <a:solidFill>
                  <a:srgbClr val="00FFFF"/>
                </a:solidFill>
                <a:latin typeface="Roboto Mono"/>
                <a:ea typeface="Roboto Mono"/>
                <a:cs typeface="Roboto Mono"/>
                <a:sym typeface="Roboto Mono"/>
              </a:rPr>
              <a:t>jupyter notebook</a:t>
            </a:r>
            <a:r>
              <a:rPr lang="en"/>
              <a:t> </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0"/>
              </a:spcAft>
              <a:buClr>
                <a:srgbClr val="000000"/>
              </a:buClr>
              <a:buSzPts val="1100"/>
              <a:buFont typeface="Arial"/>
              <a:buNone/>
            </a:pPr>
            <a:r>
              <a:t/>
            </a:r>
            <a:endParaRPr>
              <a:solidFill>
                <a:srgbClr val="00FFFF"/>
              </a:solidFill>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p>
        </p:txBody>
      </p:sp>
      <p:pic>
        <p:nvPicPr>
          <p:cNvPr id="218" name="Google Shape;218;p44"/>
          <p:cNvPicPr preferRelativeResize="0"/>
          <p:nvPr/>
        </p:nvPicPr>
        <p:blipFill rotWithShape="1">
          <a:blip r:embed="rId3">
            <a:alphaModFix/>
          </a:blip>
          <a:srcRect b="0" l="0" r="0" t="0"/>
          <a:stretch/>
        </p:blipFill>
        <p:spPr>
          <a:xfrm>
            <a:off x="2227475" y="3434800"/>
            <a:ext cx="3176624" cy="1786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Juypter Notebooks</a:t>
            </a:r>
            <a:endParaRPr/>
          </a:p>
        </p:txBody>
      </p:sp>
      <p:sp>
        <p:nvSpPr>
          <p:cNvPr id="224" name="Google Shape;224;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born out of the IPython project--grew to encompass more languages</a:t>
            </a:r>
            <a:endParaRPr/>
          </a:p>
          <a:p>
            <a:pPr indent="0" lvl="0" marL="0" rtl="0" algn="l">
              <a:lnSpc>
                <a:spcPct val="115000"/>
              </a:lnSpc>
              <a:spcBef>
                <a:spcPts val="1600"/>
              </a:spcBef>
              <a:spcAft>
                <a:spcPts val="1600"/>
              </a:spcAft>
              <a:buSzPts val="1800"/>
              <a:buNone/>
            </a:pPr>
            <a:r>
              <a:rPr lang="en"/>
              <a:t>The name Jupyter is an indirect acronym of the three core languages it was designed for: JUlia, PYThon, and 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Scripting</a:t>
            </a:r>
            <a:endParaRPr/>
          </a:p>
        </p:txBody>
      </p:sp>
      <p:sp>
        <p:nvSpPr>
          <p:cNvPr id="230" name="Google Shape;230;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Sometimes we just want to execute a program and get results, not interact with our Python code. </a:t>
            </a:r>
            <a:endParaRPr/>
          </a:p>
          <a:p>
            <a:pPr indent="0" lvl="0" marL="0" rtl="0" algn="l">
              <a:lnSpc>
                <a:spcPct val="115000"/>
              </a:lnSpc>
              <a:spcBef>
                <a:spcPts val="1600"/>
              </a:spcBef>
              <a:spcAft>
                <a:spcPts val="0"/>
              </a:spcAft>
              <a:buClr>
                <a:srgbClr val="000000"/>
              </a:buClr>
              <a:buSzPts val="1100"/>
              <a:buFont typeface="Arial"/>
              <a:buNone/>
            </a:pPr>
            <a:r>
              <a:rPr lang="en"/>
              <a:t>In those cases, we use a Python script. </a:t>
            </a:r>
            <a:endParaRPr/>
          </a:p>
          <a:p>
            <a:pPr indent="0" lvl="0" marL="0" rtl="0" algn="l">
              <a:lnSpc>
                <a:spcPct val="115000"/>
              </a:lnSpc>
              <a:spcBef>
                <a:spcPts val="1600"/>
              </a:spcBef>
              <a:spcAft>
                <a:spcPts val="0"/>
              </a:spcAft>
              <a:buClr>
                <a:srgbClr val="000000"/>
              </a:buClr>
              <a:buSzPts val="1100"/>
              <a:buFont typeface="Arial"/>
              <a:buNone/>
            </a:pPr>
            <a:r>
              <a:rPr lang="en"/>
              <a:t>To do so, we can use a text editor of our choice and save the code in a file with extension “.py”.</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Text Editors</a:t>
            </a:r>
            <a:endParaRPr/>
          </a:p>
        </p:txBody>
      </p:sp>
      <p:sp>
        <p:nvSpPr>
          <p:cNvPr id="236" name="Google Shape;236;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Some common plain text editors include:</a:t>
            </a:r>
            <a:endParaRPr/>
          </a:p>
          <a:p>
            <a:pPr indent="0" lvl="0" marL="457200" rtl="0" algn="l">
              <a:lnSpc>
                <a:spcPct val="115000"/>
              </a:lnSpc>
              <a:spcBef>
                <a:spcPts val="1600"/>
              </a:spcBef>
              <a:spcAft>
                <a:spcPts val="0"/>
              </a:spcAft>
              <a:buClr>
                <a:srgbClr val="000000"/>
              </a:buClr>
              <a:buSzPts val="1100"/>
              <a:buFont typeface="Arial"/>
              <a:buNone/>
            </a:pPr>
            <a:r>
              <a:rPr lang="en"/>
              <a:t>Atom</a:t>
            </a:r>
            <a:endParaRPr/>
          </a:p>
          <a:p>
            <a:pPr indent="0" lvl="0" marL="457200" rtl="0" algn="l">
              <a:lnSpc>
                <a:spcPct val="115000"/>
              </a:lnSpc>
              <a:spcBef>
                <a:spcPts val="1600"/>
              </a:spcBef>
              <a:spcAft>
                <a:spcPts val="0"/>
              </a:spcAft>
              <a:buClr>
                <a:srgbClr val="000000"/>
              </a:buClr>
              <a:buSzPts val="1100"/>
              <a:buFont typeface="Arial"/>
              <a:buNone/>
            </a:pPr>
            <a:r>
              <a:rPr lang="en"/>
              <a:t>NotePad (Win), NotePad++ (Win)</a:t>
            </a:r>
            <a:endParaRPr/>
          </a:p>
          <a:p>
            <a:pPr indent="0" lvl="0" marL="457200" rtl="0" algn="l">
              <a:lnSpc>
                <a:spcPct val="115000"/>
              </a:lnSpc>
              <a:spcBef>
                <a:spcPts val="1600"/>
              </a:spcBef>
              <a:spcAft>
                <a:spcPts val="0"/>
              </a:spcAft>
              <a:buClr>
                <a:srgbClr val="000000"/>
              </a:buClr>
              <a:buSzPts val="1100"/>
              <a:buFont typeface="Arial"/>
              <a:buNone/>
            </a:pPr>
            <a:r>
              <a:rPr lang="en"/>
              <a:t>TextEdit (Mac), TextWrangler (Mac).</a:t>
            </a:r>
            <a:endParaRPr/>
          </a:p>
          <a:p>
            <a:pPr indent="0" lvl="0" marL="457200" rtl="0" algn="l">
              <a:lnSpc>
                <a:spcPct val="115000"/>
              </a:lnSpc>
              <a:spcBef>
                <a:spcPts val="1600"/>
              </a:spcBef>
              <a:spcAft>
                <a:spcPts val="0"/>
              </a:spcAft>
              <a:buClr>
                <a:srgbClr val="000000"/>
              </a:buClr>
              <a:buSzPts val="1100"/>
              <a:buFont typeface="Arial"/>
              <a:buNone/>
            </a:pPr>
            <a:r>
              <a:rPr lang="en"/>
              <a:t>Nano (Linux, Mac)</a:t>
            </a:r>
            <a:endParaRPr/>
          </a:p>
          <a:p>
            <a:pPr indent="0" lvl="0" marL="0" rtl="0" algn="l">
              <a:lnSpc>
                <a:spcPct val="115000"/>
              </a:lnSpc>
              <a:spcBef>
                <a:spcPts val="1600"/>
              </a:spcBef>
              <a:spcAft>
                <a:spcPts val="1600"/>
              </a:spcAft>
              <a:buSzPts val="1800"/>
              <a:buNone/>
            </a:pPr>
            <a:r>
              <a:t/>
            </a:r>
            <a:endParaRPr/>
          </a:p>
        </p:txBody>
      </p:sp>
      <p:pic>
        <p:nvPicPr>
          <p:cNvPr id="237" name="Google Shape;237;p47"/>
          <p:cNvPicPr preferRelativeResize="0"/>
          <p:nvPr/>
        </p:nvPicPr>
        <p:blipFill rotWithShape="1">
          <a:blip r:embed="rId3">
            <a:alphaModFix/>
          </a:blip>
          <a:srcRect b="0" l="0" r="0" t="0"/>
          <a:stretch/>
        </p:blipFill>
        <p:spPr>
          <a:xfrm>
            <a:off x="5447172" y="326022"/>
            <a:ext cx="1638750" cy="1638725"/>
          </a:xfrm>
          <a:prstGeom prst="rect">
            <a:avLst/>
          </a:prstGeom>
          <a:noFill/>
          <a:ln>
            <a:noFill/>
          </a:ln>
        </p:spPr>
      </p:pic>
      <p:pic>
        <p:nvPicPr>
          <p:cNvPr id="238" name="Google Shape;238;p47"/>
          <p:cNvPicPr preferRelativeResize="0"/>
          <p:nvPr/>
        </p:nvPicPr>
        <p:blipFill rotWithShape="1">
          <a:blip r:embed="rId4">
            <a:alphaModFix/>
          </a:blip>
          <a:srcRect b="0" l="0" r="0" t="0"/>
          <a:stretch/>
        </p:blipFill>
        <p:spPr>
          <a:xfrm>
            <a:off x="4664250" y="2353075"/>
            <a:ext cx="4664349" cy="2623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IDEs</a:t>
            </a:r>
            <a:endParaRPr/>
          </a:p>
        </p:txBody>
      </p:sp>
      <p:sp>
        <p:nvSpPr>
          <p:cNvPr id="244" name="Google Shape;244;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Integrated development environments (IDEs) provide tools for writing and testing your software (Brings tools together for you)</a:t>
            </a:r>
            <a:endParaRPr/>
          </a:p>
          <a:p>
            <a:pPr indent="0" lvl="0" marL="457200" rtl="0" algn="l">
              <a:lnSpc>
                <a:spcPct val="115000"/>
              </a:lnSpc>
              <a:spcBef>
                <a:spcPts val="1600"/>
              </a:spcBef>
              <a:spcAft>
                <a:spcPts val="0"/>
              </a:spcAft>
              <a:buClr>
                <a:srgbClr val="000000"/>
              </a:buClr>
              <a:buSzPts val="1100"/>
              <a:buFont typeface="Arial"/>
              <a:buNone/>
            </a:pPr>
            <a:r>
              <a:rPr lang="en"/>
              <a:t>PyCharm</a:t>
            </a:r>
            <a:endParaRPr/>
          </a:p>
          <a:p>
            <a:pPr indent="0" lvl="0" marL="457200" rtl="0" algn="l">
              <a:lnSpc>
                <a:spcPct val="115000"/>
              </a:lnSpc>
              <a:spcBef>
                <a:spcPts val="1600"/>
              </a:spcBef>
              <a:spcAft>
                <a:spcPts val="0"/>
              </a:spcAft>
              <a:buClr>
                <a:srgbClr val="000000"/>
              </a:buClr>
              <a:buSzPts val="1100"/>
              <a:buFont typeface="Arial"/>
              <a:buNone/>
            </a:pPr>
            <a:r>
              <a:rPr lang="en"/>
              <a:t>Eclipse with PyDev</a:t>
            </a:r>
            <a:endParaRPr/>
          </a:p>
          <a:p>
            <a:pPr indent="0" lvl="0" marL="457200" rtl="0" algn="l">
              <a:lnSpc>
                <a:spcPct val="115000"/>
              </a:lnSpc>
              <a:spcBef>
                <a:spcPts val="1600"/>
              </a:spcBef>
              <a:spcAft>
                <a:spcPts val="0"/>
              </a:spcAft>
              <a:buClr>
                <a:srgbClr val="000000"/>
              </a:buClr>
              <a:buSzPts val="1100"/>
              <a:buFont typeface="Arial"/>
              <a:buNone/>
            </a:pPr>
            <a:r>
              <a:rPr lang="en"/>
              <a:t>Atom</a:t>
            </a:r>
            <a:endParaRPr/>
          </a:p>
          <a:p>
            <a:pPr indent="0" lvl="0" marL="457200" rtl="0" algn="l">
              <a:lnSpc>
                <a:spcPct val="115000"/>
              </a:lnSpc>
              <a:spcBef>
                <a:spcPts val="1600"/>
              </a:spcBef>
              <a:spcAft>
                <a:spcPts val="0"/>
              </a:spcAft>
              <a:buClr>
                <a:srgbClr val="000000"/>
              </a:buClr>
              <a:buSzPts val="1100"/>
              <a:buFont typeface="Arial"/>
              <a:buNone/>
            </a:pPr>
            <a:r>
              <a:rPr lang="en"/>
              <a:t>Spyder (included in Anaconda)</a:t>
            </a:r>
            <a:endParaRPr/>
          </a:p>
          <a:p>
            <a:pPr indent="0" lvl="0" marL="0" rtl="0" algn="l">
              <a:lnSpc>
                <a:spcPct val="115000"/>
              </a:lnSpc>
              <a:spcBef>
                <a:spcPts val="1600"/>
              </a:spcBef>
              <a:spcAft>
                <a:spcPts val="1600"/>
              </a:spcAft>
              <a:buSzPts val="1800"/>
              <a:buNone/>
            </a:pPr>
            <a:r>
              <a:t/>
            </a:r>
            <a:endParaRPr/>
          </a:p>
        </p:txBody>
      </p:sp>
      <p:pic>
        <p:nvPicPr>
          <p:cNvPr id="245" name="Google Shape;245;p48"/>
          <p:cNvPicPr preferRelativeResize="0"/>
          <p:nvPr/>
        </p:nvPicPr>
        <p:blipFill rotWithShape="1">
          <a:blip r:embed="rId3">
            <a:alphaModFix/>
          </a:blip>
          <a:srcRect b="0" l="0" r="0" t="0"/>
          <a:stretch/>
        </p:blipFill>
        <p:spPr>
          <a:xfrm>
            <a:off x="5506738" y="2193613"/>
            <a:ext cx="2143125" cy="2143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Introduction to </a:t>
            </a:r>
            <a:endParaRPr/>
          </a:p>
          <a:p>
            <a:pPr indent="0" lvl="0" marL="0" rtl="0" algn="ctr">
              <a:lnSpc>
                <a:spcPct val="100000"/>
              </a:lnSpc>
              <a:spcBef>
                <a:spcPts val="0"/>
              </a:spcBef>
              <a:spcAft>
                <a:spcPts val="0"/>
              </a:spcAft>
              <a:buSzPts val="5200"/>
              <a:buNone/>
            </a:pPr>
            <a:r>
              <a:rPr lang="en"/>
              <a:t>Jupyter Notebooks</a:t>
            </a:r>
            <a:endParaRPr/>
          </a:p>
        </p:txBody>
      </p:sp>
      <p:sp>
        <p:nvSpPr>
          <p:cNvPr id="251" name="Google Shape;251;p4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Opening a Jupyter Notebook from </a:t>
            </a:r>
            <a:endParaRPr/>
          </a:p>
          <a:p>
            <a:pPr indent="0" lvl="0" marL="0" rtl="0" algn="l">
              <a:lnSpc>
                <a:spcPct val="100000"/>
              </a:lnSpc>
              <a:spcBef>
                <a:spcPts val="0"/>
              </a:spcBef>
              <a:spcAft>
                <a:spcPts val="0"/>
              </a:spcAft>
              <a:buSzPts val="2800"/>
              <a:buNone/>
            </a:pPr>
            <a:r>
              <a:rPr lang="en"/>
              <a:t>Git Bash (Windows) or the Terminal (Mac)</a:t>
            </a:r>
            <a:endParaRPr/>
          </a:p>
        </p:txBody>
      </p:sp>
      <p:pic>
        <p:nvPicPr>
          <p:cNvPr id="257" name="Google Shape;257;p50"/>
          <p:cNvPicPr preferRelativeResize="0"/>
          <p:nvPr/>
        </p:nvPicPr>
        <p:blipFill rotWithShape="1">
          <a:blip r:embed="rId3">
            <a:alphaModFix/>
          </a:blip>
          <a:srcRect b="0" l="0" r="0" t="22275"/>
          <a:stretch/>
        </p:blipFill>
        <p:spPr>
          <a:xfrm>
            <a:off x="204800" y="2997725"/>
            <a:ext cx="8734425" cy="784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Notebook Dashboard</a:t>
            </a:r>
            <a:endParaRPr/>
          </a:p>
        </p:txBody>
      </p:sp>
      <p:sp>
        <p:nvSpPr>
          <p:cNvPr id="263" name="Google Shape;263;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64" name="Google Shape;264;p51"/>
          <p:cNvPicPr preferRelativeResize="0"/>
          <p:nvPr/>
        </p:nvPicPr>
        <p:blipFill rotWithShape="1">
          <a:blip r:embed="rId3">
            <a:alphaModFix/>
          </a:blip>
          <a:srcRect b="0" l="0" r="0" t="0"/>
          <a:stretch/>
        </p:blipFill>
        <p:spPr>
          <a:xfrm>
            <a:off x="355725" y="1085025"/>
            <a:ext cx="6197426" cy="40584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Notebook Dashboard</a:t>
            </a:r>
            <a:endParaRPr/>
          </a:p>
        </p:txBody>
      </p:sp>
      <p:sp>
        <p:nvSpPr>
          <p:cNvPr id="270" name="Google Shape;270;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71" name="Google Shape;271;p52"/>
          <p:cNvPicPr preferRelativeResize="0"/>
          <p:nvPr/>
        </p:nvPicPr>
        <p:blipFill rotWithShape="1">
          <a:blip r:embed="rId3">
            <a:alphaModFix/>
          </a:blip>
          <a:srcRect b="0" l="0" r="0" t="0"/>
          <a:stretch/>
        </p:blipFill>
        <p:spPr>
          <a:xfrm>
            <a:off x="355725" y="1131675"/>
            <a:ext cx="4962600" cy="3249826"/>
          </a:xfrm>
          <a:prstGeom prst="rect">
            <a:avLst/>
          </a:prstGeom>
          <a:noFill/>
          <a:ln>
            <a:noFill/>
          </a:ln>
        </p:spPr>
      </p:pic>
      <p:pic>
        <p:nvPicPr>
          <p:cNvPr id="272" name="Google Shape;272;p52"/>
          <p:cNvPicPr preferRelativeResize="0"/>
          <p:nvPr/>
        </p:nvPicPr>
        <p:blipFill rotWithShape="1">
          <a:blip r:embed="rId4">
            <a:alphaModFix/>
          </a:blip>
          <a:srcRect b="0" l="0" r="0" t="0"/>
          <a:stretch/>
        </p:blipFill>
        <p:spPr>
          <a:xfrm>
            <a:off x="5318325" y="204396"/>
            <a:ext cx="3513975" cy="500367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Notebook Dashboard</a:t>
            </a:r>
            <a:endParaRPr/>
          </a:p>
        </p:txBody>
      </p:sp>
      <p:sp>
        <p:nvSpPr>
          <p:cNvPr id="278" name="Google Shape;278;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79" name="Google Shape;279;p53"/>
          <p:cNvPicPr preferRelativeResize="0"/>
          <p:nvPr/>
        </p:nvPicPr>
        <p:blipFill rotWithShape="1">
          <a:blip r:embed="rId3">
            <a:alphaModFix/>
          </a:blip>
          <a:srcRect b="0" l="0" r="0" t="0"/>
          <a:stretch/>
        </p:blipFill>
        <p:spPr>
          <a:xfrm>
            <a:off x="1704975" y="2257425"/>
            <a:ext cx="5734050" cy="62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Python?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Notebook Dashboard</a:t>
            </a:r>
            <a:endParaRPr/>
          </a:p>
        </p:txBody>
      </p:sp>
      <p:sp>
        <p:nvSpPr>
          <p:cNvPr id="285" name="Google Shape;285;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86" name="Google Shape;286;p54"/>
          <p:cNvPicPr preferRelativeResize="0"/>
          <p:nvPr/>
        </p:nvPicPr>
        <p:blipFill rotWithShape="1">
          <a:blip r:embed="rId3">
            <a:alphaModFix/>
          </a:blip>
          <a:srcRect b="0" l="0" r="0" t="0"/>
          <a:stretch/>
        </p:blipFill>
        <p:spPr>
          <a:xfrm>
            <a:off x="454495" y="1110625"/>
            <a:ext cx="6224079" cy="3991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Notebook User Interface (UI)</a:t>
            </a:r>
            <a:endParaRPr/>
          </a:p>
        </p:txBody>
      </p:sp>
      <p:sp>
        <p:nvSpPr>
          <p:cNvPr id="292" name="Google Shape;292;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93" name="Google Shape;293;p55"/>
          <p:cNvPicPr preferRelativeResize="0"/>
          <p:nvPr/>
        </p:nvPicPr>
        <p:blipFill rotWithShape="1">
          <a:blip r:embed="rId3">
            <a:alphaModFix/>
          </a:blip>
          <a:srcRect b="0" l="0" r="0" t="0"/>
          <a:stretch/>
        </p:blipFill>
        <p:spPr>
          <a:xfrm>
            <a:off x="47200" y="1349125"/>
            <a:ext cx="8953451" cy="2297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Menu and Toolbar</a:t>
            </a:r>
            <a:endParaRPr/>
          </a:p>
        </p:txBody>
      </p:sp>
      <p:sp>
        <p:nvSpPr>
          <p:cNvPr id="299" name="Google Shape;299;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00" name="Google Shape;300;p56"/>
          <p:cNvPicPr preferRelativeResize="0"/>
          <p:nvPr/>
        </p:nvPicPr>
        <p:blipFill rotWithShape="1">
          <a:blip r:embed="rId3">
            <a:alphaModFix/>
          </a:blip>
          <a:srcRect b="0" l="0" r="0" t="0"/>
          <a:stretch/>
        </p:blipFill>
        <p:spPr>
          <a:xfrm>
            <a:off x="94175" y="1178797"/>
            <a:ext cx="8890526" cy="92322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Modes</a:t>
            </a:r>
            <a:endParaRPr/>
          </a:p>
        </p:txBody>
      </p:sp>
      <p:sp>
        <p:nvSpPr>
          <p:cNvPr id="306" name="Google Shape;306;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Edit Mode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Command Mode</a:t>
            </a:r>
            <a:endParaRPr/>
          </a:p>
        </p:txBody>
      </p:sp>
      <p:pic>
        <p:nvPicPr>
          <p:cNvPr id="307" name="Google Shape;307;p57"/>
          <p:cNvPicPr preferRelativeResize="0"/>
          <p:nvPr/>
        </p:nvPicPr>
        <p:blipFill rotWithShape="1">
          <a:blip r:embed="rId3">
            <a:alphaModFix/>
          </a:blip>
          <a:srcRect b="0" l="0" r="0" t="0"/>
          <a:stretch/>
        </p:blipFill>
        <p:spPr>
          <a:xfrm>
            <a:off x="311700" y="1519825"/>
            <a:ext cx="8335449" cy="499400"/>
          </a:xfrm>
          <a:prstGeom prst="rect">
            <a:avLst/>
          </a:prstGeom>
          <a:noFill/>
          <a:ln>
            <a:noFill/>
          </a:ln>
        </p:spPr>
      </p:pic>
      <p:pic>
        <p:nvPicPr>
          <p:cNvPr id="308" name="Google Shape;308;p57"/>
          <p:cNvPicPr preferRelativeResize="0"/>
          <p:nvPr/>
        </p:nvPicPr>
        <p:blipFill rotWithShape="1">
          <a:blip r:embed="rId4">
            <a:alphaModFix/>
          </a:blip>
          <a:srcRect b="0" l="0" r="0" t="0"/>
          <a:stretch/>
        </p:blipFill>
        <p:spPr>
          <a:xfrm>
            <a:off x="311700" y="2649750"/>
            <a:ext cx="8335450" cy="5192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Headers, and markdown, and code (oh my!)</a:t>
            </a:r>
            <a:endParaRPr/>
          </a:p>
        </p:txBody>
      </p:sp>
      <p:sp>
        <p:nvSpPr>
          <p:cNvPr id="314" name="Google Shape;314;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15" name="Google Shape;315;p58"/>
          <p:cNvPicPr preferRelativeResize="0"/>
          <p:nvPr/>
        </p:nvPicPr>
        <p:blipFill rotWithShape="1">
          <a:blip r:embed="rId3">
            <a:alphaModFix/>
          </a:blip>
          <a:srcRect b="0" l="0" r="0" t="0"/>
          <a:stretch/>
        </p:blipFill>
        <p:spPr>
          <a:xfrm>
            <a:off x="230775" y="1093925"/>
            <a:ext cx="8693051" cy="3678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Keyboard shortcuts</a:t>
            </a:r>
            <a:endParaRPr/>
          </a:p>
        </p:txBody>
      </p:sp>
      <p:sp>
        <p:nvSpPr>
          <p:cNvPr id="321" name="Google Shape;321;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Go to Help &gt; Keyboard Shortcuts (or Cmd + Shift + P/Ctrl + Shift + P)</a:t>
            </a:r>
            <a:endParaRPr/>
          </a:p>
          <a:p>
            <a:pPr indent="0" lvl="0" marL="0" rtl="0" algn="l">
              <a:lnSpc>
                <a:spcPct val="115000"/>
              </a:lnSpc>
              <a:spcBef>
                <a:spcPts val="1600"/>
              </a:spcBef>
              <a:spcAft>
                <a:spcPts val="0"/>
              </a:spcAft>
              <a:buSzPts val="1800"/>
              <a:buNone/>
            </a:pPr>
            <a:r>
              <a:rPr lang="en"/>
              <a:t>Some useful ones:</a:t>
            </a:r>
            <a:endParaRPr/>
          </a:p>
          <a:p>
            <a:pPr indent="-342900" lvl="0" marL="457200" rtl="0" algn="l">
              <a:lnSpc>
                <a:spcPct val="115000"/>
              </a:lnSpc>
              <a:spcBef>
                <a:spcPts val="1600"/>
              </a:spcBef>
              <a:spcAft>
                <a:spcPts val="0"/>
              </a:spcAft>
              <a:buSzPts val="1800"/>
              <a:buChar char="●"/>
            </a:pPr>
            <a:r>
              <a:rPr lang="en">
                <a:latin typeface="Roboto Mono"/>
                <a:ea typeface="Roboto Mono"/>
                <a:cs typeface="Roboto Mono"/>
                <a:sym typeface="Roboto Mono"/>
              </a:rPr>
              <a:t>Esc</a:t>
            </a:r>
            <a:r>
              <a:rPr lang="en"/>
              <a:t> will take you into command mode where you can navigate around your notebook with arrow keys….While in command mode:</a:t>
            </a:r>
            <a:endParaRPr/>
          </a:p>
          <a:p>
            <a:pPr indent="-317500" lvl="1" marL="914400" rtl="0" algn="l">
              <a:lnSpc>
                <a:spcPct val="115000"/>
              </a:lnSpc>
              <a:spcBef>
                <a:spcPts val="0"/>
              </a:spcBef>
              <a:spcAft>
                <a:spcPts val="0"/>
              </a:spcAft>
              <a:buSzPts val="1400"/>
              <a:buChar char="○"/>
            </a:pPr>
            <a:r>
              <a:rPr lang="en"/>
              <a:t>A to insert a new cell above the current cell, B to insert a new cell below.</a:t>
            </a:r>
            <a:endParaRPr/>
          </a:p>
          <a:p>
            <a:pPr indent="-317500" lvl="1" marL="914400" rtl="0" algn="l">
              <a:lnSpc>
                <a:spcPct val="115000"/>
              </a:lnSpc>
              <a:spcBef>
                <a:spcPts val="0"/>
              </a:spcBef>
              <a:spcAft>
                <a:spcPts val="0"/>
              </a:spcAft>
              <a:buSzPts val="1400"/>
              <a:buChar char="○"/>
            </a:pPr>
            <a:r>
              <a:rPr lang="en"/>
              <a:t>M to change the current cell to Markdown, Y to change it back to code</a:t>
            </a:r>
            <a:endParaRPr/>
          </a:p>
          <a:p>
            <a:pPr indent="-317500" lvl="1" marL="914400" rtl="0" algn="l">
              <a:lnSpc>
                <a:spcPct val="115000"/>
              </a:lnSpc>
              <a:spcBef>
                <a:spcPts val="0"/>
              </a:spcBef>
              <a:spcAft>
                <a:spcPts val="0"/>
              </a:spcAft>
              <a:buSzPts val="1400"/>
              <a:buChar char="○"/>
            </a:pPr>
            <a:r>
              <a:rPr lang="en"/>
              <a:t>D + D (press the key twice) to delete the current cell</a:t>
            </a:r>
            <a:endParaRPr/>
          </a:p>
          <a:p>
            <a:pPr indent="-342900" lvl="0" marL="457200" rtl="0" algn="l">
              <a:lnSpc>
                <a:spcPct val="115000"/>
              </a:lnSpc>
              <a:spcBef>
                <a:spcPts val="0"/>
              </a:spcBef>
              <a:spcAft>
                <a:spcPts val="0"/>
              </a:spcAft>
              <a:buSzPts val="1800"/>
              <a:buChar char="●"/>
            </a:pPr>
            <a:r>
              <a:rPr lang="en">
                <a:latin typeface="Roboto Mono"/>
                <a:ea typeface="Roboto Mono"/>
                <a:cs typeface="Roboto Mono"/>
                <a:sym typeface="Roboto Mono"/>
              </a:rPr>
              <a:t>Enter</a:t>
            </a:r>
            <a:r>
              <a:rPr lang="en"/>
              <a:t> will take you from command mode back into edit mode for the cell.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Keyboard shortcuts</a:t>
            </a:r>
            <a:endParaRPr/>
          </a:p>
          <a:p>
            <a:pPr indent="0" lvl="0" marL="0" rtl="0" algn="l">
              <a:lnSpc>
                <a:spcPct val="100000"/>
              </a:lnSpc>
              <a:spcBef>
                <a:spcPts val="0"/>
              </a:spcBef>
              <a:spcAft>
                <a:spcPts val="0"/>
              </a:spcAft>
              <a:buSzPts val="2800"/>
              <a:buNone/>
            </a:pPr>
            <a:r>
              <a:t/>
            </a:r>
            <a:endParaRPr/>
          </a:p>
        </p:txBody>
      </p:sp>
      <p:sp>
        <p:nvSpPr>
          <p:cNvPr id="327" name="Google Shape;327;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Go to Help &gt; Keyboard Shortcuts (or Cmd + Shift + P/Ctrl + Shift + P)</a:t>
            </a:r>
            <a:endParaRPr/>
          </a:p>
          <a:p>
            <a:pPr indent="0" lvl="0" marL="0" rtl="0" algn="l">
              <a:lnSpc>
                <a:spcPct val="115000"/>
              </a:lnSpc>
              <a:spcBef>
                <a:spcPts val="1600"/>
              </a:spcBef>
              <a:spcAft>
                <a:spcPts val="0"/>
              </a:spcAft>
              <a:buSzPts val="1800"/>
              <a:buNone/>
            </a:pPr>
            <a:r>
              <a:rPr lang="en"/>
              <a:t>Some useful ones:</a:t>
            </a:r>
            <a:endParaRPr/>
          </a:p>
          <a:p>
            <a:pPr indent="-342900" lvl="0" marL="457200" rtl="0" algn="l">
              <a:lnSpc>
                <a:spcPct val="115000"/>
              </a:lnSpc>
              <a:spcBef>
                <a:spcPts val="1600"/>
              </a:spcBef>
              <a:spcAft>
                <a:spcPts val="0"/>
              </a:spcAft>
              <a:buSzPts val="1800"/>
              <a:buChar char="●"/>
            </a:pPr>
            <a:r>
              <a:rPr lang="en">
                <a:latin typeface="Roboto Mono"/>
                <a:ea typeface="Roboto Mono"/>
                <a:cs typeface="Roboto Mono"/>
                <a:sym typeface="Roboto Mono"/>
              </a:rPr>
              <a:t>Shift + Tab</a:t>
            </a:r>
            <a:r>
              <a:rPr lang="en"/>
              <a:t> will show you the Docstring (documentation) for the the object you have just typed in a code cell</a:t>
            </a:r>
            <a:endParaRPr/>
          </a:p>
          <a:p>
            <a:pPr indent="-317500" lvl="1" marL="914400" rtl="0" algn="l">
              <a:lnSpc>
                <a:spcPct val="115000"/>
              </a:lnSpc>
              <a:spcBef>
                <a:spcPts val="0"/>
              </a:spcBef>
              <a:spcAft>
                <a:spcPts val="0"/>
              </a:spcAft>
              <a:buSzPts val="1400"/>
              <a:buChar char="○"/>
            </a:pPr>
            <a:r>
              <a:rPr lang="en"/>
              <a:t>keep pressing this short cut to cycle through a few modes of documentation.</a:t>
            </a:r>
            <a:endParaRPr/>
          </a:p>
          <a:p>
            <a:pPr indent="-342900" lvl="0" marL="457200" rtl="0" algn="l">
              <a:lnSpc>
                <a:spcPct val="115000"/>
              </a:lnSpc>
              <a:spcBef>
                <a:spcPts val="0"/>
              </a:spcBef>
              <a:spcAft>
                <a:spcPts val="0"/>
              </a:spcAft>
              <a:buSzPts val="1800"/>
              <a:buChar char="●"/>
            </a:pPr>
            <a:r>
              <a:rPr lang="en">
                <a:latin typeface="Roboto Mono"/>
                <a:ea typeface="Roboto Mono"/>
                <a:cs typeface="Roboto Mono"/>
                <a:sym typeface="Roboto Mono"/>
              </a:rPr>
              <a:t>Ctrl + Shift + - </a:t>
            </a:r>
            <a:r>
              <a:rPr lang="en"/>
              <a:t>will split the current cell into two from where your cursor is.</a:t>
            </a:r>
            <a:endParaRPr/>
          </a:p>
          <a:p>
            <a:pPr indent="-342900" lvl="0" marL="457200" rtl="0" algn="l">
              <a:lnSpc>
                <a:spcPct val="115000"/>
              </a:lnSpc>
              <a:spcBef>
                <a:spcPts val="0"/>
              </a:spcBef>
              <a:spcAft>
                <a:spcPts val="0"/>
              </a:spcAft>
              <a:buSzPts val="1800"/>
              <a:buChar char="●"/>
            </a:pPr>
            <a:r>
              <a:rPr lang="en">
                <a:latin typeface="Roboto Mono"/>
                <a:ea typeface="Roboto Mono"/>
                <a:cs typeface="Roboto Mono"/>
                <a:sym typeface="Roboto Mono"/>
              </a:rPr>
              <a:t>Esc + F</a:t>
            </a:r>
            <a:r>
              <a:rPr lang="en"/>
              <a:t> Find and replace on your code but not the outputs.</a:t>
            </a:r>
            <a:endParaRPr/>
          </a:p>
          <a:p>
            <a:pPr indent="0" lvl="0" marL="0" rtl="0" algn="l">
              <a:lnSpc>
                <a:spcPct val="115000"/>
              </a:lnSpc>
              <a:spcBef>
                <a:spcPts val="1600"/>
              </a:spcBef>
              <a:spcAft>
                <a:spcPts val="1600"/>
              </a:spcAft>
              <a:buClr>
                <a:schemeClr val="dk1"/>
              </a:buClr>
              <a:buSzPts val="1100"/>
              <a:buFont typeface="Arial"/>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Keyboard Shortcuts</a:t>
            </a:r>
            <a:endParaRPr/>
          </a:p>
        </p:txBody>
      </p:sp>
      <p:sp>
        <p:nvSpPr>
          <p:cNvPr id="333" name="Google Shape;333;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Go to Help &gt; Keyboard Shortcuts (or Cmd + Shift + P/Ctrl + Shift + P)</a:t>
            </a:r>
            <a:endParaRPr/>
          </a:p>
          <a:p>
            <a:pPr indent="0" lvl="0" marL="0" rtl="0" algn="l">
              <a:lnSpc>
                <a:spcPct val="115000"/>
              </a:lnSpc>
              <a:spcBef>
                <a:spcPts val="1600"/>
              </a:spcBef>
              <a:spcAft>
                <a:spcPts val="0"/>
              </a:spcAft>
              <a:buClr>
                <a:srgbClr val="000000"/>
              </a:buClr>
              <a:buSzPts val="1100"/>
              <a:buFont typeface="Arial"/>
              <a:buNone/>
            </a:pPr>
            <a:r>
              <a:rPr lang="en"/>
              <a:t>Some useful ones:</a:t>
            </a:r>
            <a:endParaRPr/>
          </a:p>
          <a:p>
            <a:pPr indent="-342900" lvl="0" marL="457200" rtl="0" algn="l">
              <a:lnSpc>
                <a:spcPct val="115000"/>
              </a:lnSpc>
              <a:spcBef>
                <a:spcPts val="1600"/>
              </a:spcBef>
              <a:spcAft>
                <a:spcPts val="0"/>
              </a:spcAft>
              <a:buSzPts val="1800"/>
              <a:buChar char="●"/>
            </a:pPr>
            <a:r>
              <a:rPr lang="en"/>
              <a:t>Select Multiple Cells:</a:t>
            </a:r>
            <a:endParaRPr/>
          </a:p>
          <a:p>
            <a:pPr indent="-317500" lvl="1" marL="914400" rtl="0" algn="l">
              <a:lnSpc>
                <a:spcPct val="115000"/>
              </a:lnSpc>
              <a:spcBef>
                <a:spcPts val="0"/>
              </a:spcBef>
              <a:spcAft>
                <a:spcPts val="0"/>
              </a:spcAft>
              <a:buSzPts val="1400"/>
              <a:buChar char="○"/>
            </a:pPr>
            <a:r>
              <a:rPr lang="en">
                <a:latin typeface="Roboto Mono"/>
                <a:ea typeface="Roboto Mono"/>
                <a:cs typeface="Roboto Mono"/>
                <a:sym typeface="Roboto Mono"/>
              </a:rPr>
              <a:t>Shift + J </a:t>
            </a:r>
            <a:r>
              <a:rPr lang="en"/>
              <a:t>or </a:t>
            </a:r>
            <a:r>
              <a:rPr lang="en">
                <a:latin typeface="Roboto Mono"/>
                <a:ea typeface="Roboto Mono"/>
                <a:cs typeface="Roboto Mono"/>
                <a:sym typeface="Roboto Mono"/>
              </a:rPr>
              <a:t>Shift + Down</a:t>
            </a:r>
            <a:r>
              <a:rPr lang="en"/>
              <a:t> selects the next sell in a downwards direction. You can also select sells in an upwards direction by using Shift + K or Shift + Up.</a:t>
            </a:r>
            <a:endParaRPr/>
          </a:p>
          <a:p>
            <a:pPr indent="-317500" lvl="1" marL="914400" rtl="0" algn="l">
              <a:lnSpc>
                <a:spcPct val="115000"/>
              </a:lnSpc>
              <a:spcBef>
                <a:spcPts val="0"/>
              </a:spcBef>
              <a:spcAft>
                <a:spcPts val="0"/>
              </a:spcAft>
              <a:buSzPts val="1400"/>
              <a:buChar char="○"/>
            </a:pPr>
            <a:r>
              <a:rPr lang="en"/>
              <a:t>Once cells are selected, you can then delete / copy / cut / paste / run them as a batch. This is helpful when you need to move parts of a notebook.</a:t>
            </a:r>
            <a:endParaRPr/>
          </a:p>
          <a:p>
            <a:pPr indent="-317500" lvl="1" marL="914400" rtl="0" algn="l">
              <a:lnSpc>
                <a:spcPct val="115000"/>
              </a:lnSpc>
              <a:spcBef>
                <a:spcPts val="0"/>
              </a:spcBef>
              <a:spcAft>
                <a:spcPts val="0"/>
              </a:spcAft>
              <a:buSzPts val="1400"/>
              <a:buChar char="○"/>
            </a:pPr>
            <a:r>
              <a:rPr lang="en"/>
              <a:t>You can also use Shift + M to merge multiple cells.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6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Jupyter Notebook Demo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Jupyter Notebook Obstacle Course</a:t>
            </a:r>
            <a:endParaRPr/>
          </a:p>
        </p:txBody>
      </p:sp>
      <p:sp>
        <p:nvSpPr>
          <p:cNvPr id="344" name="Google Shape;344;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arabicPeriod"/>
            </a:pPr>
            <a:r>
              <a:rPr lang="en" sz="2400"/>
              <a:t>Open a new notebook</a:t>
            </a:r>
            <a:endParaRPr sz="2400"/>
          </a:p>
          <a:p>
            <a:pPr indent="-381000" lvl="0" marL="457200" rtl="0" algn="l">
              <a:lnSpc>
                <a:spcPct val="150000"/>
              </a:lnSpc>
              <a:spcBef>
                <a:spcPts val="0"/>
              </a:spcBef>
              <a:spcAft>
                <a:spcPts val="0"/>
              </a:spcAft>
              <a:buSzPts val="2400"/>
              <a:buAutoNum type="arabicPeriod"/>
            </a:pPr>
            <a:r>
              <a:rPr lang="en" sz="2400"/>
              <a:t>Name the file something specific and useful</a:t>
            </a:r>
            <a:endParaRPr sz="2400"/>
          </a:p>
          <a:p>
            <a:pPr indent="-381000" lvl="0" marL="457200" rtl="0" algn="l">
              <a:lnSpc>
                <a:spcPct val="150000"/>
              </a:lnSpc>
              <a:spcBef>
                <a:spcPts val="0"/>
              </a:spcBef>
              <a:spcAft>
                <a:spcPts val="0"/>
              </a:spcAft>
              <a:buSzPts val="2400"/>
              <a:buAutoNum type="arabicPeriod"/>
            </a:pPr>
            <a:r>
              <a:rPr lang="en" sz="2400"/>
              <a:t>Add a header for your name</a:t>
            </a:r>
            <a:endParaRPr sz="2400"/>
          </a:p>
          <a:p>
            <a:pPr indent="-381000" lvl="0" marL="457200" rtl="0" algn="l">
              <a:lnSpc>
                <a:spcPct val="150000"/>
              </a:lnSpc>
              <a:spcBef>
                <a:spcPts val="0"/>
              </a:spcBef>
              <a:spcAft>
                <a:spcPts val="0"/>
              </a:spcAft>
              <a:buSzPts val="2400"/>
              <a:buAutoNum type="arabicPeriod"/>
            </a:pPr>
            <a:r>
              <a:rPr lang="en" sz="2400"/>
              <a:t>Add a code cell</a:t>
            </a:r>
            <a:endParaRPr sz="2400"/>
          </a:p>
          <a:p>
            <a:pPr indent="-381000" lvl="0" marL="457200" rtl="0" algn="l">
              <a:lnSpc>
                <a:spcPct val="150000"/>
              </a:lnSpc>
              <a:spcBef>
                <a:spcPts val="0"/>
              </a:spcBef>
              <a:spcAft>
                <a:spcPts val="0"/>
              </a:spcAft>
              <a:buSzPts val="2400"/>
              <a:buAutoNum type="arabicPeriod"/>
            </a:pPr>
            <a:r>
              <a:rPr lang="en" sz="2400"/>
              <a:t>Print a short sentence about yourself</a:t>
            </a:r>
            <a:endParaRPr sz="2400"/>
          </a:p>
          <a:p>
            <a:pPr indent="-381000" lvl="0" marL="457200" rtl="0" algn="l">
              <a:lnSpc>
                <a:spcPct val="150000"/>
              </a:lnSpc>
              <a:spcBef>
                <a:spcPts val="0"/>
              </a:spcBef>
              <a:spcAft>
                <a:spcPts val="0"/>
              </a:spcAft>
              <a:buSzPts val="2400"/>
              <a:buAutoNum type="arabicPeriod"/>
            </a:pPr>
            <a:r>
              <a:rPr lang="en" sz="2400"/>
              <a:t>Add some markdown</a:t>
            </a:r>
            <a:endParaRPr sz="2400"/>
          </a:p>
          <a:p>
            <a:pPr indent="-381000" lvl="0" marL="457200" rtl="0" algn="l">
              <a:lnSpc>
                <a:spcPct val="150000"/>
              </a:lnSpc>
              <a:spcBef>
                <a:spcPts val="0"/>
              </a:spcBef>
              <a:spcAft>
                <a:spcPts val="0"/>
              </a:spcAft>
              <a:buSzPts val="2400"/>
              <a:buAutoNum type="arabicPeriod"/>
            </a:pPr>
            <a:r>
              <a:rPr lang="en" sz="2400"/>
              <a:t>Explore!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Python?</a:t>
            </a:r>
            <a:endParaRPr/>
          </a:p>
        </p:txBody>
      </p:sp>
      <p:sp>
        <p:nvSpPr>
          <p:cNvPr id="116" name="Google Shape;11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a:p>
          <a:p>
            <a:pPr indent="0" lvl="0" marL="0" rtl="0" algn="l">
              <a:lnSpc>
                <a:spcPct val="115000"/>
              </a:lnSpc>
              <a:spcBef>
                <a:spcPts val="1600"/>
              </a:spcBef>
              <a:spcAft>
                <a:spcPts val="0"/>
              </a:spcAft>
              <a:buClr>
                <a:srgbClr val="000000"/>
              </a:buClr>
              <a:buSzPts val="1100"/>
              <a:buFont typeface="Arial"/>
              <a:buNone/>
            </a:pPr>
            <a:r>
              <a:rPr lang="en"/>
              <a:t> Created by Guido Van Rossum in 1991</a:t>
            </a:r>
            <a:endParaRPr/>
          </a:p>
          <a:p>
            <a:pPr indent="0" lvl="0" marL="0" rtl="0" algn="l">
              <a:lnSpc>
                <a:spcPct val="115000"/>
              </a:lnSpc>
              <a:spcBef>
                <a:spcPts val="1600"/>
              </a:spcBef>
              <a:spcAft>
                <a:spcPts val="0"/>
              </a:spcAft>
              <a:buClr>
                <a:srgbClr val="000000"/>
              </a:buClr>
              <a:buSzPts val="1100"/>
              <a:buFont typeface="Arial"/>
              <a:buNone/>
            </a:pPr>
            <a:r>
              <a:rPr lang="en"/>
              <a:t> Easy language to learn</a:t>
            </a:r>
            <a:endParaRPr/>
          </a:p>
          <a:p>
            <a:pPr indent="0" lvl="0" marL="0" rtl="0" algn="l">
              <a:lnSpc>
                <a:spcPct val="115000"/>
              </a:lnSpc>
              <a:spcBef>
                <a:spcPts val="1600"/>
              </a:spcBef>
              <a:spcAft>
                <a:spcPts val="0"/>
              </a:spcAft>
              <a:buClr>
                <a:srgbClr val="000000"/>
              </a:buClr>
              <a:buSzPts val="1100"/>
              <a:buFont typeface="Arial"/>
              <a:buNone/>
            </a:pPr>
            <a:r>
              <a:rPr lang="en"/>
              <a:t> Lots of contributors to modules</a:t>
            </a:r>
            <a:endParaRPr/>
          </a:p>
          <a:p>
            <a:pPr indent="0" lvl="0" marL="0" rtl="0" algn="l">
              <a:lnSpc>
                <a:spcPct val="115000"/>
              </a:lnSpc>
              <a:spcBef>
                <a:spcPts val="1600"/>
              </a:spcBef>
              <a:spcAft>
                <a:spcPts val="0"/>
              </a:spcAft>
              <a:buClr>
                <a:srgbClr val="000000"/>
              </a:buClr>
              <a:buSzPts val="1100"/>
              <a:buFont typeface="Arial"/>
              <a:buNone/>
            </a:pPr>
            <a:r>
              <a:rPr lang="en"/>
              <a:t> Emphasizes human readability</a:t>
            </a:r>
            <a:endParaRPr/>
          </a:p>
          <a:p>
            <a:pPr indent="0" lvl="0" marL="0" rtl="0" algn="l">
              <a:lnSpc>
                <a:spcPct val="115000"/>
              </a:lnSpc>
              <a:spcBef>
                <a:spcPts val="1600"/>
              </a:spcBef>
              <a:spcAft>
                <a:spcPts val="1600"/>
              </a:spcAft>
              <a:buSzPts val="1800"/>
              <a:buNone/>
            </a:pPr>
            <a:r>
              <a:t/>
            </a:r>
            <a:endParaRPr/>
          </a:p>
        </p:txBody>
      </p:sp>
      <p:pic>
        <p:nvPicPr>
          <p:cNvPr id="117" name="Google Shape;117;p28"/>
          <p:cNvPicPr preferRelativeResize="0"/>
          <p:nvPr/>
        </p:nvPicPr>
        <p:blipFill rotWithShape="1">
          <a:blip r:embed="rId3">
            <a:alphaModFix/>
          </a:blip>
          <a:srcRect b="0" l="0" r="0" t="0"/>
          <a:stretch/>
        </p:blipFill>
        <p:spPr>
          <a:xfrm>
            <a:off x="5760350" y="1771650"/>
            <a:ext cx="1905000" cy="1905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64"/>
          <p:cNvSpPr txBox="1"/>
          <p:nvPr>
            <p:ph type="ctrTitle"/>
          </p:nvPr>
        </p:nvSpPr>
        <p:spPr>
          <a:xfrm>
            <a:off x="311708" y="16589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CTRL + C to close out of the Jupyter Notebook from the Terminal or Git Bash</a:t>
            </a:r>
            <a:endParaRPr/>
          </a:p>
        </p:txBody>
      </p:sp>
      <p:sp>
        <p:nvSpPr>
          <p:cNvPr id="350" name="Google Shape;350;p64"/>
          <p:cNvSpPr txBox="1"/>
          <p:nvPr>
            <p:ph idx="1" type="subTitle"/>
          </p:nvPr>
        </p:nvSpPr>
        <p:spPr>
          <a:xfrm>
            <a:off x="311700" y="29103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Getting Help</a:t>
            </a:r>
            <a:endParaRPr/>
          </a:p>
        </p:txBody>
      </p:sp>
      <p:sp>
        <p:nvSpPr>
          <p:cNvPr id="356" name="Google Shape;356;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Help</a:t>
            </a:r>
            <a:r>
              <a:rPr lang="en"/>
              <a:t> menu has documentation for some common libraries</a:t>
            </a:r>
            <a:endParaRPr/>
          </a:p>
          <a:p>
            <a:pPr indent="0" lvl="0" marL="0" rtl="0" algn="l">
              <a:lnSpc>
                <a:spcPct val="115000"/>
              </a:lnSpc>
              <a:spcBef>
                <a:spcPts val="1600"/>
              </a:spcBef>
              <a:spcAft>
                <a:spcPts val="0"/>
              </a:spcAft>
              <a:buSzPts val="1800"/>
              <a:buNone/>
            </a:pPr>
            <a:r>
              <a:rPr lang="en"/>
              <a:t>Place </a:t>
            </a:r>
            <a:r>
              <a:rPr lang="en">
                <a:latin typeface="Roboto Mono"/>
                <a:ea typeface="Roboto Mono"/>
                <a:cs typeface="Roboto Mono"/>
                <a:sym typeface="Roboto Mono"/>
              </a:rPr>
              <a:t>?</a:t>
            </a:r>
            <a:r>
              <a:rPr lang="en"/>
              <a:t> before a library, method, or variable for a quick syntax reference</a:t>
            </a:r>
            <a:endParaRPr/>
          </a:p>
          <a:p>
            <a:pPr indent="0" lvl="0" marL="0" rtl="0" algn="l">
              <a:lnSpc>
                <a:spcPct val="115000"/>
              </a:lnSpc>
              <a:spcBef>
                <a:spcPts val="1600"/>
              </a:spcBef>
              <a:spcAft>
                <a:spcPts val="1600"/>
              </a:spcAft>
              <a:buSzPts val="1800"/>
              <a:buNone/>
            </a:pPr>
            <a:r>
              <a:rPr lang="en"/>
              <a:t>You can execute shell commands in notebooks by prepending the command with </a:t>
            </a:r>
            <a:r>
              <a:rPr lang="en">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362" name="Google Shape;362;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63" name="Google Shape;363;p66"/>
          <p:cNvPicPr preferRelativeResize="0"/>
          <p:nvPr/>
        </p:nvPicPr>
        <p:blipFill rotWithShape="1">
          <a:blip r:embed="rId3">
            <a:alphaModFix/>
          </a:blip>
          <a:srcRect b="0" l="0" r="0" t="0"/>
          <a:stretch/>
        </p:blipFill>
        <p:spPr>
          <a:xfrm>
            <a:off x="-3425" y="-66"/>
            <a:ext cx="9144000" cy="499123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70" name="Google Shape;370;p67">
            <a:hlinkClick r:id="rId3"/>
          </p:cNvPr>
          <p:cNvPicPr preferRelativeResize="0"/>
          <p:nvPr/>
        </p:nvPicPr>
        <p:blipFill>
          <a:blip r:embed="rId4">
            <a:alphaModFix/>
          </a:blip>
          <a:stretch>
            <a:fillRect/>
          </a:stretch>
        </p:blipFill>
        <p:spPr>
          <a:xfrm>
            <a:off x="0" y="203545"/>
            <a:ext cx="9144001" cy="473641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Self-Diagnosis: Comfort With Python</a:t>
            </a:r>
            <a:endParaRPr/>
          </a:p>
        </p:txBody>
      </p:sp>
      <p:sp>
        <p:nvSpPr>
          <p:cNvPr id="376" name="Google Shape;376;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 up according to how well you think you’d be able to teach Python basics to someone else (e.g. functions, for loops, if/else, lists, dictionaries…)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Then:</a:t>
            </a:r>
            <a:endParaRPr sz="2400"/>
          </a:p>
          <a:p>
            <a:pPr indent="0" lvl="0" marL="0" rtl="0" algn="l">
              <a:spcBef>
                <a:spcPts val="0"/>
              </a:spcBef>
              <a:spcAft>
                <a:spcPts val="0"/>
              </a:spcAft>
              <a:buNone/>
            </a:pPr>
            <a:r>
              <a:t/>
            </a:r>
            <a:endParaRPr/>
          </a:p>
          <a:p>
            <a:pPr indent="0" lvl="0" marL="0" rtl="0" algn="l">
              <a:spcBef>
                <a:spcPts val="0"/>
              </a:spcBef>
              <a:spcAft>
                <a:spcPts val="0"/>
              </a:spcAft>
              <a:buNone/>
            </a:pPr>
            <a:r>
              <a:rPr lang="en"/>
              <a:t>Mob Coding (5 groups of 3) on Part 1 and 2</a:t>
            </a:r>
            <a:endParaRPr/>
          </a:p>
          <a:p>
            <a:pPr indent="457200" lvl="0" marL="0" rtl="0" algn="l">
              <a:spcBef>
                <a:spcPts val="0"/>
              </a:spcBef>
              <a:spcAft>
                <a:spcPts val="0"/>
              </a:spcAft>
              <a:buNone/>
            </a:pPr>
            <a:r>
              <a:rPr lang="en"/>
              <a:t>1 driver, 1 navigator, 1 thinker</a:t>
            </a:r>
            <a:endParaRPr/>
          </a:p>
          <a:p>
            <a:pPr indent="457200" lvl="0" marL="0" rtl="0" algn="l">
              <a:spcBef>
                <a:spcPts val="0"/>
              </a:spcBef>
              <a:spcAft>
                <a:spcPts val="0"/>
              </a:spcAft>
              <a:buNone/>
            </a:pPr>
            <a:r>
              <a:rPr lang="en"/>
              <a:t>Goal is to get every member of the group to understand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Then: </a:t>
            </a:r>
            <a:endParaRPr sz="2400"/>
          </a:p>
          <a:p>
            <a:pPr indent="0" lvl="0" marL="0" rtl="0" algn="l">
              <a:spcBef>
                <a:spcPts val="0"/>
              </a:spcBef>
              <a:spcAft>
                <a:spcPts val="0"/>
              </a:spcAft>
              <a:buNone/>
            </a:pPr>
            <a:r>
              <a:rPr lang="en"/>
              <a:t>Do Python Foundations Practice on your own. </a:t>
            </a:r>
            <a:endParaRPr/>
          </a:p>
          <a:p>
            <a:pPr indent="0" lvl="0" marL="0" rtl="0" algn="l">
              <a:spcBef>
                <a:spcPts val="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an interpreted language?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is an interpreted language</a:t>
            </a:r>
            <a:endParaRPr/>
          </a:p>
        </p:txBody>
      </p:sp>
      <p:sp>
        <p:nvSpPr>
          <p:cNvPr id="128" name="Google Shape;128;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Code doesn't have to be translated into machine-language before execution (VS compiled code that is executed by the computer's CPU)</a:t>
            </a:r>
            <a:endParaRPr/>
          </a:p>
          <a:p>
            <a:pPr indent="0" lvl="0" marL="0" rtl="0" algn="l">
              <a:lnSpc>
                <a:spcPct val="115000"/>
              </a:lnSpc>
              <a:spcBef>
                <a:spcPts val="1600"/>
              </a:spcBef>
              <a:spcAft>
                <a:spcPts val="0"/>
              </a:spcAft>
              <a:buClr>
                <a:srgbClr val="000000"/>
              </a:buClr>
              <a:buSzPts val="1100"/>
              <a:buFont typeface="Arial"/>
              <a:buNone/>
            </a:pPr>
            <a:r>
              <a:rPr lang="en"/>
              <a:t>This means it's not as fast as compiled code</a:t>
            </a:r>
            <a:endParaRPr/>
          </a:p>
          <a:p>
            <a:pPr indent="0" lvl="0" marL="0" rtl="0" algn="l">
              <a:lnSpc>
                <a:spcPct val="115000"/>
              </a:lnSpc>
              <a:spcBef>
                <a:spcPts val="1600"/>
              </a:spcBef>
              <a:spcAft>
                <a:spcPts val="0"/>
              </a:spcAft>
              <a:buClr>
                <a:srgbClr val="000000"/>
              </a:buClr>
              <a:buSzPts val="1100"/>
              <a:buFont typeface="Arial"/>
              <a:buNone/>
            </a:pPr>
            <a:r>
              <a:rPr lang="en"/>
              <a:t>But also means it's more portable</a:t>
            </a:r>
            <a:endParaRPr/>
          </a:p>
          <a:p>
            <a:pPr indent="0" lvl="0" marL="0" rtl="0" algn="l">
              <a:lnSpc>
                <a:spcPct val="115000"/>
              </a:lnSpc>
              <a:spcBef>
                <a:spcPts val="1600"/>
              </a:spcBef>
              <a:spcAft>
                <a:spcPts val="1600"/>
              </a:spcAft>
              <a:buSzPts val="1800"/>
              <a:buNone/>
            </a:pPr>
            <a:r>
              <a:t/>
            </a:r>
            <a:endParaRPr/>
          </a:p>
        </p:txBody>
      </p:sp>
      <p:pic>
        <p:nvPicPr>
          <p:cNvPr id="129" name="Google Shape;129;p30"/>
          <p:cNvPicPr preferRelativeResize="0"/>
          <p:nvPr/>
        </p:nvPicPr>
        <p:blipFill rotWithShape="1">
          <a:blip r:embed="rId3">
            <a:alphaModFix/>
          </a:blip>
          <a:srcRect b="0" l="0" r="0" t="0"/>
          <a:stretch/>
        </p:blipFill>
        <p:spPr>
          <a:xfrm>
            <a:off x="5797325" y="2280175"/>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an object-oriented language?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is an Object-Oriented language</a:t>
            </a:r>
            <a:endParaRPr/>
          </a:p>
        </p:txBody>
      </p:sp>
      <p:sp>
        <p:nvSpPr>
          <p:cNvPr id="140" name="Google Shape;140;p32"/>
          <p:cNvSpPr txBox="1"/>
          <p:nvPr>
            <p:ph idx="1" type="body"/>
          </p:nvPr>
        </p:nvSpPr>
        <p:spPr>
          <a:xfrm>
            <a:off x="311700" y="1152475"/>
            <a:ext cx="4209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Instead of just being a series of actions, Python lets us form "objects" that have their own data (attributes) and their own actions (methods) to modify their data. </a:t>
            </a:r>
            <a:endParaRPr/>
          </a:p>
          <a:p>
            <a:pPr indent="0" lvl="0" marL="0" rtl="0" algn="l">
              <a:lnSpc>
                <a:spcPct val="115000"/>
              </a:lnSpc>
              <a:spcBef>
                <a:spcPts val="1600"/>
              </a:spcBef>
              <a:spcAft>
                <a:spcPts val="0"/>
              </a:spcAft>
              <a:buSzPts val="1800"/>
              <a:buNone/>
            </a:pPr>
            <a:r>
              <a:rPr lang="en"/>
              <a:t>A benefit of OO is that it is easier to reuse the code in other programs. </a:t>
            </a:r>
            <a:endParaRPr/>
          </a:p>
          <a:p>
            <a:pPr indent="0" lvl="0" marL="0" rtl="0" algn="l">
              <a:lnSpc>
                <a:spcPct val="115000"/>
              </a:lnSpc>
              <a:spcBef>
                <a:spcPts val="1600"/>
              </a:spcBef>
              <a:spcAft>
                <a:spcPts val="0"/>
              </a:spcAft>
              <a:buClr>
                <a:srgbClr val="000000"/>
              </a:buClr>
              <a:buSzPts val="1100"/>
              <a:buFont typeface="Arial"/>
              <a:buNone/>
            </a:pPr>
            <a:r>
              <a:rPr lang="en"/>
              <a:t>We'll be using lots of objects. (We may not even realize it).</a:t>
            </a:r>
            <a:endParaRPr/>
          </a:p>
          <a:p>
            <a:pPr indent="0" lvl="0" marL="0" rtl="0" algn="l">
              <a:lnSpc>
                <a:spcPct val="115000"/>
              </a:lnSpc>
              <a:spcBef>
                <a:spcPts val="1600"/>
              </a:spcBef>
              <a:spcAft>
                <a:spcPts val="1600"/>
              </a:spcAft>
              <a:buSzPts val="1800"/>
              <a:buNone/>
            </a:pPr>
            <a:r>
              <a:t/>
            </a:r>
            <a:endParaRPr/>
          </a:p>
        </p:txBody>
      </p:sp>
      <p:pic>
        <p:nvPicPr>
          <p:cNvPr id="141" name="Google Shape;141;p32"/>
          <p:cNvPicPr preferRelativeResize="0"/>
          <p:nvPr/>
        </p:nvPicPr>
        <p:blipFill rotWithShape="1">
          <a:blip r:embed="rId3">
            <a:alphaModFix/>
          </a:blip>
          <a:srcRect b="0" l="0" r="0" t="0"/>
          <a:stretch/>
        </p:blipFill>
        <p:spPr>
          <a:xfrm>
            <a:off x="4872525" y="1300101"/>
            <a:ext cx="3854525" cy="2939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 “high-level” language?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