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long as base classifier is better than random, ensemble will be better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NPR asked a bunch of people how much this cow weighed</a:t>
            </a:r>
            <a:endParaRPr/>
          </a:p>
          <a:p>
            <a:pPr indent="0" lvl="0" marL="0" rtl="0" algn="l">
              <a:lnSpc>
                <a:spcPct val="100000"/>
              </a:lnSpc>
              <a:spcBef>
                <a:spcPts val="0"/>
              </a:spcBef>
              <a:spcAft>
                <a:spcPts val="0"/>
              </a:spcAft>
              <a:buSzPts val="1100"/>
              <a:buNone/>
            </a:pPr>
            <a:r>
              <a:rPr lang="en"/>
              <a:t>Among all the people in our poll, the average guess was 1,287 pounds. Penelope weighed 1,355 pounds. So the average was only off by 68 pounds (about 5 percent). Interestingly, the crowd was kind of split: people either thought Penelope weighed between 850 and 950 pounds or they thought she weighed between 1,250 and 1,350 pounds.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d31946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d31946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they don’t use it! Too computationally complex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d319469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4d319469f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Parameters:</a:t>
            </a:r>
            <a:endParaRPr/>
          </a:p>
          <a:p>
            <a:pPr indent="0" lvl="0" marL="0" rtl="0" algn="l">
              <a:lnSpc>
                <a:spcPct val="100000"/>
              </a:lnSpc>
              <a:spcBef>
                <a:spcPts val="0"/>
              </a:spcBef>
              <a:spcAft>
                <a:spcPts val="0"/>
              </a:spcAft>
              <a:buSzPts val="1100"/>
              <a:buNone/>
            </a:pPr>
            <a:r>
              <a:rPr lang="en"/>
              <a:t>n_estimators: sets number of decision trees to use (weak learners) in ensemble</a:t>
            </a:r>
            <a:endParaRPr/>
          </a:p>
          <a:p>
            <a:pPr indent="0" lvl="0" marL="0" rtl="0" algn="l">
              <a:lnSpc>
                <a:spcPct val="100000"/>
              </a:lnSpc>
              <a:spcBef>
                <a:spcPts val="0"/>
              </a:spcBef>
              <a:spcAft>
                <a:spcPts val="0"/>
              </a:spcAft>
              <a:buSzPts val="1100"/>
              <a:buNone/>
            </a:pPr>
            <a:r>
              <a:rPr lang="en"/>
              <a:t>learning_rate: controls emphasis on fixing errors from previous iteration</a:t>
            </a:r>
            <a:endParaRPr/>
          </a:p>
          <a:p>
            <a:pPr indent="0" lvl="0" marL="0" rtl="0" algn="l">
              <a:lnSpc>
                <a:spcPct val="100000"/>
              </a:lnSpc>
              <a:spcBef>
                <a:spcPts val="0"/>
              </a:spcBef>
              <a:spcAft>
                <a:spcPts val="0"/>
              </a:spcAft>
              <a:buSzPts val="1100"/>
              <a:buNone/>
            </a:pPr>
            <a:r>
              <a:rPr lang="en"/>
              <a:t>(above two are usually tuned together)</a:t>
            </a:r>
            <a:endParaRPr/>
          </a:p>
          <a:p>
            <a:pPr indent="0" lvl="0" marL="0" rtl="0" algn="l">
              <a:lnSpc>
                <a:spcPct val="100000"/>
              </a:lnSpc>
              <a:spcBef>
                <a:spcPts val="0"/>
              </a:spcBef>
              <a:spcAft>
                <a:spcPts val="0"/>
              </a:spcAft>
              <a:buSzPts val="1100"/>
              <a:buNone/>
            </a:pPr>
            <a:r>
              <a:rPr lang="en"/>
              <a:t>n_estimators: number of trees to fit, usually set this first </a:t>
            </a:r>
            <a:endParaRPr/>
          </a:p>
          <a:p>
            <a:pPr indent="0" lvl="0" marL="0" rtl="0" algn="l">
              <a:lnSpc>
                <a:spcPct val="100000"/>
              </a:lnSpc>
              <a:spcBef>
                <a:spcPts val="0"/>
              </a:spcBef>
              <a:spcAft>
                <a:spcPts val="0"/>
              </a:spcAft>
              <a:buSzPts val="1100"/>
              <a:buNone/>
            </a:pPr>
            <a:r>
              <a:rPr lang="en"/>
              <a:t>max_depth: usually set to a small value (3-5) for most applications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might this be most useful?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wired.com/2009/09/how-the-netflix-prize-was-won/" TargetMode="Externa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3000"/>
              <a:t>Python Machine Learning In Biology:</a:t>
            </a:r>
            <a:endParaRPr sz="3000"/>
          </a:p>
          <a:p>
            <a:pPr indent="0" lvl="0" marL="0" rtl="0" algn="ctr">
              <a:lnSpc>
                <a:spcPct val="100000"/>
              </a:lnSpc>
              <a:spcBef>
                <a:spcPts val="0"/>
              </a:spcBef>
              <a:spcAft>
                <a:spcPts val="0"/>
              </a:spcAft>
              <a:buSzPts val="5200"/>
              <a:buNone/>
            </a:pPr>
            <a:r>
              <a:rPr lang="en"/>
              <a:t>Ensemble Methods</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 and Boosting</a:t>
            </a:r>
            <a:endParaRPr/>
          </a:p>
        </p:txBody>
      </p:sp>
      <p:sp>
        <p:nvSpPr>
          <p:cNvPr id="114" name="Google Shape;11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Bagging aims to reduce variance</a:t>
            </a:r>
            <a:endParaRPr sz="2400"/>
          </a:p>
          <a:p>
            <a:pPr indent="0" lvl="0" marL="0" rtl="0" algn="l">
              <a:lnSpc>
                <a:spcPct val="115000"/>
              </a:lnSpc>
              <a:spcBef>
                <a:spcPts val="1600"/>
              </a:spcBef>
              <a:spcAft>
                <a:spcPts val="1600"/>
              </a:spcAft>
              <a:buSzPts val="1800"/>
              <a:buNone/>
            </a:pPr>
            <a:r>
              <a:rPr lang="en" sz="2400"/>
              <a:t>Boosting aims to reduce bias (and some variance)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20" name="Google Shape;1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1" name="Google Shape;121;p23"/>
          <p:cNvPicPr preferRelativeResize="0"/>
          <p:nvPr/>
        </p:nvPicPr>
        <p:blipFill rotWithShape="1">
          <a:blip r:embed="rId3">
            <a:alphaModFix/>
          </a:blip>
          <a:srcRect b="0" l="0" r="0" t="0"/>
          <a:stretch/>
        </p:blipFill>
        <p:spPr>
          <a:xfrm>
            <a:off x="1359400" y="76200"/>
            <a:ext cx="6659976" cy="499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27" name="Google Shape;12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8" name="Google Shape;128;p24"/>
          <p:cNvPicPr preferRelativeResize="0"/>
          <p:nvPr/>
        </p:nvPicPr>
        <p:blipFill rotWithShape="1">
          <a:blip r:embed="rId3">
            <a:alphaModFix/>
          </a:blip>
          <a:srcRect b="0" l="0" r="0" t="0"/>
          <a:stretch/>
        </p:blipFill>
        <p:spPr>
          <a:xfrm>
            <a:off x="633639" y="0"/>
            <a:ext cx="7876722"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34" name="Google Shape;13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5" name="Google Shape;135;p25"/>
          <p:cNvPicPr preferRelativeResize="0"/>
          <p:nvPr/>
        </p:nvPicPr>
        <p:blipFill rotWithShape="1">
          <a:blip r:embed="rId3">
            <a:alphaModFix/>
          </a:blip>
          <a:srcRect b="0" l="0" r="0" t="0"/>
          <a:stretch/>
        </p:blipFill>
        <p:spPr>
          <a:xfrm>
            <a:off x="0" y="806958"/>
            <a:ext cx="9144000" cy="35295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Statistical Problem</a:t>
            </a:r>
            <a:endParaRPr/>
          </a:p>
        </p:txBody>
      </p:sp>
      <p:sp>
        <p:nvSpPr>
          <p:cNvPr id="141" name="Google Shape;14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we have a limited amount of training data, classifier will have difficulty converging within our entire hypothesis space. </a:t>
            </a:r>
            <a:endParaRPr/>
          </a:p>
          <a:p>
            <a:pPr indent="0" lvl="0" marL="0" rtl="0" algn="l">
              <a:lnSpc>
                <a:spcPct val="115000"/>
              </a:lnSpc>
              <a:spcBef>
                <a:spcPts val="1600"/>
              </a:spcBef>
              <a:spcAft>
                <a:spcPts val="1600"/>
              </a:spcAft>
              <a:buSzPts val="1800"/>
              <a:buNone/>
            </a:pPr>
            <a:r>
              <a:rPr lang="en"/>
              <a:t>The true function f is found by “averaging out” the base classifiers. </a:t>
            </a:r>
            <a:endParaRPr/>
          </a:p>
        </p:txBody>
      </p:sp>
      <p:pic>
        <p:nvPicPr>
          <p:cNvPr id="142" name="Google Shape;142;p26"/>
          <p:cNvPicPr preferRelativeResize="0"/>
          <p:nvPr/>
        </p:nvPicPr>
        <p:blipFill rotWithShape="1">
          <a:blip r:embed="rId3">
            <a:alphaModFix/>
          </a:blip>
          <a:srcRect b="0" l="0" r="0" t="0"/>
          <a:stretch/>
        </p:blipFill>
        <p:spPr>
          <a:xfrm>
            <a:off x="1346075" y="2616700"/>
            <a:ext cx="5764825" cy="232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Computational Problem</a:t>
            </a:r>
            <a:endParaRPr/>
          </a:p>
        </p:txBody>
      </p:sp>
      <p:sp>
        <p:nvSpPr>
          <p:cNvPr id="148" name="Google Shape;14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Even if we have enough training data, it still may be computationally difficult to find the best classifier.</a:t>
            </a:r>
            <a:endParaRPr/>
          </a:p>
          <a:p>
            <a:pPr indent="0" lvl="0" marL="0" rtl="0" algn="l">
              <a:lnSpc>
                <a:spcPct val="115000"/>
              </a:lnSpc>
              <a:spcBef>
                <a:spcPts val="1600"/>
              </a:spcBef>
              <a:spcAft>
                <a:spcPts val="0"/>
              </a:spcAft>
              <a:buSzPts val="1800"/>
              <a:buNone/>
            </a:pPr>
            <a:r>
              <a:rPr lang="en"/>
              <a:t>Exhaustive search of all of hypothesis space is complex.</a:t>
            </a:r>
            <a:endParaRPr/>
          </a:p>
          <a:p>
            <a:pPr indent="0" lvl="0" marL="0" rtl="0" algn="l">
              <a:lnSpc>
                <a:spcPct val="115000"/>
              </a:lnSpc>
              <a:spcBef>
                <a:spcPts val="1600"/>
              </a:spcBef>
              <a:spcAft>
                <a:spcPts val="1600"/>
              </a:spcAft>
              <a:buSzPts val="1800"/>
              <a:buNone/>
            </a:pPr>
            <a:r>
              <a:rPr lang="en"/>
              <a:t>Base classifiers with different starting points give us a better approximation to f</a:t>
            </a:r>
            <a:endParaRPr/>
          </a:p>
        </p:txBody>
      </p:sp>
      <p:pic>
        <p:nvPicPr>
          <p:cNvPr id="149" name="Google Shape;149;p27"/>
          <p:cNvPicPr preferRelativeResize="0"/>
          <p:nvPr/>
        </p:nvPicPr>
        <p:blipFill rotWithShape="1">
          <a:blip r:embed="rId3">
            <a:alphaModFix/>
          </a:blip>
          <a:srcRect b="0" l="0" r="0" t="0"/>
          <a:stretch/>
        </p:blipFill>
        <p:spPr>
          <a:xfrm>
            <a:off x="1943475" y="3013275"/>
            <a:ext cx="4572000" cy="215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Representational Problem</a:t>
            </a:r>
            <a:endParaRPr/>
          </a:p>
        </p:txBody>
      </p:sp>
      <p:sp>
        <p:nvSpPr>
          <p:cNvPr id="155" name="Google Shape;155;p28"/>
          <p:cNvSpPr txBox="1"/>
          <p:nvPr>
            <p:ph idx="1" type="body"/>
          </p:nvPr>
        </p:nvSpPr>
        <p:spPr>
          <a:xfrm>
            <a:off x="311700" y="1152475"/>
            <a:ext cx="4727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Sometimes f can’t be explained in terms of our hypothesis space at all. </a:t>
            </a:r>
            <a:endParaRPr/>
          </a:p>
          <a:p>
            <a:pPr indent="0" lvl="0" marL="0" rtl="0" algn="l">
              <a:lnSpc>
                <a:spcPct val="115000"/>
              </a:lnSpc>
              <a:spcBef>
                <a:spcPts val="1600"/>
              </a:spcBef>
              <a:spcAft>
                <a:spcPts val="0"/>
              </a:spcAft>
              <a:buSzPts val="1800"/>
              <a:buNone/>
            </a:pPr>
            <a:r>
              <a:rPr lang="en"/>
              <a:t>If we have a decision tree as our base classifier, it will form a rectinlear partition around our feature space. </a:t>
            </a:r>
            <a:endParaRPr/>
          </a:p>
          <a:p>
            <a:pPr indent="0" lvl="0" marL="0" rtl="0" algn="l">
              <a:lnSpc>
                <a:spcPct val="115000"/>
              </a:lnSpc>
              <a:spcBef>
                <a:spcPts val="1600"/>
              </a:spcBef>
              <a:spcAft>
                <a:spcPts val="0"/>
              </a:spcAft>
              <a:buSzPts val="1800"/>
              <a:buNone/>
            </a:pPr>
            <a:r>
              <a:rPr lang="en"/>
              <a:t>But what if f is a diagonal line? We won’t be able to get there with finitely many rectangles. </a:t>
            </a:r>
            <a:endParaRPr/>
          </a:p>
          <a:p>
            <a:pPr indent="0" lvl="0" marL="0" rtl="0" algn="l">
              <a:lnSpc>
                <a:spcPct val="115000"/>
              </a:lnSpc>
              <a:spcBef>
                <a:spcPts val="1600"/>
              </a:spcBef>
              <a:spcAft>
                <a:spcPts val="1600"/>
              </a:spcAft>
              <a:buSzPts val="1800"/>
              <a:buNone/>
            </a:pPr>
            <a:r>
              <a:rPr lang="en"/>
              <a:t>Ensemble methods will help us better approximate a line.  </a:t>
            </a:r>
            <a:endParaRPr/>
          </a:p>
        </p:txBody>
      </p:sp>
      <p:pic>
        <p:nvPicPr>
          <p:cNvPr id="156" name="Google Shape;156;p28"/>
          <p:cNvPicPr preferRelativeResize="0"/>
          <p:nvPr/>
        </p:nvPicPr>
        <p:blipFill rotWithShape="1">
          <a:blip r:embed="rId3">
            <a:alphaModFix/>
          </a:blip>
          <a:srcRect b="0" l="0" r="0" t="0"/>
          <a:stretch/>
        </p:blipFill>
        <p:spPr>
          <a:xfrm>
            <a:off x="5038788" y="1320838"/>
            <a:ext cx="4105275" cy="324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to use an ensemble model?</a:t>
            </a:r>
            <a:endParaRPr/>
          </a:p>
        </p:txBody>
      </p:sp>
      <p:sp>
        <p:nvSpPr>
          <p:cNvPr id="162" name="Google Shape;16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an ensemble model to outperform a single baseline classifier,</a:t>
            </a:r>
            <a:endParaRPr/>
          </a:p>
          <a:p>
            <a:pPr indent="457200" lvl="0" marL="0" rtl="0" algn="l">
              <a:lnSpc>
                <a:spcPct val="115000"/>
              </a:lnSpc>
              <a:spcBef>
                <a:spcPts val="1600"/>
              </a:spcBef>
              <a:spcAft>
                <a:spcPts val="0"/>
              </a:spcAft>
              <a:buSzPts val="1800"/>
              <a:buNone/>
            </a:pPr>
            <a:r>
              <a:rPr lang="en">
                <a:solidFill>
                  <a:srgbClr val="00FFFF"/>
                </a:solidFill>
              </a:rPr>
              <a:t>Accuracy:</a:t>
            </a:r>
            <a:r>
              <a:rPr lang="en"/>
              <a:t> baseline classifier must be better than random guessing</a:t>
            </a:r>
            <a:endParaRPr/>
          </a:p>
          <a:p>
            <a:pPr indent="0" lvl="0" marL="457200" rtl="0" algn="l">
              <a:lnSpc>
                <a:spcPct val="115000"/>
              </a:lnSpc>
              <a:spcBef>
                <a:spcPts val="1600"/>
              </a:spcBef>
              <a:spcAft>
                <a:spcPts val="1600"/>
              </a:spcAft>
              <a:buSzPts val="1800"/>
              <a:buNone/>
            </a:pPr>
            <a:r>
              <a:rPr lang="en">
                <a:solidFill>
                  <a:srgbClr val="00FFFF"/>
                </a:solidFill>
              </a:rPr>
              <a:t>Diversity:</a:t>
            </a:r>
            <a:r>
              <a:rPr lang="en"/>
              <a:t> misclassification must occur on different training sets (baseline models must be wrong in different ways)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Ensemble vs. base classifier error</a:t>
            </a:r>
            <a:endParaRPr/>
          </a:p>
        </p:txBody>
      </p:sp>
      <p:sp>
        <p:nvSpPr>
          <p:cNvPr id="168" name="Google Shape;16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9" name="Google Shape;169;p30"/>
          <p:cNvPicPr preferRelativeResize="0"/>
          <p:nvPr/>
        </p:nvPicPr>
        <p:blipFill rotWithShape="1">
          <a:blip r:embed="rId3">
            <a:alphaModFix/>
          </a:blip>
          <a:srcRect b="20507" l="17659" r="15802" t="15760"/>
          <a:stretch/>
        </p:blipFill>
        <p:spPr>
          <a:xfrm>
            <a:off x="1405575" y="1152475"/>
            <a:ext cx="570478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75" name="Google Shape;17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6" name="Google Shape;176;p31"/>
          <p:cNvPicPr preferRelativeResize="0"/>
          <p:nvPr/>
        </p:nvPicPr>
        <p:blipFill rotWithShape="1">
          <a:blip r:embed="rId3">
            <a:alphaModFix/>
          </a:blip>
          <a:srcRect b="0" l="0" r="0" t="0"/>
          <a:stretch/>
        </p:blipFill>
        <p:spPr>
          <a:xfrm>
            <a:off x="1140800" y="0"/>
            <a:ext cx="7074527" cy="499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62" name="Google Shape;62;p14"/>
          <p:cNvPicPr preferRelativeResize="0"/>
          <p:nvPr/>
        </p:nvPicPr>
        <p:blipFill rotWithShape="1">
          <a:blip r:embed="rId3">
            <a:alphaModFix/>
          </a:blip>
          <a:srcRect b="0" l="0" r="0" t="0"/>
          <a:stretch/>
        </p:blipFill>
        <p:spPr>
          <a:xfrm>
            <a:off x="1148475" y="251563"/>
            <a:ext cx="6877050" cy="456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 (Bootstrap Aggregating)</a:t>
            </a:r>
            <a:endParaRPr/>
          </a:p>
        </p:txBody>
      </p:sp>
      <p:sp>
        <p:nvSpPr>
          <p:cNvPr id="182" name="Google Shape;182;p32"/>
          <p:cNvSpPr txBox="1"/>
          <p:nvPr>
            <p:ph idx="1" type="body"/>
          </p:nvPr>
        </p:nvSpPr>
        <p:spPr>
          <a:xfrm>
            <a:off x="311700" y="1152475"/>
            <a:ext cx="5052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Ensemble method where we resample the training set (randomly drawn subsets)</a:t>
            </a:r>
            <a:endParaRPr/>
          </a:p>
          <a:p>
            <a:pPr indent="0" lvl="0" marL="0" rtl="0" algn="l">
              <a:lnSpc>
                <a:spcPct val="115000"/>
              </a:lnSpc>
              <a:spcBef>
                <a:spcPts val="1600"/>
              </a:spcBef>
              <a:spcAft>
                <a:spcPts val="0"/>
              </a:spcAft>
              <a:buSzPts val="1800"/>
              <a:buNone/>
            </a:pPr>
            <a:r>
              <a:rPr lang="en"/>
              <a:t>Creates samples with uniform weights</a:t>
            </a:r>
            <a:endParaRPr/>
          </a:p>
          <a:p>
            <a:pPr indent="0" lvl="0" marL="0" rtl="0" algn="l">
              <a:lnSpc>
                <a:spcPct val="115000"/>
              </a:lnSpc>
              <a:spcBef>
                <a:spcPts val="1600"/>
              </a:spcBef>
              <a:spcAft>
                <a:spcPts val="0"/>
              </a:spcAft>
              <a:buSzPts val="1800"/>
              <a:buNone/>
            </a:pPr>
            <a:r>
              <a:rPr lang="en"/>
              <a:t>Then train these samples.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Random Forests are a special case of bagging which also use random feature subsets to fit the individual decision trees)</a:t>
            </a:r>
            <a:endParaRPr/>
          </a:p>
        </p:txBody>
      </p:sp>
      <p:pic>
        <p:nvPicPr>
          <p:cNvPr id="183" name="Google Shape;183;p32"/>
          <p:cNvPicPr preferRelativeResize="0"/>
          <p:nvPr/>
        </p:nvPicPr>
        <p:blipFill rotWithShape="1">
          <a:blip r:embed="rId3">
            <a:alphaModFix/>
          </a:blip>
          <a:srcRect b="0" l="0" r="0" t="0"/>
          <a:stretch/>
        </p:blipFill>
        <p:spPr>
          <a:xfrm>
            <a:off x="5438951" y="1304350"/>
            <a:ext cx="3214500" cy="2873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Bagging</a:t>
            </a:r>
            <a:endParaRPr/>
          </a:p>
        </p:txBody>
      </p:sp>
      <p:sp>
        <p:nvSpPr>
          <p:cNvPr id="189" name="Google Shape;18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Reduces variance</a:t>
            </a:r>
            <a:endParaRPr/>
          </a:p>
          <a:p>
            <a:pPr indent="0" lvl="0" marL="0" rtl="0" algn="l">
              <a:lnSpc>
                <a:spcPct val="115000"/>
              </a:lnSpc>
              <a:spcBef>
                <a:spcPts val="1600"/>
              </a:spcBef>
              <a:spcAft>
                <a:spcPts val="0"/>
              </a:spcAft>
              <a:buSzPts val="1800"/>
              <a:buNone/>
            </a:pPr>
            <a:r>
              <a:rPr lang="en"/>
              <a:t>Less susceptible to overfitting with noisy data</a:t>
            </a:r>
            <a:endParaRPr/>
          </a:p>
          <a:p>
            <a:pPr indent="0" lvl="0" marL="0" rtl="0" algn="l">
              <a:lnSpc>
                <a:spcPct val="115000"/>
              </a:lnSpc>
              <a:spcBef>
                <a:spcPts val="1600"/>
              </a:spcBef>
              <a:spcAft>
                <a:spcPts val="0"/>
              </a:spcAft>
              <a:buSzPts val="1800"/>
              <a:buNone/>
            </a:pPr>
            <a:r>
              <a:rPr lang="en"/>
              <a:t>Most of the error is from bias</a:t>
            </a:r>
            <a:endParaRPr/>
          </a:p>
          <a:p>
            <a:pPr indent="0" lvl="0" marL="0" rtl="0" algn="l">
              <a:lnSpc>
                <a:spcPct val="115000"/>
              </a:lnSpc>
              <a:spcBef>
                <a:spcPts val="1600"/>
              </a:spcBef>
              <a:spcAft>
                <a:spcPts val="0"/>
              </a:spcAft>
              <a:buSzPts val="1800"/>
              <a:buNone/>
            </a:pPr>
            <a:r>
              <a:rPr lang="en"/>
              <a:t>Best for strong and complex models (well-developed decision trees)</a:t>
            </a:r>
            <a:endParaRPr/>
          </a:p>
          <a:p>
            <a:pPr indent="0" lvl="0" marL="0" rtl="0" algn="l">
              <a:lnSpc>
                <a:spcPct val="115000"/>
              </a:lnSpc>
              <a:spcBef>
                <a:spcPts val="1600"/>
              </a:spcBef>
              <a:spcAft>
                <a:spcPts val="0"/>
              </a:spcAft>
              <a:buSzPts val="1800"/>
              <a:buNone/>
            </a:pPr>
            <a:r>
              <a:rPr lang="en"/>
              <a:t>For weak models (shallow decision trees), boosting is a better method</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95" name="Google Shape;19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96" name="Google Shape;196;p34"/>
          <p:cNvPicPr preferRelativeResize="0"/>
          <p:nvPr/>
        </p:nvPicPr>
        <p:blipFill rotWithShape="1">
          <a:blip r:embed="rId3">
            <a:alphaModFix/>
          </a:blip>
          <a:srcRect b="0" l="0" r="0" t="0"/>
          <a:stretch/>
        </p:blipFill>
        <p:spPr>
          <a:xfrm>
            <a:off x="1375550" y="228600"/>
            <a:ext cx="6437626" cy="4828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Forests</a:t>
            </a:r>
            <a:endParaRPr/>
          </a:p>
        </p:txBody>
      </p:sp>
      <p:sp>
        <p:nvSpPr>
          <p:cNvPr id="202" name="Google Shape;20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was the main disadvantage of Decision Trees?</a:t>
            </a:r>
            <a:endParaRPr/>
          </a:p>
          <a:p>
            <a:pPr indent="0" lvl="0" marL="0" rtl="0" algn="l">
              <a:lnSpc>
                <a:spcPct val="115000"/>
              </a:lnSpc>
              <a:spcBef>
                <a:spcPts val="1600"/>
              </a:spcBef>
              <a:spcAft>
                <a:spcPts val="0"/>
              </a:spcAft>
              <a:buSzPts val="1800"/>
              <a:buNone/>
            </a:pPr>
            <a:r>
              <a:rPr lang="en"/>
              <a:t>Random forests average multiple deep decision trees</a:t>
            </a:r>
            <a:endParaRPr/>
          </a:p>
          <a:p>
            <a:pPr indent="0" lvl="0" marL="0" rtl="0" algn="l">
              <a:lnSpc>
                <a:spcPct val="115000"/>
              </a:lnSpc>
              <a:spcBef>
                <a:spcPts val="1600"/>
              </a:spcBef>
              <a:spcAft>
                <a:spcPts val="0"/>
              </a:spcAft>
              <a:buSzPts val="1800"/>
              <a:buNone/>
            </a:pPr>
            <a:r>
              <a:rPr lang="en"/>
              <a:t>Each trained on a different part of the same training set (bagging)</a:t>
            </a:r>
            <a:endParaRPr/>
          </a:p>
          <a:p>
            <a:pPr indent="0" lvl="0" marL="0" rtl="0" algn="l">
              <a:lnSpc>
                <a:spcPct val="115000"/>
              </a:lnSpc>
              <a:spcBef>
                <a:spcPts val="1600"/>
              </a:spcBef>
              <a:spcAft>
                <a:spcPts val="0"/>
              </a:spcAft>
              <a:buSzPts val="1800"/>
              <a:buNone/>
            </a:pPr>
            <a:r>
              <a:rPr lang="en"/>
              <a:t>Reduces variance</a:t>
            </a:r>
            <a:endParaRPr/>
          </a:p>
          <a:p>
            <a:pPr indent="0" lvl="0" marL="0" rtl="0" algn="l">
              <a:lnSpc>
                <a:spcPct val="115000"/>
              </a:lnSpc>
              <a:spcBef>
                <a:spcPts val="1600"/>
              </a:spcBef>
              <a:spcAft>
                <a:spcPts val="0"/>
              </a:spcAft>
              <a:buSzPts val="1800"/>
              <a:buNone/>
            </a:pPr>
            <a:r>
              <a:rPr lang="en"/>
              <a:t>Comes at the cost of increasing bias and losing interpretability</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08" name="Google Shape;20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09" name="Google Shape;209;p36"/>
          <p:cNvPicPr preferRelativeResize="0"/>
          <p:nvPr/>
        </p:nvPicPr>
        <p:blipFill rotWithShape="1">
          <a:blip r:embed="rId3">
            <a:alphaModFix/>
          </a:blip>
          <a:srcRect b="0" l="0" r="0" t="0"/>
          <a:stretch/>
        </p:blipFill>
        <p:spPr>
          <a:xfrm>
            <a:off x="1323125" y="228600"/>
            <a:ext cx="6248400" cy="468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Random Forests vs. Bagging Decision Trees</a:t>
            </a:r>
            <a:endParaRPr/>
          </a:p>
        </p:txBody>
      </p:sp>
      <p:sp>
        <p:nvSpPr>
          <p:cNvPr id="215" name="Google Shape;2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FFFF"/>
                </a:solidFill>
              </a:rPr>
              <a:t>Feature Bagging: </a:t>
            </a:r>
            <a:r>
              <a:rPr lang="en"/>
              <a:t>At each candidate split in the learning process selects a random subset of the features. </a:t>
            </a:r>
            <a:endParaRPr/>
          </a:p>
          <a:p>
            <a:pPr indent="0" lvl="0" marL="0" rtl="0" algn="l">
              <a:lnSpc>
                <a:spcPct val="115000"/>
              </a:lnSpc>
              <a:spcBef>
                <a:spcPts val="1600"/>
              </a:spcBef>
              <a:spcAft>
                <a:spcPts val="0"/>
              </a:spcAft>
              <a:buClr>
                <a:srgbClr val="000000"/>
              </a:buClr>
              <a:buSzPts val="1100"/>
              <a:buFont typeface="Arial"/>
              <a:buNone/>
            </a:pPr>
            <a:r>
              <a:rPr lang="en"/>
              <a:t>Ordinary bootstrap samples can become correlated. If one or a few of the features are strong predictors, they’ll be selected in many of the base trees. You’ll end up with a lot of the same base predictors. </a:t>
            </a:r>
            <a:endParaRPr/>
          </a:p>
          <a:p>
            <a:pPr indent="0" lvl="0" marL="0" rtl="0" algn="l">
              <a:lnSpc>
                <a:spcPct val="115000"/>
              </a:lnSpc>
              <a:spcBef>
                <a:spcPts val="1600"/>
              </a:spcBef>
              <a:spcAft>
                <a:spcPts val="0"/>
              </a:spcAft>
              <a:buClr>
                <a:srgbClr val="000000"/>
              </a:buClr>
              <a:buSzPts val="1100"/>
              <a:buFont typeface="Arial"/>
              <a:buNone/>
            </a:pPr>
            <a:r>
              <a:rPr lang="en"/>
              <a:t>For a problem with p features, it is typical to use:</a:t>
            </a:r>
            <a:endParaRPr/>
          </a:p>
          <a:p>
            <a:pPr indent="457200" lvl="0" marL="0" rtl="0" algn="l">
              <a:lnSpc>
                <a:spcPct val="115000"/>
              </a:lnSpc>
              <a:spcBef>
                <a:spcPts val="1600"/>
              </a:spcBef>
              <a:spcAft>
                <a:spcPts val="0"/>
              </a:spcAft>
              <a:buClr>
                <a:srgbClr val="000000"/>
              </a:buClr>
              <a:buSzPts val="1100"/>
              <a:buFont typeface="Arial"/>
              <a:buNone/>
            </a:pPr>
            <a:r>
              <a:rPr lang="en"/>
              <a:t>p^(1/2) (rounded down) features in each split for a classification problem.</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and Cons of Random Forests</a:t>
            </a:r>
            <a:endParaRPr/>
          </a:p>
        </p:txBody>
      </p:sp>
      <p:sp>
        <p:nvSpPr>
          <p:cNvPr id="221" name="Google Shape;221;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Pros</a:t>
            </a:r>
            <a:endParaRPr sz="2400"/>
          </a:p>
          <a:p>
            <a:pPr indent="-317500" lvl="0" marL="457200" rtl="0" algn="l">
              <a:spcBef>
                <a:spcPts val="0"/>
              </a:spcBef>
              <a:spcAft>
                <a:spcPts val="0"/>
              </a:spcAft>
              <a:buSzPts val="1400"/>
              <a:buChar char="●"/>
            </a:pPr>
            <a:r>
              <a:rPr lang="en"/>
              <a:t>Widely used</a:t>
            </a:r>
            <a:endParaRPr/>
          </a:p>
          <a:p>
            <a:pPr indent="-317500" lvl="0" marL="457200" rtl="0" algn="l">
              <a:spcBef>
                <a:spcPts val="0"/>
              </a:spcBef>
              <a:spcAft>
                <a:spcPts val="0"/>
              </a:spcAft>
              <a:buSzPts val="1400"/>
              <a:buChar char="●"/>
            </a:pPr>
            <a:r>
              <a:rPr lang="en"/>
              <a:t>Excellent prediction performance</a:t>
            </a:r>
            <a:endParaRPr/>
          </a:p>
          <a:p>
            <a:pPr indent="-317500" lvl="0" marL="457200" rtl="0" algn="l">
              <a:spcBef>
                <a:spcPts val="0"/>
              </a:spcBef>
              <a:spcAft>
                <a:spcPts val="0"/>
              </a:spcAft>
              <a:buSzPts val="1400"/>
              <a:buChar char="●"/>
            </a:pPr>
            <a:r>
              <a:rPr lang="en"/>
              <a:t>Doesn’t need careful normalization of features or lots of hyperparameter tuning</a:t>
            </a:r>
            <a:endParaRPr/>
          </a:p>
          <a:p>
            <a:pPr indent="-317500" lvl="0" marL="457200" rtl="0" algn="l">
              <a:spcBef>
                <a:spcPts val="0"/>
              </a:spcBef>
              <a:spcAft>
                <a:spcPts val="0"/>
              </a:spcAft>
              <a:buSzPts val="1400"/>
              <a:buChar char="●"/>
            </a:pPr>
            <a:r>
              <a:rPr lang="en"/>
              <a:t>Handles a mixture of feature types (like decision trees)</a:t>
            </a:r>
            <a:endParaRPr/>
          </a:p>
          <a:p>
            <a:pPr indent="-317500" lvl="0" marL="457200" rtl="0" algn="l">
              <a:spcBef>
                <a:spcPts val="0"/>
              </a:spcBef>
              <a:spcAft>
                <a:spcPts val="0"/>
              </a:spcAft>
              <a:buSzPts val="1400"/>
              <a:buChar char="●"/>
            </a:pPr>
            <a:r>
              <a:rPr lang="en"/>
              <a:t>Easily parallelized</a:t>
            </a:r>
            <a:endParaRPr/>
          </a:p>
        </p:txBody>
      </p:sp>
      <p:sp>
        <p:nvSpPr>
          <p:cNvPr id="222" name="Google Shape;222;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a:t>
            </a:r>
            <a:endParaRPr sz="2400"/>
          </a:p>
          <a:p>
            <a:pPr indent="-317500" lvl="0" marL="457200" rtl="0" algn="l">
              <a:spcBef>
                <a:spcPts val="0"/>
              </a:spcBef>
              <a:spcAft>
                <a:spcPts val="0"/>
              </a:spcAft>
              <a:buSzPts val="1400"/>
              <a:buChar char="●"/>
            </a:pPr>
            <a:r>
              <a:rPr lang="en"/>
              <a:t>Models are difficult for humans to interpret</a:t>
            </a:r>
            <a:endParaRPr/>
          </a:p>
          <a:p>
            <a:pPr indent="-317500" lvl="0" marL="457200" rtl="0" algn="l">
              <a:spcBef>
                <a:spcPts val="0"/>
              </a:spcBef>
              <a:spcAft>
                <a:spcPts val="0"/>
              </a:spcAft>
              <a:buSzPts val="1400"/>
              <a:buChar char="●"/>
            </a:pPr>
            <a:r>
              <a:rPr lang="en"/>
              <a:t>May not be a good choice for high-dimensional tasks (e.g. fast linear methods may be better for something like text classification)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28" name="Google Shape;22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With bagging and random forests we train models on separate subsets and then combine their prediction--parallelizing the training and then combining.</a:t>
            </a:r>
            <a:endParaRPr/>
          </a:p>
          <a:p>
            <a:pPr indent="0" lvl="0" marL="0" rtl="0" algn="l">
              <a:lnSpc>
                <a:spcPct val="115000"/>
              </a:lnSpc>
              <a:spcBef>
                <a:spcPts val="1600"/>
              </a:spcBef>
              <a:spcAft>
                <a:spcPts val="0"/>
              </a:spcAft>
              <a:buSzPts val="1800"/>
              <a:buNone/>
            </a:pPr>
            <a:r>
              <a:rPr lang="en"/>
              <a:t>Boosting is a different ensemble technique that is sequential.</a:t>
            </a:r>
            <a:endParaRPr/>
          </a:p>
          <a:p>
            <a:pPr indent="0" lvl="0" marL="0" rtl="0" algn="l">
              <a:lnSpc>
                <a:spcPct val="115000"/>
              </a:lnSpc>
              <a:spcBef>
                <a:spcPts val="1600"/>
              </a:spcBef>
              <a:spcAft>
                <a:spcPts val="0"/>
              </a:spcAft>
              <a:buSzPts val="1800"/>
              <a:buNone/>
            </a:pPr>
            <a:r>
              <a:rPr lang="en"/>
              <a:t>Uses weak learners as base models </a:t>
            </a:r>
            <a:endParaRPr/>
          </a:p>
          <a:p>
            <a:pPr indent="0" lvl="0" marL="0" rtl="0" algn="l">
              <a:lnSpc>
                <a:spcPct val="115000"/>
              </a:lnSpc>
              <a:spcBef>
                <a:spcPts val="1600"/>
              </a:spcBef>
              <a:spcAft>
                <a:spcPts val="0"/>
              </a:spcAft>
              <a:buSzPts val="1800"/>
              <a:buNone/>
            </a:pPr>
            <a:r>
              <a:rPr lang="en"/>
              <a:t>Each weak learner has low variance and high bias (only slightly better than random guessing--e.g. decision tree stump)</a:t>
            </a:r>
            <a:endParaRPr/>
          </a:p>
          <a:p>
            <a:pPr indent="0" lvl="0" marL="0" rtl="0" algn="l">
              <a:lnSpc>
                <a:spcPct val="115000"/>
              </a:lnSpc>
              <a:spcBef>
                <a:spcPts val="1600"/>
              </a:spcBef>
              <a:spcAft>
                <a:spcPts val="0"/>
              </a:spcAft>
              <a:buSzPts val="1800"/>
              <a:buNone/>
            </a:pPr>
            <a:r>
              <a:rPr lang="en"/>
              <a:t>Focuses on the samples that are hard to classify.</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34" name="Google Shape;23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Draw a random subset of training samples (d</a:t>
            </a:r>
            <a:r>
              <a:rPr baseline="-25000" lang="en"/>
              <a:t>1</a:t>
            </a:r>
            <a:r>
              <a:rPr lang="en"/>
              <a:t>) without replacement from the training set (D) to train a weak learner (C</a:t>
            </a:r>
            <a:r>
              <a:rPr baseline="-25000" lang="en"/>
              <a:t>1</a:t>
            </a:r>
            <a:r>
              <a:rPr lang="en"/>
              <a:t>)</a:t>
            </a:r>
            <a:endParaRPr/>
          </a:p>
          <a:p>
            <a:pPr indent="-342900" lvl="0" marL="457200" rtl="0" algn="l">
              <a:lnSpc>
                <a:spcPct val="115000"/>
              </a:lnSpc>
              <a:spcBef>
                <a:spcPts val="0"/>
              </a:spcBef>
              <a:spcAft>
                <a:spcPts val="0"/>
              </a:spcAft>
              <a:buSzPts val="1800"/>
              <a:buAutoNum type="arabicPeriod"/>
            </a:pPr>
            <a:r>
              <a:rPr lang="en"/>
              <a:t>Draw a second random training subset (d</a:t>
            </a:r>
            <a:r>
              <a:rPr baseline="-25000" lang="en"/>
              <a:t>2</a:t>
            </a:r>
            <a:r>
              <a:rPr lang="en"/>
              <a:t>) without replacement from the training set and add 50% of the samples that were previously misclassified to train a weak learner (C</a:t>
            </a:r>
            <a:r>
              <a:rPr baseline="-25000" lang="en"/>
              <a:t>2</a:t>
            </a:r>
            <a:r>
              <a:rPr lang="en"/>
              <a:t>)</a:t>
            </a:r>
            <a:endParaRPr/>
          </a:p>
          <a:p>
            <a:pPr indent="-342900" lvl="0" marL="457200" rtl="0" algn="l">
              <a:lnSpc>
                <a:spcPct val="115000"/>
              </a:lnSpc>
              <a:spcBef>
                <a:spcPts val="0"/>
              </a:spcBef>
              <a:spcAft>
                <a:spcPts val="0"/>
              </a:spcAft>
              <a:buSzPts val="1800"/>
              <a:buAutoNum type="arabicPeriod"/>
            </a:pPr>
            <a:r>
              <a:rPr lang="en"/>
              <a:t>Find the training samples (d</a:t>
            </a:r>
            <a:r>
              <a:rPr baseline="-25000" lang="en"/>
              <a:t>3</a:t>
            </a:r>
            <a:r>
              <a:rPr lang="en"/>
              <a:t>) in the training set (D) on which C</a:t>
            </a:r>
            <a:r>
              <a:rPr baseline="-25000" lang="en"/>
              <a:t>1</a:t>
            </a:r>
            <a:r>
              <a:rPr lang="en"/>
              <a:t> and C</a:t>
            </a:r>
            <a:r>
              <a:rPr baseline="-25000" lang="en"/>
              <a:t>2</a:t>
            </a:r>
            <a:r>
              <a:rPr lang="en"/>
              <a:t> disagree to train a weak learner C</a:t>
            </a:r>
            <a:r>
              <a:rPr baseline="-25000" lang="en"/>
              <a:t>3</a:t>
            </a:r>
            <a:r>
              <a:rPr lang="en"/>
              <a:t>. </a:t>
            </a:r>
            <a:endParaRPr/>
          </a:p>
          <a:p>
            <a:pPr indent="-342900" lvl="0" marL="457200" rtl="0" algn="l">
              <a:lnSpc>
                <a:spcPct val="115000"/>
              </a:lnSpc>
              <a:spcBef>
                <a:spcPts val="0"/>
              </a:spcBef>
              <a:spcAft>
                <a:spcPts val="0"/>
              </a:spcAft>
              <a:buSzPts val="1800"/>
              <a:buAutoNum type="arabicPeriod"/>
            </a:pPr>
            <a:r>
              <a:rPr lang="en"/>
              <a:t>Combine the weak learners (C</a:t>
            </a:r>
            <a:r>
              <a:rPr baseline="-25000" lang="en"/>
              <a:t>1</a:t>
            </a:r>
            <a:r>
              <a:rPr lang="en"/>
              <a:t>, C</a:t>
            </a:r>
            <a:r>
              <a:rPr baseline="-25000" lang="en"/>
              <a:t>2</a:t>
            </a:r>
            <a:r>
              <a:rPr lang="en"/>
              <a:t>, and C</a:t>
            </a:r>
            <a:r>
              <a:rPr baseline="-25000" lang="en"/>
              <a:t>3</a:t>
            </a:r>
            <a:r>
              <a:rPr lang="en"/>
              <a:t>) with majority voting.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a:t>
            </a:r>
            <a:endParaRPr/>
          </a:p>
        </p:txBody>
      </p:sp>
      <p:sp>
        <p:nvSpPr>
          <p:cNvPr id="240" name="Google Shape;240;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Since the base classifier's focus more and more closely on records that are difficult to classify as the sequence of iterations progresses, they are faced with progressively more difficult learning problems.</a:t>
            </a:r>
            <a:endParaRPr/>
          </a:p>
          <a:p>
            <a:pPr indent="0" lvl="0" marL="0" rtl="0" algn="l">
              <a:lnSpc>
                <a:spcPct val="115000"/>
              </a:lnSpc>
              <a:spcBef>
                <a:spcPts val="1600"/>
              </a:spcBef>
              <a:spcAft>
                <a:spcPts val="0"/>
              </a:spcAft>
              <a:buClr>
                <a:srgbClr val="000000"/>
              </a:buClr>
              <a:buSzPts val="1100"/>
              <a:buFont typeface="Arial"/>
              <a:buNone/>
            </a:pPr>
            <a:r>
              <a:rPr lang="en"/>
              <a:t>Boosting takes a base weak learner and tries to make it a strong learner by re-training it on the misclassified samples.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a:t>There are several algorithms for boosting. </a:t>
            </a:r>
            <a:r>
              <a:rPr lang="en">
                <a:latin typeface="Roboto Mono"/>
                <a:ea typeface="Roboto Mono"/>
                <a:cs typeface="Roboto Mono"/>
                <a:sym typeface="Roboto Mono"/>
              </a:rPr>
              <a:t>AdaBoost</a:t>
            </a:r>
            <a:r>
              <a:rPr lang="en"/>
              <a:t> and </a:t>
            </a:r>
            <a:r>
              <a:rPr lang="en">
                <a:latin typeface="Roboto Mono"/>
                <a:ea typeface="Roboto Mono"/>
                <a:cs typeface="Roboto Mono"/>
                <a:sym typeface="Roboto Mono"/>
              </a:rPr>
              <a:t>GradientBoostingClassifier</a:t>
            </a:r>
            <a:r>
              <a:rPr lang="en"/>
              <a:t> are in scikit learn.</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Netflix Prize</a:t>
            </a:r>
            <a:endParaRPr/>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https://www.wired.com/2009/09/how-the-netflix-prize-was-won/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69" name="Google Shape;69;p15"/>
          <p:cNvPicPr preferRelativeResize="0"/>
          <p:nvPr/>
        </p:nvPicPr>
        <p:blipFill rotWithShape="1">
          <a:blip r:embed="rId4">
            <a:alphaModFix/>
          </a:blip>
          <a:srcRect b="0" l="0" r="0" t="0"/>
          <a:stretch/>
        </p:blipFill>
        <p:spPr>
          <a:xfrm>
            <a:off x="1421000" y="1843106"/>
            <a:ext cx="4722625" cy="2189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Gradient Boosted Trees</a:t>
            </a:r>
            <a:endParaRPr/>
          </a:p>
        </p:txBody>
      </p:sp>
      <p:sp>
        <p:nvSpPr>
          <p:cNvPr id="246" name="Google Shape;246;p42"/>
          <p:cNvSpPr txBox="1"/>
          <p:nvPr>
            <p:ph idx="1" type="body"/>
          </p:nvPr>
        </p:nvSpPr>
        <p:spPr>
          <a:xfrm>
            <a:off x="311700" y="833475"/>
            <a:ext cx="8697900" cy="381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SzPts val="1800"/>
              <a:buChar char="●"/>
            </a:pPr>
            <a:r>
              <a:rPr lang="en"/>
              <a:t>Build a series of small decision trees</a:t>
            </a:r>
            <a:endParaRPr/>
          </a:p>
          <a:p>
            <a:pPr indent="-342900" lvl="0" marL="457200" rtl="0" algn="l">
              <a:lnSpc>
                <a:spcPct val="115000"/>
              </a:lnSpc>
              <a:spcBef>
                <a:spcPts val="0"/>
              </a:spcBef>
              <a:spcAft>
                <a:spcPts val="0"/>
              </a:spcAft>
              <a:buSzPts val="1800"/>
              <a:buChar char="●"/>
            </a:pPr>
            <a:r>
              <a:rPr lang="en"/>
              <a:t>Each tree tries to correct the errors from previous stage</a:t>
            </a:r>
            <a:endParaRPr/>
          </a:p>
          <a:p>
            <a:pPr indent="0" lvl="0" marL="457200" rtl="0" algn="l">
              <a:lnSpc>
                <a:spcPct val="115000"/>
              </a:lnSpc>
              <a:spcBef>
                <a:spcPts val="1600"/>
              </a:spcBef>
              <a:spcAft>
                <a:spcPts val="0"/>
              </a:spcAft>
              <a:buNone/>
            </a:pPr>
            <a:r>
              <a:t/>
            </a:r>
            <a:endParaRPr/>
          </a:p>
          <a:p>
            <a:pPr indent="0" lvl="0" marL="45720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Learning rate controls how hard each tree tries to correct remaining mistakes from previous round</a:t>
            </a:r>
            <a:endParaRPr/>
          </a:p>
          <a:p>
            <a:pPr indent="-317500" lvl="1" marL="914400" rtl="0" algn="l">
              <a:lnSpc>
                <a:spcPct val="115000"/>
              </a:lnSpc>
              <a:spcBef>
                <a:spcPts val="0"/>
              </a:spcBef>
              <a:spcAft>
                <a:spcPts val="0"/>
              </a:spcAft>
              <a:buSzPts val="1400"/>
              <a:buChar char="○"/>
            </a:pPr>
            <a:r>
              <a:rPr lang="en"/>
              <a:t>High learning rate: more complex tree</a:t>
            </a:r>
            <a:endParaRPr/>
          </a:p>
          <a:p>
            <a:pPr indent="-317500" lvl="1" marL="914400" rtl="0" algn="l">
              <a:lnSpc>
                <a:spcPct val="115000"/>
              </a:lnSpc>
              <a:spcBef>
                <a:spcPts val="0"/>
              </a:spcBef>
              <a:spcAft>
                <a:spcPts val="0"/>
              </a:spcAft>
              <a:buSzPts val="1400"/>
              <a:buChar char="○"/>
            </a:pPr>
            <a:r>
              <a:rPr lang="en"/>
              <a:t>Low learning rate: simpler trees</a:t>
            </a:r>
            <a:endParaRPr/>
          </a:p>
          <a:p>
            <a:pPr indent="0" lvl="0" marL="0" rtl="0" algn="l">
              <a:lnSpc>
                <a:spcPct val="115000"/>
              </a:lnSpc>
              <a:spcBef>
                <a:spcPts val="1600"/>
              </a:spcBef>
              <a:spcAft>
                <a:spcPts val="1600"/>
              </a:spcAft>
              <a:buSzPts val="1800"/>
              <a:buNone/>
            </a:pPr>
            <a:r>
              <a:t/>
            </a:r>
            <a:endParaRPr/>
          </a:p>
        </p:txBody>
      </p:sp>
      <p:pic>
        <p:nvPicPr>
          <p:cNvPr id="247" name="Google Shape;247;p42"/>
          <p:cNvPicPr preferRelativeResize="0"/>
          <p:nvPr/>
        </p:nvPicPr>
        <p:blipFill>
          <a:blip r:embed="rId3">
            <a:alphaModFix/>
          </a:blip>
          <a:stretch>
            <a:fillRect/>
          </a:stretch>
        </p:blipFill>
        <p:spPr>
          <a:xfrm>
            <a:off x="1432100" y="1914223"/>
            <a:ext cx="4784899" cy="17949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Gradient Boosting</a:t>
            </a:r>
            <a:endParaRPr/>
          </a:p>
        </p:txBody>
      </p:sp>
      <p:sp>
        <p:nvSpPr>
          <p:cNvPr id="253" name="Google Shape;253;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Fit a model F to the data.</a:t>
            </a:r>
            <a:endParaRPr/>
          </a:p>
          <a:p>
            <a:pPr indent="-342900" lvl="0" marL="457200" rtl="0" algn="l">
              <a:lnSpc>
                <a:spcPct val="115000"/>
              </a:lnSpc>
              <a:spcBef>
                <a:spcPts val="0"/>
              </a:spcBef>
              <a:spcAft>
                <a:spcPts val="0"/>
              </a:spcAft>
              <a:buSzPts val="1800"/>
              <a:buAutoNum type="arabicPeriod"/>
            </a:pPr>
            <a:r>
              <a:rPr lang="en"/>
              <a:t>Look at the difference between our observed y and our model F. (residuals)</a:t>
            </a:r>
            <a:endParaRPr/>
          </a:p>
          <a:p>
            <a:pPr indent="-342900" lvl="0" marL="457200" rtl="0" algn="l">
              <a:lnSpc>
                <a:spcPct val="115000"/>
              </a:lnSpc>
              <a:spcBef>
                <a:spcPts val="0"/>
              </a:spcBef>
              <a:spcAft>
                <a:spcPts val="0"/>
              </a:spcAft>
              <a:buSzPts val="1800"/>
              <a:buAutoNum type="arabicPeriod"/>
            </a:pPr>
            <a:r>
              <a:rPr lang="en"/>
              <a:t>Fit a second model F</a:t>
            </a:r>
            <a:r>
              <a:rPr baseline="-25000" lang="en"/>
              <a:t>2</a:t>
            </a:r>
            <a:r>
              <a:rPr lang="en"/>
              <a:t> to (roughly) the residuals.</a:t>
            </a:r>
            <a:endParaRPr/>
          </a:p>
          <a:p>
            <a:pPr indent="-342900" lvl="0" marL="457200" rtl="0" algn="l">
              <a:lnSpc>
                <a:spcPct val="115000"/>
              </a:lnSpc>
              <a:spcBef>
                <a:spcPts val="0"/>
              </a:spcBef>
              <a:spcAft>
                <a:spcPts val="0"/>
              </a:spcAft>
              <a:buSzPts val="1800"/>
              <a:buAutoNum type="arabicPeriod"/>
            </a:pPr>
            <a:r>
              <a:rPr lang="en"/>
              <a:t>Aggregate your model F and F</a:t>
            </a:r>
            <a:r>
              <a:rPr baseline="-25000" lang="en"/>
              <a:t>2</a:t>
            </a:r>
            <a:r>
              <a:rPr lang="en"/>
              <a:t>. </a:t>
            </a:r>
            <a:endParaRPr/>
          </a:p>
          <a:p>
            <a:pPr indent="0" lvl="0" marL="0" rtl="0" algn="l">
              <a:lnSpc>
                <a:spcPct val="115000"/>
              </a:lnSpc>
              <a:spcBef>
                <a:spcPts val="1600"/>
              </a:spcBef>
              <a:spcAft>
                <a:spcPts val="0"/>
              </a:spcAft>
              <a:buSzPts val="1800"/>
              <a:buNone/>
            </a:pPr>
            <a:r>
              <a:rPr lang="en"/>
              <a:t>We can interpret residuals as negative gradients. By doing this, we can apply our gradient descent algorithm to optimize our loss and generalize this to many loss functions.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59" name="Google Shape;259;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60" name="Google Shape;260;p44"/>
          <p:cNvPicPr preferRelativeResize="0"/>
          <p:nvPr/>
        </p:nvPicPr>
        <p:blipFill rotWithShape="1">
          <a:blip r:embed="rId3">
            <a:alphaModFix/>
          </a:blip>
          <a:srcRect b="0" l="0" r="0" t="0"/>
          <a:stretch/>
        </p:blipFill>
        <p:spPr>
          <a:xfrm>
            <a:off x="-59600" y="-58675"/>
            <a:ext cx="4530296" cy="5202176"/>
          </a:xfrm>
          <a:prstGeom prst="rect">
            <a:avLst/>
          </a:prstGeom>
          <a:noFill/>
          <a:ln>
            <a:noFill/>
          </a:ln>
        </p:spPr>
      </p:pic>
      <p:pic>
        <p:nvPicPr>
          <p:cNvPr id="261" name="Google Shape;261;p44"/>
          <p:cNvPicPr preferRelativeResize="0"/>
          <p:nvPr/>
        </p:nvPicPr>
        <p:blipFill rotWithShape="1">
          <a:blip r:embed="rId4">
            <a:alphaModFix/>
          </a:blip>
          <a:srcRect b="0" l="0" r="0" t="0"/>
          <a:stretch/>
        </p:blipFill>
        <p:spPr>
          <a:xfrm>
            <a:off x="4648201" y="0"/>
            <a:ext cx="4560949"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Pros and Cons of Gradient Boosting</a:t>
            </a:r>
            <a:endParaRPr/>
          </a:p>
        </p:txBody>
      </p:sp>
      <p:sp>
        <p:nvSpPr>
          <p:cNvPr id="267" name="Google Shape;267;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t>Pros</a:t>
            </a:r>
            <a:endParaRPr sz="1800"/>
          </a:p>
          <a:p>
            <a:pPr indent="0" lvl="0" marL="0" rtl="0" algn="l">
              <a:lnSpc>
                <a:spcPct val="115000"/>
              </a:lnSpc>
              <a:spcBef>
                <a:spcPts val="1600"/>
              </a:spcBef>
              <a:spcAft>
                <a:spcPts val="0"/>
              </a:spcAft>
              <a:buClr>
                <a:srgbClr val="000000"/>
              </a:buClr>
              <a:buSzPts val="1100"/>
              <a:buFont typeface="Arial"/>
              <a:buNone/>
            </a:pPr>
            <a:r>
              <a:rPr lang="en"/>
              <a:t>Achieves higher performance than bagging when hyper-parameters tuned properly.</a:t>
            </a:r>
            <a:endParaRPr/>
          </a:p>
          <a:p>
            <a:pPr indent="0" lvl="0" marL="0" rtl="0" algn="l">
              <a:lnSpc>
                <a:spcPct val="115000"/>
              </a:lnSpc>
              <a:spcBef>
                <a:spcPts val="1600"/>
              </a:spcBef>
              <a:spcAft>
                <a:spcPts val="0"/>
              </a:spcAft>
              <a:buClr>
                <a:srgbClr val="000000"/>
              </a:buClr>
              <a:buSzPts val="1100"/>
              <a:buFont typeface="Arial"/>
              <a:buNone/>
            </a:pPr>
            <a:r>
              <a:rPr lang="en"/>
              <a:t>Can be used for classification and regression equally well.</a:t>
            </a:r>
            <a:endParaRPr/>
          </a:p>
          <a:p>
            <a:pPr indent="0" lvl="0" marL="0" rtl="0" algn="l">
              <a:lnSpc>
                <a:spcPct val="115000"/>
              </a:lnSpc>
              <a:spcBef>
                <a:spcPts val="1600"/>
              </a:spcBef>
              <a:spcAft>
                <a:spcPts val="0"/>
              </a:spcAft>
              <a:buClr>
                <a:srgbClr val="000000"/>
              </a:buClr>
              <a:buSzPts val="1100"/>
              <a:buFont typeface="Arial"/>
              <a:buNone/>
            </a:pPr>
            <a:r>
              <a:rPr lang="en"/>
              <a:t>Easily handles mixed data types.</a:t>
            </a:r>
            <a:endParaRPr/>
          </a:p>
          <a:p>
            <a:pPr indent="0" lvl="0" marL="0" rtl="0" algn="l">
              <a:lnSpc>
                <a:spcPct val="115000"/>
              </a:lnSpc>
              <a:spcBef>
                <a:spcPts val="1600"/>
              </a:spcBef>
              <a:spcAft>
                <a:spcPts val="0"/>
              </a:spcAft>
              <a:buClr>
                <a:srgbClr val="000000"/>
              </a:buClr>
              <a:buSzPts val="1100"/>
              <a:buFont typeface="Arial"/>
              <a:buNone/>
            </a:pPr>
            <a:r>
              <a:rPr lang="en"/>
              <a:t>Doesn’t require normalization.</a:t>
            </a:r>
            <a:endParaRPr/>
          </a:p>
          <a:p>
            <a:pPr indent="0" lvl="0" marL="0" rtl="0" algn="l">
              <a:lnSpc>
                <a:spcPct val="115000"/>
              </a:lnSpc>
              <a:spcBef>
                <a:spcPts val="1600"/>
              </a:spcBef>
              <a:spcAft>
                <a:spcPts val="0"/>
              </a:spcAft>
              <a:buClr>
                <a:srgbClr val="000000"/>
              </a:buClr>
              <a:buSzPts val="1100"/>
              <a:buFont typeface="Arial"/>
              <a:buNone/>
            </a:pPr>
            <a:r>
              <a:rPr lang="en"/>
              <a:t>Can use "robust" loss functions that make the model resistant to outliers.</a:t>
            </a:r>
            <a:endParaRPr/>
          </a:p>
          <a:p>
            <a:pPr indent="0" lvl="0" marL="0" rtl="0" algn="l">
              <a:lnSpc>
                <a:spcPct val="115000"/>
              </a:lnSpc>
              <a:spcBef>
                <a:spcPts val="1600"/>
              </a:spcBef>
              <a:spcAft>
                <a:spcPts val="1600"/>
              </a:spcAft>
              <a:buSzPts val="1400"/>
              <a:buNone/>
            </a:pPr>
            <a:r>
              <a:t/>
            </a:r>
            <a:endParaRPr/>
          </a:p>
        </p:txBody>
      </p:sp>
      <p:sp>
        <p:nvSpPr>
          <p:cNvPr id="268" name="Google Shape;268;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t>Cons</a:t>
            </a:r>
            <a:endParaRPr sz="1800"/>
          </a:p>
          <a:p>
            <a:pPr indent="0" lvl="0" marL="0" rtl="0" algn="l">
              <a:lnSpc>
                <a:spcPct val="115000"/>
              </a:lnSpc>
              <a:spcBef>
                <a:spcPts val="1600"/>
              </a:spcBef>
              <a:spcAft>
                <a:spcPts val="0"/>
              </a:spcAft>
              <a:buClr>
                <a:srgbClr val="000000"/>
              </a:buClr>
              <a:buSzPts val="1100"/>
              <a:buFont typeface="Arial"/>
              <a:buNone/>
            </a:pPr>
            <a:r>
              <a:rPr lang="en"/>
              <a:t>Difficult and time consuming to properly tune hyper-parameters.</a:t>
            </a:r>
            <a:endParaRPr/>
          </a:p>
          <a:p>
            <a:pPr indent="0" lvl="0" marL="0" rtl="0" algn="l">
              <a:lnSpc>
                <a:spcPct val="115000"/>
              </a:lnSpc>
              <a:spcBef>
                <a:spcPts val="1600"/>
              </a:spcBef>
              <a:spcAft>
                <a:spcPts val="0"/>
              </a:spcAft>
              <a:buClr>
                <a:srgbClr val="000000"/>
              </a:buClr>
              <a:buSzPts val="1100"/>
              <a:buFont typeface="Arial"/>
              <a:buNone/>
            </a:pPr>
            <a:r>
              <a:rPr lang="en"/>
              <a:t>Cannot be parallelized like bagging (bad scalability when huge amounts of data).</a:t>
            </a:r>
            <a:endParaRPr/>
          </a:p>
          <a:p>
            <a:pPr indent="0" lvl="0" marL="0" rtl="0" algn="l">
              <a:lnSpc>
                <a:spcPct val="115000"/>
              </a:lnSpc>
              <a:spcBef>
                <a:spcPts val="1600"/>
              </a:spcBef>
              <a:spcAft>
                <a:spcPts val="0"/>
              </a:spcAft>
              <a:buClr>
                <a:srgbClr val="000000"/>
              </a:buClr>
              <a:buSzPts val="1100"/>
              <a:buFont typeface="Arial"/>
              <a:buNone/>
            </a:pPr>
            <a:r>
              <a:rPr lang="en"/>
              <a:t>More risk of overfitting compared to bagging.</a:t>
            </a:r>
            <a:endParaRPr/>
          </a:p>
          <a:p>
            <a:pPr indent="0" lvl="0" marL="0" rtl="0" algn="l">
              <a:lnSpc>
                <a:spcPct val="115000"/>
              </a:lnSpc>
              <a:spcBef>
                <a:spcPts val="1600"/>
              </a:spcBef>
              <a:spcAft>
                <a:spcPts val="0"/>
              </a:spcAft>
              <a:buClr>
                <a:srgbClr val="000000"/>
              </a:buClr>
              <a:buSzPts val="1100"/>
              <a:buFont typeface="Arial"/>
              <a:buNone/>
            </a:pPr>
            <a:r>
              <a:rPr lang="en"/>
              <a:t>Hard to interpret.</a:t>
            </a:r>
            <a:endParaRPr/>
          </a:p>
          <a:p>
            <a:pPr indent="0" lvl="0" marL="0" rtl="0" algn="l">
              <a:lnSpc>
                <a:spcPct val="115000"/>
              </a:lnSpc>
              <a:spcBef>
                <a:spcPts val="1600"/>
              </a:spcBef>
              <a:spcAft>
                <a:spcPts val="0"/>
              </a:spcAft>
              <a:buClr>
                <a:srgbClr val="000000"/>
              </a:buClr>
              <a:buSzPts val="1100"/>
              <a:buFont typeface="Arial"/>
              <a:buNone/>
            </a:pPr>
            <a:r>
              <a:rPr lang="en"/>
              <a:t>Not recommended for high-dimensional data.</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an ensemble?</a:t>
            </a:r>
            <a:endParaRPr/>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6" name="Google Shape;76;p16"/>
          <p:cNvPicPr preferRelativeResize="0"/>
          <p:nvPr/>
        </p:nvPicPr>
        <p:blipFill rotWithShape="1">
          <a:blip r:embed="rId3">
            <a:alphaModFix/>
          </a:blip>
          <a:srcRect b="0" l="0" r="0" t="0"/>
          <a:stretch/>
        </p:blipFill>
        <p:spPr>
          <a:xfrm>
            <a:off x="1215599" y="1017725"/>
            <a:ext cx="5907576" cy="3930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an ensemble?</a:t>
            </a:r>
            <a:endParaRPr/>
          </a:p>
        </p:txBody>
      </p:sp>
      <p:sp>
        <p:nvSpPr>
          <p:cNvPr id="82" name="Google Shape;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Combine several base classifier models</a:t>
            </a:r>
            <a:endParaRPr/>
          </a:p>
          <a:p>
            <a:pPr indent="0" lvl="0" marL="0" rtl="0" algn="l">
              <a:lnSpc>
                <a:spcPct val="115000"/>
              </a:lnSpc>
              <a:spcBef>
                <a:spcPts val="1600"/>
              </a:spcBef>
              <a:spcAft>
                <a:spcPts val="0"/>
              </a:spcAft>
              <a:buSzPts val="1800"/>
              <a:buNone/>
            </a:pPr>
            <a:r>
              <a:rPr lang="en"/>
              <a:t>Often better performance and generalizability than the base models that make them up</a:t>
            </a:r>
            <a:endParaRPr/>
          </a:p>
          <a:p>
            <a:pPr indent="0" lvl="0" marL="0" rtl="0" algn="l">
              <a:lnSpc>
                <a:spcPct val="115000"/>
              </a:lnSpc>
              <a:spcBef>
                <a:spcPts val="1600"/>
              </a:spcBef>
              <a:spcAft>
                <a:spcPts val="0"/>
              </a:spcAft>
              <a:buSzPts val="1800"/>
              <a:buNone/>
            </a:pPr>
            <a:r>
              <a:rPr lang="en"/>
              <a:t>Disadvantage is that we lose transparency</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will this be useful?</a:t>
            </a:r>
            <a:endParaRPr/>
          </a:p>
        </p:txBody>
      </p:sp>
      <p:sp>
        <p:nvSpPr>
          <p:cNvPr id="88" name="Google Shape;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9" name="Google Shape;89;p18"/>
          <p:cNvPicPr preferRelativeResize="0"/>
          <p:nvPr/>
        </p:nvPicPr>
        <p:blipFill rotWithShape="1">
          <a:blip r:embed="rId3">
            <a:alphaModFix/>
          </a:blip>
          <a:srcRect b="0" l="0" r="0" t="0"/>
          <a:stretch/>
        </p:blipFill>
        <p:spPr>
          <a:xfrm>
            <a:off x="1819275" y="1176338"/>
            <a:ext cx="5505450" cy="38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Averaging Methods</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Build several models and then average their predictors</a:t>
            </a:r>
            <a:endParaRPr/>
          </a:p>
          <a:p>
            <a:pPr indent="0" lvl="0" marL="0" rtl="0" algn="l">
              <a:lnSpc>
                <a:spcPct val="115000"/>
              </a:lnSpc>
              <a:spcBef>
                <a:spcPts val="1600"/>
              </a:spcBef>
              <a:spcAft>
                <a:spcPts val="0"/>
              </a:spcAft>
              <a:buSzPts val="1800"/>
              <a:buNone/>
            </a:pPr>
            <a:r>
              <a:rPr lang="en"/>
              <a:t>Reduces variance</a:t>
            </a:r>
            <a:endParaRPr/>
          </a:p>
          <a:p>
            <a:pPr indent="0" lvl="0" marL="457200" rtl="0" algn="l">
              <a:lnSpc>
                <a:spcPct val="115000"/>
              </a:lnSpc>
              <a:spcBef>
                <a:spcPts val="1600"/>
              </a:spcBef>
              <a:spcAft>
                <a:spcPts val="0"/>
              </a:spcAft>
              <a:buSzPts val="1800"/>
              <a:buNone/>
            </a:pPr>
            <a:r>
              <a:rPr lang="en"/>
              <a:t>Bagging</a:t>
            </a:r>
            <a:endParaRPr/>
          </a:p>
          <a:p>
            <a:pPr indent="0" lvl="0" marL="457200" rtl="0" algn="l">
              <a:lnSpc>
                <a:spcPct val="115000"/>
              </a:lnSpc>
              <a:spcBef>
                <a:spcPts val="1600"/>
              </a:spcBef>
              <a:spcAft>
                <a:spcPts val="1600"/>
              </a:spcAft>
              <a:buSzPts val="1800"/>
              <a:buNone/>
            </a:pPr>
            <a:r>
              <a:rPr lang="en"/>
              <a:t>Random Forests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Majority voting methods</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2" name="Google Shape;102;p20"/>
          <p:cNvPicPr preferRelativeResize="0"/>
          <p:nvPr/>
        </p:nvPicPr>
        <p:blipFill rotWithShape="1">
          <a:blip r:embed="rId3">
            <a:alphaModFix/>
          </a:blip>
          <a:srcRect b="0" l="0" r="0" t="0"/>
          <a:stretch/>
        </p:blipFill>
        <p:spPr>
          <a:xfrm>
            <a:off x="2352675" y="1019175"/>
            <a:ext cx="4438650" cy="386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Boosting Methods</a:t>
            </a:r>
            <a:endParaRPr/>
          </a:p>
        </p:txBody>
      </p:sp>
      <p:sp>
        <p:nvSpPr>
          <p:cNvPr id="108" name="Google Shape;10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Building base models sequentially to reduce bias</a:t>
            </a:r>
            <a:endParaRPr/>
          </a:p>
          <a:p>
            <a:pPr indent="457200" lvl="0" marL="0" rtl="0" algn="l">
              <a:lnSpc>
                <a:spcPct val="115000"/>
              </a:lnSpc>
              <a:spcBef>
                <a:spcPts val="1600"/>
              </a:spcBef>
              <a:spcAft>
                <a:spcPts val="0"/>
              </a:spcAft>
              <a:buSzPts val="1800"/>
              <a:buNone/>
            </a:pPr>
            <a:r>
              <a:rPr lang="en"/>
              <a:t>AdaBoost</a:t>
            </a:r>
            <a:endParaRPr/>
          </a:p>
          <a:p>
            <a:pPr indent="457200" lvl="0" marL="0" rtl="0" algn="l">
              <a:lnSpc>
                <a:spcPct val="115000"/>
              </a:lnSpc>
              <a:spcBef>
                <a:spcPts val="1600"/>
              </a:spcBef>
              <a:spcAft>
                <a:spcPts val="0"/>
              </a:spcAft>
              <a:buSzPts val="1800"/>
              <a:buNone/>
            </a:pPr>
            <a:r>
              <a:rPr lang="en"/>
              <a:t>Gradient Tree Boosting</a:t>
            </a:r>
            <a:endParaRPr/>
          </a:p>
          <a:p>
            <a:pPr indent="45720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i="1" lang="en"/>
              <a:t>We’ll come back to this in a bit</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