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X is input value and Y is output value</a:t>
            </a:r>
            <a:endParaRPr/>
          </a:p>
          <a:p>
            <a:pPr indent="0" lvl="0" marL="0" rtl="0" algn="l">
              <a:lnSpc>
                <a:spcPct val="100000"/>
              </a:lnSpc>
              <a:spcBef>
                <a:spcPts val="0"/>
              </a:spcBef>
              <a:spcAft>
                <a:spcPts val="0"/>
              </a:spcAft>
              <a:buSzPts val="1100"/>
              <a:buNone/>
            </a:pPr>
            <a:r>
              <a:rPr lang="en"/>
              <a:t>Very large and small numbers get mapped to -1 and 1 respectively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the default value for sklearn.</a:t>
            </a:r>
            <a:endParaRPr/>
          </a:p>
          <a:p>
            <a:pPr indent="0" lvl="0" marL="0" rtl="0" algn="l">
              <a:lnSpc>
                <a:spcPct val="100000"/>
              </a:lnSpc>
              <a:spcBef>
                <a:spcPts val="0"/>
              </a:spcBef>
              <a:spcAft>
                <a:spcPts val="0"/>
              </a:spcAft>
              <a:buSzPts val="1100"/>
              <a:buNone/>
            </a:pPr>
            <a:r>
              <a:rPr lang="en"/>
              <a:t>This and the hyperbolic function perform well for most applications</a:t>
            </a:r>
            <a:endParaRPr/>
          </a:p>
          <a:p>
            <a:pPr indent="0" lvl="0" marL="0" rtl="0" algn="l">
              <a:lnSpc>
                <a:spcPct val="100000"/>
              </a:lnSpc>
              <a:spcBef>
                <a:spcPts val="0"/>
              </a:spcBef>
              <a:spcAft>
                <a:spcPts val="0"/>
              </a:spcAft>
              <a:buSzPts val="1100"/>
              <a:buNone/>
            </a:pPr>
            <a:r>
              <a:rPr lang="en"/>
              <a:t>Negative values get mapped to 0, and 1 to 1 for positive numbers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46fca3e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46fca3e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46fca3e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46fca3e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46fca3e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46fca3e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46fca3e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46fca3e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46fca3ea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46fca3ea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46fca3ea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46fca3ea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33d05dee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d05dee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example?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33d05dee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3d05dee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3d05dee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3d05dee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layers learn the features</a:t>
            </a:r>
            <a:endParaRPr/>
          </a:p>
          <a:p>
            <a:pPr indent="0" lvl="0" marL="0" rtl="0" algn="l">
              <a:spcBef>
                <a:spcPts val="0"/>
              </a:spcBef>
              <a:spcAft>
                <a:spcPts val="0"/>
              </a:spcAft>
              <a:buNone/>
            </a:pPr>
            <a:r>
              <a:rPr lang="en"/>
              <a:t>s</a:t>
            </a:r>
            <a:r>
              <a:rPr lang="en"/>
              <a:t>ubsampling /pooling helps reduce complexity</a:t>
            </a:r>
            <a:endParaRPr/>
          </a:p>
          <a:p>
            <a:pPr indent="0" lvl="0" marL="0" rtl="0" algn="l">
              <a:spcBef>
                <a:spcPts val="0"/>
              </a:spcBef>
              <a:spcAft>
                <a:spcPts val="0"/>
              </a:spcAft>
              <a:buNone/>
            </a:pPr>
            <a:r>
              <a:rPr lang="en"/>
              <a:t>Fully connected layers are the supervised learning model</a:t>
            </a:r>
            <a:endParaRPr/>
          </a:p>
          <a:p>
            <a:pPr indent="0" lvl="0" marL="0" rtl="0" algn="l">
              <a:spcBef>
                <a:spcPts val="0"/>
              </a:spcBef>
              <a:spcAft>
                <a:spcPts val="0"/>
              </a:spcAft>
              <a:buNone/>
            </a:pPr>
            <a:r>
              <a:rPr lang="en"/>
              <a:t>Size, structure, etc. will look different depending on the learning problem</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3d05dee0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3d05dee0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features can be thought of as a detector that lights up when that feature is detected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5275" lvl="0" marL="736600" marR="2794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2002: </a:t>
            </a:r>
            <a:r>
              <a:rPr b="1" lang="en" sz="1050">
                <a:solidFill>
                  <a:schemeClr val="dk1"/>
                </a:solidFill>
                <a:highlight>
                  <a:srgbClr val="FFFFFF"/>
                </a:highlight>
              </a:rPr>
              <a:t>Torch</a:t>
            </a:r>
            <a:r>
              <a:rPr lang="en" sz="1050">
                <a:solidFill>
                  <a:schemeClr val="dk1"/>
                </a:solidFill>
                <a:highlight>
                  <a:srgbClr val="FFFFFF"/>
                </a:highlight>
              </a:rPr>
              <a:t> is based on the Lua programming language. It is an open source machine learning library that became popular for ML around 2014. </a:t>
            </a:r>
            <a:r>
              <a:rPr b="1" lang="en" sz="1050">
                <a:solidFill>
                  <a:schemeClr val="dk1"/>
                </a:solidFill>
                <a:highlight>
                  <a:srgbClr val="FFFFFF"/>
                </a:highlight>
              </a:rPr>
              <a:t>PyTorch is based on Torch and a lot of the design decisions around Keras are based on Torch syntax</a:t>
            </a:r>
            <a:r>
              <a:rPr lang="en" sz="1050">
                <a:solidFill>
                  <a:schemeClr val="dk1"/>
                </a:solidFill>
                <a:highlight>
                  <a:srgbClr val="FFFFFF"/>
                </a:highlight>
              </a:rPr>
              <a:t>.</a:t>
            </a:r>
            <a:endParaRPr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2010: </a:t>
            </a:r>
            <a:r>
              <a:rPr b="1" lang="en" sz="1050">
                <a:solidFill>
                  <a:schemeClr val="dk1"/>
                </a:solidFill>
                <a:highlight>
                  <a:srgbClr val="FFFFFF"/>
                </a:highlight>
              </a:rPr>
              <a:t>Theano</a:t>
            </a:r>
            <a:r>
              <a:rPr lang="en" sz="1050">
                <a:solidFill>
                  <a:schemeClr val="dk1"/>
                </a:solidFill>
                <a:highlight>
                  <a:srgbClr val="FFFFFF"/>
                </a:highlight>
              </a:rPr>
              <a:t> a mathematical expression compiler that works on GPUs and CPUs. It came out of Bengio's lab and has been one of the most popular Deep Learning frameworks thus far. It is considered the </a:t>
            </a:r>
            <a:r>
              <a:rPr b="1" lang="en" sz="1050">
                <a:solidFill>
                  <a:schemeClr val="dk1"/>
                </a:solidFill>
                <a:highlight>
                  <a:srgbClr val="FFFFFF"/>
                </a:highlight>
              </a:rPr>
              <a:t>predecessor to Tensorflow.</a:t>
            </a:r>
            <a:endParaRPr b="1"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2014: </a:t>
            </a:r>
            <a:r>
              <a:rPr b="1" lang="en" sz="1050">
                <a:solidFill>
                  <a:schemeClr val="dk1"/>
                </a:solidFill>
                <a:highlight>
                  <a:srgbClr val="FFFFFF"/>
                </a:highlight>
              </a:rPr>
              <a:t>Caffe: Convolutional Architecture for Fast Feature Embedding</a:t>
            </a:r>
            <a:r>
              <a:rPr lang="en" sz="1050">
                <a:solidFill>
                  <a:schemeClr val="dk1"/>
                </a:solidFill>
                <a:highlight>
                  <a:srgbClr val="FFFFFF"/>
                </a:highlight>
              </a:rPr>
              <a:t> was first released. Great amongst Computer Vision community but lacked flexibility to do RNNs effectively so has not been widely adopted by the broader deep learning community. Researchers at Facebook still develop on Caffe V2.</a:t>
            </a:r>
            <a:endParaRPr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2015: </a:t>
            </a:r>
            <a:r>
              <a:rPr b="1" lang="en" sz="1050">
                <a:solidFill>
                  <a:schemeClr val="dk1"/>
                </a:solidFill>
                <a:highlight>
                  <a:srgbClr val="FFFFFF"/>
                </a:highlight>
              </a:rPr>
              <a:t>Keras is the High Level wrapper</a:t>
            </a:r>
            <a:r>
              <a:rPr lang="en" sz="1050">
                <a:solidFill>
                  <a:schemeClr val="dk1"/>
                </a:solidFill>
                <a:highlight>
                  <a:srgbClr val="FFFFFF"/>
                </a:highlight>
              </a:rPr>
              <a:t> around Theano or Tensorflow which serve as the backend math engine. It's becoming more popular due to ease of use and is being integrated with Tensorflow.</a:t>
            </a:r>
            <a:endParaRPr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2015: </a:t>
            </a:r>
            <a:r>
              <a:rPr b="1" lang="en" sz="1050">
                <a:solidFill>
                  <a:schemeClr val="dk1"/>
                </a:solidFill>
                <a:highlight>
                  <a:srgbClr val="FFFFFF"/>
                </a:highlight>
              </a:rPr>
              <a:t>Tensorflow was first released in Fall 2015.</a:t>
            </a:r>
            <a:r>
              <a:rPr lang="en" sz="1050">
                <a:solidFill>
                  <a:schemeClr val="dk1"/>
                </a:solidFill>
                <a:highlight>
                  <a:srgbClr val="FFFFFF"/>
                </a:highlight>
              </a:rPr>
              <a:t> The main goal of Tensorflow is to build on the computational graph model of Theano while making the software easily scalable for production quality machine learning.</a:t>
            </a:r>
            <a:endParaRPr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2017: </a:t>
            </a:r>
            <a:r>
              <a:rPr b="1" lang="en" sz="1050">
                <a:solidFill>
                  <a:schemeClr val="dk1"/>
                </a:solidFill>
                <a:highlight>
                  <a:srgbClr val="FFFFFF"/>
                </a:highlight>
              </a:rPr>
              <a:t>PyTorch (Facebook), MxNet (Amazon) are competitors to Tensorflow that have become more popular this year amongst the research community.</a:t>
            </a:r>
            <a:endParaRPr b="1" sz="1050">
              <a:solidFill>
                <a:schemeClr val="dk1"/>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Keras is a </a:t>
            </a:r>
            <a:r>
              <a:rPr b="1" lang="en" sz="1050">
                <a:solidFill>
                  <a:schemeClr val="dk1"/>
                </a:solidFill>
                <a:highlight>
                  <a:srgbClr val="FFFFFF"/>
                </a:highlight>
              </a:rPr>
              <a:t>high level API wrapped around Theano and Tensorflow</a:t>
            </a:r>
            <a:r>
              <a:rPr lang="en" sz="1050">
                <a:solidFill>
                  <a:schemeClr val="dk1"/>
                </a:solidFill>
                <a:highlight>
                  <a:srgbClr val="FFFFFF"/>
                </a:highlight>
              </a:rPr>
              <a:t> which perform the backend, low-level matrix computations. Tensorflow and Theano are very powerful but difficult to directly use </a:t>
            </a:r>
            <a:endParaRPr sz="1050">
              <a:solidFill>
                <a:schemeClr val="dk1"/>
              </a:solidFill>
              <a:highlight>
                <a:srgbClr val="FFFFFF"/>
              </a:highlight>
            </a:endParaRPr>
          </a:p>
          <a:p>
            <a:pPr indent="0" lvl="0" marL="457200" marR="457200" rtl="0" algn="l">
              <a:lnSpc>
                <a:spcPct val="115000"/>
              </a:lnSpc>
              <a:spcBef>
                <a:spcPts val="1100"/>
              </a:spcBef>
              <a:spcAft>
                <a:spcPts val="0"/>
              </a:spcAft>
              <a:buClr>
                <a:schemeClr val="dk1"/>
              </a:buClr>
              <a:buSzPts val="1100"/>
              <a:buFont typeface="Arial"/>
              <a:buNone/>
            </a:pPr>
            <a:r>
              <a:rPr b="1" lang="en" sz="1050">
                <a:solidFill>
                  <a:schemeClr val="dk1"/>
                </a:solidFill>
                <a:highlight>
                  <a:srgbClr val="FFFFFF"/>
                </a:highlight>
              </a:rPr>
              <a:t>User friendliness: </a:t>
            </a:r>
            <a:r>
              <a:rPr lang="en" sz="1050">
                <a:solidFill>
                  <a:schemeClr val="dk1"/>
                </a:solidFill>
                <a:highlight>
                  <a:srgbClr val="FFFFFF"/>
                </a:highlight>
              </a:rPr>
              <a:t>Keras is an API designed for human beings, not machines. It puts user experience front and center. Keras follows best practices for reducing cognitive load: it offers consistent &amp; simple APIs, it minimizes the number of user actions required for common use cases, and it provides clear and actionable feedback upon user error.</a:t>
            </a:r>
            <a:endParaRPr sz="1050">
              <a:solidFill>
                <a:schemeClr val="dk1"/>
              </a:solidFill>
              <a:highlight>
                <a:srgbClr val="FFFFFF"/>
              </a:highlight>
            </a:endParaRPr>
          </a:p>
          <a:p>
            <a:pPr indent="0" lvl="0" marL="457200" marR="457200" rtl="0" algn="l">
              <a:lnSpc>
                <a:spcPct val="115000"/>
              </a:lnSpc>
              <a:spcBef>
                <a:spcPts val="2200"/>
              </a:spcBef>
              <a:spcAft>
                <a:spcPts val="0"/>
              </a:spcAft>
              <a:buClr>
                <a:schemeClr val="dk1"/>
              </a:buClr>
              <a:buSzPts val="1100"/>
              <a:buFont typeface="Arial"/>
              <a:buNone/>
            </a:pPr>
            <a:r>
              <a:rPr b="1" lang="en" sz="1050">
                <a:solidFill>
                  <a:schemeClr val="dk1"/>
                </a:solidFill>
                <a:highlight>
                  <a:srgbClr val="FFFFFF"/>
                </a:highlight>
              </a:rPr>
              <a:t>Modularity: </a:t>
            </a:r>
            <a:r>
              <a:rPr lang="en" sz="1050">
                <a:solidFill>
                  <a:schemeClr val="dk1"/>
                </a:solidFill>
                <a:highlight>
                  <a:srgbClr val="FFFFFF"/>
                </a:highlight>
              </a:rPr>
              <a:t>A model is understood as a sequence or a graph of standalone, fully-configurable modules that can be plugged together with as little restrictions as possible. In particular, neural layers, cost functions, optimizers, initialization schemes, activation functions, regularization schemes are all standalone modules that you can combine to create new models.</a:t>
            </a:r>
            <a:endParaRPr sz="1050">
              <a:solidFill>
                <a:schemeClr val="dk1"/>
              </a:solidFill>
              <a:highlight>
                <a:srgbClr val="FFFFFF"/>
              </a:highlight>
            </a:endParaRPr>
          </a:p>
          <a:p>
            <a:pPr indent="0" lvl="0" marL="457200" marR="457200" rtl="0" algn="l">
              <a:lnSpc>
                <a:spcPct val="115000"/>
              </a:lnSpc>
              <a:spcBef>
                <a:spcPts val="2200"/>
              </a:spcBef>
              <a:spcAft>
                <a:spcPts val="0"/>
              </a:spcAft>
              <a:buClr>
                <a:schemeClr val="dk1"/>
              </a:buClr>
              <a:buSzPts val="1100"/>
              <a:buFont typeface="Arial"/>
              <a:buNone/>
            </a:pPr>
            <a:r>
              <a:rPr b="1" lang="en" sz="1050">
                <a:solidFill>
                  <a:schemeClr val="dk1"/>
                </a:solidFill>
                <a:highlight>
                  <a:srgbClr val="FFFFFF"/>
                </a:highlight>
              </a:rPr>
              <a:t>Easy extensibility: </a:t>
            </a:r>
            <a:r>
              <a:rPr lang="en" sz="1050">
                <a:solidFill>
                  <a:schemeClr val="dk1"/>
                </a:solidFill>
                <a:highlight>
                  <a:srgbClr val="FFFFFF"/>
                </a:highlight>
              </a:rPr>
              <a:t>New modules are simple to add (as new classes and functions), and existing modules provide ample examples. To be able to easily create new modules allows for total expressiveness, making Keras suitable for advanced research.</a:t>
            </a:r>
            <a:endParaRPr sz="1050">
              <a:solidFill>
                <a:schemeClr val="dk1"/>
              </a:solidFill>
              <a:highlight>
                <a:srgbClr val="FFFFFF"/>
              </a:highlight>
            </a:endParaRPr>
          </a:p>
          <a:p>
            <a:pPr indent="0" lvl="0" marL="457200" marR="457200" rtl="0" algn="l">
              <a:lnSpc>
                <a:spcPct val="115000"/>
              </a:lnSpc>
              <a:spcBef>
                <a:spcPts val="2200"/>
              </a:spcBef>
              <a:spcAft>
                <a:spcPts val="0"/>
              </a:spcAft>
              <a:buClr>
                <a:schemeClr val="dk1"/>
              </a:buClr>
              <a:buSzPts val="1100"/>
              <a:buFont typeface="Arial"/>
              <a:buNone/>
            </a:pPr>
            <a:r>
              <a:rPr b="1" lang="en" sz="1050">
                <a:solidFill>
                  <a:schemeClr val="dk1"/>
                </a:solidFill>
                <a:highlight>
                  <a:srgbClr val="FFFFFF"/>
                </a:highlight>
              </a:rPr>
              <a:t>Work with Python: </a:t>
            </a:r>
            <a:r>
              <a:rPr lang="en" sz="1050">
                <a:solidFill>
                  <a:schemeClr val="dk1"/>
                </a:solidFill>
                <a:highlight>
                  <a:srgbClr val="FFFFFF"/>
                </a:highlight>
              </a:rPr>
              <a:t>No separate models configuration files in a declarative format. Models are described in Python code, which is compact, easier to debug, and allows for ease of extensibility.</a:t>
            </a:r>
            <a:endParaRPr sz="1050">
              <a:solidFill>
                <a:schemeClr val="dk1"/>
              </a:solidFill>
              <a:highlight>
                <a:srgbClr val="FFFFFF"/>
              </a:highlight>
            </a:endParaRPr>
          </a:p>
          <a:p>
            <a:pPr indent="0" lvl="0" marL="0" rtl="0" algn="l">
              <a:lnSpc>
                <a:spcPct val="100000"/>
              </a:lnSpc>
              <a:spcBef>
                <a:spcPts val="110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33d05dee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3d05dee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33d05dee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3d05dee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46fca3ea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46fca3ea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3d05dee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d05dee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allows them to learn more complex functions than simple regression or classification functions.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playground.tensorflow.org"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yann.lecun.com/exdb/mnist/" TargetMode="Externa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Introduction to Neural Networks</a:t>
            </a:r>
            <a:endParaRPr/>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pic>
        <p:nvPicPr>
          <p:cNvPr id="101" name="Google Shape;101;p25"/>
          <p:cNvPicPr preferRelativeResize="0"/>
          <p:nvPr/>
        </p:nvPicPr>
        <p:blipFill rotWithShape="1">
          <a:blip r:embed="rId3">
            <a:alphaModFix/>
          </a:blip>
          <a:srcRect b="0" l="0" r="0" t="0"/>
          <a:stretch/>
        </p:blipFill>
        <p:spPr>
          <a:xfrm>
            <a:off x="2575338" y="2907625"/>
            <a:ext cx="3993325" cy="195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Feedforward Neural Networks</a:t>
            </a:r>
            <a:endParaRPr/>
          </a:p>
        </p:txBody>
      </p:sp>
      <p:sp>
        <p:nvSpPr>
          <p:cNvPr id="164" name="Google Shape;164;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Perceptrons combined into multilayer perceptrons from feedforward network</a:t>
            </a:r>
            <a:endParaRPr sz="2400"/>
          </a:p>
          <a:p>
            <a:pPr indent="0" lvl="0" marL="0" rtl="0" algn="l">
              <a:lnSpc>
                <a:spcPct val="115000"/>
              </a:lnSpc>
              <a:spcBef>
                <a:spcPts val="1600"/>
              </a:spcBef>
              <a:spcAft>
                <a:spcPts val="0"/>
              </a:spcAft>
              <a:buSzPts val="1800"/>
              <a:buNone/>
            </a:pPr>
            <a:r>
              <a:t/>
            </a:r>
            <a:endParaRPr sz="2400"/>
          </a:p>
          <a:p>
            <a:pPr indent="0" lvl="0" marL="0" rtl="0" algn="l">
              <a:lnSpc>
                <a:spcPct val="115000"/>
              </a:lnSpc>
              <a:spcBef>
                <a:spcPts val="1600"/>
              </a:spcBef>
              <a:spcAft>
                <a:spcPts val="1600"/>
              </a:spcAft>
              <a:buSzPts val="1800"/>
              <a:buNone/>
            </a:pPr>
            <a:r>
              <a:t/>
            </a:r>
            <a:endParaRPr sz="2400"/>
          </a:p>
        </p:txBody>
      </p:sp>
      <p:pic>
        <p:nvPicPr>
          <p:cNvPr id="165" name="Google Shape;165;p34"/>
          <p:cNvPicPr preferRelativeResize="0"/>
          <p:nvPr/>
        </p:nvPicPr>
        <p:blipFill rotWithShape="1">
          <a:blip r:embed="rId3">
            <a:alphaModFix/>
          </a:blip>
          <a:srcRect b="0" l="0" r="0" t="0"/>
          <a:stretch/>
        </p:blipFill>
        <p:spPr>
          <a:xfrm>
            <a:off x="311700" y="2336648"/>
            <a:ext cx="7170675" cy="259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Feedforward Neural Networks</a:t>
            </a:r>
            <a:endParaRPr/>
          </a:p>
        </p:txBody>
      </p:sp>
      <p:sp>
        <p:nvSpPr>
          <p:cNvPr id="171" name="Google Shape;171;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2" name="Google Shape;172;p35"/>
          <p:cNvPicPr preferRelativeResize="0"/>
          <p:nvPr/>
        </p:nvPicPr>
        <p:blipFill rotWithShape="1">
          <a:blip r:embed="rId3">
            <a:alphaModFix/>
          </a:blip>
          <a:srcRect b="0" l="0" r="0" t="0"/>
          <a:stretch/>
        </p:blipFill>
        <p:spPr>
          <a:xfrm>
            <a:off x="255600" y="1346807"/>
            <a:ext cx="8888400" cy="32220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Tanh and Sigmoid Activation</a:t>
            </a:r>
            <a:endParaRPr b="1"/>
          </a:p>
        </p:txBody>
      </p:sp>
      <p:sp>
        <p:nvSpPr>
          <p:cNvPr id="178" name="Google Shape;17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9" name="Google Shape;179;p36"/>
          <p:cNvPicPr preferRelativeResize="0"/>
          <p:nvPr/>
        </p:nvPicPr>
        <p:blipFill rotWithShape="1">
          <a:blip r:embed="rId3">
            <a:alphaModFix/>
          </a:blip>
          <a:srcRect b="0" l="0" r="0" t="0"/>
          <a:stretch/>
        </p:blipFill>
        <p:spPr>
          <a:xfrm>
            <a:off x="1180875" y="930400"/>
            <a:ext cx="6112674" cy="412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ReLu Activation</a:t>
            </a:r>
            <a:endParaRPr b="1"/>
          </a:p>
        </p:txBody>
      </p:sp>
      <p:sp>
        <p:nvSpPr>
          <p:cNvPr id="185" name="Google Shape;18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86" name="Google Shape;186;p37"/>
          <p:cNvSpPr txBox="1"/>
          <p:nvPr/>
        </p:nvSpPr>
        <p:spPr>
          <a:xfrm>
            <a:off x="919800" y="930625"/>
            <a:ext cx="6233100" cy="7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37"/>
          <p:cNvPicPr preferRelativeResize="0"/>
          <p:nvPr/>
        </p:nvPicPr>
        <p:blipFill rotWithShape="1">
          <a:blip r:embed="rId3">
            <a:alphaModFix/>
          </a:blip>
          <a:srcRect b="0" l="0" r="0" t="0"/>
          <a:stretch/>
        </p:blipFill>
        <p:spPr>
          <a:xfrm>
            <a:off x="1981663" y="1165225"/>
            <a:ext cx="4791075" cy="339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cxnSp>
        <p:nvCxnSpPr>
          <p:cNvPr id="192" name="Google Shape;192;p38"/>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193" name="Google Shape;193;p38"/>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194" name="Google Shape;194;p38"/>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8"/>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8"/>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8"/>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8"/>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8"/>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8"/>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8"/>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8"/>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8"/>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8"/>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8"/>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8"/>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8"/>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8"/>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8"/>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cxnSp>
        <p:nvCxnSpPr>
          <p:cNvPr id="219" name="Google Shape;219;p39"/>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220" name="Google Shape;220;p39"/>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221" name="Google Shape;221;p39"/>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9"/>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9"/>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9"/>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9"/>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9"/>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9"/>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9"/>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9"/>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9"/>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9"/>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9"/>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9"/>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9"/>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9"/>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9"/>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9"/>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p:nvPr/>
        </p:nvSpPr>
        <p:spPr>
          <a:xfrm>
            <a:off x="4510805" y="301375"/>
            <a:ext cx="3073850" cy="2611925"/>
          </a:xfrm>
          <a:custGeom>
            <a:rect b="b" l="l" r="r" t="t"/>
            <a:pathLst>
              <a:path extrusionOk="0" h="104477" w="122954">
                <a:moveTo>
                  <a:pt x="40578" y="0"/>
                </a:moveTo>
                <a:cubicBezTo>
                  <a:pt x="34320" y="5928"/>
                  <a:pt x="27351" y="11363"/>
                  <a:pt x="22495" y="18485"/>
                </a:cubicBezTo>
                <a:cubicBezTo>
                  <a:pt x="16609" y="27117"/>
                  <a:pt x="14839" y="37941"/>
                  <a:pt x="10440" y="47417"/>
                </a:cubicBezTo>
                <a:cubicBezTo>
                  <a:pt x="5228" y="58645"/>
                  <a:pt x="-4010" y="72761"/>
                  <a:pt x="2002" y="83582"/>
                </a:cubicBezTo>
                <a:cubicBezTo>
                  <a:pt x="10420" y="98733"/>
                  <a:pt x="34671" y="95998"/>
                  <a:pt x="51829" y="98450"/>
                </a:cubicBezTo>
                <a:cubicBezTo>
                  <a:pt x="75383" y="101816"/>
                  <a:pt x="99161" y="104477"/>
                  <a:pt x="122954" y="104477"/>
                </a:cubicBezTo>
              </a:path>
            </a:pathLst>
          </a:custGeom>
          <a:noFill/>
          <a:ln cap="flat" cmpd="sng" w="76200">
            <a:solidFill>
              <a:srgbClr val="351C75"/>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cxnSp>
        <p:nvCxnSpPr>
          <p:cNvPr id="247" name="Google Shape;247;p40"/>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248" name="Google Shape;248;p40"/>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249" name="Google Shape;249;p40"/>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0"/>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0"/>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0"/>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0"/>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0"/>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0"/>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0"/>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0"/>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0"/>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0"/>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0"/>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40"/>
          <p:cNvCxnSpPr/>
          <p:nvPr/>
        </p:nvCxnSpPr>
        <p:spPr>
          <a:xfrm flipH="1">
            <a:off x="3586325" y="40175"/>
            <a:ext cx="1999200" cy="44505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cxnSp>
        <p:nvCxnSpPr>
          <p:cNvPr id="275" name="Google Shape;275;p41"/>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276" name="Google Shape;276;p41"/>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277" name="Google Shape;277;p41"/>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1"/>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1"/>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1"/>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1"/>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1"/>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1"/>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1"/>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1"/>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1"/>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1"/>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1"/>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41"/>
          <p:cNvCxnSpPr/>
          <p:nvPr/>
        </p:nvCxnSpPr>
        <p:spPr>
          <a:xfrm>
            <a:off x="1858500" y="1888625"/>
            <a:ext cx="6278700" cy="1285800"/>
          </a:xfrm>
          <a:prstGeom prst="straightConnector1">
            <a:avLst/>
          </a:prstGeom>
          <a:noFill/>
          <a:ln cap="flat" cmpd="sng" w="76200">
            <a:solidFill>
              <a:srgbClr val="1C4587"/>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cxnSp>
        <p:nvCxnSpPr>
          <p:cNvPr id="303" name="Google Shape;303;p42"/>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304" name="Google Shape;304;p42"/>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305" name="Google Shape;305;p42"/>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2"/>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2"/>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2"/>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2"/>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2"/>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2"/>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2"/>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42"/>
          <p:cNvCxnSpPr/>
          <p:nvPr/>
        </p:nvCxnSpPr>
        <p:spPr>
          <a:xfrm>
            <a:off x="1858500" y="1888625"/>
            <a:ext cx="6278700" cy="1285800"/>
          </a:xfrm>
          <a:prstGeom prst="straightConnector1">
            <a:avLst/>
          </a:prstGeom>
          <a:noFill/>
          <a:ln cap="flat" cmpd="sng" w="76200">
            <a:solidFill>
              <a:srgbClr val="1C4587"/>
            </a:solidFill>
            <a:prstDash val="solid"/>
            <a:round/>
            <a:headEnd len="med" w="med" type="none"/>
            <a:tailEnd len="med" w="med" type="none"/>
          </a:ln>
        </p:spPr>
      </p:cxnSp>
      <p:cxnSp>
        <p:nvCxnSpPr>
          <p:cNvPr id="327" name="Google Shape;327;p42"/>
          <p:cNvCxnSpPr/>
          <p:nvPr/>
        </p:nvCxnSpPr>
        <p:spPr>
          <a:xfrm flipH="1">
            <a:off x="3586325" y="40175"/>
            <a:ext cx="1999200" cy="44505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Regions</a:t>
            </a:r>
            <a:endParaRPr/>
          </a:p>
        </p:txBody>
      </p:sp>
      <p:sp>
        <p:nvSpPr>
          <p:cNvPr id="333" name="Google Shape;33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4" name="Google Shape;334;p43"/>
          <p:cNvPicPr preferRelativeResize="0"/>
          <p:nvPr/>
        </p:nvPicPr>
        <p:blipFill>
          <a:blip r:embed="rId3">
            <a:alphaModFix/>
          </a:blip>
          <a:stretch>
            <a:fillRect/>
          </a:stretch>
        </p:blipFill>
        <p:spPr>
          <a:xfrm>
            <a:off x="5710025" y="1863854"/>
            <a:ext cx="3433975" cy="1498497"/>
          </a:xfrm>
          <a:prstGeom prst="rect">
            <a:avLst/>
          </a:prstGeom>
          <a:noFill/>
          <a:ln>
            <a:noFill/>
          </a:ln>
        </p:spPr>
      </p:pic>
      <p:pic>
        <p:nvPicPr>
          <p:cNvPr id="335" name="Google Shape;335;p43"/>
          <p:cNvPicPr preferRelativeResize="0"/>
          <p:nvPr/>
        </p:nvPicPr>
        <p:blipFill>
          <a:blip r:embed="rId4">
            <a:alphaModFix/>
          </a:blip>
          <a:stretch>
            <a:fillRect/>
          </a:stretch>
        </p:blipFill>
        <p:spPr>
          <a:xfrm>
            <a:off x="2838839" y="2267075"/>
            <a:ext cx="2244837" cy="992175"/>
          </a:xfrm>
          <a:prstGeom prst="rect">
            <a:avLst/>
          </a:prstGeom>
          <a:noFill/>
          <a:ln>
            <a:noFill/>
          </a:ln>
        </p:spPr>
      </p:pic>
      <p:pic>
        <p:nvPicPr>
          <p:cNvPr id="336" name="Google Shape;336;p43"/>
          <p:cNvPicPr preferRelativeResize="0"/>
          <p:nvPr/>
        </p:nvPicPr>
        <p:blipFill>
          <a:blip r:embed="rId5">
            <a:alphaModFix/>
          </a:blip>
          <a:stretch>
            <a:fillRect/>
          </a:stretch>
        </p:blipFill>
        <p:spPr>
          <a:xfrm>
            <a:off x="134873" y="2267071"/>
            <a:ext cx="2247549" cy="992175"/>
          </a:xfrm>
          <a:prstGeom prst="rect">
            <a:avLst/>
          </a:prstGeom>
          <a:noFill/>
          <a:ln>
            <a:noFill/>
          </a:ln>
        </p:spPr>
      </p:pic>
      <p:sp>
        <p:nvSpPr>
          <p:cNvPr id="337" name="Google Shape;337;p43"/>
          <p:cNvSpPr txBox="1"/>
          <p:nvPr/>
        </p:nvSpPr>
        <p:spPr>
          <a:xfrm>
            <a:off x="2219150" y="2167813"/>
            <a:ext cx="9600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t>+</a:t>
            </a:r>
            <a:endParaRPr sz="4800"/>
          </a:p>
        </p:txBody>
      </p:sp>
      <p:sp>
        <p:nvSpPr>
          <p:cNvPr id="338" name="Google Shape;338;p43"/>
          <p:cNvSpPr txBox="1"/>
          <p:nvPr/>
        </p:nvSpPr>
        <p:spPr>
          <a:xfrm>
            <a:off x="5052325" y="2190875"/>
            <a:ext cx="9600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t>=</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History of Deep Learning</a:t>
            </a:r>
            <a:endParaRPr/>
          </a:p>
        </p:txBody>
      </p:sp>
      <p:sp>
        <p:nvSpPr>
          <p:cNvPr id="107" name="Google Shape;10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8" name="Google Shape;108;p26"/>
          <p:cNvPicPr preferRelativeResize="0"/>
          <p:nvPr/>
        </p:nvPicPr>
        <p:blipFill rotWithShape="1">
          <a:blip r:embed="rId3">
            <a:alphaModFix/>
          </a:blip>
          <a:srcRect b="0" l="0" r="0" t="0"/>
          <a:stretch/>
        </p:blipFill>
        <p:spPr>
          <a:xfrm>
            <a:off x="311860" y="1076276"/>
            <a:ext cx="8215476" cy="4194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Tensorflow Playground </a:t>
            </a:r>
            <a:r>
              <a:rPr lang="en" u="sng">
                <a:solidFill>
                  <a:schemeClr val="hlink"/>
                </a:solidFill>
                <a:hlinkClick r:id="rId3"/>
              </a:rPr>
              <a:t>http://playground.tensorflow.org</a:t>
            </a:r>
            <a:endParaRPr/>
          </a:p>
        </p:txBody>
      </p:sp>
      <p:sp>
        <p:nvSpPr>
          <p:cNvPr id="344" name="Google Shape;344;p44"/>
          <p:cNvSpPr txBox="1"/>
          <p:nvPr>
            <p:ph idx="1" type="body"/>
          </p:nvPr>
        </p:nvSpPr>
        <p:spPr>
          <a:xfrm>
            <a:off x="766175" y="13307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45" name="Google Shape;345;p44"/>
          <p:cNvPicPr preferRelativeResize="0"/>
          <p:nvPr/>
        </p:nvPicPr>
        <p:blipFill rotWithShape="1">
          <a:blip r:embed="rId4">
            <a:alphaModFix/>
          </a:blip>
          <a:srcRect b="0" l="0" r="0" t="0"/>
          <a:stretch/>
        </p:blipFill>
        <p:spPr>
          <a:xfrm>
            <a:off x="367925" y="1566500"/>
            <a:ext cx="8408149" cy="357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Feedfoward, Backpropagation, Overfitting</a:t>
            </a:r>
            <a:endParaRPr b="1"/>
          </a:p>
        </p:txBody>
      </p:sp>
      <p:sp>
        <p:nvSpPr>
          <p:cNvPr id="351" name="Google Shape;351;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52" name="Google Shape;352;p45"/>
          <p:cNvPicPr preferRelativeResize="0"/>
          <p:nvPr/>
        </p:nvPicPr>
        <p:blipFill rotWithShape="1">
          <a:blip r:embed="rId3">
            <a:alphaModFix/>
          </a:blip>
          <a:srcRect b="0" l="0" r="0" t="0"/>
          <a:stretch/>
        </p:blipFill>
        <p:spPr>
          <a:xfrm>
            <a:off x="804850" y="1012825"/>
            <a:ext cx="7534275"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358" name="Google Shape;35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Deep learning architectures combine feature extraction with supervised learning</a:t>
            </a:r>
            <a:endParaRPr/>
          </a:p>
          <a:p>
            <a:pPr indent="-342900" lvl="0" marL="457200" rtl="0" algn="l">
              <a:spcBef>
                <a:spcPts val="0"/>
              </a:spcBef>
              <a:spcAft>
                <a:spcPts val="0"/>
              </a:spcAft>
              <a:buSzPts val="1800"/>
              <a:buChar char="●"/>
            </a:pPr>
            <a:r>
              <a:rPr lang="en"/>
              <a:t>Feature extraction happens in a hierarchy of multiple feature extraction layers</a:t>
            </a:r>
            <a:endParaRPr/>
          </a:p>
          <a:p>
            <a:pPr indent="-342900" lvl="0" marL="457200" rtl="0" algn="l">
              <a:spcBef>
                <a:spcPts val="0"/>
              </a:spcBef>
              <a:spcAft>
                <a:spcPts val="0"/>
              </a:spcAft>
              <a:buSzPts val="1800"/>
              <a:buChar char="●"/>
            </a:pPr>
            <a:r>
              <a:rPr lang="en"/>
              <a:t>Initial layers deal with primitive, low-level features, and each layers output is the input for the next layer</a:t>
            </a:r>
            <a:endParaRPr/>
          </a:p>
          <a:p>
            <a:pPr indent="-342900" lvl="0" marL="457200" rtl="0" algn="l">
              <a:spcBef>
                <a:spcPts val="0"/>
              </a:spcBef>
              <a:spcAft>
                <a:spcPts val="0"/>
              </a:spcAft>
              <a:buSzPts val="1800"/>
              <a:buChar char="●"/>
            </a:pPr>
            <a:r>
              <a:rPr lang="en"/>
              <a:t>All features are used in the final supervised learning model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47"/>
          <p:cNvPicPr preferRelativeResize="0"/>
          <p:nvPr/>
        </p:nvPicPr>
        <p:blipFill>
          <a:blip r:embed="rId3">
            <a:alphaModFix/>
          </a:blip>
          <a:stretch>
            <a:fillRect/>
          </a:stretch>
        </p:blipFill>
        <p:spPr>
          <a:xfrm>
            <a:off x="0" y="1030986"/>
            <a:ext cx="9144000" cy="308152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48"/>
          <p:cNvPicPr preferRelativeResize="0"/>
          <p:nvPr/>
        </p:nvPicPr>
        <p:blipFill>
          <a:blip r:embed="rId3">
            <a:alphaModFix/>
          </a:blip>
          <a:stretch>
            <a:fillRect/>
          </a:stretch>
        </p:blipFill>
        <p:spPr>
          <a:xfrm>
            <a:off x="0" y="901101"/>
            <a:ext cx="8832301" cy="32274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9"/>
          <p:cNvPicPr preferRelativeResize="0"/>
          <p:nvPr/>
        </p:nvPicPr>
        <p:blipFill>
          <a:blip r:embed="rId3">
            <a:alphaModFix/>
          </a:blip>
          <a:stretch>
            <a:fillRect/>
          </a:stretch>
        </p:blipFill>
        <p:spPr>
          <a:xfrm>
            <a:off x="231575" y="1152475"/>
            <a:ext cx="8596924" cy="257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Convolutional Neural Networks</a:t>
            </a:r>
            <a:endParaRPr b="1"/>
          </a:p>
        </p:txBody>
      </p:sp>
      <p:sp>
        <p:nvSpPr>
          <p:cNvPr id="385" name="Google Shape;385;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Inspired by animal visual cortex neurons</a:t>
            </a:r>
            <a:endParaRPr/>
          </a:p>
          <a:p>
            <a:pPr indent="0" lvl="0" marL="0" rtl="0" algn="l">
              <a:lnSpc>
                <a:spcPct val="115000"/>
              </a:lnSpc>
              <a:spcBef>
                <a:spcPts val="1600"/>
              </a:spcBef>
              <a:spcAft>
                <a:spcPts val="1600"/>
              </a:spcAft>
              <a:buSzPts val="1800"/>
              <a:buNone/>
            </a:pPr>
            <a:r>
              <a:rPr lang="en"/>
              <a:t>Applications in image and video recognition, recommender systems, and natural language processing</a:t>
            </a:r>
            <a:endParaRPr/>
          </a:p>
        </p:txBody>
      </p:sp>
      <p:pic>
        <p:nvPicPr>
          <p:cNvPr id="386" name="Google Shape;386;p50"/>
          <p:cNvPicPr preferRelativeResize="0"/>
          <p:nvPr/>
        </p:nvPicPr>
        <p:blipFill rotWithShape="1">
          <a:blip r:embed="rId3">
            <a:alphaModFix/>
          </a:blip>
          <a:srcRect b="0" l="0" r="0" t="0"/>
          <a:stretch/>
        </p:blipFill>
        <p:spPr>
          <a:xfrm>
            <a:off x="0" y="2570759"/>
            <a:ext cx="9143999" cy="248848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Recurrent Neural Networks</a:t>
            </a:r>
            <a:endParaRPr b="1"/>
          </a:p>
        </p:txBody>
      </p:sp>
      <p:sp>
        <p:nvSpPr>
          <p:cNvPr id="392" name="Google Shape;392;p51"/>
          <p:cNvSpPr txBox="1"/>
          <p:nvPr>
            <p:ph idx="1" type="body"/>
          </p:nvPr>
        </p:nvSpPr>
        <p:spPr>
          <a:xfrm>
            <a:off x="311700" y="1152475"/>
            <a:ext cx="4751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Contain loops</a:t>
            </a:r>
            <a:endParaRPr/>
          </a:p>
          <a:p>
            <a:pPr indent="0" lvl="0" marL="0" rtl="0" algn="l">
              <a:lnSpc>
                <a:spcPct val="115000"/>
              </a:lnSpc>
              <a:spcBef>
                <a:spcPts val="1600"/>
              </a:spcBef>
              <a:spcAft>
                <a:spcPts val="0"/>
              </a:spcAft>
              <a:buSzPts val="1800"/>
              <a:buNone/>
            </a:pPr>
            <a:r>
              <a:rPr lang="en"/>
              <a:t>Implements feedback and gives the network “memory” or context</a:t>
            </a:r>
            <a:endParaRPr/>
          </a:p>
          <a:p>
            <a:pPr indent="0" lvl="0" marL="0" rtl="0" algn="l">
              <a:lnSpc>
                <a:spcPct val="115000"/>
              </a:lnSpc>
              <a:spcBef>
                <a:spcPts val="1600"/>
              </a:spcBef>
              <a:spcAft>
                <a:spcPts val="0"/>
              </a:spcAft>
              <a:buSzPts val="1800"/>
              <a:buNone/>
            </a:pPr>
            <a:r>
              <a:rPr lang="en"/>
              <a:t>Good for predicting sequences, translating text, predicting objects in images, speech translation </a:t>
            </a:r>
            <a:endParaRPr/>
          </a:p>
          <a:p>
            <a:pPr indent="0" lvl="0" marL="0" rtl="0" algn="l">
              <a:lnSpc>
                <a:spcPct val="115000"/>
              </a:lnSpc>
              <a:spcBef>
                <a:spcPts val="1600"/>
              </a:spcBef>
              <a:spcAft>
                <a:spcPts val="1600"/>
              </a:spcAft>
              <a:buSzPts val="1800"/>
              <a:buNone/>
            </a:pPr>
            <a:r>
              <a:rPr lang="en"/>
              <a:t>LSTM is a Recurrent Neural Network</a:t>
            </a:r>
            <a:endParaRPr/>
          </a:p>
        </p:txBody>
      </p:sp>
      <p:pic>
        <p:nvPicPr>
          <p:cNvPr id="393" name="Google Shape;393;p51"/>
          <p:cNvPicPr preferRelativeResize="0"/>
          <p:nvPr/>
        </p:nvPicPr>
        <p:blipFill rotWithShape="1">
          <a:blip r:embed="rId3">
            <a:alphaModFix/>
          </a:blip>
          <a:srcRect b="0" l="0" r="0" t="0"/>
          <a:stretch/>
        </p:blipFill>
        <p:spPr>
          <a:xfrm>
            <a:off x="4991863" y="1073200"/>
            <a:ext cx="3571875" cy="3495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Neural Networks</a:t>
            </a:r>
            <a:endParaRPr b="1"/>
          </a:p>
        </p:txBody>
      </p:sp>
      <p:sp>
        <p:nvSpPr>
          <p:cNvPr id="399" name="Google Shape;399;p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t>Pros</a:t>
            </a:r>
            <a:endParaRPr b="1" sz="1800"/>
          </a:p>
          <a:p>
            <a:pPr indent="0" lvl="0" marL="0" rtl="0" algn="l">
              <a:lnSpc>
                <a:spcPct val="115000"/>
              </a:lnSpc>
              <a:spcBef>
                <a:spcPts val="1600"/>
              </a:spcBef>
              <a:spcAft>
                <a:spcPts val="0"/>
              </a:spcAft>
              <a:buSzPts val="1400"/>
              <a:buNone/>
            </a:pPr>
            <a:r>
              <a:rPr lang="en"/>
              <a:t>Flexible</a:t>
            </a:r>
            <a:endParaRPr/>
          </a:p>
          <a:p>
            <a:pPr indent="0" lvl="0" marL="0" rtl="0" algn="l">
              <a:lnSpc>
                <a:spcPct val="115000"/>
              </a:lnSpc>
              <a:spcBef>
                <a:spcPts val="1600"/>
              </a:spcBef>
              <a:spcAft>
                <a:spcPts val="0"/>
              </a:spcAft>
              <a:buSzPts val="1400"/>
              <a:buNone/>
            </a:pPr>
            <a:r>
              <a:rPr lang="en"/>
              <a:t>Good for a variety of tasks</a:t>
            </a:r>
            <a:endParaRPr/>
          </a:p>
          <a:p>
            <a:pPr indent="0" lvl="0" marL="0" rtl="0" algn="l">
              <a:lnSpc>
                <a:spcPct val="115000"/>
              </a:lnSpc>
              <a:spcBef>
                <a:spcPts val="1600"/>
              </a:spcBef>
              <a:spcAft>
                <a:spcPts val="0"/>
              </a:spcAft>
              <a:buSzPts val="1400"/>
              <a:buNone/>
            </a:pPr>
            <a:r>
              <a:rPr lang="en"/>
              <a:t>Good for many types of data </a:t>
            </a:r>
            <a:endParaRPr/>
          </a:p>
          <a:p>
            <a:pPr indent="0" lvl="0" marL="0" rtl="0" algn="l">
              <a:lnSpc>
                <a:spcPct val="115000"/>
              </a:lnSpc>
              <a:spcBef>
                <a:spcPts val="1600"/>
              </a:spcBef>
              <a:spcAft>
                <a:spcPts val="0"/>
              </a:spcAft>
              <a:buSzPts val="1400"/>
              <a:buNone/>
            </a:pPr>
            <a:r>
              <a:rPr lang="en"/>
              <a:t>Can capture lots of complexity</a:t>
            </a:r>
            <a:endParaRPr/>
          </a:p>
          <a:p>
            <a:pPr indent="0" lvl="0" marL="0" rtl="0" algn="l">
              <a:lnSpc>
                <a:spcPct val="115000"/>
              </a:lnSpc>
              <a:spcBef>
                <a:spcPts val="1600"/>
              </a:spcBef>
              <a:spcAft>
                <a:spcPts val="0"/>
              </a:spcAft>
              <a:buSzPts val="1400"/>
              <a:buNone/>
            </a:pPr>
            <a:r>
              <a:rPr lang="en"/>
              <a:t>Good for when you have lots of similar feature types</a:t>
            </a:r>
            <a:endParaRPr/>
          </a:p>
          <a:p>
            <a:pPr indent="0" lvl="0" marL="0" rtl="0" algn="l">
              <a:lnSpc>
                <a:spcPct val="115000"/>
              </a:lnSpc>
              <a:spcBef>
                <a:spcPts val="1600"/>
              </a:spcBef>
              <a:spcAft>
                <a:spcPts val="1600"/>
              </a:spcAft>
              <a:buSzPts val="1400"/>
              <a:buNone/>
            </a:pPr>
            <a:r>
              <a:t/>
            </a:r>
            <a:endParaRPr/>
          </a:p>
        </p:txBody>
      </p:sp>
      <p:sp>
        <p:nvSpPr>
          <p:cNvPr id="400" name="Google Shape;400;p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t>Cons</a:t>
            </a:r>
            <a:endParaRPr b="1" sz="1800"/>
          </a:p>
          <a:p>
            <a:pPr indent="0" lvl="0" marL="0" rtl="0" algn="l">
              <a:lnSpc>
                <a:spcPct val="115000"/>
              </a:lnSpc>
              <a:spcBef>
                <a:spcPts val="1600"/>
              </a:spcBef>
              <a:spcAft>
                <a:spcPts val="0"/>
              </a:spcAft>
              <a:buSzPts val="1400"/>
              <a:buNone/>
            </a:pPr>
            <a:r>
              <a:rPr lang="en"/>
              <a:t>Require a lot of data</a:t>
            </a:r>
            <a:endParaRPr/>
          </a:p>
          <a:p>
            <a:pPr indent="0" lvl="0" marL="0" rtl="0" algn="l">
              <a:lnSpc>
                <a:spcPct val="115000"/>
              </a:lnSpc>
              <a:spcBef>
                <a:spcPts val="1600"/>
              </a:spcBef>
              <a:spcAft>
                <a:spcPts val="0"/>
              </a:spcAft>
              <a:buSzPts val="1400"/>
              <a:buNone/>
            </a:pPr>
            <a:r>
              <a:rPr lang="en"/>
              <a:t>Training may be slow</a:t>
            </a:r>
            <a:endParaRPr/>
          </a:p>
          <a:p>
            <a:pPr indent="0" lvl="0" marL="0" rtl="0" algn="l">
              <a:lnSpc>
                <a:spcPct val="115000"/>
              </a:lnSpc>
              <a:spcBef>
                <a:spcPts val="1600"/>
              </a:spcBef>
              <a:spcAft>
                <a:spcPts val="0"/>
              </a:spcAft>
              <a:buSzPts val="1400"/>
              <a:buNone/>
            </a:pPr>
            <a:r>
              <a:rPr lang="en"/>
              <a:t>Preprocessing needed</a:t>
            </a:r>
            <a:endParaRPr/>
          </a:p>
          <a:p>
            <a:pPr indent="0" lvl="0" marL="0" rtl="0" algn="l">
              <a:lnSpc>
                <a:spcPct val="115000"/>
              </a:lnSpc>
              <a:spcBef>
                <a:spcPts val="1600"/>
              </a:spcBef>
              <a:spcAft>
                <a:spcPts val="0"/>
              </a:spcAft>
              <a:buSzPts val="1400"/>
              <a:buNone/>
            </a:pPr>
            <a:r>
              <a:rPr lang="en"/>
              <a:t>Many parameters to tune</a:t>
            </a:r>
            <a:endParaRPr/>
          </a:p>
          <a:p>
            <a:pPr indent="0" lvl="0" marL="0" rtl="0" algn="l">
              <a:lnSpc>
                <a:spcPct val="115000"/>
              </a:lnSpc>
              <a:spcBef>
                <a:spcPts val="1600"/>
              </a:spcBef>
              <a:spcAft>
                <a:spcPts val="0"/>
              </a:spcAft>
              <a:buSzPts val="1400"/>
              <a:buNone/>
            </a:pPr>
            <a:r>
              <a:rPr lang="en"/>
              <a:t>Many layer types and activations to choose from</a:t>
            </a:r>
            <a:endParaRPr/>
          </a:p>
          <a:p>
            <a:pPr indent="0" lvl="0" marL="0" rtl="0" algn="l">
              <a:lnSpc>
                <a:spcPct val="115000"/>
              </a:lnSpc>
              <a:spcBef>
                <a:spcPts val="1600"/>
              </a:spcBef>
              <a:spcAft>
                <a:spcPts val="0"/>
              </a:spcAft>
              <a:buSzPts val="1400"/>
              <a:buNone/>
            </a:pPr>
            <a:r>
              <a:rPr lang="en"/>
              <a:t>Bad for when feature types are very different</a:t>
            </a:r>
            <a:endParaRPr/>
          </a:p>
          <a:p>
            <a:pPr indent="0" lvl="0" marL="0" rtl="0" algn="l">
              <a:lnSpc>
                <a:spcPct val="115000"/>
              </a:lnSpc>
              <a:spcBef>
                <a:spcPts val="1600"/>
              </a:spcBef>
              <a:spcAft>
                <a:spcPts val="1600"/>
              </a:spcAft>
              <a:buSzPts val="1400"/>
              <a:buNone/>
            </a:pPr>
            <a:r>
              <a:rPr lang="en"/>
              <a:t>Black Box model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Deep Learning Frameworks</a:t>
            </a:r>
            <a:endParaRPr b="1"/>
          </a:p>
        </p:txBody>
      </p:sp>
      <p:pic>
        <p:nvPicPr>
          <p:cNvPr id="406" name="Google Shape;406;p53"/>
          <p:cNvPicPr preferRelativeResize="0"/>
          <p:nvPr/>
        </p:nvPicPr>
        <p:blipFill rotWithShape="1">
          <a:blip r:embed="rId3">
            <a:alphaModFix/>
          </a:blip>
          <a:srcRect b="0" l="0" r="0" t="0"/>
          <a:stretch/>
        </p:blipFill>
        <p:spPr>
          <a:xfrm>
            <a:off x="311700" y="1099825"/>
            <a:ext cx="8520600" cy="1606742"/>
          </a:xfrm>
          <a:prstGeom prst="rect">
            <a:avLst/>
          </a:prstGeom>
          <a:noFill/>
          <a:ln>
            <a:noFill/>
          </a:ln>
        </p:spPr>
      </p:pic>
      <p:sp>
        <p:nvSpPr>
          <p:cNvPr id="407" name="Google Shape;40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4" name="Google Shape;114;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5" name="Google Shape;115;p27"/>
          <p:cNvPicPr preferRelativeResize="0"/>
          <p:nvPr/>
        </p:nvPicPr>
        <p:blipFill rotWithShape="1">
          <a:blip r:embed="rId3">
            <a:alphaModFix/>
          </a:blip>
          <a:srcRect b="0" l="0" r="0" t="0"/>
          <a:stretch/>
        </p:blipFill>
        <p:spPr>
          <a:xfrm>
            <a:off x="0" y="424003"/>
            <a:ext cx="9144000" cy="42954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Keras, Theano, Tensorflow</a:t>
            </a:r>
            <a:endParaRPr b="1"/>
          </a:p>
        </p:txBody>
      </p:sp>
      <p:sp>
        <p:nvSpPr>
          <p:cNvPr id="413" name="Google Shape;413;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414" name="Google Shape;414;p54"/>
          <p:cNvPicPr preferRelativeResize="0"/>
          <p:nvPr/>
        </p:nvPicPr>
        <p:blipFill rotWithShape="1">
          <a:blip r:embed="rId3">
            <a:alphaModFix/>
          </a:blip>
          <a:srcRect b="0" l="0" r="0" t="0"/>
          <a:stretch/>
        </p:blipFill>
        <p:spPr>
          <a:xfrm>
            <a:off x="1495425" y="1394425"/>
            <a:ext cx="6153150" cy="3371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Practical Considerations</a:t>
            </a:r>
            <a:endParaRPr/>
          </a:p>
        </p:txBody>
      </p:sp>
      <p:sp>
        <p:nvSpPr>
          <p:cNvPr id="420" name="Google Shape;420;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Overfitting (Dropout, Regularization)</a:t>
            </a:r>
            <a:endParaRPr sz="3000"/>
          </a:p>
          <a:p>
            <a:pPr indent="0" lvl="0" marL="0" rtl="0" algn="l">
              <a:lnSpc>
                <a:spcPct val="115000"/>
              </a:lnSpc>
              <a:spcBef>
                <a:spcPts val="1600"/>
              </a:spcBef>
              <a:spcAft>
                <a:spcPts val="0"/>
              </a:spcAft>
              <a:buSzPts val="1800"/>
              <a:buNone/>
            </a:pPr>
            <a:r>
              <a:rPr lang="en" sz="3000"/>
              <a:t>Learning Rate Schedules</a:t>
            </a:r>
            <a:endParaRPr sz="3000"/>
          </a:p>
          <a:p>
            <a:pPr indent="0" lvl="0" marL="0" rtl="0" algn="l">
              <a:lnSpc>
                <a:spcPct val="115000"/>
              </a:lnSpc>
              <a:spcBef>
                <a:spcPts val="1600"/>
              </a:spcBef>
              <a:spcAft>
                <a:spcPts val="0"/>
              </a:spcAft>
              <a:buSzPts val="1800"/>
              <a:buNone/>
            </a:pPr>
            <a:r>
              <a:rPr lang="en" sz="3000"/>
              <a:t>Interpretability vs. Performance</a:t>
            </a:r>
            <a:endParaRPr sz="3000"/>
          </a:p>
          <a:p>
            <a:pPr indent="0" lvl="0" marL="0" rtl="0" algn="l">
              <a:lnSpc>
                <a:spcPct val="115000"/>
              </a:lnSpc>
              <a:spcBef>
                <a:spcPts val="1600"/>
              </a:spcBef>
              <a:spcAft>
                <a:spcPts val="1600"/>
              </a:spcAft>
              <a:buSzPts val="1800"/>
              <a:buNone/>
            </a:pPr>
            <a:r>
              <a:rPr lang="en" sz="3000"/>
              <a:t>MiniBatch</a:t>
            </a: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426" name="Google Shape;426;p56"/>
          <p:cNvSpPr txBox="1"/>
          <p:nvPr>
            <p:ph idx="1" type="body"/>
          </p:nvPr>
        </p:nvSpPr>
        <p:spPr>
          <a:xfrm>
            <a:off x="311700" y="1096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Regularization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Solver</a:t>
            </a:r>
            <a:endParaRPr/>
          </a:p>
        </p:txBody>
      </p:sp>
      <p:sp>
        <p:nvSpPr>
          <p:cNvPr id="432" name="Google Shape;43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Atom tends to work for most large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LBFG is good for smaller datasets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8"/>
          <p:cNvSpPr txBox="1"/>
          <p:nvPr>
            <p:ph type="title"/>
          </p:nvPr>
        </p:nvSpPr>
        <p:spPr>
          <a:xfrm>
            <a:off x="311700" y="445025"/>
            <a:ext cx="8520600" cy="122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The MNIST Dataset</a:t>
            </a:r>
            <a:endParaRPr b="1"/>
          </a:p>
          <a:p>
            <a:pPr indent="0" lvl="0" marL="0" rtl="0" algn="l">
              <a:lnSpc>
                <a:spcPct val="100000"/>
              </a:lnSpc>
              <a:spcBef>
                <a:spcPts val="0"/>
              </a:spcBef>
              <a:spcAft>
                <a:spcPts val="0"/>
              </a:spcAft>
              <a:buSzPts val="2800"/>
              <a:buNone/>
            </a:pPr>
            <a:r>
              <a:rPr b="1" lang="en"/>
              <a:t>(the Hello World of Machine Learning)</a:t>
            </a:r>
            <a:endParaRPr b="1"/>
          </a:p>
        </p:txBody>
      </p:sp>
      <p:sp>
        <p:nvSpPr>
          <p:cNvPr id="438" name="Google Shape;438;p58"/>
          <p:cNvSpPr txBox="1"/>
          <p:nvPr>
            <p:ph idx="1" type="body"/>
          </p:nvPr>
        </p:nvSpPr>
        <p:spPr>
          <a:xfrm>
            <a:off x="311700" y="1685875"/>
            <a:ext cx="4178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http://yann.lecun.com/exdb/mnist/</a:t>
            </a:r>
            <a:endParaRPr/>
          </a:p>
          <a:p>
            <a:pPr indent="0" lvl="0" marL="0" rtl="0" algn="l">
              <a:lnSpc>
                <a:spcPct val="115000"/>
              </a:lnSpc>
              <a:spcBef>
                <a:spcPts val="1600"/>
              </a:spcBef>
              <a:spcAft>
                <a:spcPts val="0"/>
              </a:spcAft>
              <a:buClr>
                <a:schemeClr val="dk1"/>
              </a:buClr>
              <a:buSzPts val="1100"/>
              <a:buFont typeface="Arial"/>
              <a:buNone/>
            </a:pPr>
            <a:r>
              <a:rPr lang="en"/>
              <a:t>Split into three parts (training, testing, and validation)</a:t>
            </a:r>
            <a:endParaRPr/>
          </a:p>
          <a:p>
            <a:pPr indent="0" lvl="0" marL="0" rtl="0" algn="l">
              <a:lnSpc>
                <a:spcPct val="115000"/>
              </a:lnSpc>
              <a:spcBef>
                <a:spcPts val="1600"/>
              </a:spcBef>
              <a:spcAft>
                <a:spcPts val="1600"/>
              </a:spcAft>
              <a:buClr>
                <a:schemeClr val="dk1"/>
              </a:buClr>
              <a:buSzPts val="1100"/>
              <a:buFont typeface="Arial"/>
              <a:buNone/>
            </a:pPr>
            <a:r>
              <a:rPr lang="en"/>
              <a:t>Each data point has two parts: image (“x”) and label (“y”)</a:t>
            </a:r>
            <a:endParaRPr/>
          </a:p>
        </p:txBody>
      </p:sp>
      <p:pic>
        <p:nvPicPr>
          <p:cNvPr id="439" name="Google Shape;439;p58"/>
          <p:cNvPicPr preferRelativeResize="0"/>
          <p:nvPr/>
        </p:nvPicPr>
        <p:blipFill rotWithShape="1">
          <a:blip r:embed="rId4">
            <a:alphaModFix/>
          </a:blip>
          <a:srcRect b="0" l="0" r="0" t="0"/>
          <a:stretch/>
        </p:blipFill>
        <p:spPr>
          <a:xfrm>
            <a:off x="4312225" y="1495050"/>
            <a:ext cx="4472050" cy="3354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MNIST Dataset</a:t>
            </a:r>
            <a:endParaRPr b="1"/>
          </a:p>
        </p:txBody>
      </p:sp>
      <p:sp>
        <p:nvSpPr>
          <p:cNvPr id="445" name="Google Shape;445;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Each image is 28 by 28 pixels. We can interpret this as a big array of numbers.</a:t>
            </a:r>
            <a:endParaRPr/>
          </a:p>
          <a:p>
            <a:pPr indent="0" lvl="0" marL="0" rtl="0" algn="l">
              <a:lnSpc>
                <a:spcPct val="115000"/>
              </a:lnSpc>
              <a:spcBef>
                <a:spcPts val="1600"/>
              </a:spcBef>
              <a:spcAft>
                <a:spcPts val="1600"/>
              </a:spcAft>
              <a:buSzPts val="1800"/>
              <a:buNone/>
            </a:pPr>
            <a:r>
              <a:rPr lang="en"/>
              <a:t>We can flatten this array into a vector of numbers (28 x 28 = 784 numbers).</a:t>
            </a:r>
            <a:endParaRPr/>
          </a:p>
        </p:txBody>
      </p:sp>
      <p:pic>
        <p:nvPicPr>
          <p:cNvPr id="446" name="Google Shape;446;p59"/>
          <p:cNvPicPr preferRelativeResize="0"/>
          <p:nvPr/>
        </p:nvPicPr>
        <p:blipFill rotWithShape="1">
          <a:blip r:embed="rId3">
            <a:alphaModFix/>
          </a:blip>
          <a:srcRect b="0" l="0" r="0" t="0"/>
          <a:stretch/>
        </p:blipFill>
        <p:spPr>
          <a:xfrm>
            <a:off x="684425" y="2092050"/>
            <a:ext cx="7440199" cy="2932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Visualizing a Multilayer Neural Network</a:t>
            </a:r>
            <a:endParaRPr/>
          </a:p>
        </p:txBody>
      </p:sp>
      <p:sp>
        <p:nvSpPr>
          <p:cNvPr id="452" name="Google Shape;452;p60"/>
          <p:cNvSpPr txBox="1"/>
          <p:nvPr>
            <p:ph idx="1" type="body"/>
          </p:nvPr>
        </p:nvSpPr>
        <p:spPr>
          <a:xfrm>
            <a:off x="311700" y="11223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t>http://scs.ryerson.ca/~aharley/vis/fc/</a:t>
            </a:r>
            <a:endParaRPr sz="2400"/>
          </a:p>
        </p:txBody>
      </p:sp>
      <p:pic>
        <p:nvPicPr>
          <p:cNvPr id="453" name="Google Shape;453;p60"/>
          <p:cNvPicPr preferRelativeResize="0"/>
          <p:nvPr/>
        </p:nvPicPr>
        <p:blipFill rotWithShape="1">
          <a:blip r:embed="rId3">
            <a:alphaModFix/>
          </a:blip>
          <a:srcRect b="0" l="0" r="0" t="0"/>
          <a:stretch/>
        </p:blipFill>
        <p:spPr>
          <a:xfrm>
            <a:off x="899150" y="1948225"/>
            <a:ext cx="7124700" cy="2457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257425" y="79337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Build a Multilayer Neural Network to Classify the MNIST Dataset with Keras</a:t>
            </a:r>
            <a:endParaRPr/>
          </a:p>
        </p:txBody>
      </p:sp>
      <p:pic>
        <p:nvPicPr>
          <p:cNvPr id="459" name="Google Shape;459;p61"/>
          <p:cNvPicPr preferRelativeResize="0"/>
          <p:nvPr/>
        </p:nvPicPr>
        <p:blipFill rotWithShape="1">
          <a:blip r:embed="rId3">
            <a:alphaModFix/>
          </a:blip>
          <a:srcRect b="0" l="0" r="0" t="0"/>
          <a:stretch/>
        </p:blipFill>
        <p:spPr>
          <a:xfrm>
            <a:off x="2411800" y="1969525"/>
            <a:ext cx="3723574" cy="2792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8"/>
          <p:cNvPicPr preferRelativeResize="0"/>
          <p:nvPr/>
        </p:nvPicPr>
        <p:blipFill>
          <a:blip r:embed="rId3">
            <a:alphaModFix/>
          </a:blip>
          <a:stretch>
            <a:fillRect/>
          </a:stretch>
        </p:blipFill>
        <p:spPr>
          <a:xfrm>
            <a:off x="1442854" y="2562375"/>
            <a:ext cx="6130826" cy="2528175"/>
          </a:xfrm>
          <a:prstGeom prst="rect">
            <a:avLst/>
          </a:prstGeom>
          <a:noFill/>
          <a:ln>
            <a:noFill/>
          </a:ln>
        </p:spPr>
      </p:pic>
      <p:pic>
        <p:nvPicPr>
          <p:cNvPr id="123" name="Google Shape;123;p28"/>
          <p:cNvPicPr preferRelativeResize="0"/>
          <p:nvPr/>
        </p:nvPicPr>
        <p:blipFill>
          <a:blip r:embed="rId4">
            <a:alphaModFix/>
          </a:blip>
          <a:stretch>
            <a:fillRect/>
          </a:stretch>
        </p:blipFill>
        <p:spPr>
          <a:xfrm>
            <a:off x="1442853" y="192703"/>
            <a:ext cx="5817349" cy="236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ph idx="1" type="body"/>
          </p:nvPr>
        </p:nvSpPr>
        <p:spPr>
          <a:xfrm>
            <a:off x="296550" y="351700"/>
            <a:ext cx="8550900" cy="3416400"/>
          </a:xfrm>
          <a:prstGeom prst="rect">
            <a:avLst/>
          </a:prstGeom>
          <a:noFill/>
          <a:ln>
            <a:noFill/>
          </a:ln>
        </p:spPr>
        <p:txBody>
          <a:bodyPr anchorCtr="0" anchor="t" bIns="91425" lIns="91425" spcFirstLastPara="1" rIns="91425" wrap="square" tIns="91425">
            <a:noAutofit/>
          </a:bodyPr>
          <a:lstStyle/>
          <a:p>
            <a:pPr indent="0" lvl="0" marL="0" marR="279400" rtl="0" algn="l">
              <a:lnSpc>
                <a:spcPct val="115000"/>
              </a:lnSpc>
              <a:spcBef>
                <a:spcPts val="1100"/>
              </a:spcBef>
              <a:spcAft>
                <a:spcPts val="0"/>
              </a:spcAft>
              <a:buClr>
                <a:schemeClr val="dk1"/>
              </a:buClr>
              <a:buSzPts val="1100"/>
              <a:buFont typeface="Arial"/>
              <a:buNone/>
            </a:pPr>
            <a:r>
              <a:rPr lang="en">
                <a:solidFill>
                  <a:schemeClr val="dk1"/>
                </a:solidFill>
                <a:highlight>
                  <a:srgbClr val="FFFFFF"/>
                </a:highlight>
              </a:rPr>
              <a:t>Compared to the ML algorithms we have studied so far, </a:t>
            </a:r>
            <a:r>
              <a:rPr b="1" lang="en">
                <a:solidFill>
                  <a:schemeClr val="dk1"/>
                </a:solidFill>
                <a:highlight>
                  <a:srgbClr val="FFFFFF"/>
                </a:highlight>
              </a:rPr>
              <a:t>Neural Networks</a:t>
            </a:r>
            <a:r>
              <a:rPr lang="en">
                <a:solidFill>
                  <a:schemeClr val="dk1"/>
                </a:solidFill>
                <a:highlight>
                  <a:srgbClr val="FFFFFF"/>
                </a:highlight>
              </a:rPr>
              <a:t> are more complex function approximators with nonlinearities in between. Neural Networks are composition of functions learned using </a:t>
            </a:r>
            <a:r>
              <a:rPr i="1" lang="en">
                <a:solidFill>
                  <a:schemeClr val="dk1"/>
                </a:solidFill>
                <a:highlight>
                  <a:srgbClr val="FFFFFF"/>
                </a:highlight>
              </a:rPr>
              <a:t>gradient descent</a:t>
            </a:r>
            <a:r>
              <a:rPr lang="en">
                <a:solidFill>
                  <a:schemeClr val="dk1"/>
                </a:solidFill>
                <a:highlight>
                  <a:srgbClr val="FFFFFF"/>
                </a:highlight>
              </a:rPr>
              <a:t>. </a:t>
            </a:r>
            <a:endParaRPr>
              <a:solidFill>
                <a:schemeClr val="dk1"/>
              </a:solidFill>
            </a:endParaRPr>
          </a:p>
          <a:p>
            <a:pPr indent="0" lvl="0" marL="0" rtl="0" algn="l">
              <a:lnSpc>
                <a:spcPct val="115000"/>
              </a:lnSpc>
              <a:spcBef>
                <a:spcPts val="0"/>
              </a:spcBef>
              <a:spcAft>
                <a:spcPts val="1600"/>
              </a:spcAft>
              <a:buSzPts val="1800"/>
              <a:buNone/>
            </a:pPr>
            <a:r>
              <a:t/>
            </a:r>
            <a:endParaRPr/>
          </a:p>
        </p:txBody>
      </p:sp>
      <p:pic>
        <p:nvPicPr>
          <p:cNvPr id="129" name="Google Shape;129;p29"/>
          <p:cNvPicPr preferRelativeResize="0"/>
          <p:nvPr/>
        </p:nvPicPr>
        <p:blipFill rotWithShape="1">
          <a:blip r:embed="rId3">
            <a:alphaModFix/>
          </a:blip>
          <a:srcRect b="0" l="0" r="0" t="0"/>
          <a:stretch/>
        </p:blipFill>
        <p:spPr>
          <a:xfrm>
            <a:off x="1044252" y="1563975"/>
            <a:ext cx="7055500" cy="346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idx="1" type="body"/>
          </p:nvPr>
        </p:nvSpPr>
        <p:spPr>
          <a:xfrm>
            <a:off x="268400" y="2759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FFF"/>
                </a:highlight>
              </a:rPr>
              <a:t>Deep Learning</a:t>
            </a:r>
            <a:r>
              <a:rPr lang="en">
                <a:solidFill>
                  <a:schemeClr val="dk1"/>
                </a:solidFill>
                <a:highlight>
                  <a:srgbClr val="FFFFFF"/>
                </a:highlight>
              </a:rPr>
              <a:t> refers to Neural Networks with high degree of compositions. The </a:t>
            </a:r>
            <a:r>
              <a:rPr i="1" lang="en">
                <a:solidFill>
                  <a:schemeClr val="dk1"/>
                </a:solidFill>
                <a:highlight>
                  <a:srgbClr val="FFFFFF"/>
                </a:highlight>
              </a:rPr>
              <a:t>depth</a:t>
            </a:r>
            <a:r>
              <a:rPr lang="en">
                <a:solidFill>
                  <a:schemeClr val="dk1"/>
                </a:solidFill>
                <a:highlight>
                  <a:srgbClr val="FFFFFF"/>
                </a:highlight>
              </a:rPr>
              <a:t> in Deep Learning refers to this very fact. Current advances in AI are driven by progress in Deep Learning.</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pic>
        <p:nvPicPr>
          <p:cNvPr id="135" name="Google Shape;135;p30"/>
          <p:cNvPicPr preferRelativeResize="0"/>
          <p:nvPr/>
        </p:nvPicPr>
        <p:blipFill rotWithShape="1">
          <a:blip r:embed="rId3">
            <a:alphaModFix/>
          </a:blip>
          <a:srcRect b="0" l="0" r="0" t="0"/>
          <a:stretch/>
        </p:blipFill>
        <p:spPr>
          <a:xfrm>
            <a:off x="1385124" y="1810749"/>
            <a:ext cx="6373750" cy="3266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41" name="Google Shape;141;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2" name="Google Shape;142;p31"/>
          <p:cNvPicPr preferRelativeResize="0"/>
          <p:nvPr/>
        </p:nvPicPr>
        <p:blipFill rotWithShape="1">
          <a:blip r:embed="rId3">
            <a:alphaModFix/>
          </a:blip>
          <a:srcRect b="0" l="0" r="0" t="0"/>
          <a:stretch/>
        </p:blipFill>
        <p:spPr>
          <a:xfrm>
            <a:off x="557200" y="543000"/>
            <a:ext cx="8370324" cy="408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Perceptron</a:t>
            </a:r>
            <a:endParaRPr b="1"/>
          </a:p>
        </p:txBody>
      </p:sp>
      <p:sp>
        <p:nvSpPr>
          <p:cNvPr id="148" name="Google Shape;148;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Perceptrons are the simplest example of a neural network</a:t>
            </a:r>
            <a:endParaRPr/>
          </a:p>
          <a:p>
            <a:pPr indent="0" lvl="0" marL="0" rtl="0" algn="l">
              <a:lnSpc>
                <a:spcPct val="115000"/>
              </a:lnSpc>
              <a:spcBef>
                <a:spcPts val="1600"/>
              </a:spcBef>
              <a:spcAft>
                <a:spcPts val="1600"/>
              </a:spcAft>
              <a:buSzPts val="1800"/>
              <a:buNone/>
            </a:pPr>
            <a:r>
              <a:rPr lang="en"/>
              <a:t>The idea is to emulate a single neuron</a:t>
            </a:r>
            <a:endParaRPr/>
          </a:p>
        </p:txBody>
      </p:sp>
      <p:pic>
        <p:nvPicPr>
          <p:cNvPr id="149" name="Google Shape;149;p32"/>
          <p:cNvPicPr preferRelativeResize="0"/>
          <p:nvPr/>
        </p:nvPicPr>
        <p:blipFill rotWithShape="1">
          <a:blip r:embed="rId3">
            <a:alphaModFix/>
          </a:blip>
          <a:srcRect b="0" l="0" r="0" t="0"/>
          <a:stretch/>
        </p:blipFill>
        <p:spPr>
          <a:xfrm>
            <a:off x="381000" y="2290900"/>
            <a:ext cx="3706725" cy="2530250"/>
          </a:xfrm>
          <a:prstGeom prst="rect">
            <a:avLst/>
          </a:prstGeom>
          <a:noFill/>
          <a:ln>
            <a:noFill/>
          </a:ln>
        </p:spPr>
      </p:pic>
      <p:pic>
        <p:nvPicPr>
          <p:cNvPr id="150" name="Google Shape;150;p32"/>
          <p:cNvPicPr preferRelativeResize="0"/>
          <p:nvPr/>
        </p:nvPicPr>
        <p:blipFill rotWithShape="1">
          <a:blip r:embed="rId4">
            <a:alphaModFix/>
          </a:blip>
          <a:srcRect b="0" l="0" r="0" t="0"/>
          <a:stretch/>
        </p:blipFill>
        <p:spPr>
          <a:xfrm>
            <a:off x="4469963" y="2140125"/>
            <a:ext cx="3781425"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Perceptron</a:t>
            </a:r>
            <a:endParaRPr b="1"/>
          </a:p>
        </p:txBody>
      </p:sp>
      <p:sp>
        <p:nvSpPr>
          <p:cNvPr id="156" name="Google Shape;156;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Given inputs and an activation  or link function</a:t>
            </a:r>
            <a:endParaRPr/>
          </a:p>
          <a:p>
            <a:pPr indent="0" lvl="0" marL="0" rtl="0" algn="l">
              <a:lnSpc>
                <a:spcPct val="115000"/>
              </a:lnSpc>
              <a:spcBef>
                <a:spcPts val="1600"/>
              </a:spcBef>
              <a:spcAft>
                <a:spcPts val="0"/>
              </a:spcAft>
              <a:buSzPts val="1800"/>
              <a:buNone/>
            </a:pPr>
            <a:r>
              <a:rPr lang="en"/>
              <a:t>Common activations are softmax, tanh, linear, logistic, tanh</a:t>
            </a:r>
            <a:endParaRPr/>
          </a:p>
          <a:p>
            <a:pPr indent="0" lvl="0" marL="0" rtl="0" algn="l">
              <a:lnSpc>
                <a:spcPct val="115000"/>
              </a:lnSpc>
              <a:spcBef>
                <a:spcPts val="1600"/>
              </a:spcBef>
              <a:spcAft>
                <a:spcPts val="1600"/>
              </a:spcAft>
              <a:buSzPts val="1800"/>
              <a:buNone/>
            </a:pPr>
            <a:r>
              <a:rPr lang="en"/>
              <a:t>Computes a linear separation</a:t>
            </a:r>
            <a:endParaRPr/>
          </a:p>
        </p:txBody>
      </p:sp>
      <p:pic>
        <p:nvPicPr>
          <p:cNvPr id="157" name="Google Shape;157;p33"/>
          <p:cNvPicPr preferRelativeResize="0"/>
          <p:nvPr/>
        </p:nvPicPr>
        <p:blipFill rotWithShape="1">
          <a:blip r:embed="rId3">
            <a:alphaModFix/>
          </a:blip>
          <a:srcRect b="0" l="0" r="0" t="0"/>
          <a:stretch/>
        </p:blipFill>
        <p:spPr>
          <a:xfrm>
            <a:off x="4469963" y="2140125"/>
            <a:ext cx="3781425" cy="2495550"/>
          </a:xfrm>
          <a:prstGeom prst="rect">
            <a:avLst/>
          </a:prstGeom>
          <a:noFill/>
          <a:ln>
            <a:noFill/>
          </a:ln>
        </p:spPr>
      </p:pic>
      <p:pic>
        <p:nvPicPr>
          <p:cNvPr id="158" name="Google Shape;158;p33"/>
          <p:cNvPicPr preferRelativeResize="0"/>
          <p:nvPr/>
        </p:nvPicPr>
        <p:blipFill rotWithShape="1">
          <a:blip r:embed="rId4">
            <a:alphaModFix/>
          </a:blip>
          <a:srcRect b="0" l="0" r="0" t="0"/>
          <a:stretch/>
        </p:blipFill>
        <p:spPr>
          <a:xfrm>
            <a:off x="601575" y="2698324"/>
            <a:ext cx="2971125" cy="222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