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49.xml" ContentType="application/vnd.openxmlformats-officedocument.presentationml.slide+xml"/>
  <Override PartName="/ppt/notesSlides/notesSlide30.xml" ContentType="application/vnd.openxmlformats-officedocument.presentationml.notesSlide+xml"/>
  <Default Extension="bin" ContentType="application/vnd.openxmlformats-officedocument.presentationml.printerSettings"/>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notesSlides/notesSlide48.xml" ContentType="application/vnd.openxmlformats-officedocument.presentationml.notesSlide+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slides/slide42.xml" ContentType="application/vnd.openxmlformats-officedocument.presentationml.slide+xml"/>
  <Default Extension="fntdata" ContentType="application/x-fontdata"/>
  <Override PartName="/ppt/theme/theme1.xml" ContentType="application/vnd.openxmlformats-officedocument.them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46.xml" ContentType="application/vnd.openxmlformats-officedocument.presentationml.slide+xml"/>
  <Override PartName="/ppt/notesSlides/notesSlide41.xml" ContentType="application/vnd.openxmlformats-officedocument.presentationml.notesSlide+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notesSlides/notesSlide26.xml" ContentType="application/vnd.openxmlformats-officedocument.presentationml.notesSlide+xml"/>
  <Override PartName="/ppt/notesSlides/notesSlide45.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notesSlides/notesSlide50.xml" ContentType="application/vnd.openxmlformats-officedocument.presentationml.notesSlide+xml"/>
  <Override PartName="/ppt/slides/slide20.xml" ContentType="application/vnd.openxmlformats-officedocument.presentationml.slide+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notesSlides/notesSlide49.xml" ContentType="application/vnd.openxmlformats-officedocument.presentationml.notesSlide+xml"/>
  <Override PartName="/ppt/slides/slide4.xml" ContentType="application/vnd.openxmlformats-officedocument.presentationml.slide+xml"/>
  <Override PartName="/ppt/slideLayouts/slideLayout2.xml" ContentType="application/vnd.openxmlformats-officedocument.presentationml.slideLayout+xml"/>
  <Override PartName="/ppt/notesSlides/notesSlide35.xml" ContentType="application/vnd.openxmlformats-officedocument.presentationml.notesSlide+xml"/>
  <Override PartName="/ppt/slides/slide24.xml" ContentType="application/vnd.openxmlformats-officedocument.presentationml.slide+xml"/>
  <Override PartName="/ppt/slides/slide43.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notesSlides/notesSlide42.xml" ContentType="application/vnd.openxmlformats-officedocument.presentationml.notesSlide+xml"/>
  <Override PartName="/ppt/notesSlides/notesSlide9.xml" ContentType="application/vnd.openxmlformats-officedocument.presentationml.notesSlide+xml"/>
  <Override PartName="/ppt/slideLayouts/slideLayout15.xml" ContentType="application/vnd.openxmlformats-officedocument.presentationml.slideLayout+xml"/>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notesSlides/notesSlide46.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notesSlides/notesSlide51.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48.xml" ContentType="application/vnd.openxmlformats-officedocument.presentationml.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viewProps.xml" ContentType="application/vnd.openxmlformats-officedocument.presentationml.viewProps+xml"/>
  <Override PartName="/ppt/slides/slide29.xml" ContentType="application/vnd.openxmlformats-officedocument.presentationml.slide+xml"/>
  <Override PartName="/ppt/slideLayouts/slideLayout16.xml" ContentType="application/vnd.openxmlformats-officedocument.presentationml.slideLayout+xml"/>
  <Override PartName="/ppt/notesSlides/notesSlide43.xml" ContentType="application/vnd.openxmlformats-officedocument.presentationml.notesSlide+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presentation.xml" ContentType="application/vnd.openxmlformats-officedocument.presentationml.presentation.main+xml"/>
  <Override PartName="/ppt/notesSlides/notesSlide47.xml" ContentType="application/vnd.openxmlformats-officedocument.presentationml.notesSlide+xml"/>
  <Override PartName="/ppt/slides/slide2.xml" ContentType="application/vnd.openxmlformats-officedocument.presentationml.slide+xml"/>
  <Override PartName="/ppt/notesSlides/notesSlide33.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slides/slide6.xml" ContentType="application/vnd.openxmlformats-officedocument.presentationml.slid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s/slide26.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notesSlides/notesSlide40.xml" ContentType="application/vnd.openxmlformats-officedocument.presentationml.notesSlide+xml"/>
  <Override PartName="/ppt/slideLayouts/slideLayout13.xml" ContentType="application/vnd.openxmlformats-officedocument.presentationml.slideLayout+xml"/>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embedTrueTypeFonts="1" saveSubsetFonts="1" autoCompressPictures="0">
  <p:sldMasterIdLst>
    <p:sldMasterId id="2147483670" r:id="rId1"/>
    <p:sldMasterId id="2147483671" r:id="rId2"/>
  </p:sldMasterIdLst>
  <p:notesMasterIdLst>
    <p:notesMasterId r:id="rId54"/>
  </p:notesMasterIdLst>
  <p:sldIdLst>
    <p:sldId id="256" r:id="rId3"/>
    <p:sldId id="300" r:id="rId4"/>
    <p:sldId id="301" r:id="rId5"/>
    <p:sldId id="302" r:id="rId6"/>
    <p:sldId id="303" r:id="rId7"/>
    <p:sldId id="306" r:id="rId8"/>
    <p:sldId id="307" r:id="rId9"/>
    <p:sldId id="308"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Lst>
  <p:sldSz cx="9144000" cy="5143500" type="screen16x9"/>
  <p:notesSz cx="6858000" cy="9144000"/>
  <p:embeddedFontLst>
    <p:embeddedFont>
      <p:font typeface="Roboto Mono"/>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showComments="0">
  <p:normalViewPr>
    <p:restoredLeft sz="15620"/>
    <p:restoredTop sz="94660"/>
  </p:normalViewPr>
  <p:slideViewPr>
    <p:cSldViewPr snapToGrid="0">
      <p:cViewPr varScale="1">
        <p:scale>
          <a:sx n="135" d="100"/>
          <a:sy n="135" d="100"/>
        </p:scale>
        <p:origin x="-120" y="-21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notesMaster" Target="notesMasters/notesMaster1.xml"/><Relationship Id="rId55" Type="http://schemas.openxmlformats.org/officeDocument/2006/relationships/font" Target="fonts/font1.fntdata"/><Relationship Id="rId56" Type="http://schemas.openxmlformats.org/officeDocument/2006/relationships/font" Target="fonts/font2.fntdata"/><Relationship Id="rId57" Type="http://schemas.openxmlformats.org/officeDocument/2006/relationships/font" Target="fonts/font3.fntdata"/><Relationship Id="rId58" Type="http://schemas.openxmlformats.org/officeDocument/2006/relationships/font" Target="fonts/font4.fntdata"/><Relationship Id="rId59" Type="http://schemas.openxmlformats.org/officeDocument/2006/relationships/printerSettings" Target="printerSettings/printerSettings1.bin"/><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06"/>
        <p:cNvGrpSpPr/>
        <p:nvPr/>
      </p:nvGrpSpPr>
      <p:grpSpPr>
        <a:xfrm>
          <a:off x="0" y="0"/>
          <a:ext cx="0" cy="0"/>
          <a:chOff x="0" y="0"/>
          <a:chExt cx="0" cy="0"/>
        </a:xfrm>
      </p:grpSpPr>
      <p:sp>
        <p:nvSpPr>
          <p:cNvPr id="107" name="Google Shape;107;g52ab0805d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2ab0805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18"/>
        <p:cNvGrpSpPr/>
        <p:nvPr/>
      </p:nvGrpSpPr>
      <p:grpSpPr>
        <a:xfrm>
          <a:off x="0" y="0"/>
          <a:ext cx="0" cy="0"/>
          <a:chOff x="0" y="0"/>
          <a:chExt cx="0" cy="0"/>
        </a:xfrm>
      </p:grpSpPr>
      <p:sp>
        <p:nvSpPr>
          <p:cNvPr id="119" name="Google Shape;119;g52ab0805d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2ab0805d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30"/>
        <p:cNvGrpSpPr/>
        <p:nvPr/>
      </p:nvGrpSpPr>
      <p:grpSpPr>
        <a:xfrm>
          <a:off x="0" y="0"/>
          <a:ext cx="0" cy="0"/>
          <a:chOff x="0" y="0"/>
          <a:chExt cx="0" cy="0"/>
        </a:xfrm>
      </p:grpSpPr>
      <p:sp>
        <p:nvSpPr>
          <p:cNvPr id="131" name="Google Shape;131;g52ab0805d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2ab0805d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42"/>
        <p:cNvGrpSpPr/>
        <p:nvPr/>
      </p:nvGrpSpPr>
      <p:grpSpPr>
        <a:xfrm>
          <a:off x="0" y="0"/>
          <a:ext cx="0" cy="0"/>
          <a:chOff x="0" y="0"/>
          <a:chExt cx="0" cy="0"/>
        </a:xfrm>
      </p:grpSpPr>
      <p:sp>
        <p:nvSpPr>
          <p:cNvPr id="143" name="Google Shape;143;g52ab0805d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2ab0805d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47"/>
        <p:cNvGrpSpPr/>
        <p:nvPr/>
      </p:nvGrpSpPr>
      <p:grpSpPr>
        <a:xfrm>
          <a:off x="0" y="0"/>
          <a:ext cx="0" cy="0"/>
          <a:chOff x="0" y="0"/>
          <a:chExt cx="0" cy="0"/>
        </a:xfrm>
      </p:grpSpPr>
      <p:sp>
        <p:nvSpPr>
          <p:cNvPr id="148" name="Google Shape;14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It uses more natural language and is easier to read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55"/>
        <p:cNvGrpSpPr/>
        <p:nvPr/>
      </p:nvGrpSpPr>
      <p:grpSpPr>
        <a:xfrm>
          <a:off x="0" y="0"/>
          <a:ext cx="0" cy="0"/>
          <a:chOff x="0" y="0"/>
          <a:chExt cx="0" cy="0"/>
        </a:xfrm>
      </p:grpSpPr>
      <p:sp>
        <p:nvSpPr>
          <p:cNvPr id="156" name="Google Shape;156;g52ab0805d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2ab0805d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60"/>
        <p:cNvGrpSpPr/>
        <p:nvPr/>
      </p:nvGrpSpPr>
      <p:grpSpPr>
        <a:xfrm>
          <a:off x="0" y="0"/>
          <a:ext cx="0" cy="0"/>
          <a:chOff x="0" y="0"/>
          <a:chExt cx="0" cy="0"/>
        </a:xfrm>
      </p:grpSpPr>
      <p:sp>
        <p:nvSpPr>
          <p:cNvPr id="161" name="Google Shape;161;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67"/>
        <p:cNvGrpSpPr/>
        <p:nvPr/>
      </p:nvGrpSpPr>
      <p:grpSpPr>
        <a:xfrm>
          <a:off x="0" y="0"/>
          <a:ext cx="0" cy="0"/>
          <a:chOff x="0" y="0"/>
          <a:chExt cx="0" cy="0"/>
        </a:xfrm>
      </p:grpSpPr>
      <p:sp>
        <p:nvSpPr>
          <p:cNvPr id="168" name="Google Shape;168;g52ab0805d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2ab0805d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72"/>
        <p:cNvGrpSpPr/>
        <p:nvPr/>
      </p:nvGrpSpPr>
      <p:grpSpPr>
        <a:xfrm>
          <a:off x="0" y="0"/>
          <a:ext cx="0" cy="0"/>
          <a:chOff x="0" y="0"/>
          <a:chExt cx="0" cy="0"/>
        </a:xfrm>
      </p:grpSpPr>
      <p:sp>
        <p:nvSpPr>
          <p:cNvPr id="173" name="Google Shape;17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79"/>
        <p:cNvGrpSpPr/>
        <p:nvPr/>
      </p:nvGrpSpPr>
      <p:grpSpPr>
        <a:xfrm>
          <a:off x="0" y="0"/>
          <a:ext cx="0" cy="0"/>
          <a:chOff x="0" y="0"/>
          <a:chExt cx="0" cy="0"/>
        </a:xfrm>
      </p:grpSpPr>
      <p:sp>
        <p:nvSpPr>
          <p:cNvPr id="180" name="Google Shape;180;g52ab0805d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2ab0805d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84"/>
        <p:cNvGrpSpPr/>
        <p:nvPr/>
      </p:nvGrpSpPr>
      <p:grpSpPr>
        <a:xfrm>
          <a:off x="0" y="0"/>
          <a:ext cx="0" cy="0"/>
          <a:chOff x="0" y="0"/>
          <a:chExt cx="0" cy="0"/>
        </a:xfrm>
      </p:grpSpPr>
      <p:sp>
        <p:nvSpPr>
          <p:cNvPr id="185" name="Google Shape;18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92"/>
        <p:cNvGrpSpPr/>
        <p:nvPr/>
      </p:nvGrpSpPr>
      <p:grpSpPr>
        <a:xfrm>
          <a:off x="0" y="0"/>
          <a:ext cx="0" cy="0"/>
          <a:chOff x="0" y="0"/>
          <a:chExt cx="0" cy="0"/>
        </a:xfrm>
      </p:grpSpPr>
      <p:sp>
        <p:nvSpPr>
          <p:cNvPr id="193" name="Google Shape;19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98"/>
        <p:cNvGrpSpPr/>
        <p:nvPr/>
      </p:nvGrpSpPr>
      <p:grpSpPr>
        <a:xfrm>
          <a:off x="0" y="0"/>
          <a:ext cx="0" cy="0"/>
          <a:chOff x="0" y="0"/>
          <a:chExt cx="0" cy="0"/>
        </a:xfrm>
      </p:grpSpPr>
      <p:sp>
        <p:nvSpPr>
          <p:cNvPr id="199" name="Google Shape;199;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05"/>
        <p:cNvGrpSpPr/>
        <p:nvPr/>
      </p:nvGrpSpPr>
      <p:grpSpPr>
        <a:xfrm>
          <a:off x="0" y="0"/>
          <a:ext cx="0" cy="0"/>
          <a:chOff x="0" y="0"/>
          <a:chExt cx="0" cy="0"/>
        </a:xfrm>
      </p:grpSpPr>
      <p:sp>
        <p:nvSpPr>
          <p:cNvPr id="206" name="Google Shape;206;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12"/>
        <p:cNvGrpSpPr/>
        <p:nvPr/>
      </p:nvGrpSpPr>
      <p:grpSpPr>
        <a:xfrm>
          <a:off x="0" y="0"/>
          <a:ext cx="0" cy="0"/>
          <a:chOff x="0" y="0"/>
          <a:chExt cx="0" cy="0"/>
        </a:xfrm>
      </p:grpSpPr>
      <p:sp>
        <p:nvSpPr>
          <p:cNvPr id="213" name="Google Shape;213;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25"/>
        <p:cNvGrpSpPr/>
        <p:nvPr/>
      </p:nvGrpSpPr>
      <p:grpSpPr>
        <a:xfrm>
          <a:off x="0" y="0"/>
          <a:ext cx="0" cy="0"/>
          <a:chOff x="0" y="0"/>
          <a:chExt cx="0" cy="0"/>
        </a:xfrm>
      </p:grpSpPr>
      <p:sp>
        <p:nvSpPr>
          <p:cNvPr id="226" name="Google Shape;22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31"/>
        <p:cNvGrpSpPr/>
        <p:nvPr/>
      </p:nvGrpSpPr>
      <p:grpSpPr>
        <a:xfrm>
          <a:off x="0" y="0"/>
          <a:ext cx="0" cy="0"/>
          <a:chOff x="0" y="0"/>
          <a:chExt cx="0" cy="0"/>
        </a:xfrm>
      </p:grpSpPr>
      <p:sp>
        <p:nvSpPr>
          <p:cNvPr id="232" name="Google Shape;232;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39"/>
        <p:cNvGrpSpPr/>
        <p:nvPr/>
      </p:nvGrpSpPr>
      <p:grpSpPr>
        <a:xfrm>
          <a:off x="0" y="0"/>
          <a:ext cx="0" cy="0"/>
          <a:chOff x="0" y="0"/>
          <a:chExt cx="0" cy="0"/>
        </a:xfrm>
      </p:grpSpPr>
      <p:sp>
        <p:nvSpPr>
          <p:cNvPr id="240" name="Google Shape;240;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46"/>
        <p:cNvGrpSpPr/>
        <p:nvPr/>
      </p:nvGrpSpPr>
      <p:grpSpPr>
        <a:xfrm>
          <a:off x="0" y="0"/>
          <a:ext cx="0" cy="0"/>
          <a:chOff x="0" y="0"/>
          <a:chExt cx="0" cy="0"/>
        </a:xfrm>
      </p:grpSpPr>
      <p:sp>
        <p:nvSpPr>
          <p:cNvPr id="247" name="Google Shape;247;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Motivation for using Python</a:t>
            </a:r>
            <a:endParaRPr/>
          </a:p>
          <a:p>
            <a:pPr marL="0" lvl="0" indent="0" algn="l" rtl="0">
              <a:lnSpc>
                <a:spcPct val="100000"/>
              </a:lnSpc>
              <a:spcBef>
                <a:spcPts val="0"/>
              </a:spcBef>
              <a:spcAft>
                <a:spcPts val="0"/>
              </a:spcAft>
              <a:buSzPts val="1100"/>
              <a:buNone/>
            </a:pPr>
            <a:r>
              <a:rPr lang="en"/>
              <a:t>Motivation for using Jupyter notebooks</a:t>
            </a:r>
            <a:endParaRPr/>
          </a:p>
          <a:p>
            <a:pPr marL="0" lvl="0" indent="0" algn="l" rtl="0">
              <a:lnSpc>
                <a:spcPct val="100000"/>
              </a:lnSpc>
              <a:spcBef>
                <a:spcPts val="0"/>
              </a:spcBef>
              <a:spcAft>
                <a:spcPts val="0"/>
              </a:spcAft>
              <a:buSzPts val="1100"/>
              <a:buNone/>
            </a:pPr>
            <a:r>
              <a:rPr lang="en"/>
              <a:t>What Jupyter is used for (more than Python)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52"/>
        <p:cNvGrpSpPr/>
        <p:nvPr/>
      </p:nvGrpSpPr>
      <p:grpSpPr>
        <a:xfrm>
          <a:off x="0" y="0"/>
          <a:ext cx="0" cy="0"/>
          <a:chOff x="0" y="0"/>
          <a:chExt cx="0" cy="0"/>
        </a:xfrm>
      </p:grpSpPr>
      <p:sp>
        <p:nvSpPr>
          <p:cNvPr id="253" name="Google Shape;253;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58"/>
        <p:cNvGrpSpPr/>
        <p:nvPr/>
      </p:nvGrpSpPr>
      <p:grpSpPr>
        <a:xfrm>
          <a:off x="0" y="0"/>
          <a:ext cx="0" cy="0"/>
          <a:chOff x="0" y="0"/>
          <a:chExt cx="0" cy="0"/>
        </a:xfrm>
      </p:grpSpPr>
      <p:sp>
        <p:nvSpPr>
          <p:cNvPr id="259" name="Google Shape;25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This is the page you first see when you open a notebook. This will be like your “home page.” This will show whatever directory (aka folder) that you opened it in in the terminal.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65"/>
        <p:cNvGrpSpPr/>
        <p:nvPr/>
      </p:nvGrpSpPr>
      <p:grpSpPr>
        <a:xfrm>
          <a:off x="0" y="0"/>
          <a:ext cx="0" cy="0"/>
          <a:chOff x="0" y="0"/>
          <a:chExt cx="0" cy="0"/>
        </a:xfrm>
      </p:grpSpPr>
      <p:sp>
        <p:nvSpPr>
          <p:cNvPr id="266" name="Google Shape;26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To create a new notebook, click on “new” at the top of the file system. Some of these kernels (like R) may not be available to you.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73"/>
        <p:cNvGrpSpPr/>
        <p:nvPr/>
      </p:nvGrpSpPr>
      <p:grpSpPr>
        <a:xfrm>
          <a:off x="0" y="0"/>
          <a:ext cx="0" cy="0"/>
          <a:chOff x="0" y="0"/>
          <a:chExt cx="0" cy="0"/>
        </a:xfrm>
      </p:grpSpPr>
      <p:sp>
        <p:nvSpPr>
          <p:cNvPr id="274" name="Google Shape;274;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To shutdown, delete, duplicate, or rename a notebook check the checkbox next to it and an array of controls will appear at the top of the notebook list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80"/>
        <p:cNvGrpSpPr/>
        <p:nvPr/>
      </p:nvGrpSpPr>
      <p:grpSpPr>
        <a:xfrm>
          <a:off x="0" y="0"/>
          <a:ext cx="0" cy="0"/>
          <a:chOff x="0" y="0"/>
          <a:chExt cx="0" cy="0"/>
        </a:xfrm>
      </p:grpSpPr>
      <p:sp>
        <p:nvSpPr>
          <p:cNvPr id="281" name="Google Shape;281;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To see all the notebooks that are running, you can click the “running” tab.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87"/>
        <p:cNvGrpSpPr/>
        <p:nvPr/>
      </p:nvGrpSpPr>
      <p:grpSpPr>
        <a:xfrm>
          <a:off x="0" y="0"/>
          <a:ext cx="0" cy="0"/>
          <a:chOff x="0" y="0"/>
          <a:chExt cx="0" cy="0"/>
        </a:xfrm>
      </p:grpSpPr>
      <p:sp>
        <p:nvSpPr>
          <p:cNvPr id="288" name="Google Shape;28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Create a new Jupyter notebook. This lets you create markdown and run code (talk about difference between markdown and code). The Notebook UI has three parts: Menu, Toolbar, Cells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94"/>
        <p:cNvGrpSpPr/>
        <p:nvPr/>
      </p:nvGrpSpPr>
      <p:grpSpPr>
        <a:xfrm>
          <a:off x="0" y="0"/>
          <a:ext cx="0" cy="0"/>
          <a:chOff x="0" y="0"/>
          <a:chExt cx="0" cy="0"/>
        </a:xfrm>
      </p:grpSpPr>
      <p:sp>
        <p:nvSpPr>
          <p:cNvPr id="295" name="Google Shape;295;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Select a cell by clicking on it. It will have a border showing what mode the cell is in (blue or green). Click in the cell to enter edit mode. </a:t>
            </a:r>
            <a:endParaRPr/>
          </a:p>
          <a:p>
            <a:pPr marL="0" lvl="0" indent="0" algn="l" rtl="0">
              <a:lnSpc>
                <a:spcPct val="100000"/>
              </a:lnSpc>
              <a:spcBef>
                <a:spcPts val="0"/>
              </a:spcBef>
              <a:spcAft>
                <a:spcPts val="0"/>
              </a:spcAft>
              <a:buSzPts val="1100"/>
              <a:buNone/>
            </a:pPr>
            <a:r>
              <a:rPr lang="en"/>
              <a:t>You can use the run button on the toolbar to run cells. (or you can use the keyboard command shift-enter). Pretty much everything can be done with both the keyboard and the menu--use what you prefer. I like the keyboard shortcuts because I am lazy and like to feel fancy at the same time.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01"/>
        <p:cNvGrpSpPr/>
        <p:nvPr/>
      </p:nvGrpSpPr>
      <p:grpSpPr>
        <a:xfrm>
          <a:off x="0" y="0"/>
          <a:ext cx="0" cy="0"/>
          <a:chOff x="0" y="0"/>
          <a:chExt cx="0" cy="0"/>
        </a:xfrm>
      </p:grpSpPr>
      <p:sp>
        <p:nvSpPr>
          <p:cNvPr id="302" name="Google Shape;302;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keyboard does different things depending on what mode you are in. When the border is green, you can type in the cell, just like a normal text editor. When the border is blue, you can edit the notebook as a whole (doing things like adding cells above or below), but you can’t edit the cell. In Command mode, there are tons of useful shortcuts you can use. For example if you press “c” it will copy the cell.</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09"/>
        <p:cNvGrpSpPr/>
        <p:nvPr/>
      </p:nvGrpSpPr>
      <p:grpSpPr>
        <a:xfrm>
          <a:off x="0" y="0"/>
          <a:ext cx="0" cy="0"/>
          <a:chOff x="0" y="0"/>
          <a:chExt cx="0" cy="0"/>
        </a:xfrm>
      </p:grpSpPr>
      <p:sp>
        <p:nvSpPr>
          <p:cNvPr id="310" name="Google Shape;310;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16"/>
        <p:cNvGrpSpPr/>
        <p:nvPr/>
      </p:nvGrpSpPr>
      <p:grpSpPr>
        <a:xfrm>
          <a:off x="0" y="0"/>
          <a:ext cx="0" cy="0"/>
          <a:chOff x="0" y="0"/>
          <a:chExt cx="0" cy="0"/>
        </a:xfrm>
      </p:grpSpPr>
      <p:sp>
        <p:nvSpPr>
          <p:cNvPr id="317" name="Google Shape;317;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22"/>
        <p:cNvGrpSpPr/>
        <p:nvPr/>
      </p:nvGrpSpPr>
      <p:grpSpPr>
        <a:xfrm>
          <a:off x="0" y="0"/>
          <a:ext cx="0" cy="0"/>
          <a:chOff x="0" y="0"/>
          <a:chExt cx="0" cy="0"/>
        </a:xfrm>
      </p:grpSpPr>
      <p:sp>
        <p:nvSpPr>
          <p:cNvPr id="323" name="Google Shape;323;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28"/>
        <p:cNvGrpSpPr/>
        <p:nvPr/>
      </p:nvGrpSpPr>
      <p:grpSpPr>
        <a:xfrm>
          <a:off x="0" y="0"/>
          <a:ext cx="0" cy="0"/>
          <a:chOff x="0" y="0"/>
          <a:chExt cx="0" cy="0"/>
        </a:xfrm>
      </p:grpSpPr>
      <p:sp>
        <p:nvSpPr>
          <p:cNvPr id="329" name="Google Shape;329;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34"/>
        <p:cNvGrpSpPr/>
        <p:nvPr/>
      </p:nvGrpSpPr>
      <p:grpSpPr>
        <a:xfrm>
          <a:off x="0" y="0"/>
          <a:ext cx="0" cy="0"/>
          <a:chOff x="0" y="0"/>
          <a:chExt cx="0" cy="0"/>
        </a:xfrm>
      </p:grpSpPr>
      <p:sp>
        <p:nvSpPr>
          <p:cNvPr id="335" name="Google Shape;335;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Get to Jupyter</a:t>
            </a:r>
            <a:endParaRPr>
              <a:solidFill>
                <a:schemeClr val="dk1"/>
              </a:solidFill>
              <a:latin typeface="Calibri"/>
              <a:ea typeface="Calibri"/>
              <a:cs typeface="Calibri"/>
              <a:sym typeface="Calibri"/>
            </a:endParaRPr>
          </a:p>
          <a:p>
            <a:pPr marL="457200" lvl="0" indent="-298450" algn="l" rtl="0">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code cell</a:t>
            </a:r>
            <a:endParaRPr>
              <a:solidFill>
                <a:schemeClr val="dk1"/>
              </a:solidFill>
              <a:latin typeface="Calibri"/>
              <a:ea typeface="Calibri"/>
              <a:cs typeface="Calibri"/>
              <a:sym typeface="Calibri"/>
            </a:endParaRPr>
          </a:p>
          <a:p>
            <a:pPr marL="457200" lvl="0" indent="-298450" algn="l" rtl="0">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text cell</a:t>
            </a:r>
            <a:endParaRPr>
              <a:solidFill>
                <a:schemeClr val="dk1"/>
              </a:solidFill>
              <a:latin typeface="Calibri"/>
              <a:ea typeface="Calibri"/>
              <a:cs typeface="Calibri"/>
              <a:sym typeface="Calibri"/>
            </a:endParaRPr>
          </a:p>
          <a:p>
            <a:pPr marL="457200" lvl="0" indent="-298450" algn="l" rtl="0">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Delete a cell</a:t>
            </a:r>
            <a:endParaRPr>
              <a:solidFill>
                <a:schemeClr val="dk1"/>
              </a:solidFill>
              <a:latin typeface="Calibri"/>
              <a:ea typeface="Calibri"/>
              <a:cs typeface="Calibri"/>
              <a:sym typeface="Calibri"/>
            </a:endParaRPr>
          </a:p>
          <a:p>
            <a:pPr marL="457200" lvl="0" indent="-298450" algn="l" rtl="0">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Run a code cell (show print)</a:t>
            </a:r>
            <a:endParaRPr>
              <a:solidFill>
                <a:schemeClr val="dk1"/>
              </a:solidFill>
              <a:latin typeface="Calibri"/>
              <a:ea typeface="Calibri"/>
              <a:cs typeface="Calibri"/>
              <a:sym typeface="Calibri"/>
            </a:endParaRPr>
          </a:p>
          <a:p>
            <a:pPr marL="457200" lvl="0" indent="-298450" algn="l" rtl="0">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Repeat x2 </a:t>
            </a:r>
            <a:endParaRPr>
              <a:solidFill>
                <a:schemeClr val="dk1"/>
              </a:solidFill>
              <a:latin typeface="Calibri"/>
              <a:ea typeface="Calibri"/>
              <a:cs typeface="Calibri"/>
              <a:sym typeface="Calibri"/>
            </a:endParaRPr>
          </a:p>
          <a:p>
            <a:pPr marL="457200" lvl="0" indent="-298450" algn="l" rtl="0">
              <a:lnSpc>
                <a:spcPct val="100000"/>
              </a:lnSpc>
              <a:spcBef>
                <a:spcPts val="0"/>
              </a:spcBef>
              <a:spcAft>
                <a:spcPts val="0"/>
              </a:spcAft>
              <a:buClr>
                <a:schemeClr val="dk1"/>
              </a:buClr>
              <a:buSzPts val="1100"/>
              <a:buFont typeface="Calibri"/>
              <a:buChar char="●"/>
            </a:pPr>
            <a:endParaRPr>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a:solidFill>
                  <a:schemeClr val="dk1"/>
                </a:solidFill>
                <a:latin typeface="Calibri"/>
                <a:ea typeface="Calibri"/>
                <a:cs typeface="Calibri"/>
                <a:sym typeface="Calibri"/>
              </a:rPr>
              <a:t>Make a note of the file endings for jupyter notebooks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39"/>
        <p:cNvGrpSpPr/>
        <p:nvPr/>
      </p:nvGrpSpPr>
      <p:grpSpPr>
        <a:xfrm>
          <a:off x="0" y="0"/>
          <a:ext cx="0" cy="0"/>
          <a:chOff x="0" y="0"/>
          <a:chExt cx="0" cy="0"/>
        </a:xfrm>
      </p:grpSpPr>
      <p:sp>
        <p:nvSpPr>
          <p:cNvPr id="340" name="Google Shape;340;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lvl="1" indent="-298450" algn="l" rtl="0">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Open a new notebook</a:t>
            </a:r>
            <a:endParaRPr>
              <a:solidFill>
                <a:schemeClr val="dk1"/>
              </a:solidFill>
              <a:latin typeface="Calibri"/>
              <a:ea typeface="Calibri"/>
              <a:cs typeface="Calibri"/>
              <a:sym typeface="Calibri"/>
            </a:endParaRPr>
          </a:p>
          <a:p>
            <a:pPr marL="914400" lvl="1" indent="-298450" algn="l" rtl="0">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Name the file something specific</a:t>
            </a:r>
            <a:endParaRPr>
              <a:solidFill>
                <a:schemeClr val="dk1"/>
              </a:solidFill>
              <a:latin typeface="Calibri"/>
              <a:ea typeface="Calibri"/>
              <a:cs typeface="Calibri"/>
              <a:sym typeface="Calibri"/>
            </a:endParaRPr>
          </a:p>
          <a:p>
            <a:pPr marL="914400" lvl="1" indent="-298450" algn="l" rtl="0">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header for their name</a:t>
            </a:r>
            <a:endParaRPr>
              <a:solidFill>
                <a:schemeClr val="dk1"/>
              </a:solidFill>
              <a:latin typeface="Calibri"/>
              <a:ea typeface="Calibri"/>
              <a:cs typeface="Calibri"/>
              <a:sym typeface="Calibri"/>
            </a:endParaRPr>
          </a:p>
          <a:p>
            <a:pPr marL="914400" lvl="1" indent="-298450" algn="l" rtl="0">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Add a code cell</a:t>
            </a:r>
            <a:endParaRPr>
              <a:solidFill>
                <a:schemeClr val="dk1"/>
              </a:solidFill>
              <a:latin typeface="Calibri"/>
              <a:ea typeface="Calibri"/>
              <a:cs typeface="Calibri"/>
              <a:sym typeface="Calibri"/>
            </a:endParaRPr>
          </a:p>
          <a:p>
            <a:pPr marL="914400" lvl="1" indent="-298450" algn="l" rtl="0">
              <a:lnSpc>
                <a:spcPct val="100000"/>
              </a:lnSpc>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Print a short bio</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45"/>
        <p:cNvGrpSpPr/>
        <p:nvPr/>
      </p:nvGrpSpPr>
      <p:grpSpPr>
        <a:xfrm>
          <a:off x="0" y="0"/>
          <a:ext cx="0" cy="0"/>
          <a:chOff x="0" y="0"/>
          <a:chExt cx="0" cy="0"/>
        </a:xfrm>
      </p:grpSpPr>
      <p:sp>
        <p:nvSpPr>
          <p:cNvPr id="346" name="Google Shape;346;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51"/>
        <p:cNvGrpSpPr/>
        <p:nvPr/>
      </p:nvGrpSpPr>
      <p:grpSpPr>
        <a:xfrm>
          <a:off x="0" y="0"/>
          <a:ext cx="0" cy="0"/>
          <a:chOff x="0" y="0"/>
          <a:chExt cx="0" cy="0"/>
        </a:xfrm>
      </p:grpSpPr>
      <p:sp>
        <p:nvSpPr>
          <p:cNvPr id="352" name="Google Shape;352;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57"/>
        <p:cNvGrpSpPr/>
        <p:nvPr/>
      </p:nvGrpSpPr>
      <p:grpSpPr>
        <a:xfrm>
          <a:off x="0" y="0"/>
          <a:ext cx="0" cy="0"/>
          <a:chOff x="0" y="0"/>
          <a:chExt cx="0" cy="0"/>
        </a:xfrm>
      </p:grpSpPr>
      <p:sp>
        <p:nvSpPr>
          <p:cNvPr id="358" name="Google Shape;358;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64"/>
        <p:cNvGrpSpPr/>
        <p:nvPr/>
      </p:nvGrpSpPr>
      <p:grpSpPr>
        <a:xfrm>
          <a:off x="0" y="0"/>
          <a:ext cx="0" cy="0"/>
          <a:chOff x="0" y="0"/>
          <a:chExt cx="0" cy="0"/>
        </a:xfrm>
      </p:grpSpPr>
      <p:sp>
        <p:nvSpPr>
          <p:cNvPr id="365" name="Google Shape;365;g4d2708e3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4d2708e3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71"/>
        <p:cNvGrpSpPr/>
        <p:nvPr/>
      </p:nvGrpSpPr>
      <p:grpSpPr>
        <a:xfrm>
          <a:off x="0" y="0"/>
          <a:ext cx="0" cy="0"/>
          <a:chOff x="0" y="0"/>
          <a:chExt cx="0" cy="0"/>
        </a:xfrm>
      </p:grpSpPr>
      <p:sp>
        <p:nvSpPr>
          <p:cNvPr id="372" name="Google Shape;372;g52ab0805d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2ab0805d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Domains of Machine Learning (Stats, Programming, Domain Knowledge)</a:t>
            </a:r>
            <a:endParaRPr/>
          </a:p>
          <a:p>
            <a:pPr marL="457200" lvl="0" indent="-298450" algn="l" rtl="0">
              <a:lnSpc>
                <a:spcPct val="100000"/>
              </a:lnSpc>
              <a:spcBef>
                <a:spcPts val="0"/>
              </a:spcBef>
              <a:spcAft>
                <a:spcPts val="0"/>
              </a:spcAft>
              <a:buSzPts val="1100"/>
              <a:buChar char="●"/>
            </a:pPr>
            <a:r>
              <a:rPr lang="en"/>
              <a:t>Good to know where you stand here so you can know what you’d like to do to continue growing</a:t>
            </a:r>
            <a:endParaRPr/>
          </a:p>
          <a:p>
            <a:pPr marL="457200" lvl="0" indent="-298450" algn="l" rtl="0">
              <a:lnSpc>
                <a:spcPct val="100000"/>
              </a:lnSpc>
              <a:spcBef>
                <a:spcPts val="0"/>
              </a:spcBef>
              <a:spcAft>
                <a:spcPts val="0"/>
              </a:spcAft>
              <a:buSzPts val="1100"/>
              <a:buChar char="●"/>
            </a:pPr>
            <a:r>
              <a:rPr lang="en"/>
              <a:t>Although many ML algorithms use linear algebra, we’ll get an intuition for what they’re doing without needing to learn it</a:t>
            </a:r>
            <a:endParaRPr/>
          </a:p>
          <a:p>
            <a:pPr marL="457200" lvl="0" indent="-298450" algn="l" rtl="0">
              <a:lnSpc>
                <a:spcPct val="100000"/>
              </a:lnSpc>
              <a:spcBef>
                <a:spcPts val="0"/>
              </a:spcBef>
              <a:spcAft>
                <a:spcPts val="0"/>
              </a:spcAft>
              <a:buSzPts val="1100"/>
              <a:buChar char="●"/>
            </a:pPr>
            <a:r>
              <a:rPr lang="en"/>
              <a:t>Will provide resources for you</a:t>
            </a:r>
            <a:endParaRPr/>
          </a:p>
          <a:p>
            <a:pPr marL="0" lvl="0" indent="0" algn="l" rtl="0">
              <a:lnSpc>
                <a:spcPct val="100000"/>
              </a:lnSpc>
              <a:spcBef>
                <a:spcPts val="0"/>
              </a:spcBef>
              <a:spcAft>
                <a:spcPts val="0"/>
              </a:spcAft>
              <a:buClr>
                <a:srgbClr val="000000"/>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Clr>
                <a:schemeClr val="dk1"/>
              </a:buClr>
              <a:buSzPts val="1800"/>
              <a:buChar char="●"/>
              <a:defRPr>
                <a:solidFill>
                  <a:schemeClr val="dk1"/>
                </a:solidFill>
              </a:defRPr>
            </a:lvl1pPr>
            <a:lvl2pPr marL="914400" lvl="1" indent="-317500" algn="l">
              <a:lnSpc>
                <a:spcPct val="115000"/>
              </a:lnSpc>
              <a:spcBef>
                <a:spcPts val="1600"/>
              </a:spcBef>
              <a:spcAft>
                <a:spcPts val="0"/>
              </a:spcAft>
              <a:buClr>
                <a:schemeClr val="dk1"/>
              </a:buClr>
              <a:buSzPts val="1400"/>
              <a:buChar char="○"/>
              <a:defRPr>
                <a:solidFill>
                  <a:schemeClr val="dk1"/>
                </a:solidFill>
              </a:defRPr>
            </a:lvl2pPr>
            <a:lvl3pPr marL="1371600" lvl="2" indent="-317500" algn="l">
              <a:lnSpc>
                <a:spcPct val="115000"/>
              </a:lnSpc>
              <a:spcBef>
                <a:spcPts val="1600"/>
              </a:spcBef>
              <a:spcAft>
                <a:spcPts val="0"/>
              </a:spcAft>
              <a:buClr>
                <a:schemeClr val="dk1"/>
              </a:buClr>
              <a:buSzPts val="1400"/>
              <a:buChar char="■"/>
              <a:defRPr>
                <a:solidFill>
                  <a:schemeClr val="dk1"/>
                </a:solidFill>
              </a:defRPr>
            </a:lvl3pPr>
            <a:lvl4pPr marL="1828800" lvl="3" indent="-317500" algn="l">
              <a:lnSpc>
                <a:spcPct val="115000"/>
              </a:lnSpc>
              <a:spcBef>
                <a:spcPts val="1600"/>
              </a:spcBef>
              <a:spcAft>
                <a:spcPts val="0"/>
              </a:spcAft>
              <a:buClr>
                <a:schemeClr val="dk1"/>
              </a:buClr>
              <a:buSzPts val="1400"/>
              <a:buChar char="●"/>
              <a:defRPr>
                <a:solidFill>
                  <a:schemeClr val="dk1"/>
                </a:solidFill>
              </a:defRPr>
            </a:lvl4pPr>
            <a:lvl5pPr marL="2286000" lvl="4" indent="-317500" algn="l">
              <a:lnSpc>
                <a:spcPct val="115000"/>
              </a:lnSpc>
              <a:spcBef>
                <a:spcPts val="1600"/>
              </a:spcBef>
              <a:spcAft>
                <a:spcPts val="0"/>
              </a:spcAft>
              <a:buClr>
                <a:schemeClr val="dk1"/>
              </a:buClr>
              <a:buSzPts val="1400"/>
              <a:buChar char="○"/>
              <a:defRPr>
                <a:solidFill>
                  <a:schemeClr val="dk1"/>
                </a:solidFill>
              </a:defRPr>
            </a:lvl5pPr>
            <a:lvl6pPr marL="2743200" lvl="5" indent="-317500" algn="l">
              <a:lnSpc>
                <a:spcPct val="115000"/>
              </a:lnSpc>
              <a:spcBef>
                <a:spcPts val="1600"/>
              </a:spcBef>
              <a:spcAft>
                <a:spcPts val="0"/>
              </a:spcAft>
              <a:buClr>
                <a:schemeClr val="dk1"/>
              </a:buClr>
              <a:buSzPts val="1400"/>
              <a:buChar char="■"/>
              <a:defRPr>
                <a:solidFill>
                  <a:schemeClr val="dk1"/>
                </a:solidFill>
              </a:defRPr>
            </a:lvl6pPr>
            <a:lvl7pPr marL="3200400" lvl="6" indent="-317500" algn="l">
              <a:lnSpc>
                <a:spcPct val="115000"/>
              </a:lnSpc>
              <a:spcBef>
                <a:spcPts val="1600"/>
              </a:spcBef>
              <a:spcAft>
                <a:spcPts val="0"/>
              </a:spcAft>
              <a:buClr>
                <a:schemeClr val="dk1"/>
              </a:buClr>
              <a:buSzPts val="1400"/>
              <a:buChar char="●"/>
              <a:defRPr>
                <a:solidFill>
                  <a:schemeClr val="dk1"/>
                </a:solidFill>
              </a:defRPr>
            </a:lvl7pPr>
            <a:lvl8pPr marL="3657600" lvl="7" indent="-317500" algn="l">
              <a:lnSpc>
                <a:spcPct val="115000"/>
              </a:lnSpc>
              <a:spcBef>
                <a:spcPts val="1600"/>
              </a:spcBef>
              <a:spcAft>
                <a:spcPts val="0"/>
              </a:spcAft>
              <a:buClr>
                <a:schemeClr val="dk1"/>
              </a:buClr>
              <a:buSzPts val="1400"/>
              <a:buChar char="○"/>
              <a:defRPr>
                <a:solidFill>
                  <a:schemeClr val="dk1"/>
                </a:solidFill>
              </a:defRPr>
            </a:lvl8pPr>
            <a:lvl9pPr marL="4114800" lvl="8" indent="-317500" algn="l">
              <a:lnSpc>
                <a:spcPct val="115000"/>
              </a:lnSpc>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160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1600"/>
              </a:spcBef>
              <a:spcAft>
                <a:spcPts val="160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hyperlink" Target="https://nbviewer.jupyter.org/" TargetMode="External"/><Relationship Id="rId4" Type="http://schemas.openxmlformats.org/officeDocument/2006/relationships/image" Target="../media/image28.png"/><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smtClean="0"/>
              <a:t>Python </a:t>
            </a:r>
            <a:r>
              <a:rPr lang="en" dirty="0"/>
              <a:t>Foundations</a:t>
            </a:r>
            <a:endParaRPr dirty="0"/>
          </a:p>
        </p:txBody>
      </p:sp>
      <p:sp>
        <p:nvSpPr>
          <p:cNvPr id="100" name="Google Shape;100;p2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Nichole Bennett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09"/>
        <p:cNvGrpSpPr/>
        <p:nvPr/>
      </p:nvGrpSpPr>
      <p:grpSpPr>
        <a:xfrm>
          <a:off x="0" y="0"/>
          <a:ext cx="0" cy="0"/>
          <a:chOff x="0" y="0"/>
          <a:chExt cx="0" cy="0"/>
        </a:xfrm>
      </p:grpSpPr>
      <p:sp>
        <p:nvSpPr>
          <p:cNvPr id="110" name="Google Shape;110;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is Python?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14"/>
        <p:cNvGrpSpPr/>
        <p:nvPr/>
      </p:nvGrpSpPr>
      <p:grpSpPr>
        <a:xfrm>
          <a:off x="0" y="0"/>
          <a:ext cx="0" cy="0"/>
          <a:chOff x="0" y="0"/>
          <a:chExt cx="0" cy="0"/>
        </a:xfrm>
      </p:grpSpPr>
      <p:sp>
        <p:nvSpPr>
          <p:cNvPr id="115" name="Google Shape;115;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What is Python?</a:t>
            </a:r>
            <a:endParaRPr/>
          </a:p>
        </p:txBody>
      </p:sp>
      <p:sp>
        <p:nvSpPr>
          <p:cNvPr id="116" name="Google Shape;116;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endParaRPr/>
          </a:p>
          <a:p>
            <a:pPr marL="0" lvl="0" indent="0" algn="l" rtl="0">
              <a:lnSpc>
                <a:spcPct val="115000"/>
              </a:lnSpc>
              <a:spcBef>
                <a:spcPts val="1600"/>
              </a:spcBef>
              <a:spcAft>
                <a:spcPts val="0"/>
              </a:spcAft>
              <a:buClr>
                <a:srgbClr val="000000"/>
              </a:buClr>
              <a:buSzPts val="1100"/>
              <a:buFont typeface="Arial"/>
              <a:buNone/>
            </a:pPr>
            <a:r>
              <a:rPr lang="en"/>
              <a:t> Created by Guido Van Rossum in 1991</a:t>
            </a:r>
            <a:endParaRPr/>
          </a:p>
          <a:p>
            <a:pPr marL="0" lvl="0" indent="0" algn="l" rtl="0">
              <a:lnSpc>
                <a:spcPct val="115000"/>
              </a:lnSpc>
              <a:spcBef>
                <a:spcPts val="1600"/>
              </a:spcBef>
              <a:spcAft>
                <a:spcPts val="0"/>
              </a:spcAft>
              <a:buClr>
                <a:srgbClr val="000000"/>
              </a:buClr>
              <a:buSzPts val="1100"/>
              <a:buFont typeface="Arial"/>
              <a:buNone/>
            </a:pPr>
            <a:r>
              <a:rPr lang="en"/>
              <a:t> Easy language to learn</a:t>
            </a:r>
            <a:endParaRPr/>
          </a:p>
          <a:p>
            <a:pPr marL="0" lvl="0" indent="0" algn="l" rtl="0">
              <a:lnSpc>
                <a:spcPct val="115000"/>
              </a:lnSpc>
              <a:spcBef>
                <a:spcPts val="1600"/>
              </a:spcBef>
              <a:spcAft>
                <a:spcPts val="0"/>
              </a:spcAft>
              <a:buClr>
                <a:srgbClr val="000000"/>
              </a:buClr>
              <a:buSzPts val="1100"/>
              <a:buFont typeface="Arial"/>
              <a:buNone/>
            </a:pPr>
            <a:r>
              <a:rPr lang="en"/>
              <a:t> Lots of contributors to modules</a:t>
            </a:r>
            <a:endParaRPr/>
          </a:p>
          <a:p>
            <a:pPr marL="0" lvl="0" indent="0" algn="l" rtl="0">
              <a:lnSpc>
                <a:spcPct val="115000"/>
              </a:lnSpc>
              <a:spcBef>
                <a:spcPts val="1600"/>
              </a:spcBef>
              <a:spcAft>
                <a:spcPts val="0"/>
              </a:spcAft>
              <a:buClr>
                <a:srgbClr val="000000"/>
              </a:buClr>
              <a:buSzPts val="1100"/>
              <a:buFont typeface="Arial"/>
              <a:buNone/>
            </a:pPr>
            <a:r>
              <a:rPr lang="en"/>
              <a:t> Emphasizes human readability</a:t>
            </a:r>
            <a:endParaRPr/>
          </a:p>
          <a:p>
            <a:pPr marL="0" lvl="0" indent="0" algn="l" rtl="0">
              <a:lnSpc>
                <a:spcPct val="115000"/>
              </a:lnSpc>
              <a:spcBef>
                <a:spcPts val="1600"/>
              </a:spcBef>
              <a:spcAft>
                <a:spcPts val="1600"/>
              </a:spcAft>
              <a:buSzPts val="1800"/>
              <a:buNone/>
            </a:pPr>
            <a:endParaRPr/>
          </a:p>
        </p:txBody>
      </p:sp>
      <p:pic>
        <p:nvPicPr>
          <p:cNvPr id="117" name="Google Shape;117;p28"/>
          <p:cNvPicPr preferRelativeResize="0"/>
          <p:nvPr/>
        </p:nvPicPr>
        <p:blipFill rotWithShape="1">
          <a:blip r:embed="rId3">
            <a:alphaModFix/>
          </a:blip>
          <a:srcRect/>
          <a:stretch/>
        </p:blipFill>
        <p:spPr>
          <a:xfrm>
            <a:off x="5760350" y="177165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is an interpreted language?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26"/>
        <p:cNvGrpSpPr/>
        <p:nvPr/>
      </p:nvGrpSpPr>
      <p:grpSpPr>
        <a:xfrm>
          <a:off x="0" y="0"/>
          <a:ext cx="0" cy="0"/>
          <a:chOff x="0" y="0"/>
          <a:chExt cx="0" cy="0"/>
        </a:xfrm>
      </p:grpSpPr>
      <p:sp>
        <p:nvSpPr>
          <p:cNvPr id="127" name="Google Shape;127;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Python is an interpreted language</a:t>
            </a:r>
            <a:endParaRPr/>
          </a:p>
        </p:txBody>
      </p:sp>
      <p:sp>
        <p:nvSpPr>
          <p:cNvPr id="128" name="Google Shape;128;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a:t>Code doesn't have to be translated into machine-language before execution (VS compiled code that is executed by the computer's CPU)</a:t>
            </a:r>
            <a:endParaRPr/>
          </a:p>
          <a:p>
            <a:pPr marL="0" lvl="0" indent="0" algn="l" rtl="0">
              <a:lnSpc>
                <a:spcPct val="115000"/>
              </a:lnSpc>
              <a:spcBef>
                <a:spcPts val="1600"/>
              </a:spcBef>
              <a:spcAft>
                <a:spcPts val="0"/>
              </a:spcAft>
              <a:buClr>
                <a:srgbClr val="000000"/>
              </a:buClr>
              <a:buSzPts val="1100"/>
              <a:buFont typeface="Arial"/>
              <a:buNone/>
            </a:pPr>
            <a:r>
              <a:rPr lang="en"/>
              <a:t>This means it's not as fast as compiled code</a:t>
            </a:r>
            <a:endParaRPr/>
          </a:p>
          <a:p>
            <a:pPr marL="0" lvl="0" indent="0" algn="l" rtl="0">
              <a:lnSpc>
                <a:spcPct val="115000"/>
              </a:lnSpc>
              <a:spcBef>
                <a:spcPts val="1600"/>
              </a:spcBef>
              <a:spcAft>
                <a:spcPts val="0"/>
              </a:spcAft>
              <a:buClr>
                <a:srgbClr val="000000"/>
              </a:buClr>
              <a:buSzPts val="1100"/>
              <a:buFont typeface="Arial"/>
              <a:buNone/>
            </a:pPr>
            <a:r>
              <a:rPr lang="en"/>
              <a:t>But also means it's more portable</a:t>
            </a:r>
            <a:endParaRPr/>
          </a:p>
          <a:p>
            <a:pPr marL="0" lvl="0" indent="0" algn="l" rtl="0">
              <a:lnSpc>
                <a:spcPct val="115000"/>
              </a:lnSpc>
              <a:spcBef>
                <a:spcPts val="1600"/>
              </a:spcBef>
              <a:spcAft>
                <a:spcPts val="1600"/>
              </a:spcAft>
              <a:buSzPts val="1800"/>
              <a:buNone/>
            </a:pPr>
            <a:endParaRPr/>
          </a:p>
        </p:txBody>
      </p:sp>
      <p:pic>
        <p:nvPicPr>
          <p:cNvPr id="129" name="Google Shape;129;p30"/>
          <p:cNvPicPr preferRelativeResize="0"/>
          <p:nvPr/>
        </p:nvPicPr>
        <p:blipFill rotWithShape="1">
          <a:blip r:embed="rId3">
            <a:alphaModFix/>
          </a:blip>
          <a:srcRect/>
          <a:stretch/>
        </p:blipFill>
        <p:spPr>
          <a:xfrm>
            <a:off x="5797325" y="2280175"/>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is an object-oriented language?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38"/>
        <p:cNvGrpSpPr/>
        <p:nvPr/>
      </p:nvGrpSpPr>
      <p:grpSpPr>
        <a:xfrm>
          <a:off x="0" y="0"/>
          <a:ext cx="0" cy="0"/>
          <a:chOff x="0" y="0"/>
          <a:chExt cx="0" cy="0"/>
        </a:xfrm>
      </p:grpSpPr>
      <p:sp>
        <p:nvSpPr>
          <p:cNvPr id="139" name="Google Shape;13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Python is an Object-Oriented language</a:t>
            </a:r>
            <a:endParaRPr/>
          </a:p>
        </p:txBody>
      </p:sp>
      <p:sp>
        <p:nvSpPr>
          <p:cNvPr id="140" name="Google Shape;140;p32"/>
          <p:cNvSpPr txBox="1">
            <a:spLocks noGrp="1"/>
          </p:cNvSpPr>
          <p:nvPr>
            <p:ph type="body" idx="1"/>
          </p:nvPr>
        </p:nvSpPr>
        <p:spPr>
          <a:xfrm>
            <a:off x="311700" y="1152475"/>
            <a:ext cx="4209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a:t>Instead of just being a series of actions, Python lets us form "objects" that have their own data (attributes) and their own actions (methods) to modify their data. </a:t>
            </a:r>
            <a:endParaRPr/>
          </a:p>
          <a:p>
            <a:pPr marL="0" lvl="0" indent="0" algn="l" rtl="0">
              <a:lnSpc>
                <a:spcPct val="115000"/>
              </a:lnSpc>
              <a:spcBef>
                <a:spcPts val="1600"/>
              </a:spcBef>
              <a:spcAft>
                <a:spcPts val="0"/>
              </a:spcAft>
              <a:buSzPts val="1800"/>
              <a:buNone/>
            </a:pPr>
            <a:r>
              <a:rPr lang="en"/>
              <a:t>A benefit of OO is that it is easier to reuse the code in other programs. </a:t>
            </a:r>
            <a:endParaRPr/>
          </a:p>
          <a:p>
            <a:pPr marL="0" lvl="0" indent="0" algn="l" rtl="0">
              <a:lnSpc>
                <a:spcPct val="115000"/>
              </a:lnSpc>
              <a:spcBef>
                <a:spcPts val="1600"/>
              </a:spcBef>
              <a:spcAft>
                <a:spcPts val="0"/>
              </a:spcAft>
              <a:buClr>
                <a:srgbClr val="000000"/>
              </a:buClr>
              <a:buSzPts val="1100"/>
              <a:buFont typeface="Arial"/>
              <a:buNone/>
            </a:pPr>
            <a:r>
              <a:rPr lang="en"/>
              <a:t>We'll be using lots of objects. (We may not even realize it).</a:t>
            </a:r>
            <a:endParaRPr/>
          </a:p>
          <a:p>
            <a:pPr marL="0" lvl="0" indent="0" algn="l" rtl="0">
              <a:lnSpc>
                <a:spcPct val="115000"/>
              </a:lnSpc>
              <a:spcBef>
                <a:spcPts val="1600"/>
              </a:spcBef>
              <a:spcAft>
                <a:spcPts val="1600"/>
              </a:spcAft>
              <a:buSzPts val="1800"/>
              <a:buNone/>
            </a:pPr>
            <a:endParaRPr/>
          </a:p>
        </p:txBody>
      </p:sp>
      <p:pic>
        <p:nvPicPr>
          <p:cNvPr id="141" name="Google Shape;141;p32"/>
          <p:cNvPicPr preferRelativeResize="0"/>
          <p:nvPr/>
        </p:nvPicPr>
        <p:blipFill rotWithShape="1">
          <a:blip r:embed="rId3">
            <a:alphaModFix/>
          </a:blip>
          <a:srcRect/>
          <a:stretch/>
        </p:blipFill>
        <p:spPr>
          <a:xfrm>
            <a:off x="4872525" y="1300101"/>
            <a:ext cx="3854525" cy="2939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45"/>
        <p:cNvGrpSpPr/>
        <p:nvPr/>
      </p:nvGrpSpPr>
      <p:grpSpPr>
        <a:xfrm>
          <a:off x="0" y="0"/>
          <a:ext cx="0" cy="0"/>
          <a:chOff x="0" y="0"/>
          <a:chExt cx="0" cy="0"/>
        </a:xfrm>
      </p:grpSpPr>
      <p:sp>
        <p:nvSpPr>
          <p:cNvPr id="146" name="Google Shape;146;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is a “high-level” language?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50"/>
        <p:cNvGrpSpPr/>
        <p:nvPr/>
      </p:nvGrpSpPr>
      <p:grpSpPr>
        <a:xfrm>
          <a:off x="0" y="0"/>
          <a:ext cx="0" cy="0"/>
          <a:chOff x="0" y="0"/>
          <a:chExt cx="0" cy="0"/>
        </a:xfrm>
      </p:grpSpPr>
      <p:sp>
        <p:nvSpPr>
          <p:cNvPr id="151" name="Google Shape;151;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Python is a high-level language</a:t>
            </a:r>
            <a:endParaRPr/>
          </a:p>
        </p:txBody>
      </p:sp>
      <p:sp>
        <p:nvSpPr>
          <p:cNvPr id="152" name="Google Shape;152;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153" name="Google Shape;153;p34"/>
          <p:cNvPicPr preferRelativeResize="0"/>
          <p:nvPr/>
        </p:nvPicPr>
        <p:blipFill rotWithShape="1">
          <a:blip r:embed="rId3">
            <a:alphaModFix/>
          </a:blip>
          <a:srcRect/>
          <a:stretch/>
        </p:blipFill>
        <p:spPr>
          <a:xfrm>
            <a:off x="656450" y="1077376"/>
            <a:ext cx="8006425" cy="1177925"/>
          </a:xfrm>
          <a:prstGeom prst="rect">
            <a:avLst/>
          </a:prstGeom>
          <a:noFill/>
          <a:ln>
            <a:noFill/>
          </a:ln>
        </p:spPr>
      </p:pic>
      <p:pic>
        <p:nvPicPr>
          <p:cNvPr id="154" name="Google Shape;154;p34"/>
          <p:cNvPicPr preferRelativeResize="0"/>
          <p:nvPr/>
        </p:nvPicPr>
        <p:blipFill rotWithShape="1">
          <a:blip r:embed="rId4">
            <a:alphaModFix/>
          </a:blip>
          <a:srcRect/>
          <a:stretch/>
        </p:blipFill>
        <p:spPr>
          <a:xfrm>
            <a:off x="1364550" y="2560100"/>
            <a:ext cx="5924550" cy="238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58"/>
        <p:cNvGrpSpPr/>
        <p:nvPr/>
      </p:nvGrpSpPr>
      <p:grpSpPr>
        <a:xfrm>
          <a:off x="0" y="0"/>
          <a:ext cx="0" cy="0"/>
          <a:chOff x="0" y="0"/>
          <a:chExt cx="0" cy="0"/>
        </a:xfrm>
      </p:grpSpPr>
      <p:sp>
        <p:nvSpPr>
          <p:cNvPr id="159" name="Google Shape;159;p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is a dynamically-typed language?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63"/>
        <p:cNvGrpSpPr/>
        <p:nvPr/>
      </p:nvGrpSpPr>
      <p:grpSpPr>
        <a:xfrm>
          <a:off x="0" y="0"/>
          <a:ext cx="0" cy="0"/>
          <a:chOff x="0" y="0"/>
          <a:chExt cx="0" cy="0"/>
        </a:xfrm>
      </p:grpSpPr>
      <p:sp>
        <p:nvSpPr>
          <p:cNvPr id="164" name="Google Shape;164;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Python is a dynamically-typed language</a:t>
            </a:r>
            <a:endParaRPr/>
          </a:p>
        </p:txBody>
      </p:sp>
      <p:sp>
        <p:nvSpPr>
          <p:cNvPr id="165" name="Google Shape;165;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This means you don't have to specify what type the variables are. The computer figures it out for you</a:t>
            </a:r>
            <a:endParaRPr/>
          </a:p>
        </p:txBody>
      </p:sp>
      <p:pic>
        <p:nvPicPr>
          <p:cNvPr id="166" name="Google Shape;166;p36"/>
          <p:cNvPicPr preferRelativeResize="0"/>
          <p:nvPr/>
        </p:nvPicPr>
        <p:blipFill rotWithShape="1">
          <a:blip r:embed="rId3">
            <a:alphaModFix/>
          </a:blip>
          <a:srcRect/>
          <a:stretch/>
        </p:blipFill>
        <p:spPr>
          <a:xfrm>
            <a:off x="5936025" y="2335650"/>
            <a:ext cx="1905000"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Course Information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70"/>
        <p:cNvGrpSpPr/>
        <p:nvPr/>
      </p:nvGrpSpPr>
      <p:grpSpPr>
        <a:xfrm>
          <a:off x="0" y="0"/>
          <a:ext cx="0" cy="0"/>
          <a:chOff x="0" y="0"/>
          <a:chExt cx="0" cy="0"/>
        </a:xfrm>
      </p:grpSpPr>
      <p:sp>
        <p:nvSpPr>
          <p:cNvPr id="171" name="Google Shape;171;p3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use Python?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75"/>
        <p:cNvGrpSpPr/>
        <p:nvPr/>
      </p:nvGrpSpPr>
      <p:grpSpPr>
        <a:xfrm>
          <a:off x="0" y="0"/>
          <a:ext cx="0" cy="0"/>
          <a:chOff x="0" y="0"/>
          <a:chExt cx="0" cy="0"/>
        </a:xfrm>
      </p:grpSpPr>
      <p:sp>
        <p:nvSpPr>
          <p:cNvPr id="176" name="Google Shape;176;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Why use Python?</a:t>
            </a:r>
            <a:endParaRPr/>
          </a:p>
        </p:txBody>
      </p:sp>
      <p:sp>
        <p:nvSpPr>
          <p:cNvPr id="177" name="Google Shape;177;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a:t>Quick and easy to use</a:t>
            </a:r>
            <a:endParaRPr/>
          </a:p>
          <a:p>
            <a:pPr marL="0" lvl="0" indent="0" algn="l" rtl="0">
              <a:lnSpc>
                <a:spcPct val="115000"/>
              </a:lnSpc>
              <a:spcBef>
                <a:spcPts val="1600"/>
              </a:spcBef>
              <a:spcAft>
                <a:spcPts val="0"/>
              </a:spcAft>
              <a:buClr>
                <a:srgbClr val="000000"/>
              </a:buClr>
              <a:buSzPts val="1100"/>
              <a:buFont typeface="Arial"/>
              <a:buNone/>
            </a:pPr>
            <a:r>
              <a:rPr lang="en"/>
              <a:t>Big community with lots of "batteries included" libraries (especially for machine learning)</a:t>
            </a:r>
            <a:endParaRPr/>
          </a:p>
          <a:p>
            <a:pPr marL="0" lvl="0" indent="0" algn="l" rtl="0">
              <a:lnSpc>
                <a:spcPct val="115000"/>
              </a:lnSpc>
              <a:spcBef>
                <a:spcPts val="1600"/>
              </a:spcBef>
              <a:spcAft>
                <a:spcPts val="0"/>
              </a:spcAft>
              <a:buClr>
                <a:srgbClr val="000000"/>
              </a:buClr>
              <a:buSzPts val="1100"/>
              <a:buFont typeface="Arial"/>
              <a:buNone/>
            </a:pPr>
            <a:r>
              <a:rPr lang="en"/>
              <a:t>Most libraries written by people with a computer science background, so easy to switch from library to library</a:t>
            </a:r>
            <a:endParaRPr/>
          </a:p>
          <a:p>
            <a:pPr marL="0" lvl="0" indent="0" algn="l" rtl="0">
              <a:lnSpc>
                <a:spcPct val="115000"/>
              </a:lnSpc>
              <a:spcBef>
                <a:spcPts val="1600"/>
              </a:spcBef>
              <a:spcAft>
                <a:spcPts val="1600"/>
              </a:spcAft>
              <a:buSzPts val="1800"/>
              <a:buNone/>
            </a:pPr>
            <a:endParaRPr/>
          </a:p>
        </p:txBody>
      </p:sp>
      <p:pic>
        <p:nvPicPr>
          <p:cNvPr id="178" name="Google Shape;178;p38"/>
          <p:cNvPicPr preferRelativeResize="0"/>
          <p:nvPr/>
        </p:nvPicPr>
        <p:blipFill rotWithShape="1">
          <a:blip r:embed="rId3">
            <a:alphaModFix/>
          </a:blip>
          <a:srcRect/>
          <a:stretch/>
        </p:blipFill>
        <p:spPr>
          <a:xfrm>
            <a:off x="6139425" y="3130750"/>
            <a:ext cx="1905000" cy="1905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82"/>
        <p:cNvGrpSpPr/>
        <p:nvPr/>
      </p:nvGrpSpPr>
      <p:grpSpPr>
        <a:xfrm>
          <a:off x="0" y="0"/>
          <a:ext cx="0" cy="0"/>
          <a:chOff x="0" y="0"/>
          <a:chExt cx="0" cy="0"/>
        </a:xfrm>
      </p:grpSpPr>
      <p:sp>
        <p:nvSpPr>
          <p:cNvPr id="183" name="Google Shape;183;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not use Python?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87"/>
        <p:cNvGrpSpPr/>
        <p:nvPr/>
      </p:nvGrpSpPr>
      <p:grpSpPr>
        <a:xfrm>
          <a:off x="0" y="0"/>
          <a:ext cx="0" cy="0"/>
          <a:chOff x="0" y="0"/>
          <a:chExt cx="0" cy="0"/>
        </a:xfrm>
      </p:grpSpPr>
      <p:sp>
        <p:nvSpPr>
          <p:cNvPr id="188" name="Google Shape;188;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Why not use Python?</a:t>
            </a:r>
            <a:endParaRPr/>
          </a:p>
        </p:txBody>
      </p:sp>
      <p:sp>
        <p:nvSpPr>
          <p:cNvPr id="189" name="Google Shape;189;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600"/>
              </a:spcBef>
              <a:spcAft>
                <a:spcPts val="0"/>
              </a:spcAft>
              <a:buClr>
                <a:srgbClr val="000000"/>
              </a:buClr>
              <a:buSzPts val="1100"/>
              <a:buFont typeface="Arial"/>
              <a:buNone/>
            </a:pPr>
            <a:r>
              <a:rPr lang="en"/>
              <a:t> If you have something that needs speed</a:t>
            </a:r>
            <a:endParaRPr/>
          </a:p>
          <a:p>
            <a:pPr marL="0" lvl="0" indent="0" algn="l" rtl="0">
              <a:lnSpc>
                <a:spcPct val="115000"/>
              </a:lnSpc>
              <a:spcBef>
                <a:spcPts val="1600"/>
              </a:spcBef>
              <a:spcAft>
                <a:spcPts val="0"/>
              </a:spcAft>
              <a:buSzPts val="1800"/>
              <a:buNone/>
            </a:pPr>
            <a:r>
              <a:rPr lang="en"/>
              <a:t> </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Clr>
                <a:srgbClr val="000000"/>
              </a:buClr>
              <a:buSzPts val="1100"/>
              <a:buFont typeface="Arial"/>
              <a:buNone/>
            </a:pPr>
            <a:r>
              <a:rPr lang="en"/>
              <a:t>If you are doing lots of stats </a:t>
            </a:r>
            <a:endParaRPr/>
          </a:p>
          <a:p>
            <a:pPr marL="0" lvl="0" indent="0" algn="l" rtl="0">
              <a:lnSpc>
                <a:spcPct val="115000"/>
              </a:lnSpc>
              <a:spcBef>
                <a:spcPts val="1600"/>
              </a:spcBef>
              <a:spcAft>
                <a:spcPts val="1600"/>
              </a:spcAft>
              <a:buSzPts val="1800"/>
              <a:buNone/>
            </a:pPr>
            <a:endParaRPr/>
          </a:p>
        </p:txBody>
      </p:sp>
      <p:pic>
        <p:nvPicPr>
          <p:cNvPr id="190" name="Google Shape;190;p40"/>
          <p:cNvPicPr preferRelativeResize="0"/>
          <p:nvPr/>
        </p:nvPicPr>
        <p:blipFill rotWithShape="1">
          <a:blip r:embed="rId3">
            <a:alphaModFix/>
          </a:blip>
          <a:srcRect/>
          <a:stretch/>
        </p:blipFill>
        <p:spPr>
          <a:xfrm>
            <a:off x="3411700" y="3283650"/>
            <a:ext cx="2047075" cy="1586475"/>
          </a:xfrm>
          <a:prstGeom prst="rect">
            <a:avLst/>
          </a:prstGeom>
          <a:noFill/>
          <a:ln>
            <a:noFill/>
          </a:ln>
        </p:spPr>
      </p:pic>
      <p:pic>
        <p:nvPicPr>
          <p:cNvPr id="191" name="Google Shape;191;p40"/>
          <p:cNvPicPr preferRelativeResize="0"/>
          <p:nvPr/>
        </p:nvPicPr>
        <p:blipFill rotWithShape="1">
          <a:blip r:embed="rId4">
            <a:alphaModFix/>
          </a:blip>
          <a:srcRect/>
          <a:stretch/>
        </p:blipFill>
        <p:spPr>
          <a:xfrm>
            <a:off x="4873025" y="1017725"/>
            <a:ext cx="1683850" cy="1890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95"/>
        <p:cNvGrpSpPr/>
        <p:nvPr/>
      </p:nvGrpSpPr>
      <p:grpSpPr>
        <a:xfrm>
          <a:off x="0" y="0"/>
          <a:ext cx="0" cy="0"/>
          <a:chOff x="0" y="0"/>
          <a:chExt cx="0" cy="0"/>
        </a:xfrm>
      </p:grpSpPr>
      <p:sp>
        <p:nvSpPr>
          <p:cNvPr id="196" name="Google Shape;196;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Python Interactive Shells</a:t>
            </a:r>
            <a:endParaRPr/>
          </a:p>
        </p:txBody>
      </p:sp>
      <p:sp>
        <p:nvSpPr>
          <p:cNvPr id="197" name="Google Shape;197;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a:t>Write code that is executed immediately by the Python interpreter.</a:t>
            </a:r>
            <a:endParaRPr/>
          </a:p>
          <a:p>
            <a:pPr marL="0" lvl="0" indent="0" algn="l" rtl="0">
              <a:lnSpc>
                <a:spcPct val="115000"/>
              </a:lnSpc>
              <a:spcBef>
                <a:spcPts val="1600"/>
              </a:spcBef>
              <a:spcAft>
                <a:spcPts val="0"/>
              </a:spcAft>
              <a:buClr>
                <a:srgbClr val="000000"/>
              </a:buClr>
              <a:buSzPts val="1100"/>
              <a:buFont typeface="Arial"/>
              <a:buNone/>
            </a:pPr>
            <a:r>
              <a:rPr lang="en"/>
              <a:t>We are able to "interact" with the results of the commands we pass. We can do this using a:</a:t>
            </a:r>
            <a:endParaRPr/>
          </a:p>
          <a:p>
            <a:pPr marL="0" lvl="0" indent="0" algn="l" rtl="0">
              <a:lnSpc>
                <a:spcPct val="115000"/>
              </a:lnSpc>
              <a:spcBef>
                <a:spcPts val="1600"/>
              </a:spcBef>
              <a:spcAft>
                <a:spcPts val="0"/>
              </a:spcAft>
              <a:buClr>
                <a:srgbClr val="000000"/>
              </a:buClr>
              <a:buSzPts val="1100"/>
              <a:buFont typeface="Arial"/>
              <a:buNone/>
            </a:pPr>
            <a:endParaRPr/>
          </a:p>
          <a:p>
            <a:pPr marL="457200" lvl="0" indent="-342900" algn="l" rtl="0">
              <a:lnSpc>
                <a:spcPct val="115000"/>
              </a:lnSpc>
              <a:spcBef>
                <a:spcPts val="1600"/>
              </a:spcBef>
              <a:spcAft>
                <a:spcPts val="0"/>
              </a:spcAft>
              <a:buSzPts val="1800"/>
              <a:buChar char="●"/>
            </a:pPr>
            <a:r>
              <a:rPr lang="en"/>
              <a:t>Python shell</a:t>
            </a:r>
            <a:endParaRPr/>
          </a:p>
          <a:p>
            <a:pPr marL="457200" lvl="0" indent="-342900" algn="l" rtl="0">
              <a:lnSpc>
                <a:spcPct val="115000"/>
              </a:lnSpc>
              <a:spcBef>
                <a:spcPts val="0"/>
              </a:spcBef>
              <a:spcAft>
                <a:spcPts val="0"/>
              </a:spcAft>
              <a:buSzPts val="1800"/>
              <a:buChar char="●"/>
            </a:pPr>
            <a:r>
              <a:rPr lang="en"/>
              <a:t>iPython shell</a:t>
            </a:r>
            <a:endParaRPr/>
          </a:p>
          <a:p>
            <a:pPr marL="457200" lvl="0" indent="-342900" algn="l" rtl="0">
              <a:lnSpc>
                <a:spcPct val="115000"/>
              </a:lnSpc>
              <a:spcBef>
                <a:spcPts val="0"/>
              </a:spcBef>
              <a:spcAft>
                <a:spcPts val="0"/>
              </a:spcAft>
              <a:buClr>
                <a:srgbClr val="00FFFF"/>
              </a:buClr>
              <a:buSzPts val="1800"/>
              <a:buChar char="●"/>
            </a:pPr>
            <a:r>
              <a:rPr lang="en">
                <a:solidFill>
                  <a:srgbClr val="00FFFF"/>
                </a:solidFill>
              </a:rPr>
              <a:t>Jupyter notebook</a:t>
            </a:r>
            <a:endParaRPr>
              <a:solidFill>
                <a:srgbClr val="00FFFF"/>
              </a:solidFill>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01"/>
        <p:cNvGrpSpPr/>
        <p:nvPr/>
      </p:nvGrpSpPr>
      <p:grpSpPr>
        <a:xfrm>
          <a:off x="0" y="0"/>
          <a:ext cx="0" cy="0"/>
          <a:chOff x="0" y="0"/>
          <a:chExt cx="0" cy="0"/>
        </a:xfrm>
      </p:grpSpPr>
      <p:sp>
        <p:nvSpPr>
          <p:cNvPr id="202" name="Google Shape;202;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Python Shell</a:t>
            </a:r>
            <a:endParaRPr/>
          </a:p>
        </p:txBody>
      </p:sp>
      <p:sp>
        <p:nvSpPr>
          <p:cNvPr id="203" name="Google Shape;203;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a:t>A python shell is similar to a Command Line Terminal and it can be launched by typing (into Terminal or Git Bash)</a:t>
            </a:r>
            <a:endParaRPr/>
          </a:p>
          <a:p>
            <a:pPr marL="0" lvl="0" indent="0" algn="l" rtl="0">
              <a:lnSpc>
                <a:spcPct val="115000"/>
              </a:lnSpc>
              <a:spcBef>
                <a:spcPts val="1600"/>
              </a:spcBef>
              <a:spcAft>
                <a:spcPts val="0"/>
              </a:spcAft>
              <a:buClr>
                <a:srgbClr val="000000"/>
              </a:buClr>
              <a:buSzPts val="1100"/>
              <a:buFont typeface="Arial"/>
              <a:buNone/>
            </a:pPr>
            <a:r>
              <a:rPr lang="en">
                <a:solidFill>
                  <a:srgbClr val="00FFFF"/>
                </a:solidFill>
                <a:latin typeface="Roboto Mono"/>
                <a:ea typeface="Roboto Mono"/>
                <a:cs typeface="Roboto Mono"/>
                <a:sym typeface="Roboto Mono"/>
              </a:rPr>
              <a:t>python</a:t>
            </a:r>
            <a:endParaRPr>
              <a:solidFill>
                <a:srgbClr val="00FFFF"/>
              </a:solidFill>
              <a:latin typeface="Roboto Mono"/>
              <a:ea typeface="Roboto Mono"/>
              <a:cs typeface="Roboto Mono"/>
              <a:sym typeface="Roboto Mono"/>
            </a:endParaRPr>
          </a:p>
          <a:p>
            <a:pPr marL="0" lvl="0" indent="0" algn="l" rtl="0">
              <a:lnSpc>
                <a:spcPct val="115000"/>
              </a:lnSpc>
              <a:spcBef>
                <a:spcPts val="1600"/>
              </a:spcBef>
              <a:spcAft>
                <a:spcPts val="1600"/>
              </a:spcAft>
              <a:buSzPts val="1800"/>
              <a:buNone/>
            </a:pPr>
            <a:endParaRPr/>
          </a:p>
        </p:txBody>
      </p:sp>
      <p:pic>
        <p:nvPicPr>
          <p:cNvPr id="204" name="Google Shape;204;p42"/>
          <p:cNvPicPr preferRelativeResize="0"/>
          <p:nvPr/>
        </p:nvPicPr>
        <p:blipFill rotWithShape="1">
          <a:blip r:embed="rId3">
            <a:alphaModFix/>
          </a:blip>
          <a:srcRect/>
          <a:stretch/>
        </p:blipFill>
        <p:spPr>
          <a:xfrm>
            <a:off x="3374724" y="1947200"/>
            <a:ext cx="4075575" cy="2924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08"/>
        <p:cNvGrpSpPr/>
        <p:nvPr/>
      </p:nvGrpSpPr>
      <p:grpSpPr>
        <a:xfrm>
          <a:off x="0" y="0"/>
          <a:ext cx="0" cy="0"/>
          <a:chOff x="0" y="0"/>
          <a:chExt cx="0" cy="0"/>
        </a:xfrm>
      </p:grpSpPr>
      <p:sp>
        <p:nvSpPr>
          <p:cNvPr id="209" name="Google Shape;209;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iPython Shell</a:t>
            </a:r>
            <a:endParaRPr/>
          </a:p>
        </p:txBody>
      </p:sp>
      <p:sp>
        <p:nvSpPr>
          <p:cNvPr id="210" name="Google Shape;210;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iPython provides syntax coloring and shortcuts to interact with other code.</a:t>
            </a:r>
            <a:endParaRPr/>
          </a:p>
          <a:p>
            <a:pPr marL="0" lvl="0" indent="0" algn="l" rtl="0">
              <a:lnSpc>
                <a:spcPct val="115000"/>
              </a:lnSpc>
              <a:spcBef>
                <a:spcPts val="1600"/>
              </a:spcBef>
              <a:spcAft>
                <a:spcPts val="0"/>
              </a:spcAft>
              <a:buClr>
                <a:srgbClr val="000000"/>
              </a:buClr>
              <a:buSzPts val="1100"/>
              <a:buFont typeface="Arial"/>
              <a:buNone/>
            </a:pPr>
            <a:r>
              <a:rPr lang="en"/>
              <a:t>You can launch it by typing  (into Terminal or Git Bash)</a:t>
            </a:r>
            <a:endParaRPr/>
          </a:p>
          <a:p>
            <a:pPr marL="0" lvl="0" indent="0" algn="l" rtl="0">
              <a:lnSpc>
                <a:spcPct val="115000"/>
              </a:lnSpc>
              <a:spcBef>
                <a:spcPts val="1600"/>
              </a:spcBef>
              <a:spcAft>
                <a:spcPts val="0"/>
              </a:spcAft>
              <a:buClr>
                <a:srgbClr val="000000"/>
              </a:buClr>
              <a:buSzPts val="1100"/>
              <a:buFont typeface="Arial"/>
              <a:buNone/>
            </a:pPr>
            <a:r>
              <a:rPr lang="en">
                <a:solidFill>
                  <a:srgbClr val="00FFFF"/>
                </a:solidFill>
                <a:latin typeface="Roboto Mono"/>
                <a:ea typeface="Roboto Mono"/>
                <a:cs typeface="Roboto Mono"/>
                <a:sym typeface="Roboto Mono"/>
              </a:rPr>
              <a:t>ipython</a:t>
            </a:r>
            <a:endParaRPr>
              <a:solidFill>
                <a:srgbClr val="00FFFF"/>
              </a:solidFill>
              <a:latin typeface="Roboto Mono"/>
              <a:ea typeface="Roboto Mono"/>
              <a:cs typeface="Roboto Mono"/>
              <a:sym typeface="Roboto Mono"/>
            </a:endParaRPr>
          </a:p>
          <a:p>
            <a:pPr marL="0" lvl="0" indent="0" algn="l" rtl="0">
              <a:lnSpc>
                <a:spcPct val="115000"/>
              </a:lnSpc>
              <a:spcBef>
                <a:spcPts val="1600"/>
              </a:spcBef>
              <a:spcAft>
                <a:spcPts val="1600"/>
              </a:spcAft>
              <a:buSzPts val="1800"/>
              <a:buNone/>
            </a:pPr>
            <a:endParaRPr/>
          </a:p>
        </p:txBody>
      </p:sp>
      <p:pic>
        <p:nvPicPr>
          <p:cNvPr id="211" name="Google Shape;211;p43"/>
          <p:cNvPicPr preferRelativeResize="0"/>
          <p:nvPr/>
        </p:nvPicPr>
        <p:blipFill rotWithShape="1">
          <a:blip r:embed="rId3">
            <a:alphaModFix/>
          </a:blip>
          <a:srcRect/>
          <a:stretch/>
        </p:blipFill>
        <p:spPr>
          <a:xfrm>
            <a:off x="3717631" y="2471531"/>
            <a:ext cx="4481825" cy="2137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15"/>
        <p:cNvGrpSpPr/>
        <p:nvPr/>
      </p:nvGrpSpPr>
      <p:grpSpPr>
        <a:xfrm>
          <a:off x="0" y="0"/>
          <a:ext cx="0" cy="0"/>
          <a:chOff x="0" y="0"/>
          <a:chExt cx="0" cy="0"/>
        </a:xfrm>
      </p:grpSpPr>
      <p:sp>
        <p:nvSpPr>
          <p:cNvPr id="216" name="Google Shape;216;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Jupyter Notebook</a:t>
            </a:r>
            <a:endParaRPr/>
          </a:p>
        </p:txBody>
      </p:sp>
      <p:sp>
        <p:nvSpPr>
          <p:cNvPr id="217" name="Google Shape;217;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A Jupyter notebook is a web interface. With it we can use formatting and markdown with our code.  This is what we’ll be primarily using for this course. </a:t>
            </a:r>
            <a:endParaRPr/>
          </a:p>
          <a:p>
            <a:pPr marL="0" lvl="0" indent="0" algn="l" rtl="0">
              <a:lnSpc>
                <a:spcPct val="115000"/>
              </a:lnSpc>
              <a:spcBef>
                <a:spcPts val="1600"/>
              </a:spcBef>
              <a:spcAft>
                <a:spcPts val="0"/>
              </a:spcAft>
              <a:buSzPts val="1800"/>
              <a:buNone/>
            </a:pPr>
            <a:r>
              <a:rPr lang="en"/>
              <a:t>Mac/Linux: In the terminal type </a:t>
            </a:r>
            <a:r>
              <a:rPr lang="en">
                <a:solidFill>
                  <a:srgbClr val="00FFFF"/>
                </a:solidFill>
                <a:latin typeface="Roboto Mono"/>
                <a:ea typeface="Roboto Mono"/>
                <a:cs typeface="Roboto Mono"/>
                <a:sym typeface="Roboto Mono"/>
              </a:rPr>
              <a:t>jupyter notebook</a:t>
            </a:r>
            <a:r>
              <a:rPr lang="en"/>
              <a:t> </a:t>
            </a:r>
            <a:endParaRPr/>
          </a:p>
          <a:p>
            <a:pPr marL="0" lvl="0" indent="0" algn="l" rtl="0">
              <a:lnSpc>
                <a:spcPct val="115000"/>
              </a:lnSpc>
              <a:spcBef>
                <a:spcPts val="1600"/>
              </a:spcBef>
              <a:spcAft>
                <a:spcPts val="0"/>
              </a:spcAft>
              <a:buSzPts val="1800"/>
              <a:buNone/>
            </a:pPr>
            <a:r>
              <a:rPr lang="en"/>
              <a:t>Windows: Click the "Start" button and type "cmd" type </a:t>
            </a:r>
            <a:r>
              <a:rPr lang="en">
                <a:solidFill>
                  <a:srgbClr val="00FFFF"/>
                </a:solidFill>
                <a:latin typeface="Roboto Mono"/>
                <a:ea typeface="Roboto Mono"/>
                <a:cs typeface="Roboto Mono"/>
                <a:sym typeface="Roboto Mono"/>
              </a:rPr>
              <a:t>jupyter notebook</a:t>
            </a:r>
            <a:r>
              <a:rPr lang="en"/>
              <a:t> </a:t>
            </a:r>
            <a:endParaRPr/>
          </a:p>
          <a:p>
            <a:pPr marL="0" lvl="0" indent="457200" algn="l" rtl="0">
              <a:lnSpc>
                <a:spcPct val="115000"/>
              </a:lnSpc>
              <a:spcBef>
                <a:spcPts val="1600"/>
              </a:spcBef>
              <a:spcAft>
                <a:spcPts val="0"/>
              </a:spcAft>
              <a:buSzPts val="1800"/>
              <a:buNone/>
            </a:pPr>
            <a:r>
              <a:rPr lang="en"/>
              <a:t>          Or open Git Bash and type </a:t>
            </a:r>
            <a:r>
              <a:rPr lang="en">
                <a:solidFill>
                  <a:srgbClr val="00FFFF"/>
                </a:solidFill>
                <a:latin typeface="Roboto Mono"/>
                <a:ea typeface="Roboto Mono"/>
                <a:cs typeface="Roboto Mono"/>
                <a:sym typeface="Roboto Mono"/>
              </a:rPr>
              <a:t>jupyter notebook</a:t>
            </a:r>
            <a:r>
              <a:rPr lang="en"/>
              <a:t> </a:t>
            </a:r>
            <a:endParaRPr/>
          </a:p>
          <a:p>
            <a:pPr marL="0" lvl="0" indent="0" algn="l" rtl="0">
              <a:lnSpc>
                <a:spcPct val="115000"/>
              </a:lnSpc>
              <a:spcBef>
                <a:spcPts val="1600"/>
              </a:spcBef>
              <a:spcAft>
                <a:spcPts val="0"/>
              </a:spcAft>
              <a:buClr>
                <a:srgbClr val="000000"/>
              </a:buClr>
              <a:buSzPts val="1100"/>
              <a:buFont typeface="Arial"/>
              <a:buNone/>
            </a:pPr>
            <a:endParaRPr/>
          </a:p>
          <a:p>
            <a:pPr marL="0" lvl="0" indent="0" algn="l" rtl="0">
              <a:lnSpc>
                <a:spcPct val="115000"/>
              </a:lnSpc>
              <a:spcBef>
                <a:spcPts val="1600"/>
              </a:spcBef>
              <a:spcAft>
                <a:spcPts val="0"/>
              </a:spcAft>
              <a:buClr>
                <a:srgbClr val="000000"/>
              </a:buClr>
              <a:buSzPts val="1100"/>
              <a:buFont typeface="Arial"/>
              <a:buNone/>
            </a:pPr>
            <a:endParaRPr>
              <a:solidFill>
                <a:srgbClr val="00FFFF"/>
              </a:solidFill>
              <a:latin typeface="Roboto Mono"/>
              <a:ea typeface="Roboto Mono"/>
              <a:cs typeface="Roboto Mono"/>
              <a:sym typeface="Roboto Mono"/>
            </a:endParaRPr>
          </a:p>
          <a:p>
            <a:pPr marL="0" lvl="0" indent="0" algn="l" rtl="0">
              <a:lnSpc>
                <a:spcPct val="115000"/>
              </a:lnSpc>
              <a:spcBef>
                <a:spcPts val="1600"/>
              </a:spcBef>
              <a:spcAft>
                <a:spcPts val="1600"/>
              </a:spcAft>
              <a:buSzPts val="1800"/>
              <a:buNone/>
            </a:pPr>
            <a:endParaRPr/>
          </a:p>
        </p:txBody>
      </p:sp>
      <p:pic>
        <p:nvPicPr>
          <p:cNvPr id="218" name="Google Shape;218;p44"/>
          <p:cNvPicPr preferRelativeResize="0"/>
          <p:nvPr/>
        </p:nvPicPr>
        <p:blipFill rotWithShape="1">
          <a:blip r:embed="rId3">
            <a:alphaModFix/>
          </a:blip>
          <a:srcRect/>
          <a:stretch/>
        </p:blipFill>
        <p:spPr>
          <a:xfrm>
            <a:off x="2227475" y="3434800"/>
            <a:ext cx="3176624" cy="17868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22"/>
        <p:cNvGrpSpPr/>
        <p:nvPr/>
      </p:nvGrpSpPr>
      <p:grpSpPr>
        <a:xfrm>
          <a:off x="0" y="0"/>
          <a:ext cx="0" cy="0"/>
          <a:chOff x="0" y="0"/>
          <a:chExt cx="0" cy="0"/>
        </a:xfrm>
      </p:grpSpPr>
      <p:sp>
        <p:nvSpPr>
          <p:cNvPr id="223" name="Google Shape;223;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Juypter Notebooks</a:t>
            </a:r>
            <a:endParaRPr/>
          </a:p>
        </p:txBody>
      </p:sp>
      <p:sp>
        <p:nvSpPr>
          <p:cNvPr id="224" name="Google Shape;224;p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born out of the IPython project--grew to encompass more languages</a:t>
            </a:r>
            <a:endParaRPr/>
          </a:p>
          <a:p>
            <a:pPr marL="0" lvl="0" indent="0" algn="l" rtl="0">
              <a:lnSpc>
                <a:spcPct val="115000"/>
              </a:lnSpc>
              <a:spcBef>
                <a:spcPts val="1600"/>
              </a:spcBef>
              <a:spcAft>
                <a:spcPts val="1600"/>
              </a:spcAft>
              <a:buSzPts val="1800"/>
              <a:buNone/>
            </a:pPr>
            <a:r>
              <a:rPr lang="en"/>
              <a:t>The name Jupyter is an indirect acronym of the three core languages it was designed for: JUlia, PYThon, and 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28"/>
        <p:cNvGrpSpPr/>
        <p:nvPr/>
      </p:nvGrpSpPr>
      <p:grpSpPr>
        <a:xfrm>
          <a:off x="0" y="0"/>
          <a:ext cx="0" cy="0"/>
          <a:chOff x="0" y="0"/>
          <a:chExt cx="0" cy="0"/>
        </a:xfrm>
      </p:grpSpPr>
      <p:sp>
        <p:nvSpPr>
          <p:cNvPr id="229" name="Google Shape;229;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Scripting</a:t>
            </a:r>
            <a:endParaRPr/>
          </a:p>
        </p:txBody>
      </p:sp>
      <p:sp>
        <p:nvSpPr>
          <p:cNvPr id="230" name="Google Shape;230;p4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a:t>Sometimes we just want to execute a program and get results, not interact with our Python code. </a:t>
            </a:r>
            <a:endParaRPr/>
          </a:p>
          <a:p>
            <a:pPr marL="0" lvl="0" indent="0" algn="l" rtl="0">
              <a:lnSpc>
                <a:spcPct val="115000"/>
              </a:lnSpc>
              <a:spcBef>
                <a:spcPts val="1600"/>
              </a:spcBef>
              <a:spcAft>
                <a:spcPts val="0"/>
              </a:spcAft>
              <a:buClr>
                <a:srgbClr val="000000"/>
              </a:buClr>
              <a:buSzPts val="1100"/>
              <a:buFont typeface="Arial"/>
              <a:buNone/>
            </a:pPr>
            <a:r>
              <a:rPr lang="en"/>
              <a:t>In those cases, we use a Python script. </a:t>
            </a:r>
            <a:endParaRPr/>
          </a:p>
          <a:p>
            <a:pPr marL="0" lvl="0" indent="0" algn="l" rtl="0">
              <a:lnSpc>
                <a:spcPct val="115000"/>
              </a:lnSpc>
              <a:spcBef>
                <a:spcPts val="1600"/>
              </a:spcBef>
              <a:spcAft>
                <a:spcPts val="0"/>
              </a:spcAft>
              <a:buClr>
                <a:srgbClr val="000000"/>
              </a:buClr>
              <a:buSzPts val="1100"/>
              <a:buFont typeface="Arial"/>
              <a:buNone/>
            </a:pPr>
            <a:r>
              <a:rPr lang="en"/>
              <a:t>To do so, we can use a text editor of our choice and save the code in a file with extension “.py”.</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About Me</a:t>
            </a:r>
            <a:endParaRPr/>
          </a:p>
        </p:txBody>
      </p:sp>
      <p:sp>
        <p:nvSpPr>
          <p:cNvPr id="68" name="Google Shape;68;p17"/>
          <p:cNvSpPr txBox="1">
            <a:spLocks noGrp="1"/>
          </p:cNvSpPr>
          <p:nvPr>
            <p:ph type="body" idx="1"/>
          </p:nvPr>
        </p:nvSpPr>
        <p:spPr>
          <a:xfrm>
            <a:off x="311700" y="1152475"/>
            <a:ext cx="43851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Used to research climate change impacts on butterflies (ecology, evolution, behavior, some genomics)</a:t>
            </a:r>
            <a:endParaRPr/>
          </a:p>
          <a:p>
            <a:pPr marL="0" lvl="0" indent="0" algn="l" rtl="0">
              <a:lnSpc>
                <a:spcPct val="115000"/>
              </a:lnSpc>
              <a:spcBef>
                <a:spcPts val="1600"/>
              </a:spcBef>
              <a:spcAft>
                <a:spcPts val="0"/>
              </a:spcAft>
              <a:buSzPts val="1800"/>
              <a:buNone/>
            </a:pPr>
            <a:r>
              <a:rPr lang="en"/>
              <a:t>Then, I taught adults data science with General Assembly and taught kids coding through various programs. </a:t>
            </a:r>
            <a:endParaRPr/>
          </a:p>
          <a:p>
            <a:pPr marL="0" lvl="0" indent="0" algn="l" rtl="0">
              <a:lnSpc>
                <a:spcPct val="115000"/>
              </a:lnSpc>
              <a:spcBef>
                <a:spcPts val="1600"/>
              </a:spcBef>
              <a:spcAft>
                <a:spcPts val="0"/>
              </a:spcAft>
              <a:buSzPts val="1800"/>
              <a:buNone/>
            </a:pPr>
            <a:r>
              <a:rPr lang="en"/>
              <a:t>Now I research science communication. </a:t>
            </a:r>
            <a:endParaRPr/>
          </a:p>
          <a:p>
            <a:pPr marL="0" lvl="0" indent="0" algn="l" rtl="0">
              <a:lnSpc>
                <a:spcPct val="115000"/>
              </a:lnSpc>
              <a:spcBef>
                <a:spcPts val="1600"/>
              </a:spcBef>
              <a:spcAft>
                <a:spcPts val="1600"/>
              </a:spcAft>
              <a:buSzPts val="1800"/>
              <a:buNone/>
            </a:pPr>
            <a:r>
              <a:rPr lang="en"/>
              <a:t>In my spare time, I do improvisational acting. </a:t>
            </a:r>
            <a:endParaRPr/>
          </a:p>
        </p:txBody>
      </p:sp>
      <p:pic>
        <p:nvPicPr>
          <p:cNvPr id="69" name="Google Shape;69;p17"/>
          <p:cNvPicPr preferRelativeResize="0"/>
          <p:nvPr/>
        </p:nvPicPr>
        <p:blipFill>
          <a:blip r:embed="rId3">
            <a:alphaModFix/>
          </a:blip>
          <a:stretch>
            <a:fillRect/>
          </a:stretch>
        </p:blipFill>
        <p:spPr>
          <a:xfrm>
            <a:off x="4900000" y="193630"/>
            <a:ext cx="3932300" cy="2378119"/>
          </a:xfrm>
          <a:prstGeom prst="rect">
            <a:avLst/>
          </a:prstGeom>
          <a:noFill/>
          <a:ln>
            <a:noFill/>
          </a:ln>
        </p:spPr>
      </p:pic>
      <p:pic>
        <p:nvPicPr>
          <p:cNvPr id="70" name="Google Shape;70;p17"/>
          <p:cNvPicPr preferRelativeResize="0"/>
          <p:nvPr/>
        </p:nvPicPr>
        <p:blipFill>
          <a:blip r:embed="rId4">
            <a:alphaModFix/>
          </a:blip>
          <a:stretch>
            <a:fillRect/>
          </a:stretch>
        </p:blipFill>
        <p:spPr>
          <a:xfrm>
            <a:off x="4900000" y="2663796"/>
            <a:ext cx="3932299" cy="294775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34"/>
        <p:cNvGrpSpPr/>
        <p:nvPr/>
      </p:nvGrpSpPr>
      <p:grpSpPr>
        <a:xfrm>
          <a:off x="0" y="0"/>
          <a:ext cx="0" cy="0"/>
          <a:chOff x="0" y="0"/>
          <a:chExt cx="0" cy="0"/>
        </a:xfrm>
      </p:grpSpPr>
      <p:sp>
        <p:nvSpPr>
          <p:cNvPr id="235" name="Google Shape;235;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Text Editors</a:t>
            </a:r>
            <a:endParaRPr/>
          </a:p>
        </p:txBody>
      </p:sp>
      <p:sp>
        <p:nvSpPr>
          <p:cNvPr id="236" name="Google Shape;236;p4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a:t>Some common plain text editors include:</a:t>
            </a:r>
            <a:endParaRPr/>
          </a:p>
          <a:p>
            <a:pPr marL="457200" lvl="0" indent="0" algn="l" rtl="0">
              <a:lnSpc>
                <a:spcPct val="115000"/>
              </a:lnSpc>
              <a:spcBef>
                <a:spcPts val="1600"/>
              </a:spcBef>
              <a:spcAft>
                <a:spcPts val="0"/>
              </a:spcAft>
              <a:buClr>
                <a:srgbClr val="000000"/>
              </a:buClr>
              <a:buSzPts val="1100"/>
              <a:buFont typeface="Arial"/>
              <a:buNone/>
            </a:pPr>
            <a:r>
              <a:rPr lang="en"/>
              <a:t>Atom</a:t>
            </a:r>
            <a:endParaRPr/>
          </a:p>
          <a:p>
            <a:pPr marL="457200" lvl="0" indent="0" algn="l" rtl="0">
              <a:lnSpc>
                <a:spcPct val="115000"/>
              </a:lnSpc>
              <a:spcBef>
                <a:spcPts val="1600"/>
              </a:spcBef>
              <a:spcAft>
                <a:spcPts val="0"/>
              </a:spcAft>
              <a:buClr>
                <a:srgbClr val="000000"/>
              </a:buClr>
              <a:buSzPts val="1100"/>
              <a:buFont typeface="Arial"/>
              <a:buNone/>
            </a:pPr>
            <a:r>
              <a:rPr lang="en"/>
              <a:t>NotePad (Win), NotePad++ (Win)</a:t>
            </a:r>
            <a:endParaRPr/>
          </a:p>
          <a:p>
            <a:pPr marL="457200" lvl="0" indent="0" algn="l" rtl="0">
              <a:lnSpc>
                <a:spcPct val="115000"/>
              </a:lnSpc>
              <a:spcBef>
                <a:spcPts val="1600"/>
              </a:spcBef>
              <a:spcAft>
                <a:spcPts val="0"/>
              </a:spcAft>
              <a:buClr>
                <a:srgbClr val="000000"/>
              </a:buClr>
              <a:buSzPts val="1100"/>
              <a:buFont typeface="Arial"/>
              <a:buNone/>
            </a:pPr>
            <a:r>
              <a:rPr lang="en"/>
              <a:t>TextEdit (Mac), TextWrangler (Mac).</a:t>
            </a:r>
            <a:endParaRPr/>
          </a:p>
          <a:p>
            <a:pPr marL="457200" lvl="0" indent="0" algn="l" rtl="0">
              <a:lnSpc>
                <a:spcPct val="115000"/>
              </a:lnSpc>
              <a:spcBef>
                <a:spcPts val="1600"/>
              </a:spcBef>
              <a:spcAft>
                <a:spcPts val="0"/>
              </a:spcAft>
              <a:buClr>
                <a:srgbClr val="000000"/>
              </a:buClr>
              <a:buSzPts val="1100"/>
              <a:buFont typeface="Arial"/>
              <a:buNone/>
            </a:pPr>
            <a:r>
              <a:rPr lang="en"/>
              <a:t>Nano (Linux, Mac)</a:t>
            </a:r>
            <a:endParaRPr/>
          </a:p>
          <a:p>
            <a:pPr marL="0" lvl="0" indent="0" algn="l" rtl="0">
              <a:lnSpc>
                <a:spcPct val="115000"/>
              </a:lnSpc>
              <a:spcBef>
                <a:spcPts val="1600"/>
              </a:spcBef>
              <a:spcAft>
                <a:spcPts val="1600"/>
              </a:spcAft>
              <a:buSzPts val="1800"/>
              <a:buNone/>
            </a:pPr>
            <a:endParaRPr/>
          </a:p>
        </p:txBody>
      </p:sp>
      <p:pic>
        <p:nvPicPr>
          <p:cNvPr id="237" name="Google Shape;237;p47"/>
          <p:cNvPicPr preferRelativeResize="0"/>
          <p:nvPr/>
        </p:nvPicPr>
        <p:blipFill rotWithShape="1">
          <a:blip r:embed="rId3">
            <a:alphaModFix/>
          </a:blip>
          <a:srcRect/>
          <a:stretch/>
        </p:blipFill>
        <p:spPr>
          <a:xfrm>
            <a:off x="5447172" y="326022"/>
            <a:ext cx="1638750" cy="1638725"/>
          </a:xfrm>
          <a:prstGeom prst="rect">
            <a:avLst/>
          </a:prstGeom>
          <a:noFill/>
          <a:ln>
            <a:noFill/>
          </a:ln>
        </p:spPr>
      </p:pic>
      <p:pic>
        <p:nvPicPr>
          <p:cNvPr id="238" name="Google Shape;238;p47"/>
          <p:cNvPicPr preferRelativeResize="0"/>
          <p:nvPr/>
        </p:nvPicPr>
        <p:blipFill rotWithShape="1">
          <a:blip r:embed="rId4">
            <a:alphaModFix/>
          </a:blip>
          <a:srcRect/>
          <a:stretch/>
        </p:blipFill>
        <p:spPr>
          <a:xfrm>
            <a:off x="4664250" y="2353075"/>
            <a:ext cx="4664349" cy="2623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42"/>
        <p:cNvGrpSpPr/>
        <p:nvPr/>
      </p:nvGrpSpPr>
      <p:grpSpPr>
        <a:xfrm>
          <a:off x="0" y="0"/>
          <a:ext cx="0" cy="0"/>
          <a:chOff x="0" y="0"/>
          <a:chExt cx="0" cy="0"/>
        </a:xfrm>
      </p:grpSpPr>
      <p:sp>
        <p:nvSpPr>
          <p:cNvPr id="243" name="Google Shape;243;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IDEs</a:t>
            </a:r>
            <a:endParaRPr/>
          </a:p>
        </p:txBody>
      </p:sp>
      <p:sp>
        <p:nvSpPr>
          <p:cNvPr id="244" name="Google Shape;244;p4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a:t>Integrated development environments (IDEs) provide tools for writing and testing your software (Brings tools together for you)</a:t>
            </a:r>
            <a:endParaRPr/>
          </a:p>
          <a:p>
            <a:pPr marL="457200" lvl="0" indent="0" algn="l" rtl="0">
              <a:lnSpc>
                <a:spcPct val="115000"/>
              </a:lnSpc>
              <a:spcBef>
                <a:spcPts val="1600"/>
              </a:spcBef>
              <a:spcAft>
                <a:spcPts val="0"/>
              </a:spcAft>
              <a:buClr>
                <a:srgbClr val="000000"/>
              </a:buClr>
              <a:buSzPts val="1100"/>
              <a:buFont typeface="Arial"/>
              <a:buNone/>
            </a:pPr>
            <a:r>
              <a:rPr lang="en"/>
              <a:t>PyCharm</a:t>
            </a:r>
            <a:endParaRPr/>
          </a:p>
          <a:p>
            <a:pPr marL="457200" lvl="0" indent="0" algn="l" rtl="0">
              <a:lnSpc>
                <a:spcPct val="115000"/>
              </a:lnSpc>
              <a:spcBef>
                <a:spcPts val="1600"/>
              </a:spcBef>
              <a:spcAft>
                <a:spcPts val="0"/>
              </a:spcAft>
              <a:buClr>
                <a:srgbClr val="000000"/>
              </a:buClr>
              <a:buSzPts val="1100"/>
              <a:buFont typeface="Arial"/>
              <a:buNone/>
            </a:pPr>
            <a:r>
              <a:rPr lang="en"/>
              <a:t>Eclipse with PyDev</a:t>
            </a:r>
            <a:endParaRPr/>
          </a:p>
          <a:p>
            <a:pPr marL="457200" lvl="0" indent="0" algn="l" rtl="0">
              <a:lnSpc>
                <a:spcPct val="115000"/>
              </a:lnSpc>
              <a:spcBef>
                <a:spcPts val="1600"/>
              </a:spcBef>
              <a:spcAft>
                <a:spcPts val="0"/>
              </a:spcAft>
              <a:buClr>
                <a:srgbClr val="000000"/>
              </a:buClr>
              <a:buSzPts val="1100"/>
              <a:buFont typeface="Arial"/>
              <a:buNone/>
            </a:pPr>
            <a:r>
              <a:rPr lang="en"/>
              <a:t>Atom</a:t>
            </a:r>
            <a:endParaRPr/>
          </a:p>
          <a:p>
            <a:pPr marL="457200" lvl="0" indent="0" algn="l" rtl="0">
              <a:lnSpc>
                <a:spcPct val="115000"/>
              </a:lnSpc>
              <a:spcBef>
                <a:spcPts val="1600"/>
              </a:spcBef>
              <a:spcAft>
                <a:spcPts val="0"/>
              </a:spcAft>
              <a:buClr>
                <a:srgbClr val="000000"/>
              </a:buClr>
              <a:buSzPts val="1100"/>
              <a:buFont typeface="Arial"/>
              <a:buNone/>
            </a:pPr>
            <a:r>
              <a:rPr lang="en"/>
              <a:t>Spyder (included in Anaconda)</a:t>
            </a:r>
            <a:endParaRPr/>
          </a:p>
          <a:p>
            <a:pPr marL="0" lvl="0" indent="0" algn="l" rtl="0">
              <a:lnSpc>
                <a:spcPct val="115000"/>
              </a:lnSpc>
              <a:spcBef>
                <a:spcPts val="1600"/>
              </a:spcBef>
              <a:spcAft>
                <a:spcPts val="1600"/>
              </a:spcAft>
              <a:buSzPts val="1800"/>
              <a:buNone/>
            </a:pPr>
            <a:endParaRPr/>
          </a:p>
        </p:txBody>
      </p:sp>
      <p:pic>
        <p:nvPicPr>
          <p:cNvPr id="245" name="Google Shape;245;p48"/>
          <p:cNvPicPr preferRelativeResize="0"/>
          <p:nvPr/>
        </p:nvPicPr>
        <p:blipFill rotWithShape="1">
          <a:blip r:embed="rId3">
            <a:alphaModFix/>
          </a:blip>
          <a:srcRect/>
          <a:stretch/>
        </p:blipFill>
        <p:spPr>
          <a:xfrm>
            <a:off x="5506738" y="2193613"/>
            <a:ext cx="2143125" cy="2143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49"/>
        <p:cNvGrpSpPr/>
        <p:nvPr/>
      </p:nvGrpSpPr>
      <p:grpSpPr>
        <a:xfrm>
          <a:off x="0" y="0"/>
          <a:ext cx="0" cy="0"/>
          <a:chOff x="0" y="0"/>
          <a:chExt cx="0" cy="0"/>
        </a:xfrm>
      </p:grpSpPr>
      <p:sp>
        <p:nvSpPr>
          <p:cNvPr id="250" name="Google Shape;250;p4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Introduction to </a:t>
            </a:r>
            <a:endParaRPr/>
          </a:p>
          <a:p>
            <a:pPr marL="0" lvl="0" indent="0" algn="ctr" rtl="0">
              <a:lnSpc>
                <a:spcPct val="100000"/>
              </a:lnSpc>
              <a:spcBef>
                <a:spcPts val="0"/>
              </a:spcBef>
              <a:spcAft>
                <a:spcPts val="0"/>
              </a:spcAft>
              <a:buSzPts val="5200"/>
              <a:buNone/>
            </a:pPr>
            <a:r>
              <a:rPr lang="en"/>
              <a:t>Jupyter Notebooks</a:t>
            </a:r>
            <a:endParaRPr/>
          </a:p>
        </p:txBody>
      </p:sp>
      <p:sp>
        <p:nvSpPr>
          <p:cNvPr id="251" name="Google Shape;251;p4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55"/>
        <p:cNvGrpSpPr/>
        <p:nvPr/>
      </p:nvGrpSpPr>
      <p:grpSpPr>
        <a:xfrm>
          <a:off x="0" y="0"/>
          <a:ext cx="0" cy="0"/>
          <a:chOff x="0" y="0"/>
          <a:chExt cx="0" cy="0"/>
        </a:xfrm>
      </p:grpSpPr>
      <p:sp>
        <p:nvSpPr>
          <p:cNvPr id="256" name="Google Shape;256;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Opening a Jupyter Notebook from </a:t>
            </a:r>
            <a:endParaRPr/>
          </a:p>
          <a:p>
            <a:pPr marL="0" lvl="0" indent="0" algn="l" rtl="0">
              <a:lnSpc>
                <a:spcPct val="100000"/>
              </a:lnSpc>
              <a:spcBef>
                <a:spcPts val="0"/>
              </a:spcBef>
              <a:spcAft>
                <a:spcPts val="0"/>
              </a:spcAft>
              <a:buSzPts val="2800"/>
              <a:buNone/>
            </a:pPr>
            <a:r>
              <a:rPr lang="en"/>
              <a:t>Git Bash (Windows) or the Terminal (Mac)</a:t>
            </a:r>
            <a:endParaRPr/>
          </a:p>
        </p:txBody>
      </p:sp>
      <p:pic>
        <p:nvPicPr>
          <p:cNvPr id="257" name="Google Shape;257;p50"/>
          <p:cNvPicPr preferRelativeResize="0"/>
          <p:nvPr/>
        </p:nvPicPr>
        <p:blipFill rotWithShape="1">
          <a:blip r:embed="rId3">
            <a:alphaModFix/>
          </a:blip>
          <a:srcRect t="22275"/>
          <a:stretch/>
        </p:blipFill>
        <p:spPr>
          <a:xfrm>
            <a:off x="204800" y="2997725"/>
            <a:ext cx="8734425" cy="784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61"/>
        <p:cNvGrpSpPr/>
        <p:nvPr/>
      </p:nvGrpSpPr>
      <p:grpSpPr>
        <a:xfrm>
          <a:off x="0" y="0"/>
          <a:ext cx="0" cy="0"/>
          <a:chOff x="0" y="0"/>
          <a:chExt cx="0" cy="0"/>
        </a:xfrm>
      </p:grpSpPr>
      <p:sp>
        <p:nvSpPr>
          <p:cNvPr id="262" name="Google Shape;262;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Notebook Dashboard</a:t>
            </a:r>
            <a:endParaRPr/>
          </a:p>
        </p:txBody>
      </p:sp>
      <p:sp>
        <p:nvSpPr>
          <p:cNvPr id="263" name="Google Shape;263;p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264" name="Google Shape;264;p51"/>
          <p:cNvPicPr preferRelativeResize="0"/>
          <p:nvPr/>
        </p:nvPicPr>
        <p:blipFill rotWithShape="1">
          <a:blip r:embed="rId3">
            <a:alphaModFix/>
          </a:blip>
          <a:srcRect/>
          <a:stretch/>
        </p:blipFill>
        <p:spPr>
          <a:xfrm>
            <a:off x="355725" y="1085025"/>
            <a:ext cx="6197426" cy="40584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68"/>
        <p:cNvGrpSpPr/>
        <p:nvPr/>
      </p:nvGrpSpPr>
      <p:grpSpPr>
        <a:xfrm>
          <a:off x="0" y="0"/>
          <a:ext cx="0" cy="0"/>
          <a:chOff x="0" y="0"/>
          <a:chExt cx="0" cy="0"/>
        </a:xfrm>
      </p:grpSpPr>
      <p:sp>
        <p:nvSpPr>
          <p:cNvPr id="269" name="Google Shape;269;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Notebook Dashboard</a:t>
            </a:r>
            <a:endParaRPr/>
          </a:p>
        </p:txBody>
      </p:sp>
      <p:sp>
        <p:nvSpPr>
          <p:cNvPr id="270" name="Google Shape;270;p5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271" name="Google Shape;271;p52"/>
          <p:cNvPicPr preferRelativeResize="0"/>
          <p:nvPr/>
        </p:nvPicPr>
        <p:blipFill rotWithShape="1">
          <a:blip r:embed="rId3">
            <a:alphaModFix/>
          </a:blip>
          <a:srcRect/>
          <a:stretch/>
        </p:blipFill>
        <p:spPr>
          <a:xfrm>
            <a:off x="355725" y="1131675"/>
            <a:ext cx="4962600" cy="3249826"/>
          </a:xfrm>
          <a:prstGeom prst="rect">
            <a:avLst/>
          </a:prstGeom>
          <a:noFill/>
          <a:ln>
            <a:noFill/>
          </a:ln>
        </p:spPr>
      </p:pic>
      <p:pic>
        <p:nvPicPr>
          <p:cNvPr id="272" name="Google Shape;272;p52"/>
          <p:cNvPicPr preferRelativeResize="0"/>
          <p:nvPr/>
        </p:nvPicPr>
        <p:blipFill rotWithShape="1">
          <a:blip r:embed="rId4">
            <a:alphaModFix/>
          </a:blip>
          <a:srcRect/>
          <a:stretch/>
        </p:blipFill>
        <p:spPr>
          <a:xfrm>
            <a:off x="5318325" y="204396"/>
            <a:ext cx="3513975" cy="500367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76"/>
        <p:cNvGrpSpPr/>
        <p:nvPr/>
      </p:nvGrpSpPr>
      <p:grpSpPr>
        <a:xfrm>
          <a:off x="0" y="0"/>
          <a:ext cx="0" cy="0"/>
          <a:chOff x="0" y="0"/>
          <a:chExt cx="0" cy="0"/>
        </a:xfrm>
      </p:grpSpPr>
      <p:sp>
        <p:nvSpPr>
          <p:cNvPr id="277" name="Google Shape;277;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Notebook Dashboard</a:t>
            </a:r>
            <a:endParaRPr/>
          </a:p>
        </p:txBody>
      </p:sp>
      <p:sp>
        <p:nvSpPr>
          <p:cNvPr id="278" name="Google Shape;278;p5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279" name="Google Shape;279;p53"/>
          <p:cNvPicPr preferRelativeResize="0"/>
          <p:nvPr/>
        </p:nvPicPr>
        <p:blipFill rotWithShape="1">
          <a:blip r:embed="rId3">
            <a:alphaModFix/>
          </a:blip>
          <a:srcRect/>
          <a:stretch/>
        </p:blipFill>
        <p:spPr>
          <a:xfrm>
            <a:off x="1704975" y="2257425"/>
            <a:ext cx="5734050" cy="628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83"/>
        <p:cNvGrpSpPr/>
        <p:nvPr/>
      </p:nvGrpSpPr>
      <p:grpSpPr>
        <a:xfrm>
          <a:off x="0" y="0"/>
          <a:ext cx="0" cy="0"/>
          <a:chOff x="0" y="0"/>
          <a:chExt cx="0" cy="0"/>
        </a:xfrm>
      </p:grpSpPr>
      <p:sp>
        <p:nvSpPr>
          <p:cNvPr id="284" name="Google Shape;284;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Notebook Dashboard</a:t>
            </a:r>
            <a:endParaRPr/>
          </a:p>
        </p:txBody>
      </p:sp>
      <p:sp>
        <p:nvSpPr>
          <p:cNvPr id="285" name="Google Shape;285;p5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286" name="Google Shape;286;p54"/>
          <p:cNvPicPr preferRelativeResize="0"/>
          <p:nvPr/>
        </p:nvPicPr>
        <p:blipFill rotWithShape="1">
          <a:blip r:embed="rId3">
            <a:alphaModFix/>
          </a:blip>
          <a:srcRect/>
          <a:stretch/>
        </p:blipFill>
        <p:spPr>
          <a:xfrm>
            <a:off x="454495" y="1110625"/>
            <a:ext cx="6224079" cy="3991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90"/>
        <p:cNvGrpSpPr/>
        <p:nvPr/>
      </p:nvGrpSpPr>
      <p:grpSpPr>
        <a:xfrm>
          <a:off x="0" y="0"/>
          <a:ext cx="0" cy="0"/>
          <a:chOff x="0" y="0"/>
          <a:chExt cx="0" cy="0"/>
        </a:xfrm>
      </p:grpSpPr>
      <p:sp>
        <p:nvSpPr>
          <p:cNvPr id="291" name="Google Shape;291;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Notebook User Interface (UI)</a:t>
            </a:r>
            <a:endParaRPr/>
          </a:p>
        </p:txBody>
      </p:sp>
      <p:sp>
        <p:nvSpPr>
          <p:cNvPr id="292" name="Google Shape;292;p5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293" name="Google Shape;293;p55"/>
          <p:cNvPicPr preferRelativeResize="0"/>
          <p:nvPr/>
        </p:nvPicPr>
        <p:blipFill rotWithShape="1">
          <a:blip r:embed="rId3">
            <a:alphaModFix/>
          </a:blip>
          <a:srcRect/>
          <a:stretch/>
        </p:blipFill>
        <p:spPr>
          <a:xfrm>
            <a:off x="47200" y="1349125"/>
            <a:ext cx="8953451" cy="2297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97"/>
        <p:cNvGrpSpPr/>
        <p:nvPr/>
      </p:nvGrpSpPr>
      <p:grpSpPr>
        <a:xfrm>
          <a:off x="0" y="0"/>
          <a:ext cx="0" cy="0"/>
          <a:chOff x="0" y="0"/>
          <a:chExt cx="0" cy="0"/>
        </a:xfrm>
      </p:grpSpPr>
      <p:sp>
        <p:nvSpPr>
          <p:cNvPr id="298" name="Google Shape;298;p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Menu and Toolbar</a:t>
            </a:r>
            <a:endParaRPr/>
          </a:p>
        </p:txBody>
      </p:sp>
      <p:sp>
        <p:nvSpPr>
          <p:cNvPr id="299" name="Google Shape;299;p5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300" name="Google Shape;300;p56"/>
          <p:cNvPicPr preferRelativeResize="0"/>
          <p:nvPr/>
        </p:nvPicPr>
        <p:blipFill rotWithShape="1">
          <a:blip r:embed="rId3">
            <a:alphaModFix/>
          </a:blip>
          <a:srcRect/>
          <a:stretch/>
        </p:blipFill>
        <p:spPr>
          <a:xfrm>
            <a:off x="94175" y="1178797"/>
            <a:ext cx="8890526" cy="9232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About You</a:t>
            </a:r>
            <a:endParaRPr/>
          </a:p>
        </p:txBody>
      </p:sp>
      <p:sp>
        <p:nvSpPr>
          <p:cNvPr id="76" name="Google Shape;76;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dirty="0"/>
          </a:p>
          <a:p>
            <a:pPr marL="0" lvl="0" indent="0" algn="l" rtl="0">
              <a:lnSpc>
                <a:spcPct val="115000"/>
              </a:lnSpc>
              <a:spcBef>
                <a:spcPts val="1600"/>
              </a:spcBef>
              <a:spcAft>
                <a:spcPts val="0"/>
              </a:spcAft>
              <a:buSzPts val="1800"/>
              <a:buNone/>
            </a:pPr>
            <a:r>
              <a:rPr lang="en" dirty="0"/>
              <a:t>Find a partner, find out the following about them:</a:t>
            </a:r>
            <a:endParaRPr dirty="0"/>
          </a:p>
          <a:p>
            <a:pPr marL="457200" lvl="0" indent="-342900" algn="l" rtl="0">
              <a:lnSpc>
                <a:spcPct val="115000"/>
              </a:lnSpc>
              <a:spcBef>
                <a:spcPts val="1600"/>
              </a:spcBef>
              <a:spcAft>
                <a:spcPts val="0"/>
              </a:spcAft>
              <a:buSzPts val="1800"/>
              <a:buChar char="●"/>
            </a:pPr>
            <a:r>
              <a:rPr lang="en" dirty="0"/>
              <a:t>Name</a:t>
            </a:r>
            <a:endParaRPr dirty="0"/>
          </a:p>
          <a:p>
            <a:pPr marL="457200" lvl="0" indent="-342900" algn="l" rtl="0">
              <a:lnSpc>
                <a:spcPct val="115000"/>
              </a:lnSpc>
              <a:spcBef>
                <a:spcPts val="0"/>
              </a:spcBef>
              <a:spcAft>
                <a:spcPts val="0"/>
              </a:spcAft>
              <a:buSzPts val="1800"/>
              <a:buChar char="●"/>
            </a:pPr>
            <a:r>
              <a:rPr lang="en" dirty="0"/>
              <a:t>Where they are </a:t>
            </a:r>
            <a:r>
              <a:rPr lang="en" dirty="0" smtClean="0"/>
              <a:t>from</a:t>
            </a:r>
            <a:endParaRPr dirty="0" smtClean="0"/>
          </a:p>
          <a:p>
            <a:pPr marL="457200" lvl="0" indent="-342900" algn="l" rtl="0">
              <a:lnSpc>
                <a:spcPct val="115000"/>
              </a:lnSpc>
              <a:spcBef>
                <a:spcPts val="0"/>
              </a:spcBef>
              <a:spcAft>
                <a:spcPts val="0"/>
              </a:spcAft>
              <a:buSzPts val="1800"/>
              <a:buChar char="●"/>
            </a:pPr>
            <a:r>
              <a:rPr lang="en" dirty="0"/>
              <a:t>What they </a:t>
            </a:r>
            <a:r>
              <a:rPr lang="en-US" dirty="0" smtClean="0"/>
              <a:t>do for work, for fun</a:t>
            </a:r>
            <a:endParaRPr dirty="0" smtClean="0"/>
          </a:p>
          <a:p>
            <a:pPr marL="457200" lvl="0" indent="-342900" algn="l" rtl="0">
              <a:lnSpc>
                <a:spcPct val="115000"/>
              </a:lnSpc>
              <a:spcBef>
                <a:spcPts val="0"/>
              </a:spcBef>
              <a:spcAft>
                <a:spcPts val="0"/>
              </a:spcAft>
              <a:buSzPts val="1800"/>
              <a:buChar char="●"/>
            </a:pPr>
            <a:r>
              <a:rPr lang="en" dirty="0"/>
              <a:t>Why they are here</a:t>
            </a:r>
            <a:endParaRPr dirty="0"/>
          </a:p>
          <a:p>
            <a:pPr marL="457200" lvl="0" indent="-342900" algn="l" rtl="0">
              <a:lnSpc>
                <a:spcPct val="115000"/>
              </a:lnSpc>
              <a:spcBef>
                <a:spcPts val="0"/>
              </a:spcBef>
              <a:spcAft>
                <a:spcPts val="0"/>
              </a:spcAft>
              <a:buSzPts val="1800"/>
              <a:buChar char="●"/>
            </a:pPr>
            <a:r>
              <a:rPr lang="en" dirty="0"/>
              <a:t>One fun fact</a:t>
            </a:r>
            <a:endParaRPr dirty="0"/>
          </a:p>
          <a:p>
            <a:pPr marL="0" lvl="0" indent="0" algn="l" rtl="0">
              <a:lnSpc>
                <a:spcPct val="115000"/>
              </a:lnSpc>
              <a:spcBef>
                <a:spcPts val="1600"/>
              </a:spcBef>
              <a:spcAft>
                <a:spcPts val="1600"/>
              </a:spcAft>
              <a:buSzPts val="1800"/>
              <a:buNone/>
            </a:pPr>
            <a:r>
              <a:rPr lang="en" dirty="0"/>
              <a:t>Then, we’ll share.</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04"/>
        <p:cNvGrpSpPr/>
        <p:nvPr/>
      </p:nvGrpSpPr>
      <p:grpSpPr>
        <a:xfrm>
          <a:off x="0" y="0"/>
          <a:ext cx="0" cy="0"/>
          <a:chOff x="0" y="0"/>
          <a:chExt cx="0" cy="0"/>
        </a:xfrm>
      </p:grpSpPr>
      <p:sp>
        <p:nvSpPr>
          <p:cNvPr id="305" name="Google Shape;30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Modes</a:t>
            </a:r>
            <a:endParaRPr/>
          </a:p>
        </p:txBody>
      </p:sp>
      <p:sp>
        <p:nvSpPr>
          <p:cNvPr id="306" name="Google Shape;306;p5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Edit Mode</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r>
              <a:rPr lang="en"/>
              <a:t>Command Mode</a:t>
            </a:r>
            <a:endParaRPr/>
          </a:p>
        </p:txBody>
      </p:sp>
      <p:pic>
        <p:nvPicPr>
          <p:cNvPr id="307" name="Google Shape;307;p57"/>
          <p:cNvPicPr preferRelativeResize="0"/>
          <p:nvPr/>
        </p:nvPicPr>
        <p:blipFill rotWithShape="1">
          <a:blip r:embed="rId3">
            <a:alphaModFix/>
          </a:blip>
          <a:srcRect/>
          <a:stretch/>
        </p:blipFill>
        <p:spPr>
          <a:xfrm>
            <a:off x="311700" y="1519825"/>
            <a:ext cx="8335449" cy="499400"/>
          </a:xfrm>
          <a:prstGeom prst="rect">
            <a:avLst/>
          </a:prstGeom>
          <a:noFill/>
          <a:ln>
            <a:noFill/>
          </a:ln>
        </p:spPr>
      </p:pic>
      <p:pic>
        <p:nvPicPr>
          <p:cNvPr id="308" name="Google Shape;308;p57"/>
          <p:cNvPicPr preferRelativeResize="0"/>
          <p:nvPr/>
        </p:nvPicPr>
        <p:blipFill rotWithShape="1">
          <a:blip r:embed="rId4">
            <a:alphaModFix/>
          </a:blip>
          <a:srcRect/>
          <a:stretch/>
        </p:blipFill>
        <p:spPr>
          <a:xfrm>
            <a:off x="311700" y="2649750"/>
            <a:ext cx="8335450" cy="5192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12"/>
        <p:cNvGrpSpPr/>
        <p:nvPr/>
      </p:nvGrpSpPr>
      <p:grpSpPr>
        <a:xfrm>
          <a:off x="0" y="0"/>
          <a:ext cx="0" cy="0"/>
          <a:chOff x="0" y="0"/>
          <a:chExt cx="0" cy="0"/>
        </a:xfrm>
      </p:grpSpPr>
      <p:sp>
        <p:nvSpPr>
          <p:cNvPr id="313" name="Google Shape;313;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Headers, and markdown, and code (oh my!)</a:t>
            </a:r>
            <a:endParaRPr/>
          </a:p>
        </p:txBody>
      </p:sp>
      <p:sp>
        <p:nvSpPr>
          <p:cNvPr id="314" name="Google Shape;314;p5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315" name="Google Shape;315;p58"/>
          <p:cNvPicPr preferRelativeResize="0"/>
          <p:nvPr/>
        </p:nvPicPr>
        <p:blipFill rotWithShape="1">
          <a:blip r:embed="rId3">
            <a:alphaModFix/>
          </a:blip>
          <a:srcRect/>
          <a:stretch/>
        </p:blipFill>
        <p:spPr>
          <a:xfrm>
            <a:off x="230775" y="1093925"/>
            <a:ext cx="8693051" cy="3678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19"/>
        <p:cNvGrpSpPr/>
        <p:nvPr/>
      </p:nvGrpSpPr>
      <p:grpSpPr>
        <a:xfrm>
          <a:off x="0" y="0"/>
          <a:ext cx="0" cy="0"/>
          <a:chOff x="0" y="0"/>
          <a:chExt cx="0" cy="0"/>
        </a:xfrm>
      </p:grpSpPr>
      <p:sp>
        <p:nvSpPr>
          <p:cNvPr id="320" name="Google Shape;320;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Keyboard shortcuts</a:t>
            </a:r>
            <a:endParaRPr/>
          </a:p>
        </p:txBody>
      </p:sp>
      <p:sp>
        <p:nvSpPr>
          <p:cNvPr id="321" name="Google Shape;321;p5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Go to Help &gt; Keyboard Shortcuts (or Cmd + Shift + P/Ctrl + Shift + P)</a:t>
            </a:r>
            <a:endParaRPr/>
          </a:p>
          <a:p>
            <a:pPr marL="0" lvl="0" indent="0" algn="l" rtl="0">
              <a:lnSpc>
                <a:spcPct val="115000"/>
              </a:lnSpc>
              <a:spcBef>
                <a:spcPts val="1600"/>
              </a:spcBef>
              <a:spcAft>
                <a:spcPts val="0"/>
              </a:spcAft>
              <a:buSzPts val="1800"/>
              <a:buNone/>
            </a:pPr>
            <a:r>
              <a:rPr lang="en"/>
              <a:t>Some useful ones:</a:t>
            </a:r>
            <a:endParaRPr/>
          </a:p>
          <a:p>
            <a:pPr marL="457200" lvl="0" indent="-342900" algn="l" rtl="0">
              <a:lnSpc>
                <a:spcPct val="115000"/>
              </a:lnSpc>
              <a:spcBef>
                <a:spcPts val="1600"/>
              </a:spcBef>
              <a:spcAft>
                <a:spcPts val="0"/>
              </a:spcAft>
              <a:buSzPts val="1800"/>
              <a:buChar char="●"/>
            </a:pPr>
            <a:r>
              <a:rPr lang="en">
                <a:latin typeface="Roboto Mono"/>
                <a:ea typeface="Roboto Mono"/>
                <a:cs typeface="Roboto Mono"/>
                <a:sym typeface="Roboto Mono"/>
              </a:rPr>
              <a:t>Esc</a:t>
            </a:r>
            <a:r>
              <a:rPr lang="en"/>
              <a:t> will take you into command mode where you can navigate around your notebook with arrow keys….While in command mode:</a:t>
            </a:r>
            <a:endParaRPr/>
          </a:p>
          <a:p>
            <a:pPr marL="914400" lvl="1" indent="-317500" algn="l" rtl="0">
              <a:lnSpc>
                <a:spcPct val="115000"/>
              </a:lnSpc>
              <a:spcBef>
                <a:spcPts val="0"/>
              </a:spcBef>
              <a:spcAft>
                <a:spcPts val="0"/>
              </a:spcAft>
              <a:buSzPts val="1400"/>
              <a:buChar char="○"/>
            </a:pPr>
            <a:r>
              <a:rPr lang="en"/>
              <a:t>A to insert a new cell above the current cell, B to insert a new cell below.</a:t>
            </a:r>
            <a:endParaRPr/>
          </a:p>
          <a:p>
            <a:pPr marL="914400" lvl="1" indent="-317500" algn="l" rtl="0">
              <a:lnSpc>
                <a:spcPct val="115000"/>
              </a:lnSpc>
              <a:spcBef>
                <a:spcPts val="0"/>
              </a:spcBef>
              <a:spcAft>
                <a:spcPts val="0"/>
              </a:spcAft>
              <a:buSzPts val="1400"/>
              <a:buChar char="○"/>
            </a:pPr>
            <a:r>
              <a:rPr lang="en"/>
              <a:t>M to change the current cell to Markdown, Y to change it back to code</a:t>
            </a:r>
            <a:endParaRPr/>
          </a:p>
          <a:p>
            <a:pPr marL="914400" lvl="1" indent="-317500" algn="l" rtl="0">
              <a:lnSpc>
                <a:spcPct val="115000"/>
              </a:lnSpc>
              <a:spcBef>
                <a:spcPts val="0"/>
              </a:spcBef>
              <a:spcAft>
                <a:spcPts val="0"/>
              </a:spcAft>
              <a:buSzPts val="1400"/>
              <a:buChar char="○"/>
            </a:pPr>
            <a:r>
              <a:rPr lang="en"/>
              <a:t>D + D (press the key twice) to delete the current cell</a:t>
            </a:r>
            <a:endParaRPr/>
          </a:p>
          <a:p>
            <a:pPr marL="457200" lvl="0" indent="-342900" algn="l" rtl="0">
              <a:lnSpc>
                <a:spcPct val="115000"/>
              </a:lnSpc>
              <a:spcBef>
                <a:spcPts val="0"/>
              </a:spcBef>
              <a:spcAft>
                <a:spcPts val="0"/>
              </a:spcAft>
              <a:buSzPts val="1800"/>
              <a:buChar char="●"/>
            </a:pPr>
            <a:r>
              <a:rPr lang="en">
                <a:latin typeface="Roboto Mono"/>
                <a:ea typeface="Roboto Mono"/>
                <a:cs typeface="Roboto Mono"/>
                <a:sym typeface="Roboto Mono"/>
              </a:rPr>
              <a:t>Enter</a:t>
            </a:r>
            <a:r>
              <a:rPr lang="en"/>
              <a:t> will take you from command mode back into edit mode for the cell.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25"/>
        <p:cNvGrpSpPr/>
        <p:nvPr/>
      </p:nvGrpSpPr>
      <p:grpSpPr>
        <a:xfrm>
          <a:off x="0" y="0"/>
          <a:ext cx="0" cy="0"/>
          <a:chOff x="0" y="0"/>
          <a:chExt cx="0" cy="0"/>
        </a:xfrm>
      </p:grpSpPr>
      <p:sp>
        <p:nvSpPr>
          <p:cNvPr id="326" name="Google Shape;326;p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Keyboard shortcuts</a:t>
            </a:r>
            <a:endParaRPr/>
          </a:p>
          <a:p>
            <a:pPr marL="0" lvl="0" indent="0" algn="l" rtl="0">
              <a:lnSpc>
                <a:spcPct val="100000"/>
              </a:lnSpc>
              <a:spcBef>
                <a:spcPts val="0"/>
              </a:spcBef>
              <a:spcAft>
                <a:spcPts val="0"/>
              </a:spcAft>
              <a:buSzPts val="2800"/>
              <a:buNone/>
            </a:pPr>
            <a:endParaRPr/>
          </a:p>
        </p:txBody>
      </p:sp>
      <p:sp>
        <p:nvSpPr>
          <p:cNvPr id="327" name="Google Shape;327;p6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Go to Help &gt; Keyboard Shortcuts (or Cmd + Shift + P/Ctrl + Shift + P)</a:t>
            </a:r>
            <a:endParaRPr/>
          </a:p>
          <a:p>
            <a:pPr marL="0" lvl="0" indent="0" algn="l" rtl="0">
              <a:lnSpc>
                <a:spcPct val="115000"/>
              </a:lnSpc>
              <a:spcBef>
                <a:spcPts val="1600"/>
              </a:spcBef>
              <a:spcAft>
                <a:spcPts val="0"/>
              </a:spcAft>
              <a:buSzPts val="1800"/>
              <a:buNone/>
            </a:pPr>
            <a:r>
              <a:rPr lang="en"/>
              <a:t>Some useful ones:</a:t>
            </a:r>
            <a:endParaRPr/>
          </a:p>
          <a:p>
            <a:pPr marL="457200" lvl="0" indent="-342900" algn="l" rtl="0">
              <a:lnSpc>
                <a:spcPct val="115000"/>
              </a:lnSpc>
              <a:spcBef>
                <a:spcPts val="1600"/>
              </a:spcBef>
              <a:spcAft>
                <a:spcPts val="0"/>
              </a:spcAft>
              <a:buSzPts val="1800"/>
              <a:buChar char="●"/>
            </a:pPr>
            <a:r>
              <a:rPr lang="en">
                <a:latin typeface="Roboto Mono"/>
                <a:ea typeface="Roboto Mono"/>
                <a:cs typeface="Roboto Mono"/>
                <a:sym typeface="Roboto Mono"/>
              </a:rPr>
              <a:t>Shift + Tab</a:t>
            </a:r>
            <a:r>
              <a:rPr lang="en"/>
              <a:t> will show you the Docstring (documentation) for the the object you have just typed in a code cell</a:t>
            </a:r>
            <a:endParaRPr/>
          </a:p>
          <a:p>
            <a:pPr marL="914400" lvl="1" indent="-317500" algn="l" rtl="0">
              <a:lnSpc>
                <a:spcPct val="115000"/>
              </a:lnSpc>
              <a:spcBef>
                <a:spcPts val="0"/>
              </a:spcBef>
              <a:spcAft>
                <a:spcPts val="0"/>
              </a:spcAft>
              <a:buSzPts val="1400"/>
              <a:buChar char="○"/>
            </a:pPr>
            <a:r>
              <a:rPr lang="en"/>
              <a:t>keep pressing this short cut to cycle through a few modes of documentation.</a:t>
            </a:r>
            <a:endParaRPr/>
          </a:p>
          <a:p>
            <a:pPr marL="457200" lvl="0" indent="-342900" algn="l" rtl="0">
              <a:lnSpc>
                <a:spcPct val="115000"/>
              </a:lnSpc>
              <a:spcBef>
                <a:spcPts val="0"/>
              </a:spcBef>
              <a:spcAft>
                <a:spcPts val="0"/>
              </a:spcAft>
              <a:buSzPts val="1800"/>
              <a:buChar char="●"/>
            </a:pPr>
            <a:r>
              <a:rPr lang="en">
                <a:latin typeface="Roboto Mono"/>
                <a:ea typeface="Roboto Mono"/>
                <a:cs typeface="Roboto Mono"/>
                <a:sym typeface="Roboto Mono"/>
              </a:rPr>
              <a:t>Ctrl + Shift + - </a:t>
            </a:r>
            <a:r>
              <a:rPr lang="en"/>
              <a:t>will split the current cell into two from where your cursor is.</a:t>
            </a:r>
            <a:endParaRPr/>
          </a:p>
          <a:p>
            <a:pPr marL="457200" lvl="0" indent="-342900" algn="l" rtl="0">
              <a:lnSpc>
                <a:spcPct val="115000"/>
              </a:lnSpc>
              <a:spcBef>
                <a:spcPts val="0"/>
              </a:spcBef>
              <a:spcAft>
                <a:spcPts val="0"/>
              </a:spcAft>
              <a:buSzPts val="1800"/>
              <a:buChar char="●"/>
            </a:pPr>
            <a:r>
              <a:rPr lang="en">
                <a:latin typeface="Roboto Mono"/>
                <a:ea typeface="Roboto Mono"/>
                <a:cs typeface="Roboto Mono"/>
                <a:sym typeface="Roboto Mono"/>
              </a:rPr>
              <a:t>Esc + F</a:t>
            </a:r>
            <a:r>
              <a:rPr lang="en"/>
              <a:t> Find and replace on your code but not the outputs.</a:t>
            </a:r>
            <a:endParaRPr/>
          </a:p>
          <a:p>
            <a:pPr marL="0" lvl="0" indent="0" algn="l" rtl="0">
              <a:lnSpc>
                <a:spcPct val="115000"/>
              </a:lnSpc>
              <a:spcBef>
                <a:spcPts val="1600"/>
              </a:spcBef>
              <a:spcAft>
                <a:spcPts val="1600"/>
              </a:spcAft>
              <a:buClr>
                <a:schemeClr val="dk1"/>
              </a:buClr>
              <a:buSzPts val="1100"/>
              <a:buFont typeface="Arial"/>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31"/>
        <p:cNvGrpSpPr/>
        <p:nvPr/>
      </p:nvGrpSpPr>
      <p:grpSpPr>
        <a:xfrm>
          <a:off x="0" y="0"/>
          <a:ext cx="0" cy="0"/>
          <a:chOff x="0" y="0"/>
          <a:chExt cx="0" cy="0"/>
        </a:xfrm>
      </p:grpSpPr>
      <p:sp>
        <p:nvSpPr>
          <p:cNvPr id="332" name="Google Shape;332;p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Keyboard Shortcuts</a:t>
            </a:r>
            <a:endParaRPr/>
          </a:p>
        </p:txBody>
      </p:sp>
      <p:sp>
        <p:nvSpPr>
          <p:cNvPr id="333" name="Google Shape;333;p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a:t>Go to Help &gt; Keyboard Shortcuts (or Cmd + Shift + P/Ctrl + Shift + P)</a:t>
            </a:r>
            <a:endParaRPr/>
          </a:p>
          <a:p>
            <a:pPr marL="0" lvl="0" indent="0" algn="l" rtl="0">
              <a:lnSpc>
                <a:spcPct val="115000"/>
              </a:lnSpc>
              <a:spcBef>
                <a:spcPts val="1600"/>
              </a:spcBef>
              <a:spcAft>
                <a:spcPts val="0"/>
              </a:spcAft>
              <a:buClr>
                <a:srgbClr val="000000"/>
              </a:buClr>
              <a:buSzPts val="1100"/>
              <a:buFont typeface="Arial"/>
              <a:buNone/>
            </a:pPr>
            <a:r>
              <a:rPr lang="en"/>
              <a:t>Some useful ones:</a:t>
            </a:r>
            <a:endParaRPr/>
          </a:p>
          <a:p>
            <a:pPr marL="457200" lvl="0" indent="-342900" algn="l" rtl="0">
              <a:lnSpc>
                <a:spcPct val="115000"/>
              </a:lnSpc>
              <a:spcBef>
                <a:spcPts val="1600"/>
              </a:spcBef>
              <a:spcAft>
                <a:spcPts val="0"/>
              </a:spcAft>
              <a:buSzPts val="1800"/>
              <a:buChar char="●"/>
            </a:pPr>
            <a:r>
              <a:rPr lang="en"/>
              <a:t>Select Multiple Cells:</a:t>
            </a:r>
            <a:endParaRPr/>
          </a:p>
          <a:p>
            <a:pPr marL="914400" lvl="1" indent="-317500" algn="l" rtl="0">
              <a:lnSpc>
                <a:spcPct val="115000"/>
              </a:lnSpc>
              <a:spcBef>
                <a:spcPts val="0"/>
              </a:spcBef>
              <a:spcAft>
                <a:spcPts val="0"/>
              </a:spcAft>
              <a:buSzPts val="1400"/>
              <a:buChar char="○"/>
            </a:pPr>
            <a:r>
              <a:rPr lang="en">
                <a:latin typeface="Roboto Mono"/>
                <a:ea typeface="Roboto Mono"/>
                <a:cs typeface="Roboto Mono"/>
                <a:sym typeface="Roboto Mono"/>
              </a:rPr>
              <a:t>Shift + J </a:t>
            </a:r>
            <a:r>
              <a:rPr lang="en"/>
              <a:t>or </a:t>
            </a:r>
            <a:r>
              <a:rPr lang="en">
                <a:latin typeface="Roboto Mono"/>
                <a:ea typeface="Roboto Mono"/>
                <a:cs typeface="Roboto Mono"/>
                <a:sym typeface="Roboto Mono"/>
              </a:rPr>
              <a:t>Shift + Down</a:t>
            </a:r>
            <a:r>
              <a:rPr lang="en"/>
              <a:t> selects the next sell in a downwards direction. You can also select sells in an upwards direction by using Shift + K or Shift + Up.</a:t>
            </a:r>
            <a:endParaRPr/>
          </a:p>
          <a:p>
            <a:pPr marL="914400" lvl="1" indent="-317500" algn="l" rtl="0">
              <a:lnSpc>
                <a:spcPct val="115000"/>
              </a:lnSpc>
              <a:spcBef>
                <a:spcPts val="0"/>
              </a:spcBef>
              <a:spcAft>
                <a:spcPts val="0"/>
              </a:spcAft>
              <a:buSzPts val="1400"/>
              <a:buChar char="○"/>
            </a:pPr>
            <a:r>
              <a:rPr lang="en"/>
              <a:t>Once cells are selected, you can then delete / copy / cut / paste / run them as a batch. This is helpful when you need to move parts of a notebook.</a:t>
            </a:r>
            <a:endParaRPr/>
          </a:p>
          <a:p>
            <a:pPr marL="914400" lvl="1" indent="-317500" algn="l" rtl="0">
              <a:lnSpc>
                <a:spcPct val="115000"/>
              </a:lnSpc>
              <a:spcBef>
                <a:spcPts val="0"/>
              </a:spcBef>
              <a:spcAft>
                <a:spcPts val="0"/>
              </a:spcAft>
              <a:buSzPts val="1400"/>
              <a:buChar char="○"/>
            </a:pPr>
            <a:r>
              <a:rPr lang="en"/>
              <a:t>You can also use Shift + M to merge multiple cells.</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37"/>
        <p:cNvGrpSpPr/>
        <p:nvPr/>
      </p:nvGrpSpPr>
      <p:grpSpPr>
        <a:xfrm>
          <a:off x="0" y="0"/>
          <a:ext cx="0" cy="0"/>
          <a:chOff x="0" y="0"/>
          <a:chExt cx="0" cy="0"/>
        </a:xfrm>
      </p:grpSpPr>
      <p:sp>
        <p:nvSpPr>
          <p:cNvPr id="338" name="Google Shape;338;p6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Jupyter Notebook Demo</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42"/>
        <p:cNvGrpSpPr/>
        <p:nvPr/>
      </p:nvGrpSpPr>
      <p:grpSpPr>
        <a:xfrm>
          <a:off x="0" y="0"/>
          <a:ext cx="0" cy="0"/>
          <a:chOff x="0" y="0"/>
          <a:chExt cx="0" cy="0"/>
        </a:xfrm>
      </p:grpSpPr>
      <p:sp>
        <p:nvSpPr>
          <p:cNvPr id="343" name="Google Shape;343;p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Jupyter Notebook Obstacle Course</a:t>
            </a:r>
            <a:endParaRPr/>
          </a:p>
        </p:txBody>
      </p:sp>
      <p:sp>
        <p:nvSpPr>
          <p:cNvPr id="344" name="Google Shape;344;p6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AutoNum type="arabicPeriod"/>
            </a:pPr>
            <a:r>
              <a:rPr lang="en" sz="2400"/>
              <a:t>Open a new notebook</a:t>
            </a:r>
            <a:endParaRPr sz="2400"/>
          </a:p>
          <a:p>
            <a:pPr marL="457200" lvl="0" indent="-381000" algn="l" rtl="0">
              <a:lnSpc>
                <a:spcPct val="150000"/>
              </a:lnSpc>
              <a:spcBef>
                <a:spcPts val="0"/>
              </a:spcBef>
              <a:spcAft>
                <a:spcPts val="0"/>
              </a:spcAft>
              <a:buSzPts val="2400"/>
              <a:buAutoNum type="arabicPeriod"/>
            </a:pPr>
            <a:r>
              <a:rPr lang="en" sz="2400"/>
              <a:t>Name the file something specific and useful</a:t>
            </a:r>
            <a:endParaRPr sz="2400"/>
          </a:p>
          <a:p>
            <a:pPr marL="457200" lvl="0" indent="-381000" algn="l" rtl="0">
              <a:lnSpc>
                <a:spcPct val="150000"/>
              </a:lnSpc>
              <a:spcBef>
                <a:spcPts val="0"/>
              </a:spcBef>
              <a:spcAft>
                <a:spcPts val="0"/>
              </a:spcAft>
              <a:buSzPts val="2400"/>
              <a:buAutoNum type="arabicPeriod"/>
            </a:pPr>
            <a:r>
              <a:rPr lang="en" sz="2400"/>
              <a:t>Add a header for your name</a:t>
            </a:r>
            <a:endParaRPr sz="2400"/>
          </a:p>
          <a:p>
            <a:pPr marL="457200" lvl="0" indent="-381000" algn="l" rtl="0">
              <a:lnSpc>
                <a:spcPct val="150000"/>
              </a:lnSpc>
              <a:spcBef>
                <a:spcPts val="0"/>
              </a:spcBef>
              <a:spcAft>
                <a:spcPts val="0"/>
              </a:spcAft>
              <a:buSzPts val="2400"/>
              <a:buAutoNum type="arabicPeriod"/>
            </a:pPr>
            <a:r>
              <a:rPr lang="en" sz="2400"/>
              <a:t>Add a code cell</a:t>
            </a:r>
            <a:endParaRPr sz="2400"/>
          </a:p>
          <a:p>
            <a:pPr marL="457200" lvl="0" indent="-381000" algn="l" rtl="0">
              <a:lnSpc>
                <a:spcPct val="150000"/>
              </a:lnSpc>
              <a:spcBef>
                <a:spcPts val="0"/>
              </a:spcBef>
              <a:spcAft>
                <a:spcPts val="0"/>
              </a:spcAft>
              <a:buSzPts val="2400"/>
              <a:buAutoNum type="arabicPeriod"/>
            </a:pPr>
            <a:r>
              <a:rPr lang="en" sz="2400"/>
              <a:t>Print a short sentence about yourself</a:t>
            </a:r>
            <a:endParaRPr sz="2400"/>
          </a:p>
          <a:p>
            <a:pPr marL="457200" lvl="0" indent="-381000" algn="l" rtl="0">
              <a:lnSpc>
                <a:spcPct val="150000"/>
              </a:lnSpc>
              <a:spcBef>
                <a:spcPts val="0"/>
              </a:spcBef>
              <a:spcAft>
                <a:spcPts val="0"/>
              </a:spcAft>
              <a:buSzPts val="2400"/>
              <a:buAutoNum type="arabicPeriod"/>
            </a:pPr>
            <a:r>
              <a:rPr lang="en" sz="2400"/>
              <a:t>Add some markdown</a:t>
            </a:r>
            <a:endParaRPr sz="2400"/>
          </a:p>
          <a:p>
            <a:pPr marL="457200" lvl="0" indent="-381000" algn="l" rtl="0">
              <a:lnSpc>
                <a:spcPct val="150000"/>
              </a:lnSpc>
              <a:spcBef>
                <a:spcPts val="0"/>
              </a:spcBef>
              <a:spcAft>
                <a:spcPts val="0"/>
              </a:spcAft>
              <a:buSzPts val="2400"/>
              <a:buAutoNum type="arabicPeriod"/>
            </a:pPr>
            <a:r>
              <a:rPr lang="en" sz="2400"/>
              <a:t>Explore!</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48"/>
        <p:cNvGrpSpPr/>
        <p:nvPr/>
      </p:nvGrpSpPr>
      <p:grpSpPr>
        <a:xfrm>
          <a:off x="0" y="0"/>
          <a:ext cx="0" cy="0"/>
          <a:chOff x="0" y="0"/>
          <a:chExt cx="0" cy="0"/>
        </a:xfrm>
      </p:grpSpPr>
      <p:sp>
        <p:nvSpPr>
          <p:cNvPr id="349" name="Google Shape;349;p64"/>
          <p:cNvSpPr txBox="1">
            <a:spLocks noGrp="1"/>
          </p:cNvSpPr>
          <p:nvPr>
            <p:ph type="ctrTitle"/>
          </p:nvPr>
        </p:nvSpPr>
        <p:spPr>
          <a:xfrm>
            <a:off x="311708" y="16589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CTRL + C to close out of the Jupyter Notebook from the Terminal or Git Bash</a:t>
            </a:r>
            <a:endParaRPr/>
          </a:p>
        </p:txBody>
      </p:sp>
      <p:sp>
        <p:nvSpPr>
          <p:cNvPr id="350" name="Google Shape;350;p64"/>
          <p:cNvSpPr txBox="1">
            <a:spLocks noGrp="1"/>
          </p:cNvSpPr>
          <p:nvPr>
            <p:ph type="subTitle" idx="1"/>
          </p:nvPr>
        </p:nvSpPr>
        <p:spPr>
          <a:xfrm>
            <a:off x="311700" y="29103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54"/>
        <p:cNvGrpSpPr/>
        <p:nvPr/>
      </p:nvGrpSpPr>
      <p:grpSpPr>
        <a:xfrm>
          <a:off x="0" y="0"/>
          <a:ext cx="0" cy="0"/>
          <a:chOff x="0" y="0"/>
          <a:chExt cx="0" cy="0"/>
        </a:xfrm>
      </p:grpSpPr>
      <p:sp>
        <p:nvSpPr>
          <p:cNvPr id="355" name="Google Shape;355;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Getting Help</a:t>
            </a:r>
            <a:endParaRPr/>
          </a:p>
        </p:txBody>
      </p:sp>
      <p:sp>
        <p:nvSpPr>
          <p:cNvPr id="356" name="Google Shape;356;p6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latin typeface="Roboto Mono"/>
                <a:ea typeface="Roboto Mono"/>
                <a:cs typeface="Roboto Mono"/>
                <a:sym typeface="Roboto Mono"/>
              </a:rPr>
              <a:t>Help</a:t>
            </a:r>
            <a:r>
              <a:rPr lang="en"/>
              <a:t> menu has documentation for some common libraries</a:t>
            </a:r>
            <a:endParaRPr/>
          </a:p>
          <a:p>
            <a:pPr marL="0" lvl="0" indent="0" algn="l" rtl="0">
              <a:lnSpc>
                <a:spcPct val="115000"/>
              </a:lnSpc>
              <a:spcBef>
                <a:spcPts val="1600"/>
              </a:spcBef>
              <a:spcAft>
                <a:spcPts val="0"/>
              </a:spcAft>
              <a:buSzPts val="1800"/>
              <a:buNone/>
            </a:pPr>
            <a:r>
              <a:rPr lang="en"/>
              <a:t>Place </a:t>
            </a:r>
            <a:r>
              <a:rPr lang="en">
                <a:latin typeface="Roboto Mono"/>
                <a:ea typeface="Roboto Mono"/>
                <a:cs typeface="Roboto Mono"/>
                <a:sym typeface="Roboto Mono"/>
              </a:rPr>
              <a:t>?</a:t>
            </a:r>
            <a:r>
              <a:rPr lang="en"/>
              <a:t> before a library, method, or variable for a quick syntax reference</a:t>
            </a:r>
            <a:endParaRPr/>
          </a:p>
          <a:p>
            <a:pPr marL="0" lvl="0" indent="0" algn="l" rtl="0">
              <a:lnSpc>
                <a:spcPct val="115000"/>
              </a:lnSpc>
              <a:spcBef>
                <a:spcPts val="1600"/>
              </a:spcBef>
              <a:spcAft>
                <a:spcPts val="1600"/>
              </a:spcAft>
              <a:buSzPts val="1800"/>
              <a:buNone/>
            </a:pPr>
            <a:r>
              <a:rPr lang="en"/>
              <a:t>You can execute shell commands in notebooks by prepending the command with </a:t>
            </a:r>
            <a:r>
              <a:rPr lang="en">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60"/>
        <p:cNvGrpSpPr/>
        <p:nvPr/>
      </p:nvGrpSpPr>
      <p:grpSpPr>
        <a:xfrm>
          <a:off x="0" y="0"/>
          <a:ext cx="0" cy="0"/>
          <a:chOff x="0" y="0"/>
          <a:chExt cx="0" cy="0"/>
        </a:xfrm>
      </p:grpSpPr>
      <p:sp>
        <p:nvSpPr>
          <p:cNvPr id="361" name="Google Shape;361;p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362" name="Google Shape;362;p6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363" name="Google Shape;363;p66"/>
          <p:cNvPicPr preferRelativeResize="0"/>
          <p:nvPr/>
        </p:nvPicPr>
        <p:blipFill rotWithShape="1">
          <a:blip r:embed="rId3">
            <a:alphaModFix/>
          </a:blip>
          <a:srcRect/>
          <a:stretch/>
        </p:blipFill>
        <p:spPr>
          <a:xfrm>
            <a:off x="-3425" y="-66"/>
            <a:ext cx="9144000" cy="49912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Course Overview (subject to change)</a:t>
            </a:r>
            <a:endParaRPr/>
          </a:p>
        </p:txBody>
      </p:sp>
      <p:sp>
        <p:nvSpPr>
          <p:cNvPr id="82" name="Google Shape;82;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rgbClr val="FFFFFF"/>
                </a:solidFill>
              </a:rPr>
              <a:t>Day </a:t>
            </a:r>
            <a:r>
              <a:rPr lang="en" dirty="0" smtClean="0">
                <a:solidFill>
                  <a:srgbClr val="FFFFFF"/>
                </a:solidFill>
              </a:rPr>
              <a:t>1:</a:t>
            </a:r>
            <a:r>
              <a:rPr lang="en-US" dirty="0" smtClean="0">
                <a:solidFill>
                  <a:srgbClr val="FFFFFF"/>
                </a:solidFill>
              </a:rPr>
              <a:t> </a:t>
            </a:r>
            <a:r>
              <a:rPr lang="en-US" dirty="0" smtClean="0">
                <a:solidFill>
                  <a:schemeClr val="tx2"/>
                </a:solidFill>
              </a:rPr>
              <a:t>writing/running Python code, use Python for basic data analysis tasks (cleaning, reformatting, exploration, analysis), understand what Python is useful for</a:t>
            </a:r>
            <a:endParaRPr dirty="0" smtClean="0">
              <a:solidFill>
                <a:schemeClr val="tx2"/>
              </a:solidFill>
            </a:endParaRPr>
          </a:p>
          <a:p>
            <a:pPr marL="0" lvl="0" indent="0" algn="l" rtl="0">
              <a:lnSpc>
                <a:spcPct val="115000"/>
              </a:lnSpc>
              <a:spcBef>
                <a:spcPts val="1600"/>
              </a:spcBef>
              <a:spcAft>
                <a:spcPts val="0"/>
              </a:spcAft>
              <a:buSzPts val="1800"/>
              <a:buNone/>
            </a:pPr>
            <a:r>
              <a:rPr lang="en" dirty="0">
                <a:solidFill>
                  <a:srgbClr val="FFFFFF"/>
                </a:solidFill>
              </a:rPr>
              <a:t>Day 2</a:t>
            </a:r>
            <a:r>
              <a:rPr lang="en" dirty="0" smtClean="0">
                <a:solidFill>
                  <a:srgbClr val="FFFFFF"/>
                </a:solidFill>
              </a:rPr>
              <a:t>:</a:t>
            </a:r>
            <a:r>
              <a:rPr lang="en-US" dirty="0" smtClean="0">
                <a:solidFill>
                  <a:srgbClr val="FFFFFF"/>
                </a:solidFill>
              </a:rPr>
              <a:t> </a:t>
            </a:r>
            <a:r>
              <a:rPr lang="en-US" dirty="0" smtClean="0">
                <a:solidFill>
                  <a:schemeClr val="tx2"/>
                </a:solidFill>
              </a:rPr>
              <a:t>collect data from </a:t>
            </a:r>
            <a:r>
              <a:rPr lang="en-US" dirty="0" err="1" smtClean="0">
                <a:solidFill>
                  <a:schemeClr val="tx2"/>
                </a:solidFill>
              </a:rPr>
              <a:t>CSVs</a:t>
            </a:r>
            <a:r>
              <a:rPr lang="en-US" dirty="0" smtClean="0">
                <a:solidFill>
                  <a:schemeClr val="tx2"/>
                </a:solidFill>
              </a:rPr>
              <a:t>, explore large datasets, clean and </a:t>
            </a:r>
            <a:r>
              <a:rPr lang="en-US" dirty="0" err="1" smtClean="0">
                <a:solidFill>
                  <a:schemeClr val="tx2"/>
                </a:solidFill>
              </a:rPr>
              <a:t>munge</a:t>
            </a:r>
            <a:r>
              <a:rPr lang="en-US" dirty="0" smtClean="0">
                <a:solidFill>
                  <a:schemeClr val="tx2"/>
                </a:solidFill>
              </a:rPr>
              <a:t> data to prepare for analysis, apply machine learning algorithms to gain insight from data, visualize results</a:t>
            </a:r>
            <a:endParaRPr dirty="0" smtClean="0">
              <a:solidFill>
                <a:schemeClr val="tx2"/>
              </a:solidFill>
            </a:endParaRPr>
          </a:p>
          <a:p>
            <a:pPr marL="0" lvl="0" indent="0" algn="l" rtl="0">
              <a:lnSpc>
                <a:spcPct val="115000"/>
              </a:lnSpc>
              <a:spcBef>
                <a:spcPts val="1600"/>
              </a:spcBef>
              <a:spcAft>
                <a:spcPts val="0"/>
              </a:spcAft>
              <a:buSzPts val="1800"/>
              <a:buNone/>
            </a:pPr>
            <a:r>
              <a:rPr lang="en" i="1" dirty="0" smtClean="0">
                <a:solidFill>
                  <a:srgbClr val="00FFFF"/>
                </a:solidFill>
              </a:rPr>
              <a:t>Anything </a:t>
            </a:r>
            <a:r>
              <a:rPr lang="en" i="1" dirty="0">
                <a:solidFill>
                  <a:srgbClr val="00FFFF"/>
                </a:solidFill>
              </a:rPr>
              <a:t>missing on here that you were hoping for?</a:t>
            </a:r>
            <a:endParaRPr i="1" dirty="0">
              <a:solidFill>
                <a:srgbClr val="00FFFF"/>
              </a:solidFill>
            </a:endParaRPr>
          </a:p>
          <a:p>
            <a:pPr marL="0" lvl="0" indent="0" algn="l" rtl="0">
              <a:lnSpc>
                <a:spcPct val="115000"/>
              </a:lnSpc>
              <a:spcBef>
                <a:spcPts val="1600"/>
              </a:spcBef>
              <a:spcAft>
                <a:spcPts val="0"/>
              </a:spcAft>
              <a:buSzPts val="1800"/>
              <a:buNone/>
            </a:pPr>
            <a:endParaRPr dirty="0"/>
          </a:p>
          <a:p>
            <a:pPr marL="0" lvl="0" indent="0" algn="l" rtl="0">
              <a:lnSpc>
                <a:spcPct val="115000"/>
              </a:lnSpc>
              <a:spcBef>
                <a:spcPts val="1600"/>
              </a:spcBef>
              <a:spcAft>
                <a:spcPts val="1600"/>
              </a:spcAft>
              <a:buSzPts val="1800"/>
              <a:buNone/>
            </a:pP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67"/>
        <p:cNvGrpSpPr/>
        <p:nvPr/>
      </p:nvGrpSpPr>
      <p:grpSpPr>
        <a:xfrm>
          <a:off x="0" y="0"/>
          <a:ext cx="0" cy="0"/>
          <a:chOff x="0" y="0"/>
          <a:chExt cx="0" cy="0"/>
        </a:xfrm>
      </p:grpSpPr>
      <p:sp>
        <p:nvSpPr>
          <p:cNvPr id="368" name="Google Shape;368;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70" name="Google Shape;370;p67">
            <a:hlinkClick r:id="rId3"/>
          </p:cNvPr>
          <p:cNvPicPr preferRelativeResize="0"/>
          <p:nvPr/>
        </p:nvPicPr>
        <p:blipFill>
          <a:blip r:embed="rId4">
            <a:alphaModFix/>
          </a:blip>
          <a:stretch>
            <a:fillRect/>
          </a:stretch>
        </p:blipFill>
        <p:spPr>
          <a:xfrm>
            <a:off x="0" y="203545"/>
            <a:ext cx="9144001" cy="473641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74"/>
        <p:cNvGrpSpPr/>
        <p:nvPr/>
      </p:nvGrpSpPr>
      <p:grpSpPr>
        <a:xfrm>
          <a:off x="0" y="0"/>
          <a:ext cx="0" cy="0"/>
          <a:chOff x="0" y="0"/>
          <a:chExt cx="0" cy="0"/>
        </a:xfrm>
      </p:grpSpPr>
      <p:sp>
        <p:nvSpPr>
          <p:cNvPr id="375" name="Google Shape;375;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Self-Diagnosis: Comfort With Python</a:t>
            </a:r>
            <a:endParaRPr/>
          </a:p>
        </p:txBody>
      </p:sp>
      <p:sp>
        <p:nvSpPr>
          <p:cNvPr id="376" name="Google Shape;376;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up according to how well you think you’d be able to teach Python basics to someone else (e.g. functions, for loops, if/else, lists, dictionaries…)</a:t>
            </a:r>
            <a:endParaRPr/>
          </a:p>
          <a:p>
            <a:pPr marL="0" lvl="0" indent="0" algn="l" rtl="0">
              <a:spcBef>
                <a:spcPts val="0"/>
              </a:spcBef>
              <a:spcAft>
                <a:spcPts val="0"/>
              </a:spcAft>
              <a:buNone/>
            </a:pPr>
            <a:endParaRPr/>
          </a:p>
          <a:p>
            <a:pPr marL="0" lvl="0" indent="0" algn="l" rtl="0">
              <a:spcBef>
                <a:spcPts val="0"/>
              </a:spcBef>
              <a:spcAft>
                <a:spcPts val="0"/>
              </a:spcAft>
              <a:buNone/>
            </a:pPr>
            <a:r>
              <a:rPr lang="en" sz="2400"/>
              <a:t>Then:</a:t>
            </a:r>
            <a:endParaRPr sz="2400"/>
          </a:p>
          <a:p>
            <a:pPr marL="0" lvl="0" indent="0" algn="l" rtl="0">
              <a:spcBef>
                <a:spcPts val="0"/>
              </a:spcBef>
              <a:spcAft>
                <a:spcPts val="0"/>
              </a:spcAft>
              <a:buNone/>
            </a:pPr>
            <a:endParaRPr/>
          </a:p>
          <a:p>
            <a:pPr marL="0" lvl="0" indent="0" algn="l" rtl="0">
              <a:spcBef>
                <a:spcPts val="0"/>
              </a:spcBef>
              <a:spcAft>
                <a:spcPts val="0"/>
              </a:spcAft>
              <a:buNone/>
            </a:pPr>
            <a:r>
              <a:rPr lang="en"/>
              <a:t>Mob Coding (5 groups of 3) on Part 1 and 2</a:t>
            </a:r>
            <a:endParaRPr/>
          </a:p>
          <a:p>
            <a:pPr marL="0" lvl="0" indent="457200" algn="l" rtl="0">
              <a:spcBef>
                <a:spcPts val="0"/>
              </a:spcBef>
              <a:spcAft>
                <a:spcPts val="0"/>
              </a:spcAft>
              <a:buNone/>
            </a:pPr>
            <a:r>
              <a:rPr lang="en"/>
              <a:t>1 driver, 1 navigator, 1 thinker</a:t>
            </a:r>
            <a:endParaRPr/>
          </a:p>
          <a:p>
            <a:pPr marL="0" lvl="0" indent="457200" algn="l" rtl="0">
              <a:spcBef>
                <a:spcPts val="0"/>
              </a:spcBef>
              <a:spcAft>
                <a:spcPts val="0"/>
              </a:spcAft>
              <a:buNone/>
            </a:pPr>
            <a:r>
              <a:rPr lang="en"/>
              <a:t>Goal is to get every member of the group to understand</a:t>
            </a:r>
            <a:endParaRPr/>
          </a:p>
          <a:p>
            <a:pPr marL="0" lvl="0" indent="0" algn="l" rtl="0">
              <a:spcBef>
                <a:spcPts val="0"/>
              </a:spcBef>
              <a:spcAft>
                <a:spcPts val="0"/>
              </a:spcAft>
              <a:buNone/>
            </a:pPr>
            <a:endParaRPr/>
          </a:p>
          <a:p>
            <a:pPr marL="0" lvl="0" indent="0" algn="l" rtl="0">
              <a:spcBef>
                <a:spcPts val="0"/>
              </a:spcBef>
              <a:spcAft>
                <a:spcPts val="0"/>
              </a:spcAft>
              <a:buNone/>
            </a:pPr>
            <a:r>
              <a:rPr lang="en" sz="2400"/>
              <a:t>Then: </a:t>
            </a:r>
            <a:endParaRPr sz="2400"/>
          </a:p>
          <a:p>
            <a:pPr marL="0" lvl="0" indent="0" algn="l" rtl="0">
              <a:spcBef>
                <a:spcPts val="0"/>
              </a:spcBef>
              <a:spcAft>
                <a:spcPts val="0"/>
              </a:spcAft>
              <a:buNone/>
            </a:pPr>
            <a:r>
              <a:rPr lang="en"/>
              <a:t>Do Python Foundations Practice on your own. </a:t>
            </a:r>
            <a:endParaRPr/>
          </a:p>
          <a:p>
            <a:pPr marL="0" lvl="0" indent="0" algn="l" rtl="0">
              <a:spcBef>
                <a:spcPts val="0"/>
              </a:spcBef>
              <a:spcAft>
                <a:spcPts val="0"/>
              </a:spcAft>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Prerequisites</a:t>
            </a:r>
            <a:endParaRPr/>
          </a:p>
        </p:txBody>
      </p:sp>
      <p:sp>
        <p:nvSpPr>
          <p:cNvPr id="100" name="Google Shape;100;p22"/>
          <p:cNvSpPr txBox="1">
            <a:spLocks noGrp="1"/>
          </p:cNvSpPr>
          <p:nvPr>
            <p:ph type="body" idx="1"/>
          </p:nvPr>
        </p:nvSpPr>
        <p:spPr>
          <a:xfrm>
            <a:off x="311700" y="1152475"/>
            <a:ext cx="33822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This should be pretty beginner-friendly.</a:t>
            </a:r>
            <a:endParaRPr dirty="0"/>
          </a:p>
          <a:p>
            <a:pPr marL="0" lvl="0" indent="0" algn="l" rtl="0">
              <a:lnSpc>
                <a:spcPct val="115000"/>
              </a:lnSpc>
              <a:spcBef>
                <a:spcPts val="1600"/>
              </a:spcBef>
              <a:spcAft>
                <a:spcPts val="0"/>
              </a:spcAft>
              <a:buSzPts val="1800"/>
              <a:buNone/>
            </a:pPr>
            <a:r>
              <a:rPr lang="en" dirty="0"/>
              <a:t>Feel free to speak out if you don’t understand something--I’ll adjust.</a:t>
            </a:r>
            <a:endParaRPr dirty="0" smtClean="0"/>
          </a:p>
          <a:p>
            <a:pPr marL="0" lvl="0" indent="0" algn="l" rtl="0">
              <a:lnSpc>
                <a:spcPct val="115000"/>
              </a:lnSpc>
              <a:spcBef>
                <a:spcPts val="1600"/>
              </a:spcBef>
              <a:spcAft>
                <a:spcPts val="1600"/>
              </a:spcAft>
              <a:buSzPts val="1800"/>
              <a:buNone/>
            </a:pPr>
            <a:endParaRPr dirty="0"/>
          </a:p>
        </p:txBody>
      </p:sp>
      <p:pic>
        <p:nvPicPr>
          <p:cNvPr id="101" name="Google Shape;101;p22"/>
          <p:cNvPicPr preferRelativeResize="0"/>
          <p:nvPr/>
        </p:nvPicPr>
        <p:blipFill rotWithShape="1">
          <a:blip r:embed="rId3">
            <a:alphaModFix/>
          </a:blip>
          <a:srcRect/>
          <a:stretch/>
        </p:blipFill>
        <p:spPr>
          <a:xfrm>
            <a:off x="3693900" y="125225"/>
            <a:ext cx="5029200" cy="480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Install Help Time!</a:t>
            </a:r>
            <a:endParaRPr/>
          </a:p>
        </p:txBody>
      </p:sp>
      <p:sp>
        <p:nvSpPr>
          <p:cNvPr id="107" name="Google Shape;10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 dirty="0" smtClean="0">
                <a:solidFill>
                  <a:srgbClr val="FFFFFF"/>
                </a:solidFill>
              </a:rPr>
              <a:t>Mac/Linux </a:t>
            </a:r>
            <a:r>
              <a:rPr lang="en" dirty="0">
                <a:solidFill>
                  <a:srgbClr val="FFFFFF"/>
                </a:solidFill>
              </a:rPr>
              <a:t>Users:</a:t>
            </a:r>
            <a:r>
              <a:rPr lang="en" dirty="0"/>
              <a:t> Go to your Terminal and type </a:t>
            </a:r>
            <a:r>
              <a:rPr lang="en" dirty="0">
                <a:solidFill>
                  <a:srgbClr val="FFFFFF"/>
                </a:solidFill>
                <a:latin typeface="Roboto Mono"/>
                <a:ea typeface="Roboto Mono"/>
                <a:cs typeface="Roboto Mono"/>
                <a:sym typeface="Roboto Mono"/>
              </a:rPr>
              <a:t>conda list</a:t>
            </a:r>
            <a:endParaRPr dirty="0">
              <a:solidFill>
                <a:srgbClr val="FFFFFF"/>
              </a:solidFill>
              <a:latin typeface="Roboto Mono"/>
              <a:ea typeface="Roboto Mono"/>
              <a:cs typeface="Roboto Mono"/>
              <a:sym typeface="Roboto Mono"/>
            </a:endParaRPr>
          </a:p>
          <a:p>
            <a:pPr marL="0" lvl="0" indent="0" algn="l" rtl="0">
              <a:lnSpc>
                <a:spcPct val="115000"/>
              </a:lnSpc>
              <a:spcBef>
                <a:spcPts val="1600"/>
              </a:spcBef>
              <a:spcAft>
                <a:spcPts val="0"/>
              </a:spcAft>
              <a:buSzPts val="1800"/>
              <a:buNone/>
            </a:pPr>
            <a:r>
              <a:rPr lang="en" dirty="0">
                <a:solidFill>
                  <a:srgbClr val="FFFFFF"/>
                </a:solidFill>
              </a:rPr>
              <a:t>PC Users:</a:t>
            </a:r>
            <a:r>
              <a:rPr lang="en" dirty="0"/>
              <a:t> Go to your Anaconda Prompt and type </a:t>
            </a:r>
            <a:r>
              <a:rPr lang="en" dirty="0">
                <a:solidFill>
                  <a:srgbClr val="FFFFFF"/>
                </a:solidFill>
                <a:latin typeface="Roboto Mono"/>
                <a:ea typeface="Roboto Mono"/>
                <a:cs typeface="Roboto Mono"/>
                <a:sym typeface="Roboto Mono"/>
              </a:rPr>
              <a:t>conda list </a:t>
            </a:r>
            <a:endParaRPr dirty="0" smtClean="0">
              <a:solidFill>
                <a:srgbClr val="FFFFFF"/>
              </a:solidFill>
              <a:latin typeface="Roboto Mono"/>
              <a:ea typeface="Roboto Mono"/>
              <a:cs typeface="Roboto Mono"/>
              <a:sym typeface="Roboto Mono"/>
            </a:endParaRPr>
          </a:p>
          <a:p>
            <a:pPr marL="0" lvl="0" indent="0" algn="l" rtl="0">
              <a:lnSpc>
                <a:spcPct val="115000"/>
              </a:lnSpc>
              <a:spcBef>
                <a:spcPts val="1600"/>
              </a:spcBef>
              <a:spcAft>
                <a:spcPts val="0"/>
              </a:spcAft>
              <a:buSzPts val="1800"/>
              <a:buNone/>
            </a:pPr>
            <a:endParaRPr dirty="0" smtClean="0"/>
          </a:p>
          <a:p>
            <a:pPr marL="0" lvl="0" indent="0" algn="l" rtl="0">
              <a:lnSpc>
                <a:spcPct val="115000"/>
              </a:lnSpc>
              <a:spcBef>
                <a:spcPts val="1600"/>
              </a:spcBef>
              <a:spcAft>
                <a:spcPts val="0"/>
              </a:spcAft>
              <a:buClr>
                <a:srgbClr val="000000"/>
              </a:buClr>
              <a:buSzPts val="1100"/>
              <a:buFont typeface="Arial"/>
              <a:buNone/>
            </a:pPr>
            <a:endParaRPr dirty="0">
              <a:solidFill>
                <a:srgbClr val="FFFFFF"/>
              </a:solidFill>
            </a:endParaRPr>
          </a:p>
          <a:p>
            <a:pPr marL="0" lvl="0" indent="0" algn="l" rtl="0">
              <a:lnSpc>
                <a:spcPct val="115000"/>
              </a:lnSpc>
              <a:spcBef>
                <a:spcPts val="1600"/>
              </a:spcBef>
              <a:spcAft>
                <a:spcPts val="1600"/>
              </a:spcAft>
              <a:buSzPts val="1800"/>
              <a:buNone/>
            </a:pPr>
            <a:endParaRPr dirty="0">
              <a:solidFill>
                <a:srgbClr val="FFFFFF"/>
              </a:solidFill>
            </a:endParaRPr>
          </a:p>
        </p:txBody>
      </p:sp>
      <p:pic>
        <p:nvPicPr>
          <p:cNvPr id="108" name="Google Shape;108;p23"/>
          <p:cNvPicPr preferRelativeResize="0"/>
          <p:nvPr/>
        </p:nvPicPr>
        <p:blipFill rotWithShape="1">
          <a:blip r:embed="rId3">
            <a:alphaModFix/>
          </a:blip>
          <a:srcRect/>
          <a:stretch/>
        </p:blipFill>
        <p:spPr>
          <a:xfrm>
            <a:off x="2639522" y="3517447"/>
            <a:ext cx="3124175" cy="155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Questions About Course In General?</a:t>
            </a:r>
            <a:endParaRPr/>
          </a:p>
          <a:p>
            <a:pPr marL="0" lvl="0" indent="0" algn="ctr" rtl="0">
              <a:lnSpc>
                <a:spcPct val="100000"/>
              </a:lnSpc>
              <a:spcBef>
                <a:spcPts val="0"/>
              </a:spcBef>
              <a:spcAft>
                <a:spcPts val="0"/>
              </a:spcAft>
              <a:buSzPts val="3600"/>
              <a:buNone/>
            </a:pPr>
            <a:endParaRPr/>
          </a:p>
          <a:p>
            <a:pPr marL="0" lvl="0" indent="0" algn="ctr" rtl="0">
              <a:lnSpc>
                <a:spcPct val="100000"/>
              </a:lnSpc>
              <a:spcBef>
                <a:spcPts val="0"/>
              </a:spcBef>
              <a:spcAft>
                <a:spcPts val="0"/>
              </a:spcAft>
              <a:buSzPts val="3600"/>
              <a:buNone/>
            </a:pPr>
            <a:r>
              <a:rPr lang="en"/>
              <a:t>Any Requests?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3000">
                <a:solidFill>
                  <a:srgbClr val="00FFFF"/>
                </a:solidFill>
              </a:rPr>
              <a:t>No matter where you are now, you’ll be fine.</a:t>
            </a:r>
            <a:endParaRPr sz="3000">
              <a:solidFill>
                <a:srgbClr val="00FFFF"/>
              </a:solidFill>
            </a:endParaRPr>
          </a:p>
          <a:p>
            <a:pPr marL="0" lvl="0" indent="0" algn="ctr" rtl="0">
              <a:lnSpc>
                <a:spcPct val="100000"/>
              </a:lnSpc>
              <a:spcBef>
                <a:spcPts val="0"/>
              </a:spcBef>
              <a:spcAft>
                <a:spcPts val="0"/>
              </a:spcAft>
              <a:buSzPts val="3600"/>
              <a:buNone/>
            </a:pPr>
            <a:r>
              <a:rPr lang="en" sz="3000">
                <a:solidFill>
                  <a:srgbClr val="00FFFF"/>
                </a:solidFill>
              </a:rPr>
              <a:t> </a:t>
            </a:r>
            <a:endParaRPr sz="3000">
              <a:solidFill>
                <a:srgbClr val="00FFFF"/>
              </a:solidFill>
            </a:endParaRPr>
          </a:p>
          <a:p>
            <a:pPr marL="0" lvl="0" indent="0" algn="ctr" rtl="0">
              <a:lnSpc>
                <a:spcPct val="100000"/>
              </a:lnSpc>
              <a:spcBef>
                <a:spcPts val="0"/>
              </a:spcBef>
              <a:spcAft>
                <a:spcPts val="0"/>
              </a:spcAft>
              <a:buSzPts val="3600"/>
              <a:buNone/>
            </a:pPr>
            <a:r>
              <a:rPr lang="en" i="1"/>
              <a:t>You have already proven that you are a self-starter and self-learner, </a:t>
            </a:r>
            <a:endParaRPr i="1"/>
          </a:p>
          <a:p>
            <a:pPr marL="0" lvl="0" indent="0" algn="ctr" rtl="0">
              <a:lnSpc>
                <a:spcPct val="100000"/>
              </a:lnSpc>
              <a:spcBef>
                <a:spcPts val="0"/>
              </a:spcBef>
              <a:spcAft>
                <a:spcPts val="0"/>
              </a:spcAft>
              <a:buSzPts val="3600"/>
              <a:buNone/>
            </a:pPr>
            <a:r>
              <a:rPr lang="en" i="1"/>
              <a:t>and that will take you far. </a:t>
            </a:r>
            <a:endParaRPr i="1"/>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1895</Words>
  <Application>Microsoft Macintosh PowerPoint</Application>
  <PresentationFormat>On-screen Show (16:9)</PresentationFormat>
  <Paragraphs>200</Paragraphs>
  <Slides>51</Slides>
  <Notes>51</Notes>
  <HiddenSlides>0</HiddenSlides>
  <MMClips>0</MMClips>
  <ScaleCrop>false</ScaleCrop>
  <HeadingPairs>
    <vt:vector size="6" baseType="variant">
      <vt:variant>
        <vt:lpstr>Fonts Used</vt:lpstr>
      </vt:variant>
      <vt:variant>
        <vt:i4>1</vt:i4>
      </vt:variant>
      <vt:variant>
        <vt:lpstr>Design Template</vt:lpstr>
      </vt:variant>
      <vt:variant>
        <vt:i4>2</vt:i4>
      </vt:variant>
      <vt:variant>
        <vt:lpstr>Slide Titles</vt:lpstr>
      </vt:variant>
      <vt:variant>
        <vt:i4>51</vt:i4>
      </vt:variant>
    </vt:vector>
  </HeadingPairs>
  <TitlesOfParts>
    <vt:vector size="54" baseType="lpstr">
      <vt:lpstr>Roboto Mono</vt:lpstr>
      <vt:lpstr>Simple Dark</vt:lpstr>
      <vt:lpstr>Simple Light</vt:lpstr>
      <vt:lpstr>Python Foundations</vt:lpstr>
      <vt:lpstr>Course Information</vt:lpstr>
      <vt:lpstr>About Me</vt:lpstr>
      <vt:lpstr>About You</vt:lpstr>
      <vt:lpstr>Course Overview (subject to change)</vt:lpstr>
      <vt:lpstr>Prerequisites</vt:lpstr>
      <vt:lpstr>Install Help Time!</vt:lpstr>
      <vt:lpstr>Questions About Course In General?  Any Requests?</vt:lpstr>
      <vt:lpstr>No matter where you are now, you’ll be fine.   You have already proven that you are a self-starter and self-learner,  and that will take you far. </vt:lpstr>
      <vt:lpstr>What is Python?</vt:lpstr>
      <vt:lpstr>What is Python?</vt:lpstr>
      <vt:lpstr>What is an interpreted language?</vt:lpstr>
      <vt:lpstr>Python is an interpreted language</vt:lpstr>
      <vt:lpstr>What is an object-oriented language?</vt:lpstr>
      <vt:lpstr>Python is an Object-Oriented language</vt:lpstr>
      <vt:lpstr>What is a “high-level” language?</vt:lpstr>
      <vt:lpstr>Python is a high-level language</vt:lpstr>
      <vt:lpstr>What is a dynamically-typed language?</vt:lpstr>
      <vt:lpstr>Python is a dynamically-typed language</vt:lpstr>
      <vt:lpstr>Why use Python?</vt:lpstr>
      <vt:lpstr>Why use Python?</vt:lpstr>
      <vt:lpstr>Why not use Python?</vt:lpstr>
      <vt:lpstr>Why not use Python?</vt:lpstr>
      <vt:lpstr>Python Interactive Shells</vt:lpstr>
      <vt:lpstr>Python Shell</vt:lpstr>
      <vt:lpstr>iPython Shell</vt:lpstr>
      <vt:lpstr>Jupyter Notebook</vt:lpstr>
      <vt:lpstr>Juypter Notebooks</vt:lpstr>
      <vt:lpstr>Scripting</vt:lpstr>
      <vt:lpstr>Text Editors</vt:lpstr>
      <vt:lpstr>IDEs</vt:lpstr>
      <vt:lpstr>Introduction to  Jupyter Notebooks</vt:lpstr>
      <vt:lpstr>Opening a Jupyter Notebook from  Git Bash (Windows) or the Terminal (Mac)</vt:lpstr>
      <vt:lpstr>Notebook Dashboard</vt:lpstr>
      <vt:lpstr>Notebook Dashboard</vt:lpstr>
      <vt:lpstr>Notebook Dashboard</vt:lpstr>
      <vt:lpstr>Notebook Dashboard</vt:lpstr>
      <vt:lpstr>Notebook User Interface (UI)</vt:lpstr>
      <vt:lpstr>Menu and Toolbar</vt:lpstr>
      <vt:lpstr>Modes</vt:lpstr>
      <vt:lpstr>Headers, and markdown, and code (oh my!)</vt:lpstr>
      <vt:lpstr>Keyboard shortcuts</vt:lpstr>
      <vt:lpstr>Keyboard shortcuts </vt:lpstr>
      <vt:lpstr>Keyboard Shortcuts</vt:lpstr>
      <vt:lpstr>Jupyter Notebook Demo</vt:lpstr>
      <vt:lpstr>Jupyter Notebook Obstacle Course</vt:lpstr>
      <vt:lpstr>CTRL + C to close out of the Jupyter Notebook from the Terminal or Git Bash</vt:lpstr>
      <vt:lpstr>Getting Help</vt:lpstr>
      <vt:lpstr>Slide 49</vt:lpstr>
      <vt:lpstr>Slide 50</vt:lpstr>
      <vt:lpstr>Self-Diagnosis: Comfort With Python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Foundations</dc:title>
  <cp:lastModifiedBy>Nichole Bennett</cp:lastModifiedBy>
  <cp:revision>2</cp:revision>
  <dcterms:created xsi:type="dcterms:W3CDTF">2019-08-16T23:13:08Z</dcterms:created>
  <dcterms:modified xsi:type="dcterms:W3CDTF">2019-08-16T23:15:06Z</dcterms:modified>
</cp:coreProperties>
</file>