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53" d="100"/>
          <a:sy n="53" d="100"/>
        </p:scale>
        <p:origin x="792" y="-4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hape 14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2" name="Shape 14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然后在介绍下我们的编排执行框架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Shape 1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7" name="Shape 1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以上就是今天的分享，谢谢各位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30300" cap="all">
                <a:solidFill>
                  <a:srgbClr val="34A5DA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36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80000"/>
              </a:lnSpc>
              <a:defRPr sz="4000" b="0" cap="all"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3400" cap="all"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7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3600" cap="all" spc="18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36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3600" cap="all" spc="18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spcBef>
                <a:spcPts val="3900"/>
              </a:spcBef>
              <a:defRPr sz="8700" cap="all">
                <a:solidFill>
                  <a:srgbClr val="34A5DA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标题文本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3900"/>
              </a:spcBef>
              <a:buClr>
                <a:srgbClr val="34A5DA"/>
              </a:buClr>
              <a:buSzPct val="104999"/>
              <a:buFont typeface="Avenir Next"/>
              <a:buChar char="▸"/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>
              <a:spcBef>
                <a:spcPts val="3900"/>
              </a:spcBef>
              <a:buClr>
                <a:srgbClr val="34A5DA"/>
              </a:buClr>
              <a:buSzPct val="104999"/>
              <a:buFont typeface="Avenir Next"/>
              <a:buChar char="▸"/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>
              <a:spcBef>
                <a:spcPts val="3900"/>
              </a:spcBef>
              <a:buClr>
                <a:srgbClr val="34A5DA"/>
              </a:buClr>
              <a:buSzPct val="104999"/>
              <a:buFont typeface="Avenir Next"/>
              <a:buChar char="▸"/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>
              <a:spcBef>
                <a:spcPts val="3900"/>
              </a:spcBef>
              <a:buClr>
                <a:srgbClr val="34A5DA"/>
              </a:buClr>
              <a:buSzPct val="104999"/>
              <a:buFont typeface="Avenir Next"/>
              <a:buChar char="▸"/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>
              <a:spcBef>
                <a:spcPts val="3900"/>
              </a:spcBef>
              <a:buClr>
                <a:srgbClr val="34A5DA"/>
              </a:buClr>
              <a:buSzPct val="104999"/>
              <a:buFont typeface="Avenir Next"/>
              <a:buChar char="▸"/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36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3600" cap="all" spc="18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spcBef>
                <a:spcPts val="3900"/>
              </a:spcBef>
              <a:defRPr sz="8700" cap="all">
                <a:solidFill>
                  <a:srgbClr val="34A5DA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标题文本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3900"/>
              </a:spcBef>
              <a:buClr>
                <a:srgbClr val="34A5DA"/>
              </a:buClr>
              <a:buSzPct val="104999"/>
              <a:buFont typeface="Avenir Next"/>
              <a:buChar char="▸"/>
              <a:defRPr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>
              <a:spcBef>
                <a:spcPts val="3900"/>
              </a:spcBef>
              <a:buClr>
                <a:srgbClr val="34A5DA"/>
              </a:buClr>
              <a:buSzPct val="104999"/>
              <a:buFont typeface="Avenir Next"/>
              <a:buChar char="▸"/>
              <a:defRPr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>
              <a:spcBef>
                <a:spcPts val="3900"/>
              </a:spcBef>
              <a:buClr>
                <a:srgbClr val="34A5DA"/>
              </a:buClr>
              <a:buSzPct val="104999"/>
              <a:buFont typeface="Avenir Next"/>
              <a:buChar char="▸"/>
              <a:defRPr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>
              <a:spcBef>
                <a:spcPts val="3900"/>
              </a:spcBef>
              <a:buClr>
                <a:srgbClr val="34A5DA"/>
              </a:buClr>
              <a:buSzPct val="104999"/>
              <a:buFont typeface="Avenir Next"/>
              <a:buChar char="▸"/>
              <a:defRPr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>
              <a:spcBef>
                <a:spcPts val="3900"/>
              </a:spcBef>
              <a:buClr>
                <a:srgbClr val="34A5DA"/>
              </a:buClr>
              <a:buSzPct val="104999"/>
              <a:buFont typeface="Avenir Next"/>
              <a:buChar char="▸"/>
              <a:defRPr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36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 flipV="1">
            <a:off x="3619499" y="1396999"/>
            <a:ext cx="20337333" cy="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3"/>
          </p:nvPr>
        </p:nvSpPr>
        <p:spPr>
          <a:xfrm>
            <a:off x="3619500" y="571500"/>
            <a:ext cx="15716250" cy="714375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3200" b="1" cap="all" spc="160">
                <a:solidFill>
                  <a:srgbClr val="838787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65" name="Shape 165"/>
          <p:cNvSpPr>
            <a:spLocks noGrp="1"/>
          </p:cNvSpPr>
          <p:nvPr>
            <p:ph type="pic" sz="half" idx="14"/>
          </p:nvPr>
        </p:nvSpPr>
        <p:spPr>
          <a:xfrm>
            <a:off x="13049250" y="2160984"/>
            <a:ext cx="7715251" cy="109656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sz="8400" b="1" cap="all">
                <a:solidFill>
                  <a:srgbClr val="34A5DA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603250" indent="-603250" defTabSz="821531">
              <a:spcBef>
                <a:spcPts val="3900"/>
              </a:spcBef>
              <a:buClr>
                <a:srgbClr val="34A5DA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rgbClr val="34A5DA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rgbClr val="34A5DA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rgbClr val="34A5DA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rgbClr val="34A5DA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20195660" y="607218"/>
            <a:ext cx="561976" cy="612776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lnSpc>
                <a:spcPct val="80000"/>
              </a:lnSpc>
              <a:defRPr sz="3200">
                <a:solidFill>
                  <a:srgbClr val="838787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947121" y="-75775"/>
            <a:ext cx="21031204" cy="1776886"/>
          </a:xfrm>
          <a:prstGeom prst="rect">
            <a:avLst/>
          </a:prstGeom>
        </p:spPr>
        <p:txBody>
          <a:bodyPr lIns="88461" tIns="88461" rIns="88461" bIns="88461"/>
          <a:lstStyle>
            <a:lvl1pPr algn="l" defTabSz="1770202">
              <a:defRPr sz="4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标题文本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676399" y="2031999"/>
            <a:ext cx="21031201" cy="11684001"/>
          </a:xfrm>
          <a:prstGeom prst="rect">
            <a:avLst/>
          </a:prstGeom>
        </p:spPr>
        <p:txBody>
          <a:bodyPr lIns="88461" tIns="88461" rIns="88461" bIns="88461" anchor="t"/>
          <a:lstStyle>
            <a:lvl1pPr marL="0" indent="0" defTabSz="1770202">
              <a:lnSpc>
                <a:spcPct val="150000"/>
              </a:lnSpc>
              <a:spcBef>
                <a:spcPts val="800"/>
              </a:spcBef>
              <a:buClrTx/>
              <a:buSzTx/>
              <a:buNone/>
              <a:defRPr sz="2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512371" indent="-383264" defTabSz="1770202">
              <a:lnSpc>
                <a:spcPct val="150000"/>
              </a:lnSpc>
              <a:spcBef>
                <a:spcPts val="800"/>
              </a:spcBef>
              <a:buClrTx/>
              <a:buSzPct val="100000"/>
              <a:defRPr sz="2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797945" indent="-410716" defTabSz="1770202">
              <a:lnSpc>
                <a:spcPct val="150000"/>
              </a:lnSpc>
              <a:spcBef>
                <a:spcPts val="800"/>
              </a:spcBef>
              <a:buClrTx/>
              <a:buSzPct val="100000"/>
              <a:defRPr sz="2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324300" indent="-328567" defTabSz="1770202">
              <a:lnSpc>
                <a:spcPct val="150000"/>
              </a:lnSpc>
              <a:spcBef>
                <a:spcPts val="800"/>
              </a:spcBef>
              <a:buClrTx/>
              <a:buSzPct val="100000"/>
              <a:defRPr sz="2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1656211" indent="-328567" defTabSz="1770202">
              <a:lnSpc>
                <a:spcPct val="150000"/>
              </a:lnSpc>
              <a:spcBef>
                <a:spcPts val="800"/>
              </a:spcBef>
              <a:buClrTx/>
              <a:buSzPct val="100000"/>
              <a:defRPr sz="2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7" name="Shape 177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</p:spPr>
        <p:txBody>
          <a:bodyPr lIns="121919" tIns="121919" rIns="121919" bIns="121919" anchor="ctr"/>
          <a:lstStyle>
            <a:lvl1pPr algn="r" defTabSz="2438400"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4.png"/><Relationship Id="rId5" Type="http://schemas.openxmlformats.org/officeDocument/2006/relationships/image" Target="../media/image2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蝴蝶.jpg"/>
          <p:cNvPicPr>
            <a:picLocks noChangeAspect="1"/>
          </p:cNvPicPr>
          <p:nvPr/>
        </p:nvPicPr>
        <p:blipFill>
          <a:blip r:embed="rId2">
            <a:alphaModFix amt="46686"/>
            <a:extLst/>
          </a:blip>
          <a:srcRect t="7986" b="2652"/>
          <a:stretch>
            <a:fillRect/>
          </a:stretch>
        </p:blipFill>
        <p:spPr>
          <a:xfrm>
            <a:off x="-53440" y="18892"/>
            <a:ext cx="24490880" cy="13678217"/>
          </a:xfrm>
          <a:prstGeom prst="rect">
            <a:avLst/>
          </a:prstGeom>
          <a:ln w="25400">
            <a:miter lim="400000"/>
          </a:ln>
          <a:effectLst>
            <a:reflection stA="82330" endPos="40000" dir="5400000" sy="-100000" algn="bl" rotWithShape="0"/>
          </a:effectLst>
        </p:spPr>
      </p:pic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defRPr sz="17876">
                <a:solidFill>
                  <a:schemeClr val="accent1"/>
                </a:solidFill>
              </a:defRPr>
            </a:lvl1pPr>
          </a:lstStyle>
          <a:p>
            <a:r>
              <a:t>实战境内度假交易系统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t>DDD战略设计与系统集成</a:t>
            </a:r>
          </a:p>
        </p:txBody>
      </p:sp>
      <p:sp>
        <p:nvSpPr>
          <p:cNvPr id="191" name="Shape 191"/>
          <p:cNvSpPr/>
          <p:nvPr/>
        </p:nvSpPr>
        <p:spPr>
          <a:xfrm>
            <a:off x="11626850" y="12028958"/>
            <a:ext cx="11303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400"/>
              </a:spcBef>
              <a:defRPr sz="4000" b="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李丹</a:t>
            </a:r>
          </a:p>
        </p:txBody>
      </p:sp>
      <p:pic>
        <p:nvPicPr>
          <p:cNvPr id="192" name="美团点评技术团队标准字体2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8" y="472650"/>
            <a:ext cx="6022952" cy="687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/>
          </p:cNvSpPr>
          <p:nvPr>
            <p:ph type="body" idx="13"/>
          </p:nvPr>
        </p:nvSpPr>
        <p:spPr>
          <a:xfrm>
            <a:off x="1676400" y="4089400"/>
            <a:ext cx="21056600" cy="2489200"/>
          </a:xfrm>
          <a:prstGeom prst="rect">
            <a:avLst/>
          </a:prstGeom>
        </p:spPr>
        <p:txBody>
          <a:bodyPr/>
          <a:lstStyle/>
          <a:p>
            <a:r>
              <a:t>专注业务复杂度</a:t>
            </a:r>
          </a:p>
        </p:txBody>
      </p:sp>
      <p:sp>
        <p:nvSpPr>
          <p:cNvPr id="375" name="Shape 375"/>
          <p:cNvSpPr>
            <a:spLocks noGrp="1"/>
          </p:cNvSpPr>
          <p:nvPr>
            <p:ph type="body" idx="15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业务复杂度应对之道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回归面向对象的本质 重拾抽象思维的价值</a:t>
            </a:r>
          </a:p>
        </p:txBody>
      </p:sp>
      <p:grpSp>
        <p:nvGrpSpPr>
          <p:cNvPr id="410" name="Group 410"/>
          <p:cNvGrpSpPr/>
          <p:nvPr/>
        </p:nvGrpSpPr>
        <p:grpSpPr>
          <a:xfrm>
            <a:off x="4100323" y="2174565"/>
            <a:ext cx="19159383" cy="9366870"/>
            <a:chOff x="0" y="0"/>
            <a:chExt cx="19159381" cy="9366869"/>
          </a:xfrm>
        </p:grpSpPr>
        <p:grpSp>
          <p:nvGrpSpPr>
            <p:cNvPr id="384" name="Group 384"/>
            <p:cNvGrpSpPr/>
            <p:nvPr/>
          </p:nvGrpSpPr>
          <p:grpSpPr>
            <a:xfrm>
              <a:off x="70131" y="666933"/>
              <a:ext cx="9103183" cy="1270001"/>
              <a:chOff x="0" y="0"/>
              <a:chExt cx="9103182" cy="1270000"/>
            </a:xfrm>
          </p:grpSpPr>
          <p:grpSp>
            <p:nvGrpSpPr>
              <p:cNvPr id="382" name="Group 382"/>
              <p:cNvGrpSpPr/>
              <p:nvPr/>
            </p:nvGrpSpPr>
            <p:grpSpPr>
              <a:xfrm>
                <a:off x="1741358" y="0"/>
                <a:ext cx="7361825" cy="1270000"/>
                <a:chOff x="0" y="0"/>
                <a:chExt cx="7361823" cy="1270000"/>
              </a:xfrm>
            </p:grpSpPr>
            <p:sp>
              <p:nvSpPr>
                <p:cNvPr id="378" name="Shape 378"/>
                <p:cNvSpPr/>
                <p:nvPr/>
              </p:nvSpPr>
              <p:spPr>
                <a:xfrm>
                  <a:off x="0" y="0"/>
                  <a:ext cx="1270000" cy="1270000"/>
                </a:xfrm>
                <a:prstGeom prst="rightArrow">
                  <a:avLst>
                    <a:gd name="adj1" fmla="val 32000"/>
                    <a:gd name="adj2" fmla="val 64000"/>
                  </a:avLst>
                </a:prstGeom>
                <a:solidFill>
                  <a:schemeClr val="accent1">
                    <a:lumOff val="1352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>
                    <a:defRPr sz="3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79" name="Shape 379"/>
                <p:cNvSpPr/>
                <p:nvPr/>
              </p:nvSpPr>
              <p:spPr>
                <a:xfrm>
                  <a:off x="1967903" y="0"/>
                  <a:ext cx="1270001" cy="1270000"/>
                </a:xfrm>
                <a:prstGeom prst="rightArrow">
                  <a:avLst>
                    <a:gd name="adj1" fmla="val 32000"/>
                    <a:gd name="adj2" fmla="val 64000"/>
                  </a:avLst>
                </a:prstGeom>
                <a:solidFill>
                  <a:schemeClr val="accent1">
                    <a:lumOff val="1352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>
                    <a:defRPr sz="3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80" name="Shape 380"/>
                <p:cNvSpPr/>
                <p:nvPr/>
              </p:nvSpPr>
              <p:spPr>
                <a:xfrm>
                  <a:off x="4029863" y="0"/>
                  <a:ext cx="1270001" cy="1270000"/>
                </a:xfrm>
                <a:prstGeom prst="rightArrow">
                  <a:avLst>
                    <a:gd name="adj1" fmla="val 32000"/>
                    <a:gd name="adj2" fmla="val 64000"/>
                  </a:avLst>
                </a:prstGeom>
                <a:solidFill>
                  <a:schemeClr val="accent1">
                    <a:lumOff val="1352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>
                    <a:defRPr sz="3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81" name="Shape 381"/>
                <p:cNvSpPr/>
                <p:nvPr/>
              </p:nvSpPr>
              <p:spPr>
                <a:xfrm>
                  <a:off x="6091823" y="0"/>
                  <a:ext cx="1270001" cy="1270000"/>
                </a:xfrm>
                <a:prstGeom prst="rightArrow">
                  <a:avLst>
                    <a:gd name="adj1" fmla="val 32000"/>
                    <a:gd name="adj2" fmla="val 64000"/>
                  </a:avLst>
                </a:prstGeom>
                <a:solidFill>
                  <a:schemeClr val="accent1">
                    <a:lumOff val="1352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>
                    <a:defRPr sz="3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sp>
            <p:nvSpPr>
              <p:cNvPr id="383" name="Shape 383"/>
              <p:cNvSpPr/>
              <p:nvPr/>
            </p:nvSpPr>
            <p:spPr>
              <a:xfrm>
                <a:off x="-1" y="317500"/>
                <a:ext cx="1257301" cy="6350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过程化</a:t>
                </a:r>
              </a:p>
            </p:txBody>
          </p:sp>
        </p:grpSp>
        <p:grpSp>
          <p:nvGrpSpPr>
            <p:cNvPr id="391" name="Group 391"/>
            <p:cNvGrpSpPr/>
            <p:nvPr/>
          </p:nvGrpSpPr>
          <p:grpSpPr>
            <a:xfrm>
              <a:off x="0" y="7204165"/>
              <a:ext cx="9243446" cy="1461459"/>
              <a:chOff x="0" y="0"/>
              <a:chExt cx="9243445" cy="1461458"/>
            </a:xfrm>
          </p:grpSpPr>
          <p:grpSp>
            <p:nvGrpSpPr>
              <p:cNvPr id="389" name="Group 389"/>
              <p:cNvGrpSpPr/>
              <p:nvPr/>
            </p:nvGrpSpPr>
            <p:grpSpPr>
              <a:xfrm>
                <a:off x="1919112" y="0"/>
                <a:ext cx="7324334" cy="1461459"/>
                <a:chOff x="0" y="0"/>
                <a:chExt cx="7324332" cy="1461458"/>
              </a:xfrm>
            </p:grpSpPr>
            <p:sp>
              <p:nvSpPr>
                <p:cNvPr id="385" name="Shape 385"/>
                <p:cNvSpPr/>
                <p:nvPr/>
              </p:nvSpPr>
              <p:spPr>
                <a:xfrm>
                  <a:off x="6338025" y="-1"/>
                  <a:ext cx="986308" cy="14614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9" h="21095" extrusionOk="0">
                      <a:moveTo>
                        <a:pt x="11722" y="0"/>
                      </a:moveTo>
                      <a:cubicBezTo>
                        <a:pt x="11533" y="1"/>
                        <a:pt x="11335" y="18"/>
                        <a:pt x="11113" y="49"/>
                      </a:cubicBezTo>
                      <a:cubicBezTo>
                        <a:pt x="11034" y="61"/>
                        <a:pt x="10968" y="97"/>
                        <a:pt x="10940" y="147"/>
                      </a:cubicBezTo>
                      <a:cubicBezTo>
                        <a:pt x="10700" y="567"/>
                        <a:pt x="10586" y="981"/>
                        <a:pt x="10539" y="1363"/>
                      </a:cubicBezTo>
                      <a:cubicBezTo>
                        <a:pt x="10534" y="1400"/>
                        <a:pt x="10496" y="1432"/>
                        <a:pt x="10443" y="1444"/>
                      </a:cubicBezTo>
                      <a:cubicBezTo>
                        <a:pt x="10384" y="1459"/>
                        <a:pt x="10326" y="1475"/>
                        <a:pt x="10268" y="1491"/>
                      </a:cubicBezTo>
                      <a:cubicBezTo>
                        <a:pt x="10195" y="1510"/>
                        <a:pt x="10113" y="1491"/>
                        <a:pt x="10080" y="1444"/>
                      </a:cubicBezTo>
                      <a:cubicBezTo>
                        <a:pt x="9861" y="1142"/>
                        <a:pt x="9597" y="826"/>
                        <a:pt x="9360" y="557"/>
                      </a:cubicBezTo>
                      <a:cubicBezTo>
                        <a:pt x="9308" y="497"/>
                        <a:pt x="9190" y="479"/>
                        <a:pt x="9102" y="516"/>
                      </a:cubicBezTo>
                      <a:cubicBezTo>
                        <a:pt x="8755" y="660"/>
                        <a:pt x="8450" y="818"/>
                        <a:pt x="8197" y="967"/>
                      </a:cubicBezTo>
                      <a:cubicBezTo>
                        <a:pt x="8123" y="1010"/>
                        <a:pt x="8097" y="1078"/>
                        <a:pt x="8131" y="1139"/>
                      </a:cubicBezTo>
                      <a:cubicBezTo>
                        <a:pt x="8318" y="1465"/>
                        <a:pt x="8471" y="1824"/>
                        <a:pt x="8580" y="2112"/>
                      </a:cubicBezTo>
                      <a:cubicBezTo>
                        <a:pt x="8613" y="2199"/>
                        <a:pt x="8582" y="2290"/>
                        <a:pt x="8495" y="2358"/>
                      </a:cubicBezTo>
                      <a:cubicBezTo>
                        <a:pt x="8154" y="2628"/>
                        <a:pt x="7865" y="2946"/>
                        <a:pt x="7645" y="3310"/>
                      </a:cubicBezTo>
                      <a:cubicBezTo>
                        <a:pt x="5923" y="6167"/>
                        <a:pt x="7084" y="7798"/>
                        <a:pt x="7545" y="8283"/>
                      </a:cubicBezTo>
                      <a:cubicBezTo>
                        <a:pt x="7620" y="8362"/>
                        <a:pt x="7793" y="8366"/>
                        <a:pt x="7878" y="8292"/>
                      </a:cubicBezTo>
                      <a:cubicBezTo>
                        <a:pt x="8362" y="7865"/>
                        <a:pt x="9816" y="6564"/>
                        <a:pt x="11213" y="5125"/>
                      </a:cubicBezTo>
                      <a:cubicBezTo>
                        <a:pt x="12493" y="3806"/>
                        <a:pt x="14455" y="2936"/>
                        <a:pt x="15077" y="2681"/>
                      </a:cubicBezTo>
                      <a:cubicBezTo>
                        <a:pt x="15186" y="2636"/>
                        <a:pt x="15216" y="2540"/>
                        <a:pt x="15145" y="2469"/>
                      </a:cubicBezTo>
                      <a:cubicBezTo>
                        <a:pt x="14897" y="2223"/>
                        <a:pt x="14613" y="2016"/>
                        <a:pt x="14300" y="1848"/>
                      </a:cubicBezTo>
                      <a:cubicBezTo>
                        <a:pt x="14236" y="1813"/>
                        <a:pt x="14215" y="1755"/>
                        <a:pt x="14247" y="1705"/>
                      </a:cubicBezTo>
                      <a:cubicBezTo>
                        <a:pt x="14413" y="1449"/>
                        <a:pt x="14590" y="1188"/>
                        <a:pt x="14746" y="965"/>
                      </a:cubicBezTo>
                      <a:cubicBezTo>
                        <a:pt x="14786" y="907"/>
                        <a:pt x="14763" y="839"/>
                        <a:pt x="14688" y="798"/>
                      </a:cubicBezTo>
                      <a:cubicBezTo>
                        <a:pt x="14465" y="678"/>
                        <a:pt x="14197" y="558"/>
                        <a:pt x="13881" y="448"/>
                      </a:cubicBezTo>
                      <a:cubicBezTo>
                        <a:pt x="13788" y="416"/>
                        <a:pt x="13675" y="426"/>
                        <a:pt x="13600" y="474"/>
                      </a:cubicBezTo>
                      <a:cubicBezTo>
                        <a:pt x="13155" y="761"/>
                        <a:pt x="12868" y="1035"/>
                        <a:pt x="12682" y="1266"/>
                      </a:cubicBezTo>
                      <a:cubicBezTo>
                        <a:pt x="12652" y="1303"/>
                        <a:pt x="12588" y="1321"/>
                        <a:pt x="12524" y="1314"/>
                      </a:cubicBezTo>
                      <a:cubicBezTo>
                        <a:pt x="12433" y="1303"/>
                        <a:pt x="12341" y="1297"/>
                        <a:pt x="12249" y="1291"/>
                      </a:cubicBezTo>
                      <a:cubicBezTo>
                        <a:pt x="12167" y="1285"/>
                        <a:pt x="12109" y="1235"/>
                        <a:pt x="12121" y="1182"/>
                      </a:cubicBezTo>
                      <a:cubicBezTo>
                        <a:pt x="12204" y="803"/>
                        <a:pt x="12308" y="435"/>
                        <a:pt x="12397" y="172"/>
                      </a:cubicBezTo>
                      <a:cubicBezTo>
                        <a:pt x="12416" y="115"/>
                        <a:pt x="12361" y="59"/>
                        <a:pt x="12276" y="45"/>
                      </a:cubicBezTo>
                      <a:cubicBezTo>
                        <a:pt x="12090" y="14"/>
                        <a:pt x="11911" y="-1"/>
                        <a:pt x="11722" y="0"/>
                      </a:cubicBezTo>
                      <a:close/>
                      <a:moveTo>
                        <a:pt x="5960" y="1687"/>
                      </a:moveTo>
                      <a:cubicBezTo>
                        <a:pt x="5924" y="1687"/>
                        <a:pt x="5887" y="1691"/>
                        <a:pt x="5852" y="1701"/>
                      </a:cubicBezTo>
                      <a:lnTo>
                        <a:pt x="4125" y="2175"/>
                      </a:lnTo>
                      <a:cubicBezTo>
                        <a:pt x="3985" y="2213"/>
                        <a:pt x="3918" y="2321"/>
                        <a:pt x="3977" y="2413"/>
                      </a:cubicBezTo>
                      <a:cubicBezTo>
                        <a:pt x="4284" y="2896"/>
                        <a:pt x="5040" y="4329"/>
                        <a:pt x="3864" y="5259"/>
                      </a:cubicBezTo>
                      <a:cubicBezTo>
                        <a:pt x="2644" y="6223"/>
                        <a:pt x="1858" y="6915"/>
                        <a:pt x="1795" y="7789"/>
                      </a:cubicBezTo>
                      <a:cubicBezTo>
                        <a:pt x="1786" y="7916"/>
                        <a:pt x="2018" y="7986"/>
                        <a:pt x="2156" y="7898"/>
                      </a:cubicBezTo>
                      <a:cubicBezTo>
                        <a:pt x="3586" y="6985"/>
                        <a:pt x="5173" y="6418"/>
                        <a:pt x="5672" y="6252"/>
                      </a:cubicBezTo>
                      <a:cubicBezTo>
                        <a:pt x="5770" y="6219"/>
                        <a:pt x="5835" y="6156"/>
                        <a:pt x="5845" y="6084"/>
                      </a:cubicBezTo>
                      <a:cubicBezTo>
                        <a:pt x="5896" y="5710"/>
                        <a:pt x="6110" y="4503"/>
                        <a:pt x="6843" y="3414"/>
                      </a:cubicBezTo>
                      <a:cubicBezTo>
                        <a:pt x="6936" y="3275"/>
                        <a:pt x="6949" y="3117"/>
                        <a:pt x="6875" y="2973"/>
                      </a:cubicBezTo>
                      <a:cubicBezTo>
                        <a:pt x="6561" y="2361"/>
                        <a:pt x="6334" y="1990"/>
                        <a:pt x="6211" y="1798"/>
                      </a:cubicBezTo>
                      <a:cubicBezTo>
                        <a:pt x="6166" y="1729"/>
                        <a:pt x="6067" y="1688"/>
                        <a:pt x="5960" y="1687"/>
                      </a:cubicBezTo>
                      <a:close/>
                      <a:moveTo>
                        <a:pt x="17710" y="2796"/>
                      </a:moveTo>
                      <a:cubicBezTo>
                        <a:pt x="14128" y="3251"/>
                        <a:pt x="12899" y="4571"/>
                        <a:pt x="10446" y="6897"/>
                      </a:cubicBezTo>
                      <a:cubicBezTo>
                        <a:pt x="8658" y="8591"/>
                        <a:pt x="6919" y="9692"/>
                        <a:pt x="4739" y="10468"/>
                      </a:cubicBezTo>
                      <a:cubicBezTo>
                        <a:pt x="4525" y="10544"/>
                        <a:pt x="4337" y="10342"/>
                        <a:pt x="4538" y="10252"/>
                      </a:cubicBezTo>
                      <a:cubicBezTo>
                        <a:pt x="5703" y="9730"/>
                        <a:pt x="6496" y="9269"/>
                        <a:pt x="6838" y="9060"/>
                      </a:cubicBezTo>
                      <a:cubicBezTo>
                        <a:pt x="6943" y="8996"/>
                        <a:pt x="6959" y="8891"/>
                        <a:pt x="6875" y="8814"/>
                      </a:cubicBezTo>
                      <a:cubicBezTo>
                        <a:pt x="6581" y="8543"/>
                        <a:pt x="5949" y="7853"/>
                        <a:pt x="5842" y="6845"/>
                      </a:cubicBezTo>
                      <a:cubicBezTo>
                        <a:pt x="5834" y="6772"/>
                        <a:pt x="5713" y="6729"/>
                        <a:pt x="5617" y="6766"/>
                      </a:cubicBezTo>
                      <a:cubicBezTo>
                        <a:pt x="2431" y="7985"/>
                        <a:pt x="0" y="9475"/>
                        <a:pt x="0" y="12423"/>
                      </a:cubicBezTo>
                      <a:cubicBezTo>
                        <a:pt x="0" y="17020"/>
                        <a:pt x="7570" y="17905"/>
                        <a:pt x="11316" y="20019"/>
                      </a:cubicBezTo>
                      <a:cubicBezTo>
                        <a:pt x="14094" y="21588"/>
                        <a:pt x="17510" y="21599"/>
                        <a:pt x="18384" y="18991"/>
                      </a:cubicBezTo>
                      <a:cubicBezTo>
                        <a:pt x="19484" y="15711"/>
                        <a:pt x="21598" y="14918"/>
                        <a:pt x="21599" y="12159"/>
                      </a:cubicBezTo>
                      <a:cubicBezTo>
                        <a:pt x="21600" y="8407"/>
                        <a:pt x="16913" y="7232"/>
                        <a:pt x="15378" y="6948"/>
                      </a:cubicBezTo>
                      <a:cubicBezTo>
                        <a:pt x="15111" y="6898"/>
                        <a:pt x="14833" y="6992"/>
                        <a:pt x="14736" y="7163"/>
                      </a:cubicBezTo>
                      <a:cubicBezTo>
                        <a:pt x="14229" y="8058"/>
                        <a:pt x="13569" y="8963"/>
                        <a:pt x="12931" y="9739"/>
                      </a:cubicBezTo>
                      <a:cubicBezTo>
                        <a:pt x="12906" y="9770"/>
                        <a:pt x="12897" y="9804"/>
                        <a:pt x="12903" y="9838"/>
                      </a:cubicBezTo>
                      <a:cubicBezTo>
                        <a:pt x="13041" y="10635"/>
                        <a:pt x="13856" y="12480"/>
                        <a:pt x="18442" y="12514"/>
                      </a:cubicBezTo>
                      <a:cubicBezTo>
                        <a:pt x="18615" y="12516"/>
                        <a:pt x="18627" y="12684"/>
                        <a:pt x="18454" y="12698"/>
                      </a:cubicBezTo>
                      <a:cubicBezTo>
                        <a:pt x="15394" y="12942"/>
                        <a:pt x="13494" y="12360"/>
                        <a:pt x="12226" y="10797"/>
                      </a:cubicBezTo>
                      <a:cubicBezTo>
                        <a:pt x="12180" y="10741"/>
                        <a:pt x="12059" y="10739"/>
                        <a:pt x="12008" y="10794"/>
                      </a:cubicBezTo>
                      <a:cubicBezTo>
                        <a:pt x="11820" y="10994"/>
                        <a:pt x="11644" y="11173"/>
                        <a:pt x="11486" y="11324"/>
                      </a:cubicBezTo>
                      <a:cubicBezTo>
                        <a:pt x="11331" y="11473"/>
                        <a:pt x="11233" y="11645"/>
                        <a:pt x="11206" y="11825"/>
                      </a:cubicBezTo>
                      <a:cubicBezTo>
                        <a:pt x="11076" y="12662"/>
                        <a:pt x="11110" y="13401"/>
                        <a:pt x="11261" y="14060"/>
                      </a:cubicBezTo>
                      <a:cubicBezTo>
                        <a:pt x="11282" y="14151"/>
                        <a:pt x="11375" y="14228"/>
                        <a:pt x="11506" y="14259"/>
                      </a:cubicBezTo>
                      <a:cubicBezTo>
                        <a:pt x="12699" y="14545"/>
                        <a:pt x="13970" y="14947"/>
                        <a:pt x="15157" y="15732"/>
                      </a:cubicBezTo>
                      <a:cubicBezTo>
                        <a:pt x="15273" y="15809"/>
                        <a:pt x="15120" y="15929"/>
                        <a:pt x="14987" y="15866"/>
                      </a:cubicBezTo>
                      <a:cubicBezTo>
                        <a:pt x="13324" y="15077"/>
                        <a:pt x="12167" y="14894"/>
                        <a:pt x="11629" y="14854"/>
                      </a:cubicBezTo>
                      <a:cubicBezTo>
                        <a:pt x="11570" y="14850"/>
                        <a:pt x="11526" y="14886"/>
                        <a:pt x="11542" y="14924"/>
                      </a:cubicBezTo>
                      <a:cubicBezTo>
                        <a:pt x="12090" y="16223"/>
                        <a:pt x="13092" y="17158"/>
                        <a:pt x="14016" y="17895"/>
                      </a:cubicBezTo>
                      <a:cubicBezTo>
                        <a:pt x="14154" y="18006"/>
                        <a:pt x="13922" y="18148"/>
                        <a:pt x="13766" y="18049"/>
                      </a:cubicBezTo>
                      <a:cubicBezTo>
                        <a:pt x="12788" y="17436"/>
                        <a:pt x="12083" y="16766"/>
                        <a:pt x="11577" y="16104"/>
                      </a:cubicBezTo>
                      <a:cubicBezTo>
                        <a:pt x="11543" y="16060"/>
                        <a:pt x="11450" y="16057"/>
                        <a:pt x="11411" y="16099"/>
                      </a:cubicBezTo>
                      <a:cubicBezTo>
                        <a:pt x="11214" y="16309"/>
                        <a:pt x="10950" y="16720"/>
                        <a:pt x="10875" y="17462"/>
                      </a:cubicBezTo>
                      <a:cubicBezTo>
                        <a:pt x="10861" y="17592"/>
                        <a:pt x="10571" y="17595"/>
                        <a:pt x="10554" y="17466"/>
                      </a:cubicBezTo>
                      <a:cubicBezTo>
                        <a:pt x="10475" y="16870"/>
                        <a:pt x="10586" y="16307"/>
                        <a:pt x="11103" y="15573"/>
                      </a:cubicBezTo>
                      <a:cubicBezTo>
                        <a:pt x="11139" y="15522"/>
                        <a:pt x="11141" y="15463"/>
                        <a:pt x="11110" y="15410"/>
                      </a:cubicBezTo>
                      <a:cubicBezTo>
                        <a:pt x="10285" y="13990"/>
                        <a:pt x="10284" y="12723"/>
                        <a:pt x="10310" y="12309"/>
                      </a:cubicBezTo>
                      <a:cubicBezTo>
                        <a:pt x="10313" y="12261"/>
                        <a:pt x="10225" y="12236"/>
                        <a:pt x="10175" y="12271"/>
                      </a:cubicBezTo>
                      <a:cubicBezTo>
                        <a:pt x="9950" y="12429"/>
                        <a:pt x="9490" y="12748"/>
                        <a:pt x="8939" y="13116"/>
                      </a:cubicBezTo>
                      <a:cubicBezTo>
                        <a:pt x="8869" y="13162"/>
                        <a:pt x="8838" y="13228"/>
                        <a:pt x="8856" y="13293"/>
                      </a:cubicBezTo>
                      <a:cubicBezTo>
                        <a:pt x="9208" y="14564"/>
                        <a:pt x="8909" y="15327"/>
                        <a:pt x="8495" y="15826"/>
                      </a:cubicBezTo>
                      <a:cubicBezTo>
                        <a:pt x="8405" y="15935"/>
                        <a:pt x="8151" y="15863"/>
                        <a:pt x="8207" y="15745"/>
                      </a:cubicBezTo>
                      <a:cubicBezTo>
                        <a:pt x="8602" y="14908"/>
                        <a:pt x="8457" y="14354"/>
                        <a:pt x="8184" y="13683"/>
                      </a:cubicBezTo>
                      <a:cubicBezTo>
                        <a:pt x="8172" y="13652"/>
                        <a:pt x="8115" y="13638"/>
                        <a:pt x="8076" y="13658"/>
                      </a:cubicBezTo>
                      <a:cubicBezTo>
                        <a:pt x="6944" y="14228"/>
                        <a:pt x="6378" y="14971"/>
                        <a:pt x="6095" y="15552"/>
                      </a:cubicBezTo>
                      <a:cubicBezTo>
                        <a:pt x="6046" y="15654"/>
                        <a:pt x="5815" y="15621"/>
                        <a:pt x="5832" y="15514"/>
                      </a:cubicBezTo>
                      <a:cubicBezTo>
                        <a:pt x="5922" y="14948"/>
                        <a:pt x="6427" y="14160"/>
                        <a:pt x="7953" y="13152"/>
                      </a:cubicBezTo>
                      <a:cubicBezTo>
                        <a:pt x="11621" y="10730"/>
                        <a:pt x="12557" y="9223"/>
                        <a:pt x="14011" y="6902"/>
                      </a:cubicBezTo>
                      <a:cubicBezTo>
                        <a:pt x="15326" y="4803"/>
                        <a:pt x="18598" y="4049"/>
                        <a:pt x="19214" y="3923"/>
                      </a:cubicBezTo>
                      <a:cubicBezTo>
                        <a:pt x="19263" y="3914"/>
                        <a:pt x="19281" y="3875"/>
                        <a:pt x="19249" y="3849"/>
                      </a:cubicBezTo>
                      <a:cubicBezTo>
                        <a:pt x="19041" y="3675"/>
                        <a:pt x="18378" y="3131"/>
                        <a:pt x="17868" y="2824"/>
                      </a:cubicBezTo>
                      <a:cubicBezTo>
                        <a:pt x="17826" y="2799"/>
                        <a:pt x="17765" y="2789"/>
                        <a:pt x="17710" y="279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>
                    <a:defRPr sz="3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86" name="Shape 386"/>
                <p:cNvSpPr/>
                <p:nvPr/>
              </p:nvSpPr>
              <p:spPr>
                <a:xfrm>
                  <a:off x="4123920" y="102897"/>
                  <a:ext cx="1284020" cy="12556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902" h="19288" extrusionOk="0">
                      <a:moveTo>
                        <a:pt x="8753" y="0"/>
                      </a:moveTo>
                      <a:cubicBezTo>
                        <a:pt x="8290" y="0"/>
                        <a:pt x="7827" y="175"/>
                        <a:pt x="7827" y="525"/>
                      </a:cubicBezTo>
                      <a:cubicBezTo>
                        <a:pt x="7827" y="3735"/>
                        <a:pt x="9252" y="5310"/>
                        <a:pt x="10596" y="5972"/>
                      </a:cubicBezTo>
                      <a:cubicBezTo>
                        <a:pt x="10495" y="6392"/>
                        <a:pt x="10413" y="6847"/>
                        <a:pt x="10353" y="7344"/>
                      </a:cubicBezTo>
                      <a:cubicBezTo>
                        <a:pt x="9781" y="12059"/>
                        <a:pt x="8753" y="12304"/>
                        <a:pt x="7879" y="12358"/>
                      </a:cubicBezTo>
                      <a:cubicBezTo>
                        <a:pt x="7186" y="11758"/>
                        <a:pt x="6137" y="11379"/>
                        <a:pt x="5001" y="12095"/>
                      </a:cubicBezTo>
                      <a:cubicBezTo>
                        <a:pt x="4626" y="11992"/>
                        <a:pt x="4203" y="11946"/>
                        <a:pt x="3730" y="11986"/>
                      </a:cubicBezTo>
                      <a:cubicBezTo>
                        <a:pt x="2641" y="12077"/>
                        <a:pt x="1764" y="12538"/>
                        <a:pt x="1122" y="13355"/>
                      </a:cubicBezTo>
                      <a:cubicBezTo>
                        <a:pt x="-146" y="14968"/>
                        <a:pt x="-73" y="17541"/>
                        <a:pt x="84" y="18931"/>
                      </a:cubicBezTo>
                      <a:cubicBezTo>
                        <a:pt x="141" y="19558"/>
                        <a:pt x="1988" y="19281"/>
                        <a:pt x="1924" y="18705"/>
                      </a:cubicBezTo>
                      <a:cubicBezTo>
                        <a:pt x="1719" y="16885"/>
                        <a:pt x="1954" y="15342"/>
                        <a:pt x="2554" y="14579"/>
                      </a:cubicBezTo>
                      <a:cubicBezTo>
                        <a:pt x="2851" y="14201"/>
                        <a:pt x="3253" y="13985"/>
                        <a:pt x="3780" y="13921"/>
                      </a:cubicBezTo>
                      <a:cubicBezTo>
                        <a:pt x="3477" y="17288"/>
                        <a:pt x="10841" y="21600"/>
                        <a:pt x="15438" y="15389"/>
                      </a:cubicBezTo>
                      <a:cubicBezTo>
                        <a:pt x="21454" y="7260"/>
                        <a:pt x="18416" y="2318"/>
                        <a:pt x="15438" y="1652"/>
                      </a:cubicBezTo>
                      <a:cubicBezTo>
                        <a:pt x="14372" y="1414"/>
                        <a:pt x="12442" y="1819"/>
                        <a:pt x="11256" y="4137"/>
                      </a:cubicBezTo>
                      <a:cubicBezTo>
                        <a:pt x="10549" y="3724"/>
                        <a:pt x="9679" y="2761"/>
                        <a:pt x="9679" y="525"/>
                      </a:cubicBezTo>
                      <a:cubicBezTo>
                        <a:pt x="9679" y="175"/>
                        <a:pt x="9216" y="0"/>
                        <a:pt x="8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>
                    <a:defRPr sz="3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87" name="Shape 387"/>
                <p:cNvSpPr/>
                <p:nvPr/>
              </p:nvSpPr>
              <p:spPr>
                <a:xfrm>
                  <a:off x="0" y="164803"/>
                  <a:ext cx="1290597" cy="1248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20" extrusionOk="0">
                      <a:moveTo>
                        <a:pt x="10776" y="0"/>
                      </a:moveTo>
                      <a:cubicBezTo>
                        <a:pt x="10331" y="2"/>
                        <a:pt x="9887" y="171"/>
                        <a:pt x="9887" y="500"/>
                      </a:cubicBezTo>
                      <a:lnTo>
                        <a:pt x="9887" y="4637"/>
                      </a:lnTo>
                      <a:cubicBezTo>
                        <a:pt x="9887" y="5159"/>
                        <a:pt x="9693" y="5633"/>
                        <a:pt x="9374" y="5990"/>
                      </a:cubicBezTo>
                      <a:cubicBezTo>
                        <a:pt x="9375" y="5536"/>
                        <a:pt x="9375" y="5157"/>
                        <a:pt x="9376" y="4882"/>
                      </a:cubicBezTo>
                      <a:cubicBezTo>
                        <a:pt x="9387" y="1538"/>
                        <a:pt x="7191" y="1111"/>
                        <a:pt x="4851" y="3667"/>
                      </a:cubicBezTo>
                      <a:cubicBezTo>
                        <a:pt x="679" y="8223"/>
                        <a:pt x="0" y="13172"/>
                        <a:pt x="0" y="19754"/>
                      </a:cubicBezTo>
                      <a:cubicBezTo>
                        <a:pt x="0" y="20743"/>
                        <a:pt x="613" y="21598"/>
                        <a:pt x="1570" y="21515"/>
                      </a:cubicBezTo>
                      <a:cubicBezTo>
                        <a:pt x="4705" y="21242"/>
                        <a:pt x="9376" y="19727"/>
                        <a:pt x="9376" y="16181"/>
                      </a:cubicBezTo>
                      <a:cubicBezTo>
                        <a:pt x="9376" y="14941"/>
                        <a:pt x="9373" y="11130"/>
                        <a:pt x="9373" y="8174"/>
                      </a:cubicBezTo>
                      <a:cubicBezTo>
                        <a:pt x="9918" y="7939"/>
                        <a:pt x="10398" y="7575"/>
                        <a:pt x="10776" y="7118"/>
                      </a:cubicBezTo>
                      <a:cubicBezTo>
                        <a:pt x="11164" y="7589"/>
                        <a:pt x="11660" y="7960"/>
                        <a:pt x="12226" y="8193"/>
                      </a:cubicBezTo>
                      <a:cubicBezTo>
                        <a:pt x="12226" y="11147"/>
                        <a:pt x="12224" y="14944"/>
                        <a:pt x="12224" y="16181"/>
                      </a:cubicBezTo>
                      <a:cubicBezTo>
                        <a:pt x="12224" y="19727"/>
                        <a:pt x="16894" y="21242"/>
                        <a:pt x="20029" y="21515"/>
                      </a:cubicBezTo>
                      <a:cubicBezTo>
                        <a:pt x="20985" y="21598"/>
                        <a:pt x="21600" y="20743"/>
                        <a:pt x="21600" y="19754"/>
                      </a:cubicBezTo>
                      <a:cubicBezTo>
                        <a:pt x="21600" y="13172"/>
                        <a:pt x="20921" y="8223"/>
                        <a:pt x="16749" y="3667"/>
                      </a:cubicBezTo>
                      <a:cubicBezTo>
                        <a:pt x="14409" y="1111"/>
                        <a:pt x="12213" y="1538"/>
                        <a:pt x="12224" y="4882"/>
                      </a:cubicBezTo>
                      <a:cubicBezTo>
                        <a:pt x="12225" y="5167"/>
                        <a:pt x="12225" y="5566"/>
                        <a:pt x="12226" y="6044"/>
                      </a:cubicBezTo>
                      <a:cubicBezTo>
                        <a:pt x="11878" y="5682"/>
                        <a:pt x="11662" y="5185"/>
                        <a:pt x="11662" y="4637"/>
                      </a:cubicBezTo>
                      <a:lnTo>
                        <a:pt x="11662" y="500"/>
                      </a:lnTo>
                      <a:cubicBezTo>
                        <a:pt x="11662" y="163"/>
                        <a:pt x="11220" y="-2"/>
                        <a:pt x="107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>
                    <a:defRPr sz="3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88" name="Shape 388"/>
                <p:cNvSpPr/>
                <p:nvPr/>
              </p:nvSpPr>
              <p:spPr>
                <a:xfrm>
                  <a:off x="1947670" y="393106"/>
                  <a:ext cx="1519177" cy="7921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cubicBezTo>
                        <a:pt x="6707" y="0"/>
                        <a:pt x="2918" y="3569"/>
                        <a:pt x="407" y="9790"/>
                      </a:cubicBezTo>
                      <a:lnTo>
                        <a:pt x="0" y="10800"/>
                      </a:lnTo>
                      <a:lnTo>
                        <a:pt x="407" y="11810"/>
                      </a:lnTo>
                      <a:cubicBezTo>
                        <a:pt x="2918" y="18032"/>
                        <a:pt x="6707" y="21600"/>
                        <a:pt x="10800" y="21600"/>
                      </a:cubicBezTo>
                      <a:cubicBezTo>
                        <a:pt x="14893" y="21600"/>
                        <a:pt x="18680" y="18032"/>
                        <a:pt x="21192" y="11810"/>
                      </a:cubicBezTo>
                      <a:lnTo>
                        <a:pt x="21600" y="10800"/>
                      </a:lnTo>
                      <a:lnTo>
                        <a:pt x="21192" y="9790"/>
                      </a:lnTo>
                      <a:cubicBezTo>
                        <a:pt x="18680" y="3569"/>
                        <a:pt x="14893" y="0"/>
                        <a:pt x="10800" y="0"/>
                      </a:cubicBezTo>
                      <a:close/>
                      <a:moveTo>
                        <a:pt x="8667" y="3677"/>
                      </a:moveTo>
                      <a:cubicBezTo>
                        <a:pt x="7382" y="5094"/>
                        <a:pt x="6517" y="7753"/>
                        <a:pt x="6517" y="10800"/>
                      </a:cubicBezTo>
                      <a:cubicBezTo>
                        <a:pt x="6517" y="13847"/>
                        <a:pt x="7382" y="16502"/>
                        <a:pt x="8667" y="17920"/>
                      </a:cubicBezTo>
                      <a:cubicBezTo>
                        <a:pt x="6166" y="17019"/>
                        <a:pt x="3899" y="14543"/>
                        <a:pt x="2199" y="10800"/>
                      </a:cubicBezTo>
                      <a:cubicBezTo>
                        <a:pt x="3899" y="7057"/>
                        <a:pt x="6166" y="4577"/>
                        <a:pt x="8667" y="3677"/>
                      </a:cubicBezTo>
                      <a:close/>
                      <a:moveTo>
                        <a:pt x="12931" y="3677"/>
                      </a:moveTo>
                      <a:cubicBezTo>
                        <a:pt x="15432" y="4577"/>
                        <a:pt x="17699" y="7057"/>
                        <a:pt x="19400" y="10800"/>
                      </a:cubicBezTo>
                      <a:cubicBezTo>
                        <a:pt x="17699" y="14543"/>
                        <a:pt x="15432" y="17019"/>
                        <a:pt x="12931" y="17920"/>
                      </a:cubicBezTo>
                      <a:cubicBezTo>
                        <a:pt x="14216" y="16502"/>
                        <a:pt x="15081" y="13847"/>
                        <a:pt x="15081" y="10800"/>
                      </a:cubicBezTo>
                      <a:cubicBezTo>
                        <a:pt x="15081" y="7753"/>
                        <a:pt x="14216" y="5094"/>
                        <a:pt x="12931" y="3677"/>
                      </a:cubicBezTo>
                      <a:close/>
                      <a:moveTo>
                        <a:pt x="12219" y="6169"/>
                      </a:moveTo>
                      <a:cubicBezTo>
                        <a:pt x="12805" y="6169"/>
                        <a:pt x="13279" y="7078"/>
                        <a:pt x="13279" y="8201"/>
                      </a:cubicBezTo>
                      <a:cubicBezTo>
                        <a:pt x="13279" y="9324"/>
                        <a:pt x="12805" y="10234"/>
                        <a:pt x="12219" y="10234"/>
                      </a:cubicBezTo>
                      <a:cubicBezTo>
                        <a:pt x="11634" y="10234"/>
                        <a:pt x="11159" y="9324"/>
                        <a:pt x="11159" y="8201"/>
                      </a:cubicBezTo>
                      <a:cubicBezTo>
                        <a:pt x="11159" y="7078"/>
                        <a:pt x="11634" y="6169"/>
                        <a:pt x="12219" y="61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>
                    <a:defRPr sz="3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sp>
            <p:nvSpPr>
              <p:cNvPr id="390" name="Shape 390"/>
              <p:cNvSpPr/>
              <p:nvPr/>
            </p:nvSpPr>
            <p:spPr>
              <a:xfrm>
                <a:off x="-1" y="413229"/>
                <a:ext cx="1257301" cy="6350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实体化</a:t>
                </a:r>
              </a:p>
            </p:txBody>
          </p:sp>
        </p:grpSp>
        <p:grpSp>
          <p:nvGrpSpPr>
            <p:cNvPr id="397" name="Group 397"/>
            <p:cNvGrpSpPr/>
            <p:nvPr/>
          </p:nvGrpSpPr>
          <p:grpSpPr>
            <a:xfrm>
              <a:off x="30742" y="3662735"/>
              <a:ext cx="9181961" cy="1270001"/>
              <a:chOff x="0" y="0"/>
              <a:chExt cx="9181960" cy="1270000"/>
            </a:xfrm>
          </p:grpSpPr>
          <p:sp>
            <p:nvSpPr>
              <p:cNvPr id="392" name="Shape 392"/>
              <p:cNvSpPr/>
              <p:nvPr/>
            </p:nvSpPr>
            <p:spPr>
              <a:xfrm>
                <a:off x="7911960" y="0"/>
                <a:ext cx="1270001" cy="1270000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defRPr sz="3200" b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3788040" y="0"/>
                <a:ext cx="1270001" cy="127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defRPr sz="3200" b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1696766" y="3200"/>
                <a:ext cx="1328627" cy="1263599"/>
              </a:xfrm>
              <a:prstGeom prst="pentagon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defRPr sz="3200" b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-1" y="382600"/>
                <a:ext cx="1257301" cy="6350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模块化</a:t>
                </a:r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5850000" y="0"/>
                <a:ext cx="1270001" cy="1270000"/>
              </a:xfrm>
              <a:prstGeom prst="ellipse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defRPr sz="3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398" name="Shape 398"/>
            <p:cNvSpPr/>
            <p:nvPr/>
          </p:nvSpPr>
          <p:spPr>
            <a:xfrm>
              <a:off x="10510681" y="2603867"/>
              <a:ext cx="8554840" cy="1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624705"/>
                  <a:lumOff val="137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0510681" y="-1"/>
              <a:ext cx="7429501" cy="673101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直观化思维，关注独特定的功能过程描述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10510681" y="850900"/>
              <a:ext cx="3771901" cy="673101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面向过程的数据脚本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10510681" y="1701800"/>
              <a:ext cx="6210301" cy="673101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缺乏对功能复用和数据影响的关注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10510681" y="5861543"/>
              <a:ext cx="8554840" cy="1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624705"/>
                  <a:lumOff val="137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10510681" y="2864128"/>
              <a:ext cx="7023101" cy="67310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归纳性思维，关注功能的拆解和复用性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10510681" y="3835615"/>
              <a:ext cx="5397501" cy="67310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面向功能模块复用的过程构建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10510681" y="4807101"/>
              <a:ext cx="8648701" cy="67310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缺乏对数据的封装，忽略数据和重要性和影响力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10459775" y="9366869"/>
              <a:ext cx="8554839" cy="1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624705"/>
                  <a:lumOff val="137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0510681" y="6242885"/>
              <a:ext cx="7429501" cy="6731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抽象性思维，功能和数据聚合抽象成实体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10510681" y="7214372"/>
              <a:ext cx="4584701" cy="6731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面向实体功能的过程构建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10510681" y="8185859"/>
              <a:ext cx="7023101" cy="6731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关注功能与数据的同等重要性和封装性</a:t>
              </a:r>
            </a:p>
          </p:txBody>
        </p:sp>
      </p:grpSp>
      <p:sp>
        <p:nvSpPr>
          <p:cNvPr id="411" name="Shape 411"/>
          <p:cNvSpPr/>
          <p:nvPr/>
        </p:nvSpPr>
        <p:spPr>
          <a:xfrm>
            <a:off x="1476275" y="3969235"/>
            <a:ext cx="987655" cy="58511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</a:t>
            </a:r>
          </a:p>
        </p:txBody>
      </p:sp>
      <p:sp>
        <p:nvSpPr>
          <p:cNvPr id="412" name="Shape 412"/>
          <p:cNvSpPr/>
          <p:nvPr/>
        </p:nvSpPr>
        <p:spPr>
          <a:xfrm>
            <a:off x="1476275" y="8652326"/>
            <a:ext cx="1025450" cy="58511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OOD</a:t>
            </a:r>
          </a:p>
        </p:txBody>
      </p:sp>
      <p:sp>
        <p:nvSpPr>
          <p:cNvPr id="413" name="Shape 413"/>
          <p:cNvSpPr/>
          <p:nvPr/>
        </p:nvSpPr>
        <p:spPr>
          <a:xfrm rot="5400000">
            <a:off x="126482" y="6243982"/>
            <a:ext cx="3708785" cy="760341"/>
          </a:xfrm>
          <a:prstGeom prst="rightArrow">
            <a:avLst>
              <a:gd name="adj1" fmla="val 31483"/>
              <a:gd name="adj2" fmla="val 61013"/>
            </a:avLst>
          </a:prstGeom>
          <a:solidFill>
            <a:schemeClr val="accent1"/>
          </a:solidFill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 flipV="1">
            <a:off x="3241031" y="2400947"/>
            <a:ext cx="1" cy="9366870"/>
          </a:xfrm>
          <a:prstGeom prst="line">
            <a:avLst/>
          </a:prstGeom>
          <a:ln w="50800" cap="rnd">
            <a:solidFill>
              <a:schemeClr val="accent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4481058" y="2455898"/>
            <a:ext cx="12780921" cy="8969448"/>
          </a:xfrm>
          <a:prstGeom prst="rect">
            <a:avLst/>
          </a:prstGeom>
          <a:solidFill>
            <a:srgbClr val="FFD479">
              <a:alpha val="4457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 flipV="1">
            <a:off x="4433119" y="2004081"/>
            <a:ext cx="1" cy="9377517"/>
          </a:xfrm>
          <a:prstGeom prst="line">
            <a:avLst/>
          </a:prstGeom>
          <a:ln w="1016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4528400" y="11485117"/>
            <a:ext cx="13049930" cy="1"/>
          </a:xfrm>
          <a:prstGeom prst="line">
            <a:avLst/>
          </a:prstGeom>
          <a:ln w="1016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4328190" y="11358265"/>
            <a:ext cx="209858" cy="2537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813354" y="5192372"/>
            <a:ext cx="603244" cy="34457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维护效率</a:t>
            </a:r>
          </a:p>
        </p:txBody>
      </p:sp>
      <p:sp>
        <p:nvSpPr>
          <p:cNvPr id="421" name="Shape 421"/>
          <p:cNvSpPr/>
          <p:nvPr/>
        </p:nvSpPr>
        <p:spPr>
          <a:xfrm>
            <a:off x="10171194" y="11451497"/>
            <a:ext cx="2300360" cy="78378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功能复杂度</a:t>
            </a:r>
          </a:p>
        </p:txBody>
      </p:sp>
      <p:sp>
        <p:nvSpPr>
          <p:cNvPr id="429" name="Shape 429"/>
          <p:cNvSpPr/>
          <p:nvPr/>
        </p:nvSpPr>
        <p:spPr>
          <a:xfrm>
            <a:off x="4874105" y="2891354"/>
            <a:ext cx="7891938" cy="7822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610" y="739"/>
                  <a:pt x="17810" y="7939"/>
                  <a:pt x="21600" y="21600"/>
                </a:cubicBezTo>
              </a:path>
            </a:pathLst>
          </a:custGeom>
          <a:ln w="50800">
            <a:solidFill>
              <a:schemeClr val="accent6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5167594" y="7868648"/>
            <a:ext cx="11403651" cy="901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81" extrusionOk="0">
                <a:moveTo>
                  <a:pt x="0" y="58"/>
                </a:moveTo>
                <a:cubicBezTo>
                  <a:pt x="7602" y="-719"/>
                  <a:pt x="14802" y="6222"/>
                  <a:pt x="21600" y="20881"/>
                </a:cubicBezTo>
              </a:path>
            </a:pathLst>
          </a:custGeom>
          <a:ln w="50800">
            <a:solidFill>
              <a:schemeClr val="accent1">
                <a:lumOff val="13529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4940299" y="4049300"/>
            <a:ext cx="10641598" cy="5553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187" y="6276"/>
                  <a:pt x="17387" y="13476"/>
                  <a:pt x="21600" y="21600"/>
                </a:cubicBezTo>
              </a:path>
            </a:pathLst>
          </a:custGeom>
          <a:ln w="50800">
            <a:solidFill>
              <a:schemeClr val="accent4">
                <a:hueOff val="-624705"/>
                <a:lumOff val="1372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18856146" y="4077959"/>
            <a:ext cx="1739901" cy="6731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面向过程</a:t>
            </a:r>
          </a:p>
        </p:txBody>
      </p:sp>
      <p:sp>
        <p:nvSpPr>
          <p:cNvPr id="426" name="Shape 426"/>
          <p:cNvSpPr/>
          <p:nvPr/>
        </p:nvSpPr>
        <p:spPr>
          <a:xfrm>
            <a:off x="18856146" y="6470543"/>
            <a:ext cx="1739901" cy="673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面向组件</a:t>
            </a:r>
          </a:p>
        </p:txBody>
      </p:sp>
      <p:sp>
        <p:nvSpPr>
          <p:cNvPr id="427" name="Shape 427"/>
          <p:cNvSpPr/>
          <p:nvPr/>
        </p:nvSpPr>
        <p:spPr>
          <a:xfrm>
            <a:off x="18856146" y="8772584"/>
            <a:ext cx="1739901" cy="6731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面向实体</a:t>
            </a:r>
          </a:p>
        </p:txBody>
      </p:sp>
      <p:sp>
        <p:nvSpPr>
          <p:cNvPr id="428" name="Shape 428"/>
          <p:cNvSpPr/>
          <p:nvPr/>
        </p:nvSpPr>
        <p:spPr>
          <a:xfrm>
            <a:off x="762000" y="533400"/>
            <a:ext cx="209550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l" defTabSz="647700">
              <a:lnSpc>
                <a:spcPct val="80000"/>
              </a:lnSpc>
              <a:defRPr sz="3600" b="0" cap="all" spc="18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回归面向对象的本质 重拾抽象思维的价值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/>
          </p:cNvSpPr>
          <p:nvPr>
            <p:ph type="body" idx="13"/>
          </p:nvPr>
        </p:nvSpPr>
        <p:spPr>
          <a:xfrm>
            <a:off x="1676400" y="4089400"/>
            <a:ext cx="21056600" cy="4399281"/>
          </a:xfrm>
          <a:prstGeom prst="rect">
            <a:avLst/>
          </a:prstGeom>
        </p:spPr>
        <p:txBody>
          <a:bodyPr/>
          <a:lstStyle/>
          <a:p>
            <a:r>
              <a:t>领域驱动设计</a:t>
            </a:r>
          </a:p>
          <a:p>
            <a:r>
              <a:t>战略设计 -- 理论</a:t>
            </a:r>
          </a:p>
        </p:txBody>
      </p:sp>
      <p:sp>
        <p:nvSpPr>
          <p:cNvPr id="434" name="Shape 434"/>
          <p:cNvSpPr>
            <a:spLocks noGrp="1"/>
          </p:cNvSpPr>
          <p:nvPr>
            <p:ph type="body" idx="15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专注业务复杂度 DDD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领域驱动设计 战略设计 一般过程</a:t>
            </a:r>
          </a:p>
        </p:txBody>
      </p:sp>
      <p:sp>
        <p:nvSpPr>
          <p:cNvPr id="437" name="Shape 437"/>
          <p:cNvSpPr/>
          <p:nvPr/>
        </p:nvSpPr>
        <p:spPr>
          <a:xfrm>
            <a:off x="3025222" y="1924681"/>
            <a:ext cx="3302001" cy="3302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需求整理</a:t>
            </a:r>
          </a:p>
        </p:txBody>
      </p:sp>
      <p:sp>
        <p:nvSpPr>
          <p:cNvPr id="438" name="Shape 438"/>
          <p:cNvSpPr/>
          <p:nvPr/>
        </p:nvSpPr>
        <p:spPr>
          <a:xfrm>
            <a:off x="3025222" y="9886318"/>
            <a:ext cx="3302001" cy="33020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限界上下文</a:t>
            </a:r>
          </a:p>
        </p:txBody>
      </p:sp>
      <p:sp>
        <p:nvSpPr>
          <p:cNvPr id="439" name="Shape 439"/>
          <p:cNvSpPr/>
          <p:nvPr/>
        </p:nvSpPr>
        <p:spPr>
          <a:xfrm>
            <a:off x="10117093" y="1924681"/>
            <a:ext cx="3302001" cy="3302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问题空间</a:t>
            </a:r>
          </a:p>
        </p:txBody>
      </p:sp>
      <p:sp>
        <p:nvSpPr>
          <p:cNvPr id="440" name="Shape 440"/>
          <p:cNvSpPr/>
          <p:nvPr/>
        </p:nvSpPr>
        <p:spPr>
          <a:xfrm>
            <a:off x="10117093" y="5741662"/>
            <a:ext cx="3302001" cy="33020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领域特定语言</a:t>
            </a:r>
          </a:p>
        </p:txBody>
      </p:sp>
      <p:sp>
        <p:nvSpPr>
          <p:cNvPr id="441" name="Shape 441"/>
          <p:cNvSpPr/>
          <p:nvPr/>
        </p:nvSpPr>
        <p:spPr>
          <a:xfrm>
            <a:off x="17208965" y="1924681"/>
            <a:ext cx="3302001" cy="3302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解空间</a:t>
            </a:r>
          </a:p>
        </p:txBody>
      </p:sp>
      <p:sp>
        <p:nvSpPr>
          <p:cNvPr id="442" name="Shape 442"/>
          <p:cNvSpPr/>
          <p:nvPr/>
        </p:nvSpPr>
        <p:spPr>
          <a:xfrm>
            <a:off x="17208965" y="9886318"/>
            <a:ext cx="3302001" cy="33020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领域识别</a:t>
            </a:r>
          </a:p>
        </p:txBody>
      </p:sp>
      <p:sp>
        <p:nvSpPr>
          <p:cNvPr id="443" name="Shape 443"/>
          <p:cNvSpPr/>
          <p:nvPr/>
        </p:nvSpPr>
        <p:spPr>
          <a:xfrm>
            <a:off x="3025222" y="5905500"/>
            <a:ext cx="3302001" cy="3302000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上下文映射图</a:t>
            </a:r>
          </a:p>
        </p:txBody>
      </p:sp>
      <p:cxnSp>
        <p:nvCxnSpPr>
          <p:cNvPr id="444" name="Connector 444"/>
          <p:cNvCxnSpPr>
            <a:stCxn id="437" idx="0"/>
            <a:endCxn id="439" idx="0"/>
          </p:cNvCxnSpPr>
          <p:nvPr/>
        </p:nvCxnSpPr>
        <p:spPr>
          <a:xfrm>
            <a:off x="4676222" y="3575681"/>
            <a:ext cx="7091872" cy="1"/>
          </a:xfrm>
          <a:prstGeom prst="straightConnector1">
            <a:avLst/>
          </a:prstGeom>
          <a:ln w="127000">
            <a:solidFill>
              <a:schemeClr val="accent1"/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45" name="Connector 445"/>
          <p:cNvCxnSpPr>
            <a:stCxn id="454" idx="0"/>
            <a:endCxn id="440" idx="0"/>
          </p:cNvCxnSpPr>
          <p:nvPr/>
        </p:nvCxnSpPr>
        <p:spPr>
          <a:xfrm flipH="1">
            <a:off x="11768093" y="7392662"/>
            <a:ext cx="7091873" cy="1"/>
          </a:xfrm>
          <a:prstGeom prst="straightConnector1">
            <a:avLst/>
          </a:prstGeom>
          <a:ln w="127000">
            <a:solidFill>
              <a:schemeClr val="accent1"/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46" name="Connector 446"/>
          <p:cNvCxnSpPr>
            <a:stCxn id="441" idx="0"/>
            <a:endCxn id="439" idx="0"/>
          </p:cNvCxnSpPr>
          <p:nvPr/>
        </p:nvCxnSpPr>
        <p:spPr>
          <a:xfrm flipH="1">
            <a:off x="11768093" y="3575681"/>
            <a:ext cx="7091873" cy="1"/>
          </a:xfrm>
          <a:prstGeom prst="straightConnector1">
            <a:avLst/>
          </a:prstGeom>
          <a:ln w="1270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47" name="Connector 447"/>
          <p:cNvCxnSpPr>
            <a:stCxn id="438" idx="0"/>
            <a:endCxn id="440" idx="0"/>
          </p:cNvCxnSpPr>
          <p:nvPr/>
        </p:nvCxnSpPr>
        <p:spPr>
          <a:xfrm flipV="1">
            <a:off x="4676222" y="7392662"/>
            <a:ext cx="7091872" cy="4144657"/>
          </a:xfrm>
          <a:prstGeom prst="straightConnector1">
            <a:avLst/>
          </a:prstGeom>
          <a:ln w="1270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48" name="Connector 448"/>
          <p:cNvCxnSpPr>
            <a:stCxn id="443" idx="0"/>
            <a:endCxn id="440" idx="0"/>
          </p:cNvCxnSpPr>
          <p:nvPr/>
        </p:nvCxnSpPr>
        <p:spPr>
          <a:xfrm flipV="1">
            <a:off x="4676222" y="7392662"/>
            <a:ext cx="7091872" cy="163838"/>
          </a:xfrm>
          <a:prstGeom prst="straightConnector1">
            <a:avLst/>
          </a:prstGeom>
          <a:ln w="1270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49" name="Connector 449"/>
          <p:cNvCxnSpPr>
            <a:stCxn id="452" idx="0"/>
            <a:endCxn id="442" idx="0"/>
          </p:cNvCxnSpPr>
          <p:nvPr/>
        </p:nvCxnSpPr>
        <p:spPr>
          <a:xfrm>
            <a:off x="11768094" y="11537318"/>
            <a:ext cx="7091872" cy="1"/>
          </a:xfrm>
          <a:prstGeom prst="straightConnector1">
            <a:avLst/>
          </a:prstGeom>
          <a:ln w="1270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50" name="Connector 450"/>
          <p:cNvCxnSpPr>
            <a:stCxn id="438" idx="0"/>
            <a:endCxn id="443" idx="0"/>
          </p:cNvCxnSpPr>
          <p:nvPr/>
        </p:nvCxnSpPr>
        <p:spPr>
          <a:xfrm flipV="1">
            <a:off x="4676222" y="7556500"/>
            <a:ext cx="1" cy="3980819"/>
          </a:xfrm>
          <a:prstGeom prst="straightConnector1">
            <a:avLst/>
          </a:prstGeom>
          <a:ln w="1270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51" name="Connector 451"/>
          <p:cNvCxnSpPr>
            <a:stCxn id="440" idx="0"/>
            <a:endCxn id="442" idx="0"/>
          </p:cNvCxnSpPr>
          <p:nvPr/>
        </p:nvCxnSpPr>
        <p:spPr>
          <a:xfrm>
            <a:off x="11768093" y="7392662"/>
            <a:ext cx="7091873" cy="4144657"/>
          </a:xfrm>
          <a:prstGeom prst="straightConnector1">
            <a:avLst/>
          </a:prstGeom>
          <a:ln w="127000">
            <a:solidFill>
              <a:schemeClr val="accent1"/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sp>
        <p:nvSpPr>
          <p:cNvPr id="452" name="Shape 452"/>
          <p:cNvSpPr/>
          <p:nvPr/>
        </p:nvSpPr>
        <p:spPr>
          <a:xfrm>
            <a:off x="10117094" y="9886318"/>
            <a:ext cx="3302001" cy="3302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领域模型</a:t>
            </a:r>
          </a:p>
        </p:txBody>
      </p:sp>
      <p:cxnSp>
        <p:nvCxnSpPr>
          <p:cNvPr id="453" name="Connector 453"/>
          <p:cNvCxnSpPr>
            <a:stCxn id="452" idx="0"/>
            <a:endCxn id="438" idx="0"/>
          </p:cNvCxnSpPr>
          <p:nvPr/>
        </p:nvCxnSpPr>
        <p:spPr>
          <a:xfrm flipH="1">
            <a:off x="4676222" y="11537318"/>
            <a:ext cx="7091873" cy="1"/>
          </a:xfrm>
          <a:prstGeom prst="straightConnector1">
            <a:avLst/>
          </a:prstGeom>
          <a:ln w="1270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sp>
        <p:nvSpPr>
          <p:cNvPr id="454" name="Shape 454"/>
          <p:cNvSpPr/>
          <p:nvPr/>
        </p:nvSpPr>
        <p:spPr>
          <a:xfrm>
            <a:off x="17208965" y="5741662"/>
            <a:ext cx="3302001" cy="3302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知识提取</a:t>
            </a:r>
          </a:p>
        </p:txBody>
      </p:sp>
      <p:cxnSp>
        <p:nvCxnSpPr>
          <p:cNvPr id="455" name="Connector 455"/>
          <p:cNvCxnSpPr>
            <a:stCxn id="441" idx="0"/>
            <a:endCxn id="454" idx="0"/>
          </p:cNvCxnSpPr>
          <p:nvPr/>
        </p:nvCxnSpPr>
        <p:spPr>
          <a:xfrm>
            <a:off x="18859965" y="3575681"/>
            <a:ext cx="1" cy="3816982"/>
          </a:xfrm>
          <a:prstGeom prst="straightConnector1">
            <a:avLst/>
          </a:prstGeom>
          <a:ln w="127000">
            <a:solidFill>
              <a:schemeClr val="accent1"/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56" name="Connector 456"/>
          <p:cNvCxnSpPr>
            <a:stCxn id="439" idx="0"/>
            <a:endCxn id="454" idx="0"/>
          </p:cNvCxnSpPr>
          <p:nvPr/>
        </p:nvCxnSpPr>
        <p:spPr>
          <a:xfrm>
            <a:off x="11768093" y="3575681"/>
            <a:ext cx="7091873" cy="3816982"/>
          </a:xfrm>
          <a:prstGeom prst="straightConnector1">
            <a:avLst/>
          </a:prstGeom>
          <a:ln w="127000">
            <a:solidFill>
              <a:schemeClr val="accent1"/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领域驱动设计 战略设计 需求分析</a:t>
            </a:r>
          </a:p>
        </p:txBody>
      </p:sp>
      <p:sp>
        <p:nvSpPr>
          <p:cNvPr id="459" name="Shape 459"/>
          <p:cNvSpPr/>
          <p:nvPr/>
        </p:nvSpPr>
        <p:spPr>
          <a:xfrm>
            <a:off x="1409647" y="5491302"/>
            <a:ext cx="4064001" cy="40640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需求整理</a:t>
            </a:r>
          </a:p>
        </p:txBody>
      </p:sp>
      <p:cxnSp>
        <p:nvCxnSpPr>
          <p:cNvPr id="460" name="Connector 460"/>
          <p:cNvCxnSpPr>
            <a:stCxn id="459" idx="0"/>
            <a:endCxn id="465" idx="0"/>
          </p:cNvCxnSpPr>
          <p:nvPr/>
        </p:nvCxnSpPr>
        <p:spPr>
          <a:xfrm flipV="1">
            <a:off x="3441647" y="3111133"/>
            <a:ext cx="6043661" cy="4412170"/>
          </a:xfrm>
          <a:prstGeom prst="straightConnector1">
            <a:avLst/>
          </a:prstGeom>
          <a:ln w="101600">
            <a:solidFill>
              <a:schemeClr val="accent4">
                <a:hueOff val="-624705"/>
                <a:lumOff val="1372"/>
              </a:schemeClr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61" name="Connector 461"/>
          <p:cNvCxnSpPr>
            <a:stCxn id="459" idx="0"/>
            <a:endCxn id="467" idx="0"/>
          </p:cNvCxnSpPr>
          <p:nvPr/>
        </p:nvCxnSpPr>
        <p:spPr>
          <a:xfrm flipV="1">
            <a:off x="3441647" y="6013743"/>
            <a:ext cx="10402851" cy="1509560"/>
          </a:xfrm>
          <a:prstGeom prst="straightConnector1">
            <a:avLst/>
          </a:prstGeom>
          <a:ln w="101600">
            <a:solidFill>
              <a:schemeClr val="accent4">
                <a:hueOff val="-624705"/>
                <a:lumOff val="1372"/>
              </a:schemeClr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62" name="Connector 462"/>
          <p:cNvCxnSpPr>
            <a:stCxn id="465" idx="0"/>
            <a:endCxn id="471" idx="0"/>
          </p:cNvCxnSpPr>
          <p:nvPr/>
        </p:nvCxnSpPr>
        <p:spPr>
          <a:xfrm>
            <a:off x="9485307" y="3111133"/>
            <a:ext cx="6032933" cy="1"/>
          </a:xfrm>
          <a:prstGeom prst="straightConnector1">
            <a:avLst/>
          </a:prstGeom>
          <a:ln w="101600">
            <a:solidFill>
              <a:schemeClr val="accent2">
                <a:hueOff val="89372"/>
                <a:lumOff val="-8823"/>
              </a:schemeClr>
            </a:solidFill>
            <a:custDash>
              <a:ds d="200000" sp="200000"/>
            </a:custDash>
            <a:miter lim="400000"/>
            <a:tailEnd type="triangle" len="sm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63" name="Connector 463"/>
          <p:cNvCxnSpPr>
            <a:stCxn id="467" idx="0"/>
            <a:endCxn id="472" idx="0"/>
          </p:cNvCxnSpPr>
          <p:nvPr/>
        </p:nvCxnSpPr>
        <p:spPr>
          <a:xfrm flipV="1">
            <a:off x="13844497" y="5943893"/>
            <a:ext cx="6212422" cy="69851"/>
          </a:xfrm>
          <a:prstGeom prst="straightConnector1">
            <a:avLst/>
          </a:prstGeom>
          <a:ln w="101600">
            <a:solidFill>
              <a:schemeClr val="accent2">
                <a:hueOff val="89372"/>
                <a:lumOff val="-8823"/>
              </a:schemeClr>
            </a:solidFill>
            <a:custDash>
              <a:ds d="200000" sp="200000"/>
            </a:custDash>
            <a:miter lim="400000"/>
            <a:tailEnd type="triangle" len="sm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64" name="Connector 464"/>
          <p:cNvCxnSpPr>
            <a:stCxn id="466" idx="0"/>
            <a:endCxn id="473" idx="0"/>
          </p:cNvCxnSpPr>
          <p:nvPr/>
        </p:nvCxnSpPr>
        <p:spPr>
          <a:xfrm>
            <a:off x="9485307" y="8933845"/>
            <a:ext cx="6032933" cy="1"/>
          </a:xfrm>
          <a:prstGeom prst="straightConnector1">
            <a:avLst/>
          </a:prstGeom>
          <a:ln w="101600">
            <a:solidFill>
              <a:schemeClr val="accent2">
                <a:hueOff val="89372"/>
                <a:lumOff val="-8823"/>
              </a:schemeClr>
            </a:solidFill>
            <a:custDash>
              <a:ds d="200000" sp="200000"/>
            </a:custDash>
            <a:miter lim="400000"/>
            <a:tailEnd type="triangle" len="sm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sp>
        <p:nvSpPr>
          <p:cNvPr id="465" name="Shape 465"/>
          <p:cNvSpPr/>
          <p:nvPr/>
        </p:nvSpPr>
        <p:spPr>
          <a:xfrm>
            <a:off x="7897807" y="1523633"/>
            <a:ext cx="3175001" cy="3175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已知的已知</a:t>
            </a:r>
          </a:p>
        </p:txBody>
      </p:sp>
      <p:sp>
        <p:nvSpPr>
          <p:cNvPr id="466" name="Shape 466"/>
          <p:cNvSpPr/>
          <p:nvPr/>
        </p:nvSpPr>
        <p:spPr>
          <a:xfrm>
            <a:off x="7897807" y="7346345"/>
            <a:ext cx="3175001" cy="3175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未知的未知</a:t>
            </a:r>
          </a:p>
        </p:txBody>
      </p:sp>
      <p:sp>
        <p:nvSpPr>
          <p:cNvPr id="467" name="Shape 467"/>
          <p:cNvSpPr/>
          <p:nvPr/>
        </p:nvSpPr>
        <p:spPr>
          <a:xfrm>
            <a:off x="12256997" y="4426243"/>
            <a:ext cx="3175001" cy="3175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已知的未知</a:t>
            </a:r>
          </a:p>
          <a:p>
            <a:pPr>
              <a:defRPr sz="4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未知的已知</a:t>
            </a:r>
          </a:p>
        </p:txBody>
      </p:sp>
      <p:cxnSp>
        <p:nvCxnSpPr>
          <p:cNvPr id="468" name="Connector 468"/>
          <p:cNvCxnSpPr>
            <a:stCxn id="459" idx="0"/>
            <a:endCxn id="470" idx="0"/>
          </p:cNvCxnSpPr>
          <p:nvPr/>
        </p:nvCxnSpPr>
        <p:spPr>
          <a:xfrm>
            <a:off x="3441647" y="7523302"/>
            <a:ext cx="10402851" cy="4330646"/>
          </a:xfrm>
          <a:prstGeom prst="straightConnector1">
            <a:avLst/>
          </a:prstGeom>
          <a:ln w="101600">
            <a:solidFill>
              <a:schemeClr val="accent4">
                <a:hueOff val="-624705"/>
                <a:lumOff val="1372"/>
              </a:schemeClr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69" name="Connector 469"/>
          <p:cNvCxnSpPr>
            <a:stCxn id="459" idx="0"/>
            <a:endCxn id="466" idx="0"/>
          </p:cNvCxnSpPr>
          <p:nvPr/>
        </p:nvCxnSpPr>
        <p:spPr>
          <a:xfrm>
            <a:off x="3441647" y="7523302"/>
            <a:ext cx="6043661" cy="1410544"/>
          </a:xfrm>
          <a:prstGeom prst="straightConnector1">
            <a:avLst/>
          </a:prstGeom>
          <a:ln w="101600">
            <a:solidFill>
              <a:schemeClr val="accent4">
                <a:hueOff val="-624705"/>
                <a:lumOff val="1372"/>
              </a:schemeClr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sp>
        <p:nvSpPr>
          <p:cNvPr id="470" name="Shape 470"/>
          <p:cNvSpPr/>
          <p:nvPr/>
        </p:nvSpPr>
        <p:spPr>
          <a:xfrm>
            <a:off x="12256997" y="10266447"/>
            <a:ext cx="3175001" cy="31750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利益</a:t>
            </a:r>
          </a:p>
          <a:p>
            <a:pPr>
              <a:defRPr sz="4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相关方</a:t>
            </a:r>
          </a:p>
        </p:txBody>
      </p:sp>
      <p:sp>
        <p:nvSpPr>
          <p:cNvPr id="471" name="Shape 471"/>
          <p:cNvSpPr/>
          <p:nvPr/>
        </p:nvSpPr>
        <p:spPr>
          <a:xfrm>
            <a:off x="13605964" y="1968133"/>
            <a:ext cx="3824550" cy="2286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当前需求</a:t>
            </a:r>
          </a:p>
        </p:txBody>
      </p:sp>
      <p:sp>
        <p:nvSpPr>
          <p:cNvPr id="472" name="Shape 472"/>
          <p:cNvSpPr/>
          <p:nvPr/>
        </p:nvSpPr>
        <p:spPr>
          <a:xfrm>
            <a:off x="18144644" y="4800893"/>
            <a:ext cx="3824550" cy="2286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产品规划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同行产品同比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类似产品类比</a:t>
            </a:r>
          </a:p>
        </p:txBody>
      </p:sp>
      <p:sp>
        <p:nvSpPr>
          <p:cNvPr id="473" name="Shape 473"/>
          <p:cNvSpPr/>
          <p:nvPr/>
        </p:nvSpPr>
        <p:spPr>
          <a:xfrm>
            <a:off x="13605964" y="7790845"/>
            <a:ext cx="3824550" cy="2286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行业风向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创新方向</a:t>
            </a:r>
          </a:p>
        </p:txBody>
      </p:sp>
      <p:sp>
        <p:nvSpPr>
          <p:cNvPr id="474" name="Shape 474"/>
          <p:cNvSpPr/>
          <p:nvPr/>
        </p:nvSpPr>
        <p:spPr>
          <a:xfrm>
            <a:off x="18144644" y="10710947"/>
            <a:ext cx="3824550" cy="2286001"/>
          </a:xfrm>
          <a:prstGeom prst="rect">
            <a:avLst/>
          </a:prstGeom>
          <a:solidFill>
            <a:schemeClr val="accent3">
              <a:hueOff val="557972"/>
              <a:lumOff val="-1254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产品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业务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老板</a:t>
            </a:r>
          </a:p>
        </p:txBody>
      </p:sp>
      <p:cxnSp>
        <p:nvCxnSpPr>
          <p:cNvPr id="475" name="Connector 475"/>
          <p:cNvCxnSpPr>
            <a:stCxn id="470" idx="0"/>
            <a:endCxn id="474" idx="0"/>
          </p:cNvCxnSpPr>
          <p:nvPr/>
        </p:nvCxnSpPr>
        <p:spPr>
          <a:xfrm>
            <a:off x="13844497" y="11853947"/>
            <a:ext cx="6212422" cy="1"/>
          </a:xfrm>
          <a:prstGeom prst="straightConnector1">
            <a:avLst/>
          </a:prstGeom>
          <a:ln w="101600">
            <a:solidFill>
              <a:schemeClr val="accent2">
                <a:hueOff val="89372"/>
                <a:lumOff val="-8823"/>
              </a:schemeClr>
            </a:solidFill>
            <a:custDash>
              <a:ds d="200000" sp="200000"/>
            </a:custDash>
            <a:miter lim="400000"/>
            <a:tailEnd type="triangle" len="sm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领域驱动设计 战略设计 知识提取</a:t>
            </a:r>
          </a:p>
        </p:txBody>
      </p:sp>
      <p:sp>
        <p:nvSpPr>
          <p:cNvPr id="478" name="Shape 478"/>
          <p:cNvSpPr/>
          <p:nvPr/>
        </p:nvSpPr>
        <p:spPr>
          <a:xfrm>
            <a:off x="729049" y="4826000"/>
            <a:ext cx="4064001" cy="4064000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知识提取</a:t>
            </a:r>
          </a:p>
        </p:txBody>
      </p:sp>
      <p:cxnSp>
        <p:nvCxnSpPr>
          <p:cNvPr id="479" name="Connector 479"/>
          <p:cNvCxnSpPr>
            <a:stCxn id="478" idx="0"/>
            <a:endCxn id="480" idx="0"/>
          </p:cNvCxnSpPr>
          <p:nvPr/>
        </p:nvCxnSpPr>
        <p:spPr>
          <a:xfrm flipV="1">
            <a:off x="2761049" y="3784600"/>
            <a:ext cx="3906451" cy="3073400"/>
          </a:xfrm>
          <a:prstGeom prst="straightConnector1">
            <a:avLst/>
          </a:prstGeom>
          <a:ln w="101600">
            <a:solidFill>
              <a:schemeClr val="accent4">
                <a:hueOff val="-624705"/>
                <a:lumOff val="1372"/>
              </a:schemeClr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sp>
        <p:nvSpPr>
          <p:cNvPr id="480" name="Shape 480"/>
          <p:cNvSpPr/>
          <p:nvPr/>
        </p:nvSpPr>
        <p:spPr>
          <a:xfrm>
            <a:off x="5016500" y="2133600"/>
            <a:ext cx="3302000" cy="3302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问题空间</a:t>
            </a:r>
          </a:p>
        </p:txBody>
      </p:sp>
      <p:cxnSp>
        <p:nvCxnSpPr>
          <p:cNvPr id="481" name="Connector 481"/>
          <p:cNvCxnSpPr>
            <a:stCxn id="478" idx="0"/>
            <a:endCxn id="482" idx="0"/>
          </p:cNvCxnSpPr>
          <p:nvPr/>
        </p:nvCxnSpPr>
        <p:spPr>
          <a:xfrm>
            <a:off x="2761049" y="6858000"/>
            <a:ext cx="3728280" cy="3553031"/>
          </a:xfrm>
          <a:prstGeom prst="straightConnector1">
            <a:avLst/>
          </a:prstGeom>
          <a:ln w="101600">
            <a:solidFill>
              <a:schemeClr val="accent4">
                <a:hueOff val="-624705"/>
                <a:lumOff val="1372"/>
              </a:schemeClr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sp>
        <p:nvSpPr>
          <p:cNvPr id="482" name="Shape 482"/>
          <p:cNvSpPr/>
          <p:nvPr/>
        </p:nvSpPr>
        <p:spPr>
          <a:xfrm>
            <a:off x="4838328" y="8760030"/>
            <a:ext cx="3302001" cy="3302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解空间</a:t>
            </a:r>
          </a:p>
        </p:txBody>
      </p:sp>
      <p:sp>
        <p:nvSpPr>
          <p:cNvPr id="483" name="Shape 483"/>
          <p:cNvSpPr/>
          <p:nvPr/>
        </p:nvSpPr>
        <p:spPr>
          <a:xfrm>
            <a:off x="16673986" y="2210865"/>
            <a:ext cx="2540001" cy="2540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场景</a:t>
            </a:r>
          </a:p>
        </p:txBody>
      </p:sp>
      <p:sp>
        <p:nvSpPr>
          <p:cNvPr id="484" name="Shape 484"/>
          <p:cNvSpPr/>
          <p:nvPr/>
        </p:nvSpPr>
        <p:spPr>
          <a:xfrm>
            <a:off x="17494708" y="9912449"/>
            <a:ext cx="2540001" cy="2540001"/>
          </a:xfrm>
          <a:prstGeom prst="ellipse">
            <a:avLst/>
          </a:prstGeom>
          <a:solidFill>
            <a:srgbClr val="C779ED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行为</a:t>
            </a:r>
          </a:p>
        </p:txBody>
      </p:sp>
      <p:sp>
        <p:nvSpPr>
          <p:cNvPr id="485" name="Shape 485"/>
          <p:cNvSpPr/>
          <p:nvPr/>
        </p:nvSpPr>
        <p:spPr>
          <a:xfrm>
            <a:off x="18843719" y="4626661"/>
            <a:ext cx="2540001" cy="2540001"/>
          </a:xfrm>
          <a:prstGeom prst="ellipse">
            <a:avLst/>
          </a:prstGeom>
          <a:solidFill>
            <a:srgbClr val="008F00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实体</a:t>
            </a:r>
          </a:p>
        </p:txBody>
      </p:sp>
      <p:sp>
        <p:nvSpPr>
          <p:cNvPr id="486" name="Shape 486"/>
          <p:cNvSpPr/>
          <p:nvPr/>
        </p:nvSpPr>
        <p:spPr>
          <a:xfrm>
            <a:off x="19785482" y="7608703"/>
            <a:ext cx="2540001" cy="2540001"/>
          </a:xfrm>
          <a:prstGeom prst="ellipse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状态、描述</a:t>
            </a:r>
          </a:p>
        </p:txBody>
      </p:sp>
      <p:sp>
        <p:nvSpPr>
          <p:cNvPr id="487" name="Shape 487"/>
          <p:cNvSpPr/>
          <p:nvPr/>
        </p:nvSpPr>
        <p:spPr>
          <a:xfrm>
            <a:off x="11420519" y="8272101"/>
            <a:ext cx="2794001" cy="2794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动词</a:t>
            </a:r>
          </a:p>
        </p:txBody>
      </p:sp>
      <p:sp>
        <p:nvSpPr>
          <p:cNvPr id="488" name="Shape 488"/>
          <p:cNvSpPr/>
          <p:nvPr/>
        </p:nvSpPr>
        <p:spPr>
          <a:xfrm>
            <a:off x="11420519" y="3167396"/>
            <a:ext cx="2794001" cy="2794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名词</a:t>
            </a:r>
          </a:p>
        </p:txBody>
      </p:sp>
      <p:cxnSp>
        <p:nvCxnSpPr>
          <p:cNvPr id="489" name="Connector 489"/>
          <p:cNvCxnSpPr>
            <a:stCxn id="495" idx="0"/>
            <a:endCxn id="487" idx="0"/>
          </p:cNvCxnSpPr>
          <p:nvPr/>
        </p:nvCxnSpPr>
        <p:spPr>
          <a:xfrm>
            <a:off x="8641298" y="6985000"/>
            <a:ext cx="4176222" cy="2684102"/>
          </a:xfrm>
          <a:prstGeom prst="straightConnector1">
            <a:avLst/>
          </a:prstGeom>
          <a:ln w="76200">
            <a:solidFill>
              <a:schemeClr val="accent1">
                <a:hueOff val="118245"/>
                <a:lumOff val="-11372"/>
              </a:schemeClr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90" name="Connector 490"/>
          <p:cNvCxnSpPr>
            <a:stCxn id="495" idx="0"/>
            <a:endCxn id="488" idx="0"/>
          </p:cNvCxnSpPr>
          <p:nvPr/>
        </p:nvCxnSpPr>
        <p:spPr>
          <a:xfrm flipV="1">
            <a:off x="8641298" y="4564396"/>
            <a:ext cx="4176222" cy="2420604"/>
          </a:xfrm>
          <a:prstGeom prst="straightConnector1">
            <a:avLst/>
          </a:prstGeom>
          <a:ln w="76200">
            <a:solidFill>
              <a:schemeClr val="accent1">
                <a:hueOff val="118245"/>
                <a:lumOff val="-11372"/>
              </a:schemeClr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91" name="Connector 491"/>
          <p:cNvCxnSpPr>
            <a:stCxn id="487" idx="0"/>
            <a:endCxn id="484" idx="0"/>
          </p:cNvCxnSpPr>
          <p:nvPr/>
        </p:nvCxnSpPr>
        <p:spPr>
          <a:xfrm>
            <a:off x="12817519" y="9669101"/>
            <a:ext cx="5947190" cy="1513349"/>
          </a:xfrm>
          <a:prstGeom prst="straightConnector1">
            <a:avLst/>
          </a:prstGeom>
          <a:ln w="76200">
            <a:solidFill>
              <a:schemeClr val="accent3"/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92" name="Connector 492"/>
          <p:cNvCxnSpPr>
            <a:stCxn id="488" idx="0"/>
            <a:endCxn id="483" idx="0"/>
          </p:cNvCxnSpPr>
          <p:nvPr/>
        </p:nvCxnSpPr>
        <p:spPr>
          <a:xfrm flipV="1">
            <a:off x="12817519" y="3480865"/>
            <a:ext cx="5126468" cy="1083532"/>
          </a:xfrm>
          <a:prstGeom prst="straightConnector1">
            <a:avLst/>
          </a:prstGeom>
          <a:ln w="76200">
            <a:solidFill>
              <a:schemeClr val="accent3"/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93" name="Connector 493"/>
          <p:cNvCxnSpPr>
            <a:stCxn id="488" idx="0"/>
            <a:endCxn id="485" idx="0"/>
          </p:cNvCxnSpPr>
          <p:nvPr/>
        </p:nvCxnSpPr>
        <p:spPr>
          <a:xfrm>
            <a:off x="12817519" y="4564396"/>
            <a:ext cx="7296201" cy="1332266"/>
          </a:xfrm>
          <a:prstGeom prst="straightConnector1">
            <a:avLst/>
          </a:prstGeom>
          <a:ln w="76200">
            <a:solidFill>
              <a:schemeClr val="accent3"/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94" name="Connector 494"/>
          <p:cNvCxnSpPr>
            <a:stCxn id="488" idx="0"/>
            <a:endCxn id="486" idx="0"/>
          </p:cNvCxnSpPr>
          <p:nvPr/>
        </p:nvCxnSpPr>
        <p:spPr>
          <a:xfrm>
            <a:off x="12817519" y="4564396"/>
            <a:ext cx="8237964" cy="4314308"/>
          </a:xfrm>
          <a:prstGeom prst="straightConnector1">
            <a:avLst/>
          </a:prstGeom>
          <a:ln w="76200">
            <a:solidFill>
              <a:schemeClr val="accent3"/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sp>
        <p:nvSpPr>
          <p:cNvPr id="495" name="Shape 495"/>
          <p:cNvSpPr/>
          <p:nvPr/>
        </p:nvSpPr>
        <p:spPr>
          <a:xfrm>
            <a:off x="6990298" y="5334000"/>
            <a:ext cx="3302001" cy="33020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词汇提取</a:t>
            </a:r>
          </a:p>
        </p:txBody>
      </p:sp>
      <p:cxnSp>
        <p:nvCxnSpPr>
          <p:cNvPr id="496" name="Connector 496"/>
          <p:cNvCxnSpPr>
            <a:stCxn id="482" idx="0"/>
            <a:endCxn id="495" idx="0"/>
          </p:cNvCxnSpPr>
          <p:nvPr/>
        </p:nvCxnSpPr>
        <p:spPr>
          <a:xfrm flipV="1">
            <a:off x="6489328" y="6985000"/>
            <a:ext cx="2151971" cy="3426031"/>
          </a:xfrm>
          <a:prstGeom prst="straightConnector1">
            <a:avLst/>
          </a:prstGeom>
          <a:ln w="76200">
            <a:solidFill>
              <a:schemeClr val="accent1">
                <a:hueOff val="118245"/>
                <a:lumOff val="-11372"/>
              </a:schemeClr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497" name="Connector 497"/>
          <p:cNvCxnSpPr>
            <a:stCxn id="480" idx="0"/>
            <a:endCxn id="495" idx="0"/>
          </p:cNvCxnSpPr>
          <p:nvPr/>
        </p:nvCxnSpPr>
        <p:spPr>
          <a:xfrm>
            <a:off x="6667500" y="3784600"/>
            <a:ext cx="1973799" cy="3200400"/>
          </a:xfrm>
          <a:prstGeom prst="straightConnector1">
            <a:avLst/>
          </a:prstGeom>
          <a:ln w="76200">
            <a:solidFill>
              <a:schemeClr val="accent1">
                <a:hueOff val="118245"/>
                <a:lumOff val="-11372"/>
              </a:schemeClr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sp>
        <p:nvSpPr>
          <p:cNvPr id="498" name="Shape 498"/>
          <p:cNvSpPr/>
          <p:nvPr/>
        </p:nvSpPr>
        <p:spPr>
          <a:xfrm>
            <a:off x="15891168" y="6908800"/>
            <a:ext cx="2540001" cy="254000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规则</a:t>
            </a:r>
          </a:p>
        </p:txBody>
      </p:sp>
      <p:cxnSp>
        <p:nvCxnSpPr>
          <p:cNvPr id="499" name="Connector 499"/>
          <p:cNvCxnSpPr>
            <a:stCxn id="487" idx="0"/>
            <a:endCxn id="498" idx="0"/>
          </p:cNvCxnSpPr>
          <p:nvPr/>
        </p:nvCxnSpPr>
        <p:spPr>
          <a:xfrm flipV="1">
            <a:off x="12817519" y="8178800"/>
            <a:ext cx="4343650" cy="1490302"/>
          </a:xfrm>
          <a:prstGeom prst="straightConnector1">
            <a:avLst/>
          </a:prstGeom>
          <a:ln w="76200">
            <a:solidFill>
              <a:schemeClr val="accent3"/>
            </a:solidFill>
            <a:miter lim="400000"/>
            <a:tail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sp>
        <p:nvSpPr>
          <p:cNvPr id="500" name="Shape 500"/>
          <p:cNvSpPr/>
          <p:nvPr/>
        </p:nvSpPr>
        <p:spPr>
          <a:xfrm>
            <a:off x="15342739" y="2019300"/>
            <a:ext cx="7395033" cy="10910434"/>
          </a:xfrm>
          <a:prstGeom prst="rect">
            <a:avLst/>
          </a:prstGeom>
          <a:ln w="63500" cap="rnd">
            <a:solidFill>
              <a:schemeClr val="accent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20129486" y="11987448"/>
            <a:ext cx="2400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t>领域特定语言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/>
          </p:cNvSpPr>
          <p:nvPr>
            <p:ph type="body" idx="13"/>
          </p:nvPr>
        </p:nvSpPr>
        <p:spPr>
          <a:xfrm>
            <a:off x="1676400" y="4089400"/>
            <a:ext cx="21056600" cy="4399281"/>
          </a:xfrm>
          <a:prstGeom prst="rect">
            <a:avLst/>
          </a:prstGeom>
        </p:spPr>
        <p:txBody>
          <a:bodyPr/>
          <a:lstStyle/>
          <a:p>
            <a:r>
              <a:t>领域驱动设计</a:t>
            </a:r>
          </a:p>
          <a:p>
            <a:r>
              <a:t>战略设计 -- 实战</a:t>
            </a:r>
          </a:p>
        </p:txBody>
      </p:sp>
      <p:sp>
        <p:nvSpPr>
          <p:cNvPr id="504" name="Shape 504"/>
          <p:cNvSpPr>
            <a:spLocks noGrp="1"/>
          </p:cNvSpPr>
          <p:nvPr>
            <p:ph type="body" idx="15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专注业务复杂度 DDD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领域驱动设计 战略设计 实战 需求分析与知识提取 词汇表</a:t>
            </a:r>
          </a:p>
        </p:txBody>
      </p:sp>
      <p:sp>
        <p:nvSpPr>
          <p:cNvPr id="507" name="Shape 507"/>
          <p:cNvSpPr/>
          <p:nvPr/>
        </p:nvSpPr>
        <p:spPr>
          <a:xfrm>
            <a:off x="1452148" y="1865622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下单</a:t>
            </a:r>
          </a:p>
        </p:txBody>
      </p:sp>
      <p:sp>
        <p:nvSpPr>
          <p:cNvPr id="508" name="Shape 508"/>
          <p:cNvSpPr/>
          <p:nvPr/>
        </p:nvSpPr>
        <p:spPr>
          <a:xfrm>
            <a:off x="1452148" y="4009710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pPr>
            <a:r>
              <a:t>支付</a:t>
            </a:r>
          </a:p>
          <a:p>
            <a: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pPr>
            <a:r>
              <a:t>确认</a:t>
            </a:r>
          </a:p>
        </p:txBody>
      </p:sp>
      <p:sp>
        <p:nvSpPr>
          <p:cNvPr id="509" name="Shape 509"/>
          <p:cNvSpPr/>
          <p:nvPr/>
        </p:nvSpPr>
        <p:spPr>
          <a:xfrm>
            <a:off x="3863492" y="5277155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退款</a:t>
            </a:r>
          </a:p>
        </p:txBody>
      </p:sp>
      <p:sp>
        <p:nvSpPr>
          <p:cNvPr id="510" name="Shape 510"/>
          <p:cNvSpPr/>
          <p:nvPr/>
        </p:nvSpPr>
        <p:spPr>
          <a:xfrm>
            <a:off x="5395047" y="4009710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退票</a:t>
            </a:r>
          </a:p>
        </p:txBody>
      </p:sp>
      <p:sp>
        <p:nvSpPr>
          <p:cNvPr id="511" name="Shape 511"/>
          <p:cNvSpPr/>
          <p:nvPr/>
        </p:nvSpPr>
        <p:spPr>
          <a:xfrm>
            <a:off x="4454280" y="7429062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游玩人</a:t>
            </a:r>
          </a:p>
        </p:txBody>
      </p:sp>
      <p:sp>
        <p:nvSpPr>
          <p:cNvPr id="512" name="Shape 512"/>
          <p:cNvSpPr/>
          <p:nvPr/>
        </p:nvSpPr>
        <p:spPr>
          <a:xfrm>
            <a:off x="2012114" y="8163383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结算</a:t>
            </a:r>
          </a:p>
        </p:txBody>
      </p:sp>
      <p:sp>
        <p:nvSpPr>
          <p:cNvPr id="513" name="Shape 513"/>
          <p:cNvSpPr/>
          <p:nvPr/>
        </p:nvSpPr>
        <p:spPr>
          <a:xfrm>
            <a:off x="19117338" y="6884248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结算主体</a:t>
            </a:r>
          </a:p>
        </p:txBody>
      </p:sp>
      <p:sp>
        <p:nvSpPr>
          <p:cNvPr id="514" name="Shape 514"/>
          <p:cNvSpPr/>
          <p:nvPr/>
        </p:nvSpPr>
        <p:spPr>
          <a:xfrm>
            <a:off x="9272458" y="1953917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预约</a:t>
            </a:r>
          </a:p>
        </p:txBody>
      </p:sp>
      <p:sp>
        <p:nvSpPr>
          <p:cNvPr id="515" name="Shape 515"/>
          <p:cNvSpPr/>
          <p:nvPr/>
        </p:nvSpPr>
        <p:spPr>
          <a:xfrm>
            <a:off x="6593129" y="10749821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售卖内容</a:t>
            </a:r>
          </a:p>
        </p:txBody>
      </p:sp>
      <p:sp>
        <p:nvSpPr>
          <p:cNvPr id="516" name="Shape 516"/>
          <p:cNvSpPr/>
          <p:nvPr/>
        </p:nvSpPr>
        <p:spPr>
          <a:xfrm>
            <a:off x="9916207" y="9399630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供给内容</a:t>
            </a:r>
          </a:p>
        </p:txBody>
      </p:sp>
      <p:sp>
        <p:nvSpPr>
          <p:cNvPr id="517" name="Shape 517"/>
          <p:cNvSpPr/>
          <p:nvPr/>
        </p:nvSpPr>
        <p:spPr>
          <a:xfrm>
            <a:off x="14379633" y="10927992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凭证码</a:t>
            </a:r>
          </a:p>
        </p:txBody>
      </p:sp>
      <p:sp>
        <p:nvSpPr>
          <p:cNvPr id="518" name="Shape 518"/>
          <p:cNvSpPr/>
          <p:nvPr/>
        </p:nvSpPr>
        <p:spPr>
          <a:xfrm>
            <a:off x="13684315" y="1701800"/>
            <a:ext cx="1905001" cy="1905000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现金</a:t>
            </a:r>
          </a:p>
        </p:txBody>
      </p:sp>
      <p:sp>
        <p:nvSpPr>
          <p:cNvPr id="519" name="Shape 519"/>
          <p:cNvSpPr/>
          <p:nvPr/>
        </p:nvSpPr>
        <p:spPr>
          <a:xfrm>
            <a:off x="16843274" y="6425232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优惠</a:t>
            </a:r>
          </a:p>
        </p:txBody>
      </p:sp>
      <p:sp>
        <p:nvSpPr>
          <p:cNvPr id="520" name="Shape 520"/>
          <p:cNvSpPr/>
          <p:nvPr/>
        </p:nvSpPr>
        <p:spPr>
          <a:xfrm>
            <a:off x="16843274" y="9171999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核销</a:t>
            </a:r>
          </a:p>
        </p:txBody>
      </p:sp>
      <p:sp>
        <p:nvSpPr>
          <p:cNvPr id="521" name="Shape 521"/>
          <p:cNvSpPr/>
          <p:nvPr/>
        </p:nvSpPr>
        <p:spPr>
          <a:xfrm>
            <a:off x="6911026" y="2143006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退款规则</a:t>
            </a:r>
          </a:p>
        </p:txBody>
      </p:sp>
      <p:sp>
        <p:nvSpPr>
          <p:cNvPr id="522" name="Shape 522"/>
          <p:cNvSpPr/>
          <p:nvPr/>
        </p:nvSpPr>
        <p:spPr>
          <a:xfrm>
            <a:off x="20071168" y="4681965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赔付</a:t>
            </a:r>
          </a:p>
        </p:txBody>
      </p:sp>
      <p:sp>
        <p:nvSpPr>
          <p:cNvPr id="523" name="Shape 523"/>
          <p:cNvSpPr/>
          <p:nvPr/>
        </p:nvSpPr>
        <p:spPr>
          <a:xfrm>
            <a:off x="18259166" y="2143006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库存</a:t>
            </a:r>
          </a:p>
        </p:txBody>
      </p:sp>
      <p:sp>
        <p:nvSpPr>
          <p:cNvPr id="524" name="Shape 524"/>
          <p:cNvSpPr/>
          <p:nvPr/>
        </p:nvSpPr>
        <p:spPr>
          <a:xfrm>
            <a:off x="19973997" y="9859230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价格</a:t>
            </a:r>
          </a:p>
        </p:txBody>
      </p:sp>
      <p:sp>
        <p:nvSpPr>
          <p:cNvPr id="525" name="Shape 525"/>
          <p:cNvSpPr/>
          <p:nvPr/>
        </p:nvSpPr>
        <p:spPr>
          <a:xfrm>
            <a:off x="18895159" y="11403341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核销冲正</a:t>
            </a:r>
          </a:p>
        </p:txBody>
      </p:sp>
      <p:sp>
        <p:nvSpPr>
          <p:cNvPr id="526" name="Shape 526"/>
          <p:cNvSpPr/>
          <p:nvPr/>
        </p:nvSpPr>
        <p:spPr>
          <a:xfrm>
            <a:off x="9069298" y="7735413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购买规则</a:t>
            </a:r>
          </a:p>
        </p:txBody>
      </p:sp>
      <p:sp>
        <p:nvSpPr>
          <p:cNvPr id="527" name="Shape 527"/>
          <p:cNvSpPr/>
          <p:nvPr/>
        </p:nvSpPr>
        <p:spPr>
          <a:xfrm>
            <a:off x="11918644" y="5277155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核销规则</a:t>
            </a:r>
          </a:p>
        </p:txBody>
      </p:sp>
      <p:sp>
        <p:nvSpPr>
          <p:cNvPr id="528" name="Shape 528"/>
          <p:cNvSpPr/>
          <p:nvPr/>
        </p:nvSpPr>
        <p:spPr>
          <a:xfrm>
            <a:off x="3665499" y="10749821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取消预约</a:t>
            </a:r>
          </a:p>
        </p:txBody>
      </p:sp>
      <p:sp>
        <p:nvSpPr>
          <p:cNvPr id="529" name="Shape 529"/>
          <p:cNvSpPr/>
          <p:nvPr/>
        </p:nvSpPr>
        <p:spPr>
          <a:xfrm>
            <a:off x="1197352" y="10292197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记账</a:t>
            </a:r>
          </a:p>
        </p:txBody>
      </p:sp>
      <p:sp>
        <p:nvSpPr>
          <p:cNvPr id="530" name="Shape 530"/>
          <p:cNvSpPr/>
          <p:nvPr/>
        </p:nvSpPr>
        <p:spPr>
          <a:xfrm>
            <a:off x="4722331" y="1953917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pPr>
            <a:r>
              <a:t>下单</a:t>
            </a:r>
          </a:p>
          <a:p>
            <a: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pPr>
            <a:r>
              <a:t>成功</a:t>
            </a:r>
          </a:p>
        </p:txBody>
      </p:sp>
      <p:sp>
        <p:nvSpPr>
          <p:cNvPr id="531" name="Shape 531"/>
          <p:cNvSpPr/>
          <p:nvPr/>
        </p:nvSpPr>
        <p:spPr>
          <a:xfrm>
            <a:off x="9252705" y="5277155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订单关闭</a:t>
            </a:r>
          </a:p>
        </p:txBody>
      </p:sp>
      <p:sp>
        <p:nvSpPr>
          <p:cNvPr id="532" name="Shape 532"/>
          <p:cNvSpPr/>
          <p:nvPr/>
        </p:nvSpPr>
        <p:spPr>
          <a:xfrm>
            <a:off x="10121158" y="3466881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订单取消</a:t>
            </a:r>
          </a:p>
        </p:txBody>
      </p:sp>
      <p:sp>
        <p:nvSpPr>
          <p:cNvPr id="533" name="Shape 533"/>
          <p:cNvSpPr/>
          <p:nvPr/>
        </p:nvSpPr>
        <p:spPr>
          <a:xfrm>
            <a:off x="6638866" y="6884248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pPr>
            <a:r>
              <a:t>退款</a:t>
            </a:r>
          </a:p>
          <a:p>
            <a: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pPr>
            <a:r>
              <a:t>审核通过</a:t>
            </a:r>
          </a:p>
        </p:txBody>
      </p:sp>
      <p:sp>
        <p:nvSpPr>
          <p:cNvPr id="534" name="Shape 534"/>
          <p:cNvSpPr/>
          <p:nvPr/>
        </p:nvSpPr>
        <p:spPr>
          <a:xfrm>
            <a:off x="7496447" y="8845655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pPr>
            <a:r>
              <a:t>退款</a:t>
            </a:r>
          </a:p>
          <a:p>
            <a: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pPr>
            <a:r>
              <a:t>审核拒绝</a:t>
            </a:r>
          </a:p>
        </p:txBody>
      </p:sp>
      <p:sp>
        <p:nvSpPr>
          <p:cNvPr id="535" name="Shape 535"/>
          <p:cNvSpPr/>
          <p:nvPr/>
        </p:nvSpPr>
        <p:spPr>
          <a:xfrm>
            <a:off x="11073658" y="6884248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pPr>
            <a:r>
              <a:t>退款</a:t>
            </a:r>
          </a:p>
          <a:p>
            <a: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pPr>
            <a:r>
              <a:t>成功</a:t>
            </a:r>
          </a:p>
        </p:txBody>
      </p:sp>
      <p:sp>
        <p:nvSpPr>
          <p:cNvPr id="536" name="Shape 536"/>
          <p:cNvSpPr/>
          <p:nvPr/>
        </p:nvSpPr>
        <p:spPr>
          <a:xfrm>
            <a:off x="4942129" y="9171999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预约确认</a:t>
            </a:r>
          </a:p>
        </p:txBody>
      </p:sp>
      <p:sp>
        <p:nvSpPr>
          <p:cNvPr id="537" name="Shape 537"/>
          <p:cNvSpPr/>
          <p:nvPr/>
        </p:nvSpPr>
        <p:spPr>
          <a:xfrm>
            <a:off x="11918644" y="11049610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预约失败</a:t>
            </a:r>
          </a:p>
        </p:txBody>
      </p:sp>
      <p:sp>
        <p:nvSpPr>
          <p:cNvPr id="538" name="Shape 538"/>
          <p:cNvSpPr/>
          <p:nvPr/>
        </p:nvSpPr>
        <p:spPr>
          <a:xfrm>
            <a:off x="20116706" y="1865622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渠道配额</a:t>
            </a:r>
          </a:p>
        </p:txBody>
      </p:sp>
      <p:sp>
        <p:nvSpPr>
          <p:cNvPr id="539" name="Shape 539"/>
          <p:cNvSpPr/>
          <p:nvPr/>
        </p:nvSpPr>
        <p:spPr>
          <a:xfrm>
            <a:off x="3233595" y="2985547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订单</a:t>
            </a:r>
          </a:p>
        </p:txBody>
      </p:sp>
      <p:sp>
        <p:nvSpPr>
          <p:cNvPr id="540" name="Shape 540"/>
          <p:cNvSpPr/>
          <p:nvPr/>
        </p:nvSpPr>
        <p:spPr>
          <a:xfrm>
            <a:off x="7323876" y="4922840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退款单</a:t>
            </a:r>
          </a:p>
        </p:txBody>
      </p:sp>
      <p:sp>
        <p:nvSpPr>
          <p:cNvPr id="541" name="Shape 541"/>
          <p:cNvSpPr/>
          <p:nvPr/>
        </p:nvSpPr>
        <p:spPr>
          <a:xfrm>
            <a:off x="13306893" y="8654421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预约单</a:t>
            </a:r>
          </a:p>
        </p:txBody>
      </p:sp>
      <p:sp>
        <p:nvSpPr>
          <p:cNvPr id="542" name="Shape 542"/>
          <p:cNvSpPr/>
          <p:nvPr/>
        </p:nvSpPr>
        <p:spPr>
          <a:xfrm>
            <a:off x="15971741" y="2143006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结算单</a:t>
            </a:r>
          </a:p>
        </p:txBody>
      </p:sp>
      <p:sp>
        <p:nvSpPr>
          <p:cNvPr id="543" name="Shape 543"/>
          <p:cNvSpPr/>
          <p:nvPr/>
        </p:nvSpPr>
        <p:spPr>
          <a:xfrm>
            <a:off x="14379633" y="4268499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推送记账流水</a:t>
            </a:r>
          </a:p>
        </p:txBody>
      </p:sp>
      <p:sp>
        <p:nvSpPr>
          <p:cNvPr id="544" name="Shape 544"/>
          <p:cNvSpPr/>
          <p:nvPr/>
        </p:nvSpPr>
        <p:spPr>
          <a:xfrm>
            <a:off x="20848680" y="7992907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可消费</a:t>
            </a:r>
          </a:p>
        </p:txBody>
      </p:sp>
      <p:sp>
        <p:nvSpPr>
          <p:cNvPr id="545" name="Shape 545"/>
          <p:cNvSpPr/>
          <p:nvPr/>
        </p:nvSpPr>
        <p:spPr>
          <a:xfrm>
            <a:off x="18635060" y="8654421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已消费</a:t>
            </a:r>
          </a:p>
        </p:txBody>
      </p:sp>
      <p:sp>
        <p:nvSpPr>
          <p:cNvPr id="546" name="Shape 546"/>
          <p:cNvSpPr/>
          <p:nvPr/>
        </p:nvSpPr>
        <p:spPr>
          <a:xfrm>
            <a:off x="16378823" y="11200319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已取消</a:t>
            </a:r>
          </a:p>
        </p:txBody>
      </p:sp>
      <p:sp>
        <p:nvSpPr>
          <p:cNvPr id="547" name="Shape 547"/>
          <p:cNvSpPr/>
          <p:nvPr/>
        </p:nvSpPr>
        <p:spPr>
          <a:xfrm>
            <a:off x="18119107" y="4338349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积分</a:t>
            </a:r>
          </a:p>
        </p:txBody>
      </p:sp>
      <p:sp>
        <p:nvSpPr>
          <p:cNvPr id="548" name="Shape 548"/>
          <p:cNvSpPr/>
          <p:nvPr/>
        </p:nvSpPr>
        <p:spPr>
          <a:xfrm>
            <a:off x="9084342" y="11189310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座位号</a:t>
            </a:r>
          </a:p>
        </p:txBody>
      </p:sp>
      <p:sp>
        <p:nvSpPr>
          <p:cNvPr id="549" name="Shape 549"/>
          <p:cNvSpPr/>
          <p:nvPr/>
        </p:nvSpPr>
        <p:spPr>
          <a:xfrm>
            <a:off x="13684315" y="6119530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出行时间</a:t>
            </a:r>
          </a:p>
        </p:txBody>
      </p:sp>
      <p:sp>
        <p:nvSpPr>
          <p:cNvPr id="550" name="Shape 550"/>
          <p:cNvSpPr/>
          <p:nvPr/>
        </p:nvSpPr>
        <p:spPr>
          <a:xfrm>
            <a:off x="21430918" y="6425232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售卖</a:t>
            </a:r>
          </a:p>
        </p:txBody>
      </p:sp>
      <p:sp>
        <p:nvSpPr>
          <p:cNvPr id="551" name="Shape 551"/>
          <p:cNvSpPr/>
          <p:nvPr/>
        </p:nvSpPr>
        <p:spPr>
          <a:xfrm>
            <a:off x="11826775" y="2876311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采购</a:t>
            </a:r>
          </a:p>
        </p:txBody>
      </p:sp>
      <p:sp>
        <p:nvSpPr>
          <p:cNvPr id="552" name="Shape 552"/>
          <p:cNvSpPr/>
          <p:nvPr/>
        </p:nvSpPr>
        <p:spPr>
          <a:xfrm>
            <a:off x="21528682" y="3295723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结算价</a:t>
            </a:r>
          </a:p>
        </p:txBody>
      </p:sp>
      <p:sp>
        <p:nvSpPr>
          <p:cNvPr id="553" name="Shape 553"/>
          <p:cNvSpPr/>
          <p:nvPr/>
        </p:nvSpPr>
        <p:spPr>
          <a:xfrm>
            <a:off x="16378823" y="4268499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售价</a:t>
            </a:r>
          </a:p>
        </p:txBody>
      </p:sp>
      <p:sp>
        <p:nvSpPr>
          <p:cNvPr id="554" name="Shape 554"/>
          <p:cNvSpPr/>
          <p:nvPr/>
        </p:nvSpPr>
        <p:spPr>
          <a:xfrm>
            <a:off x="2001111" y="5574465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订单项</a:t>
            </a:r>
          </a:p>
        </p:txBody>
      </p:sp>
      <p:sp>
        <p:nvSpPr>
          <p:cNvPr id="555" name="Shape 555"/>
          <p:cNvSpPr/>
          <p:nvPr/>
        </p:nvSpPr>
        <p:spPr>
          <a:xfrm>
            <a:off x="1197352" y="6884248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订单金额</a:t>
            </a:r>
          </a:p>
        </p:txBody>
      </p:sp>
      <p:sp>
        <p:nvSpPr>
          <p:cNvPr id="556" name="Shape 556"/>
          <p:cNvSpPr/>
          <p:nvPr/>
        </p:nvSpPr>
        <p:spPr>
          <a:xfrm>
            <a:off x="11490415" y="1415940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先买后约</a:t>
            </a:r>
          </a:p>
        </p:txBody>
      </p:sp>
      <p:sp>
        <p:nvSpPr>
          <p:cNvPr id="557" name="Shape 557"/>
          <p:cNvSpPr/>
          <p:nvPr/>
        </p:nvSpPr>
        <p:spPr>
          <a:xfrm>
            <a:off x="21411496" y="11049610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打包</a:t>
            </a:r>
          </a:p>
        </p:txBody>
      </p:sp>
      <p:sp>
        <p:nvSpPr>
          <p:cNvPr id="558" name="Shape 558"/>
          <p:cNvSpPr/>
          <p:nvPr/>
        </p:nvSpPr>
        <p:spPr>
          <a:xfrm>
            <a:off x="15095498" y="7735413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记账科目</a:t>
            </a:r>
          </a:p>
        </p:txBody>
      </p:sp>
      <p:sp>
        <p:nvSpPr>
          <p:cNvPr id="559" name="Shape 559"/>
          <p:cNvSpPr/>
          <p:nvPr/>
        </p:nvSpPr>
        <p:spPr>
          <a:xfrm>
            <a:off x="13196467" y="3897143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消费前退款</a:t>
            </a:r>
          </a:p>
        </p:txBody>
      </p:sp>
      <p:sp>
        <p:nvSpPr>
          <p:cNvPr id="560" name="Shape 560"/>
          <p:cNvSpPr/>
          <p:nvPr/>
        </p:nvSpPr>
        <p:spPr>
          <a:xfrm>
            <a:off x="2425793" y="11403341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消费后退款</a:t>
            </a:r>
          </a:p>
        </p:txBody>
      </p:sp>
      <p:sp>
        <p:nvSpPr>
          <p:cNvPr id="561" name="Shape 561"/>
          <p:cNvSpPr/>
          <p:nvPr/>
        </p:nvSpPr>
        <p:spPr>
          <a:xfrm>
            <a:off x="11490415" y="8648767"/>
            <a:ext cx="1905001" cy="1905001"/>
          </a:xfrm>
          <a:prstGeom prst="rect">
            <a:avLst/>
          </a:prstGeom>
          <a:solidFill>
            <a:srgbClr val="FFF753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chemeClr val="accent1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预约前退款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领域驱动设计 战略设计 理论 领域语言定义 四色原型</a:t>
            </a:r>
          </a:p>
        </p:txBody>
      </p:sp>
      <p:sp>
        <p:nvSpPr>
          <p:cNvPr id="564" name="Shape 564"/>
          <p:cNvSpPr/>
          <p:nvPr/>
        </p:nvSpPr>
        <p:spPr>
          <a:xfrm>
            <a:off x="2099584" y="2925287"/>
            <a:ext cx="6806544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什么人或事物，以什么角色，在什么地点，什么时间点或时间范围，对什么角色的人或事物 做了一件或者一系列事情</a:t>
            </a:r>
          </a:p>
        </p:txBody>
      </p:sp>
      <p:sp>
        <p:nvSpPr>
          <p:cNvPr id="565" name="Shape 565"/>
          <p:cNvSpPr/>
          <p:nvPr/>
        </p:nvSpPr>
        <p:spPr>
          <a:xfrm>
            <a:off x="1922653" y="6282374"/>
            <a:ext cx="2032001" cy="1143001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moment-interval</a:t>
            </a:r>
          </a:p>
        </p:txBody>
      </p:sp>
      <p:sp>
        <p:nvSpPr>
          <p:cNvPr id="566" name="Shape 566"/>
          <p:cNvSpPr/>
          <p:nvPr/>
        </p:nvSpPr>
        <p:spPr>
          <a:xfrm>
            <a:off x="1897201" y="8903087"/>
            <a:ext cx="2032001" cy="11430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role</a:t>
            </a:r>
          </a:p>
        </p:txBody>
      </p:sp>
      <p:sp>
        <p:nvSpPr>
          <p:cNvPr id="567" name="Shape 567"/>
          <p:cNvSpPr/>
          <p:nvPr/>
        </p:nvSpPr>
        <p:spPr>
          <a:xfrm>
            <a:off x="6759418" y="6282374"/>
            <a:ext cx="2032001" cy="1143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party place thing</a:t>
            </a:r>
          </a:p>
        </p:txBody>
      </p:sp>
      <p:sp>
        <p:nvSpPr>
          <p:cNvPr id="568" name="Shape 568"/>
          <p:cNvSpPr/>
          <p:nvPr/>
        </p:nvSpPr>
        <p:spPr>
          <a:xfrm>
            <a:off x="6733965" y="8903087"/>
            <a:ext cx="2032001" cy="1143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description</a:t>
            </a:r>
          </a:p>
        </p:txBody>
      </p:sp>
      <p:sp>
        <p:nvSpPr>
          <p:cNvPr id="569" name="Shape 569"/>
          <p:cNvSpPr/>
          <p:nvPr/>
        </p:nvSpPr>
        <p:spPr>
          <a:xfrm flipV="1">
            <a:off x="11020407" y="2025108"/>
            <a:ext cx="1" cy="8919351"/>
          </a:xfrm>
          <a:prstGeom prst="line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cxnSp>
        <p:nvCxnSpPr>
          <p:cNvPr id="570" name="Connector 570"/>
          <p:cNvCxnSpPr>
            <a:stCxn id="567" idx="0"/>
            <a:endCxn id="568" idx="0"/>
          </p:cNvCxnSpPr>
          <p:nvPr/>
        </p:nvCxnSpPr>
        <p:spPr>
          <a:xfrm flipH="1">
            <a:off x="7749965" y="6853874"/>
            <a:ext cx="25454" cy="2620714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cxnSp>
        <p:nvCxnSpPr>
          <p:cNvPr id="571" name="Connector 571"/>
          <p:cNvCxnSpPr>
            <a:stCxn id="567" idx="0"/>
            <a:endCxn id="565" idx="0"/>
          </p:cNvCxnSpPr>
          <p:nvPr/>
        </p:nvCxnSpPr>
        <p:spPr>
          <a:xfrm flipH="1">
            <a:off x="2938653" y="6853874"/>
            <a:ext cx="4836766" cy="1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cxnSp>
        <p:nvCxnSpPr>
          <p:cNvPr id="572" name="Connector 572"/>
          <p:cNvCxnSpPr>
            <a:stCxn id="566" idx="0"/>
            <a:endCxn id="567" idx="0"/>
          </p:cNvCxnSpPr>
          <p:nvPr/>
        </p:nvCxnSpPr>
        <p:spPr>
          <a:xfrm flipV="1">
            <a:off x="2913201" y="6853874"/>
            <a:ext cx="4862218" cy="2620714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cxnSp>
        <p:nvCxnSpPr>
          <p:cNvPr id="573" name="Connector 573"/>
          <p:cNvCxnSpPr>
            <a:stCxn id="568" idx="0"/>
            <a:endCxn id="566" idx="0"/>
          </p:cNvCxnSpPr>
          <p:nvPr/>
        </p:nvCxnSpPr>
        <p:spPr>
          <a:xfrm flipH="1">
            <a:off x="2913201" y="9474587"/>
            <a:ext cx="4836765" cy="1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cxnSp>
        <p:nvCxnSpPr>
          <p:cNvPr id="574" name="Connector 574"/>
          <p:cNvCxnSpPr>
            <a:stCxn id="565" idx="0"/>
            <a:endCxn id="568" idx="0"/>
          </p:cNvCxnSpPr>
          <p:nvPr/>
        </p:nvCxnSpPr>
        <p:spPr>
          <a:xfrm>
            <a:off x="2938653" y="6853874"/>
            <a:ext cx="4811313" cy="2620714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grpSp>
        <p:nvGrpSpPr>
          <p:cNvPr id="579" name="Group 579"/>
          <p:cNvGrpSpPr/>
          <p:nvPr/>
        </p:nvGrpSpPr>
        <p:grpSpPr>
          <a:xfrm>
            <a:off x="12085398" y="3888897"/>
            <a:ext cx="10206737" cy="5938206"/>
            <a:chOff x="0" y="0"/>
            <a:chExt cx="10206735" cy="5938204"/>
          </a:xfrm>
        </p:grpSpPr>
        <p:sp>
          <p:nvSpPr>
            <p:cNvPr id="575" name="Shape 575"/>
            <p:cNvSpPr/>
            <p:nvPr/>
          </p:nvSpPr>
          <p:spPr>
            <a:xfrm>
              <a:off x="0" y="0"/>
              <a:ext cx="1020673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6"/>
                  </a:solidFill>
                </a:defRPr>
              </a:lvl1pPr>
            </a:lstStyle>
            <a:p>
              <a:r>
                <a:t>moment-interval：时间，动作，状态的序列</a:t>
              </a:r>
            </a:p>
          </p:txBody>
        </p:sp>
        <p:sp>
          <p:nvSpPr>
            <p:cNvPr id="576" name="Shape 576"/>
            <p:cNvSpPr/>
            <p:nvPr/>
          </p:nvSpPr>
          <p:spPr>
            <a:xfrm>
              <a:off x="0" y="5125404"/>
              <a:ext cx="538124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1">
                      <a:lumOff val="13529"/>
                    </a:schemeClr>
                  </a:solidFill>
                </a:defRPr>
              </a:lvl1pPr>
            </a:lstStyle>
            <a:p>
              <a:r>
                <a:t>description：内容描述</a:t>
              </a:r>
            </a:p>
          </p:txBody>
        </p:sp>
        <p:sp>
          <p:nvSpPr>
            <p:cNvPr id="577" name="Shape 577"/>
            <p:cNvSpPr/>
            <p:nvPr/>
          </p:nvSpPr>
          <p:spPr>
            <a:xfrm>
              <a:off x="0" y="3416936"/>
              <a:ext cx="6623812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4">
                      <a:hueOff val="-624705"/>
                      <a:lumOff val="1372"/>
                    </a:schemeClr>
                  </a:solidFill>
                </a:defRPr>
              </a:lvl1pPr>
            </a:lstStyle>
            <a:p>
              <a:r>
                <a:t>role：参与对象与参与方角色</a:t>
              </a:r>
            </a:p>
          </p:txBody>
        </p:sp>
        <p:sp>
          <p:nvSpPr>
            <p:cNvPr id="578" name="Shape 578"/>
            <p:cNvSpPr/>
            <p:nvPr/>
          </p:nvSpPr>
          <p:spPr>
            <a:xfrm>
              <a:off x="0" y="1708468"/>
              <a:ext cx="6210300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2"/>
                  </a:solidFill>
                </a:defRPr>
              </a:lvl1pPr>
            </a:lstStyle>
            <a:p>
              <a:r>
                <a:t>object：参与对象，参与方</a:t>
              </a:r>
            </a:p>
          </p:txBody>
        </p:sp>
      </p:grpSp>
      <p:sp>
        <p:nvSpPr>
          <p:cNvPr id="580" name="Shape 580"/>
          <p:cNvSpPr/>
          <p:nvPr/>
        </p:nvSpPr>
        <p:spPr>
          <a:xfrm>
            <a:off x="9820257" y="11559865"/>
            <a:ext cx="2400301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以行为为核心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个人简介</a:t>
            </a:r>
          </a:p>
        </p:txBody>
      </p:sp>
      <p:grpSp>
        <p:nvGrpSpPr>
          <p:cNvPr id="220" name="Group 220"/>
          <p:cNvGrpSpPr/>
          <p:nvPr/>
        </p:nvGrpSpPr>
        <p:grpSpPr>
          <a:xfrm>
            <a:off x="3873567" y="1523632"/>
            <a:ext cx="16636867" cy="11852396"/>
            <a:chOff x="0" y="0"/>
            <a:chExt cx="16636866" cy="11852394"/>
          </a:xfrm>
        </p:grpSpPr>
        <p:sp>
          <p:nvSpPr>
            <p:cNvPr id="195" name="Shape 195"/>
            <p:cNvSpPr/>
            <p:nvPr/>
          </p:nvSpPr>
          <p:spPr>
            <a:xfrm>
              <a:off x="6211242" y="10857825"/>
              <a:ext cx="6865136" cy="1"/>
            </a:xfrm>
            <a:prstGeom prst="line">
              <a:avLst/>
            </a:prstGeom>
            <a:noFill/>
            <a:ln w="50800" cap="flat">
              <a:solidFill>
                <a:schemeClr val="accent6">
                  <a:hueOff val="-119728"/>
                  <a:satOff val="5580"/>
                  <a:lumOff val="-12961"/>
                </a:schemeClr>
              </a:solidFill>
              <a:custDash>
                <a:ds d="200000" sp="200000"/>
              </a:custDash>
              <a:miter lim="400000"/>
              <a:headEnd type="triangle" w="med" len="sm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914400">
                <a:defRPr sz="18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060134" y="8643677"/>
              <a:ext cx="7459984" cy="1"/>
            </a:xfrm>
            <a:prstGeom prst="line">
              <a:avLst/>
            </a:prstGeom>
            <a:noFill/>
            <a:ln w="50800" cap="flat">
              <a:solidFill>
                <a:schemeClr val="accent6">
                  <a:hueOff val="-119728"/>
                  <a:satOff val="5580"/>
                  <a:lumOff val="-12961"/>
                </a:schemeClr>
              </a:solidFill>
              <a:custDash>
                <a:ds d="200000" sp="200000"/>
              </a:custDash>
              <a:miter lim="400000"/>
              <a:tailEnd type="triangle" w="med" len="sm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914400">
                <a:defRPr sz="18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073134" y="4440576"/>
              <a:ext cx="6446984" cy="1"/>
            </a:xfrm>
            <a:prstGeom prst="line">
              <a:avLst/>
            </a:prstGeom>
            <a:noFill/>
            <a:ln w="50800" cap="flat">
              <a:solidFill>
                <a:schemeClr val="accent6">
                  <a:hueOff val="-119728"/>
                  <a:satOff val="5580"/>
                  <a:lumOff val="-12961"/>
                </a:schemeClr>
              </a:solidFill>
              <a:custDash>
                <a:ds d="200000" sp="200000"/>
              </a:custDash>
              <a:miter lim="400000"/>
              <a:tailEnd type="triangle" w="med" len="sm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914400">
                <a:defRPr sz="18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 flipV="1">
              <a:off x="7636602" y="-1"/>
              <a:ext cx="1" cy="11852395"/>
            </a:xfrm>
            <a:prstGeom prst="line">
              <a:avLst/>
            </a:prstGeom>
            <a:noFill/>
            <a:ln w="101600" cap="flat">
              <a:solidFill>
                <a:schemeClr val="accent1">
                  <a:lumOff val="13529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914400">
                <a:defRPr sz="18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600716" y="3484036"/>
              <a:ext cx="3057952" cy="191308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r" defTabSz="914400">
                <a:defRPr sz="3600" b="0">
                  <a:solidFill>
                    <a:srgbClr val="00906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金山云</a:t>
              </a:r>
            </a:p>
            <a:p>
              <a:pPr algn="r" defTabSz="914400">
                <a:defRPr b="0">
                  <a:solidFill>
                    <a:schemeClr val="accent1">
                      <a:hueOff val="118245"/>
                      <a:lumOff val="-1137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KS3架构师</a:t>
              </a:r>
            </a:p>
            <a:p>
              <a:pPr algn="r" defTabSz="914400">
                <a:defRPr b="0">
                  <a:solidFill>
                    <a:schemeClr val="accent1">
                      <a:hueOff val="118245"/>
                      <a:lumOff val="-1137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KSS负责人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7440731" y="4243726"/>
              <a:ext cx="391742" cy="393701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1">
                  <a:lumOff val="13529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914400">
                <a:defRPr sz="18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7440731" y="8446827"/>
              <a:ext cx="391742" cy="393701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1">
                  <a:lumOff val="13529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914400">
                <a:defRPr sz="18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8588408" y="4123357"/>
              <a:ext cx="1965281" cy="63443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l" defTabSz="914400">
                <a:defRPr sz="3200" b="0">
                  <a:solidFill>
                    <a:srgbClr val="C6783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2015-12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8588408" y="8326457"/>
              <a:ext cx="1965281" cy="63443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l" defTabSz="914400">
                <a:defRPr sz="3200" b="0">
                  <a:solidFill>
                    <a:srgbClr val="C6783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2017-09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6211242" y="2070548"/>
              <a:ext cx="10365188" cy="1"/>
            </a:xfrm>
            <a:prstGeom prst="line">
              <a:avLst/>
            </a:prstGeom>
            <a:noFill/>
            <a:ln w="50800" cap="flat">
              <a:solidFill>
                <a:schemeClr val="accent6">
                  <a:hueOff val="-119728"/>
                  <a:satOff val="5580"/>
                  <a:lumOff val="-12961"/>
                </a:schemeClr>
              </a:solidFill>
              <a:custDash>
                <a:ds d="200000" sp="200000"/>
              </a:custDash>
              <a:miter lim="400000"/>
              <a:headEnd type="triangle" w="med" len="sm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914400">
                <a:defRPr sz="18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1855393" y="1655869"/>
              <a:ext cx="4781474" cy="211842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914400">
                <a:defRPr sz="3600" b="0">
                  <a:solidFill>
                    <a:srgbClr val="00906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去哪儿</a:t>
              </a:r>
            </a:p>
            <a:p>
              <a:pPr algn="l" defTabSz="457200">
                <a:lnSpc>
                  <a:spcPct val="120000"/>
                </a:lnSpc>
                <a:spcBef>
                  <a:spcPts val="200"/>
                </a:spcBef>
                <a:defRPr b="0">
                  <a:solidFill>
                    <a:schemeClr val="accent1">
                      <a:hueOff val="118245"/>
                      <a:lumOff val="-11372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国内机票鉴权中心负责人</a:t>
              </a:r>
            </a:p>
            <a:p>
              <a:pPr algn="l" defTabSz="457200">
                <a:lnSpc>
                  <a:spcPct val="120000"/>
                </a:lnSpc>
                <a:spcBef>
                  <a:spcPts val="200"/>
                </a:spcBef>
                <a:defRPr b="0">
                  <a:solidFill>
                    <a:schemeClr val="accent1">
                      <a:hueOff val="118245"/>
                      <a:lumOff val="-11372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PNR管理系统负责人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7440731" y="1940287"/>
              <a:ext cx="391742" cy="393701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1">
                  <a:lumOff val="13529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914400">
                <a:defRPr sz="18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465262" y="1723835"/>
              <a:ext cx="1662728" cy="6344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l" defTabSz="914400">
                <a:defRPr sz="3200" b="0">
                  <a:solidFill>
                    <a:srgbClr val="C6783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2013-03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6211242" y="6606829"/>
              <a:ext cx="8749735" cy="1"/>
            </a:xfrm>
            <a:prstGeom prst="line">
              <a:avLst/>
            </a:prstGeom>
            <a:noFill/>
            <a:ln w="50800" cap="flat">
              <a:solidFill>
                <a:schemeClr val="accent6">
                  <a:hueOff val="-119728"/>
                  <a:satOff val="5580"/>
                  <a:lumOff val="-12961"/>
                </a:schemeClr>
              </a:solidFill>
              <a:custDash>
                <a:ds d="200000" sp="200000"/>
              </a:custDash>
              <a:miter lim="400000"/>
              <a:headEnd type="triangle" w="med" len="sm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914400">
                <a:defRPr sz="18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1810135" y="5582322"/>
              <a:ext cx="3978370" cy="16563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914400">
                <a:defRPr sz="3600" b="0">
                  <a:solidFill>
                    <a:srgbClr val="00906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美团点评</a:t>
              </a:r>
            </a:p>
            <a:p>
              <a:pPr algn="l" defTabSz="914400">
                <a:defRPr b="0">
                  <a:solidFill>
                    <a:schemeClr val="accent1">
                      <a:hueOff val="118245"/>
                      <a:lumOff val="-1137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门票交易系统负责人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7440731" y="6409978"/>
              <a:ext cx="391742" cy="393701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1">
                  <a:lumOff val="13529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914400">
                <a:defRPr sz="18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465262" y="6289609"/>
              <a:ext cx="1663701" cy="63443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l" defTabSz="914400">
                <a:defRPr sz="3200" b="0">
                  <a:solidFill>
                    <a:srgbClr val="C6783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2016-06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2073134" y="998258"/>
              <a:ext cx="6446984" cy="1"/>
            </a:xfrm>
            <a:prstGeom prst="line">
              <a:avLst/>
            </a:prstGeom>
            <a:noFill/>
            <a:ln w="50800" cap="flat">
              <a:solidFill>
                <a:schemeClr val="accent6">
                  <a:hueOff val="-119728"/>
                  <a:satOff val="5580"/>
                  <a:lumOff val="-12961"/>
                </a:schemeClr>
              </a:solidFill>
              <a:custDash>
                <a:ds d="200000" sp="200000"/>
              </a:custDash>
              <a:miter lim="400000"/>
              <a:tailEnd type="triangle" w="med" len="sm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914400">
                <a:defRPr sz="18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901849" y="278665"/>
              <a:ext cx="3756819" cy="14391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r" defTabSz="914400">
                <a:defRPr sz="3600" b="0">
                  <a:solidFill>
                    <a:srgbClr val="00906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优酷土豆</a:t>
              </a:r>
            </a:p>
            <a:p>
              <a:pPr algn="r" defTabSz="914400">
                <a:defRPr b="0">
                  <a:solidFill>
                    <a:schemeClr val="accent1">
                      <a:hueOff val="118245"/>
                      <a:lumOff val="-1137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推荐系统架构师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7440731" y="801408"/>
              <a:ext cx="391742" cy="393701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1">
                  <a:lumOff val="13529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914400">
                <a:defRPr sz="18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588408" y="681039"/>
              <a:ext cx="1965281" cy="6344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l" defTabSz="914400">
                <a:defRPr sz="3200" b="0">
                  <a:solidFill>
                    <a:srgbClr val="C6783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2011-12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0" y="7924085"/>
              <a:ext cx="4658668" cy="143918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r" defTabSz="914400">
                <a:defRPr sz="3600" b="0">
                  <a:solidFill>
                    <a:srgbClr val="00906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美团点评</a:t>
              </a:r>
            </a:p>
            <a:p>
              <a:pPr algn="r" defTabSz="914400">
                <a:defRPr b="0">
                  <a:solidFill>
                    <a:schemeClr val="accent1">
                      <a:hueOff val="118245"/>
                      <a:lumOff val="-1137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境内度假交易系统负责人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7440731" y="10660975"/>
              <a:ext cx="391742" cy="393701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1">
                  <a:lumOff val="13529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914400">
                <a:defRPr sz="18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465262" y="10540606"/>
              <a:ext cx="1663701" cy="6344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l" defTabSz="914400">
                <a:defRPr sz="3200" b="0">
                  <a:solidFill>
                    <a:srgbClr val="C6783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2017-08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11810135" y="10138233"/>
              <a:ext cx="4145692" cy="14391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914400">
                <a:defRPr sz="3600" b="0">
                  <a:solidFill>
                    <a:srgbClr val="00906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美团点评</a:t>
              </a:r>
            </a:p>
            <a:p>
              <a:pPr algn="l" defTabSz="914400">
                <a:defRPr b="0">
                  <a:solidFill>
                    <a:schemeClr val="accent1">
                      <a:hueOff val="118245"/>
                      <a:lumOff val="-1137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境内度假架构师</a:t>
              </a: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领域驱动设计 战略设计 理论 领域语言定义 合理的上下文和领域划分</a:t>
            </a:r>
          </a:p>
        </p:txBody>
      </p:sp>
      <p:sp>
        <p:nvSpPr>
          <p:cNvPr id="583" name="Shape 583"/>
          <p:cNvSpPr/>
          <p:nvPr/>
        </p:nvSpPr>
        <p:spPr>
          <a:xfrm>
            <a:off x="5333879" y="5871352"/>
            <a:ext cx="2032001" cy="1143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订单</a:t>
            </a:r>
          </a:p>
        </p:txBody>
      </p:sp>
      <p:sp>
        <p:nvSpPr>
          <p:cNvPr id="584" name="Shape 584"/>
          <p:cNvSpPr/>
          <p:nvPr/>
        </p:nvSpPr>
        <p:spPr>
          <a:xfrm>
            <a:off x="2040225" y="5371666"/>
            <a:ext cx="2032001" cy="11430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购买人</a:t>
            </a:r>
          </a:p>
        </p:txBody>
      </p:sp>
      <p:cxnSp>
        <p:nvCxnSpPr>
          <p:cNvPr id="585" name="Connector 585"/>
          <p:cNvCxnSpPr>
            <a:stCxn id="594" idx="0"/>
            <a:endCxn id="596" idx="0"/>
          </p:cNvCxnSpPr>
          <p:nvPr/>
        </p:nvCxnSpPr>
        <p:spPr>
          <a:xfrm>
            <a:off x="10017304" y="8178800"/>
            <a:ext cx="1" cy="2003531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cxnSp>
        <p:nvCxnSpPr>
          <p:cNvPr id="586" name="Connector 586"/>
          <p:cNvCxnSpPr>
            <a:stCxn id="595" idx="0"/>
            <a:endCxn id="593" idx="0"/>
          </p:cNvCxnSpPr>
          <p:nvPr/>
        </p:nvCxnSpPr>
        <p:spPr>
          <a:xfrm flipH="1" flipV="1">
            <a:off x="5875773" y="2791458"/>
            <a:ext cx="474107" cy="1953258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cxnSp>
        <p:nvCxnSpPr>
          <p:cNvPr id="587" name="Connector 587"/>
          <p:cNvCxnSpPr>
            <a:stCxn id="590" idx="0"/>
            <a:endCxn id="601" idx="0"/>
          </p:cNvCxnSpPr>
          <p:nvPr/>
        </p:nvCxnSpPr>
        <p:spPr>
          <a:xfrm>
            <a:off x="2141498" y="7822809"/>
            <a:ext cx="1" cy="1854460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cxnSp>
        <p:nvCxnSpPr>
          <p:cNvPr id="588" name="Connector 588"/>
          <p:cNvCxnSpPr>
            <a:stCxn id="591" idx="0"/>
            <a:endCxn id="593" idx="0"/>
          </p:cNvCxnSpPr>
          <p:nvPr/>
        </p:nvCxnSpPr>
        <p:spPr>
          <a:xfrm>
            <a:off x="2821009" y="2791458"/>
            <a:ext cx="3054765" cy="1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cxnSp>
        <p:nvCxnSpPr>
          <p:cNvPr id="589" name="Connector 589"/>
          <p:cNvCxnSpPr>
            <a:stCxn id="583" idx="0"/>
            <a:endCxn id="635" idx="0"/>
          </p:cNvCxnSpPr>
          <p:nvPr/>
        </p:nvCxnSpPr>
        <p:spPr>
          <a:xfrm flipV="1">
            <a:off x="6349879" y="3831039"/>
            <a:ext cx="3111177" cy="2611814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sp>
        <p:nvSpPr>
          <p:cNvPr id="590" name="Shape 590"/>
          <p:cNvSpPr/>
          <p:nvPr/>
        </p:nvSpPr>
        <p:spPr>
          <a:xfrm>
            <a:off x="1125498" y="7251309"/>
            <a:ext cx="2032001" cy="1143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用户</a:t>
            </a:r>
          </a:p>
        </p:txBody>
      </p:sp>
      <p:sp>
        <p:nvSpPr>
          <p:cNvPr id="591" name="Shape 591"/>
          <p:cNvSpPr/>
          <p:nvPr/>
        </p:nvSpPr>
        <p:spPr>
          <a:xfrm>
            <a:off x="1805009" y="2012924"/>
            <a:ext cx="2032001" cy="1557068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产品ID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产品价格</a:t>
            </a:r>
          </a:p>
        </p:txBody>
      </p:sp>
      <p:sp>
        <p:nvSpPr>
          <p:cNvPr id="592" name="Shape 592"/>
          <p:cNvSpPr/>
          <p:nvPr/>
        </p:nvSpPr>
        <p:spPr>
          <a:xfrm>
            <a:off x="9001304" y="5371666"/>
            <a:ext cx="2032001" cy="11430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供应商</a:t>
            </a:r>
          </a:p>
        </p:txBody>
      </p:sp>
      <p:sp>
        <p:nvSpPr>
          <p:cNvPr id="593" name="Shape 593"/>
          <p:cNvSpPr/>
          <p:nvPr/>
        </p:nvSpPr>
        <p:spPr>
          <a:xfrm>
            <a:off x="4859773" y="2219958"/>
            <a:ext cx="2032001" cy="1143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产品</a:t>
            </a:r>
          </a:p>
        </p:txBody>
      </p:sp>
      <p:sp>
        <p:nvSpPr>
          <p:cNvPr id="594" name="Shape 594"/>
          <p:cNvSpPr/>
          <p:nvPr/>
        </p:nvSpPr>
        <p:spPr>
          <a:xfrm>
            <a:off x="9001304" y="7607300"/>
            <a:ext cx="2032001" cy="1143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商家</a:t>
            </a:r>
          </a:p>
        </p:txBody>
      </p:sp>
      <p:sp>
        <p:nvSpPr>
          <p:cNvPr id="595" name="Shape 595"/>
          <p:cNvSpPr/>
          <p:nvPr/>
        </p:nvSpPr>
        <p:spPr>
          <a:xfrm>
            <a:off x="5333879" y="4173215"/>
            <a:ext cx="2032001" cy="11430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购买对象</a:t>
            </a:r>
          </a:p>
        </p:txBody>
      </p:sp>
      <p:sp>
        <p:nvSpPr>
          <p:cNvPr id="596" name="Shape 596"/>
          <p:cNvSpPr/>
          <p:nvPr/>
        </p:nvSpPr>
        <p:spPr>
          <a:xfrm>
            <a:off x="9001304" y="9403796"/>
            <a:ext cx="2032001" cy="1557068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商家ID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商家名称</a:t>
            </a:r>
          </a:p>
        </p:txBody>
      </p:sp>
      <p:cxnSp>
        <p:nvCxnSpPr>
          <p:cNvPr id="597" name="Connector 597"/>
          <p:cNvCxnSpPr>
            <a:stCxn id="592" idx="0"/>
            <a:endCxn id="594" idx="0"/>
          </p:cNvCxnSpPr>
          <p:nvPr/>
        </p:nvCxnSpPr>
        <p:spPr>
          <a:xfrm>
            <a:off x="10017304" y="5943166"/>
            <a:ext cx="1" cy="2235634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cxnSp>
        <p:nvCxnSpPr>
          <p:cNvPr id="598" name="Connector 598"/>
          <p:cNvCxnSpPr>
            <a:stCxn id="592" idx="0"/>
            <a:endCxn id="583" idx="0"/>
          </p:cNvCxnSpPr>
          <p:nvPr/>
        </p:nvCxnSpPr>
        <p:spPr>
          <a:xfrm flipH="1">
            <a:off x="6349879" y="5943166"/>
            <a:ext cx="3667426" cy="499687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cxnSp>
        <p:nvCxnSpPr>
          <p:cNvPr id="599" name="Connector 599"/>
          <p:cNvCxnSpPr>
            <a:stCxn id="595" idx="0"/>
            <a:endCxn id="583" idx="0"/>
          </p:cNvCxnSpPr>
          <p:nvPr/>
        </p:nvCxnSpPr>
        <p:spPr>
          <a:xfrm>
            <a:off x="6349879" y="4744715"/>
            <a:ext cx="1" cy="1698138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cxnSp>
        <p:nvCxnSpPr>
          <p:cNvPr id="600" name="Connector 600"/>
          <p:cNvCxnSpPr>
            <a:stCxn id="584" idx="0"/>
            <a:endCxn id="583" idx="0"/>
          </p:cNvCxnSpPr>
          <p:nvPr/>
        </p:nvCxnSpPr>
        <p:spPr>
          <a:xfrm>
            <a:off x="3056225" y="5943166"/>
            <a:ext cx="3293655" cy="499687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sp>
        <p:nvSpPr>
          <p:cNvPr id="601" name="Shape 601"/>
          <p:cNvSpPr/>
          <p:nvPr/>
        </p:nvSpPr>
        <p:spPr>
          <a:xfrm>
            <a:off x="1125498" y="9130951"/>
            <a:ext cx="2032001" cy="1092635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用户ID</a:t>
            </a:r>
          </a:p>
        </p:txBody>
      </p:sp>
      <p:cxnSp>
        <p:nvCxnSpPr>
          <p:cNvPr id="602" name="Connector 602"/>
          <p:cNvCxnSpPr>
            <a:stCxn id="584" idx="0"/>
            <a:endCxn id="590" idx="0"/>
          </p:cNvCxnSpPr>
          <p:nvPr/>
        </p:nvCxnSpPr>
        <p:spPr>
          <a:xfrm flipH="1">
            <a:off x="2141498" y="5943166"/>
            <a:ext cx="914728" cy="1879644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sp>
        <p:nvSpPr>
          <p:cNvPr id="603" name="Shape 603"/>
          <p:cNvSpPr/>
          <p:nvPr/>
        </p:nvSpPr>
        <p:spPr>
          <a:xfrm flipV="1">
            <a:off x="6349879" y="6835200"/>
            <a:ext cx="1" cy="5073886"/>
          </a:xfrm>
          <a:prstGeom prst="line">
            <a:avLst/>
          </a:prstGeom>
          <a:ln w="1016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4782430" y="7468509"/>
            <a:ext cx="1363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3"/>
                </a:solidFill>
              </a:defRPr>
            </a:pPr>
            <a:r>
              <a:t>下单：</a:t>
            </a:r>
          </a:p>
          <a:p>
            <a:pPr algn="l">
              <a:defRPr>
                <a:solidFill>
                  <a:schemeClr val="accent3"/>
                </a:solidFill>
              </a:defRPr>
            </a:pPr>
            <a:r>
              <a:t>待支付</a:t>
            </a:r>
          </a:p>
        </p:txBody>
      </p:sp>
      <p:sp>
        <p:nvSpPr>
          <p:cNvPr id="605" name="Shape 605"/>
          <p:cNvSpPr/>
          <p:nvPr/>
        </p:nvSpPr>
        <p:spPr>
          <a:xfrm>
            <a:off x="4782430" y="8787943"/>
            <a:ext cx="1363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3"/>
                </a:solidFill>
              </a:defRPr>
            </a:pPr>
            <a:r>
              <a:t>支付：</a:t>
            </a:r>
          </a:p>
          <a:p>
            <a:pPr algn="l">
              <a:defRPr>
                <a:solidFill>
                  <a:schemeClr val="accent3"/>
                </a:solidFill>
              </a:defRPr>
            </a:pPr>
            <a:r>
              <a:t>已支付</a:t>
            </a:r>
          </a:p>
        </p:txBody>
      </p:sp>
      <p:sp>
        <p:nvSpPr>
          <p:cNvPr id="606" name="Shape 606"/>
          <p:cNvSpPr/>
          <p:nvPr/>
        </p:nvSpPr>
        <p:spPr>
          <a:xfrm>
            <a:off x="6547107" y="9950567"/>
            <a:ext cx="1363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/>
                </a:solidFill>
              </a:defRPr>
            </a:pPr>
            <a:r>
              <a:t>确认：</a:t>
            </a:r>
          </a:p>
          <a:p>
            <a:pPr>
              <a:defRPr>
                <a:solidFill>
                  <a:schemeClr val="accent3"/>
                </a:solidFill>
              </a:defRPr>
            </a:pPr>
            <a:r>
              <a:t>已确认</a:t>
            </a:r>
          </a:p>
        </p:txBody>
      </p:sp>
      <p:cxnSp>
        <p:nvCxnSpPr>
          <p:cNvPr id="607" name="Connector 607"/>
          <p:cNvCxnSpPr>
            <a:stCxn id="605" idx="0"/>
            <a:endCxn id="584" idx="0"/>
          </p:cNvCxnSpPr>
          <p:nvPr/>
        </p:nvCxnSpPr>
        <p:spPr>
          <a:xfrm flipH="1" flipV="1">
            <a:off x="3056225" y="5943166"/>
            <a:ext cx="2407815" cy="3428978"/>
          </a:xfrm>
          <a:prstGeom prst="straightConnector1">
            <a:avLst/>
          </a:prstGeom>
          <a:ln w="50800">
            <a:solidFill>
              <a:srgbClr val="6C6C6C"/>
            </a:solidFill>
            <a:miter lim="400000"/>
          </a:ln>
        </p:spPr>
      </p:cxnSp>
      <p:cxnSp>
        <p:nvCxnSpPr>
          <p:cNvPr id="608" name="Connector 608"/>
          <p:cNvCxnSpPr>
            <a:stCxn id="592" idx="0"/>
            <a:endCxn id="606" idx="0"/>
          </p:cNvCxnSpPr>
          <p:nvPr/>
        </p:nvCxnSpPr>
        <p:spPr>
          <a:xfrm flipH="1">
            <a:off x="7228716" y="5943166"/>
            <a:ext cx="2788589" cy="4591602"/>
          </a:xfrm>
          <a:prstGeom prst="straightConnector1">
            <a:avLst/>
          </a:prstGeom>
          <a:ln w="50800">
            <a:solidFill>
              <a:srgbClr val="6C6C6C"/>
            </a:solidFill>
            <a:miter lim="400000"/>
          </a:ln>
        </p:spPr>
      </p:cxnSp>
      <p:cxnSp>
        <p:nvCxnSpPr>
          <p:cNvPr id="609" name="Connector 609"/>
          <p:cNvCxnSpPr>
            <a:stCxn id="604" idx="0"/>
            <a:endCxn id="584" idx="0"/>
          </p:cNvCxnSpPr>
          <p:nvPr/>
        </p:nvCxnSpPr>
        <p:spPr>
          <a:xfrm flipH="1" flipV="1">
            <a:off x="3056225" y="5943166"/>
            <a:ext cx="2407815" cy="2109544"/>
          </a:xfrm>
          <a:prstGeom prst="straightConnector1">
            <a:avLst/>
          </a:prstGeom>
          <a:ln w="50800">
            <a:solidFill>
              <a:srgbClr val="6C6C6C"/>
            </a:solidFill>
            <a:miter lim="400000"/>
          </a:ln>
        </p:spPr>
      </p:cxnSp>
      <p:sp>
        <p:nvSpPr>
          <p:cNvPr id="610" name="Shape 610"/>
          <p:cNvSpPr/>
          <p:nvPr/>
        </p:nvSpPr>
        <p:spPr>
          <a:xfrm>
            <a:off x="13599097" y="5258607"/>
            <a:ext cx="2032001" cy="11430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消费者</a:t>
            </a:r>
          </a:p>
        </p:txBody>
      </p:sp>
      <p:sp>
        <p:nvSpPr>
          <p:cNvPr id="611" name="Shape 611"/>
          <p:cNvSpPr/>
          <p:nvPr/>
        </p:nvSpPr>
        <p:spPr>
          <a:xfrm>
            <a:off x="20039249" y="3116369"/>
            <a:ext cx="2032001" cy="929924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消费码</a:t>
            </a:r>
          </a:p>
        </p:txBody>
      </p:sp>
      <p:cxnSp>
        <p:nvCxnSpPr>
          <p:cNvPr id="612" name="Connector 612"/>
          <p:cNvCxnSpPr>
            <a:stCxn id="617" idx="0"/>
            <a:endCxn id="618" idx="0"/>
          </p:cNvCxnSpPr>
          <p:nvPr/>
        </p:nvCxnSpPr>
        <p:spPr>
          <a:xfrm>
            <a:off x="21576176" y="8065741"/>
            <a:ext cx="1" cy="2003530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cxnSp>
        <p:nvCxnSpPr>
          <p:cNvPr id="613" name="Connector 613"/>
          <p:cNvCxnSpPr>
            <a:stCxn id="615" idx="0"/>
            <a:endCxn id="622" idx="0"/>
          </p:cNvCxnSpPr>
          <p:nvPr/>
        </p:nvCxnSpPr>
        <p:spPr>
          <a:xfrm>
            <a:off x="13712549" y="7556500"/>
            <a:ext cx="1" cy="1727427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cxnSp>
        <p:nvCxnSpPr>
          <p:cNvPr id="614" name="Connector 614"/>
          <p:cNvCxnSpPr>
            <a:stCxn id="624" idx="0"/>
            <a:endCxn id="611" idx="0"/>
          </p:cNvCxnSpPr>
          <p:nvPr/>
        </p:nvCxnSpPr>
        <p:spPr>
          <a:xfrm>
            <a:off x="17860421" y="3581331"/>
            <a:ext cx="3194829" cy="1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sp>
        <p:nvSpPr>
          <p:cNvPr id="615" name="Shape 615"/>
          <p:cNvSpPr/>
          <p:nvPr/>
        </p:nvSpPr>
        <p:spPr>
          <a:xfrm>
            <a:off x="12696549" y="6985000"/>
            <a:ext cx="2032001" cy="1143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用户</a:t>
            </a:r>
          </a:p>
        </p:txBody>
      </p:sp>
      <p:sp>
        <p:nvSpPr>
          <p:cNvPr id="616" name="Shape 616"/>
          <p:cNvSpPr/>
          <p:nvPr/>
        </p:nvSpPr>
        <p:spPr>
          <a:xfrm>
            <a:off x="20560176" y="5258607"/>
            <a:ext cx="2032001" cy="11430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服务提供商</a:t>
            </a:r>
          </a:p>
        </p:txBody>
      </p:sp>
      <p:sp>
        <p:nvSpPr>
          <p:cNvPr id="617" name="Shape 617"/>
          <p:cNvSpPr/>
          <p:nvPr/>
        </p:nvSpPr>
        <p:spPr>
          <a:xfrm>
            <a:off x="20560176" y="7494241"/>
            <a:ext cx="2032001" cy="1143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商家</a:t>
            </a:r>
          </a:p>
        </p:txBody>
      </p:sp>
      <p:sp>
        <p:nvSpPr>
          <p:cNvPr id="618" name="Shape 618"/>
          <p:cNvSpPr/>
          <p:nvPr/>
        </p:nvSpPr>
        <p:spPr>
          <a:xfrm>
            <a:off x="20560176" y="9290736"/>
            <a:ext cx="2032001" cy="1557068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商家ID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商家名称</a:t>
            </a:r>
          </a:p>
        </p:txBody>
      </p:sp>
      <p:cxnSp>
        <p:nvCxnSpPr>
          <p:cNvPr id="619" name="Connector 619"/>
          <p:cNvCxnSpPr>
            <a:stCxn id="616" idx="0"/>
            <a:endCxn id="617" idx="0"/>
          </p:cNvCxnSpPr>
          <p:nvPr/>
        </p:nvCxnSpPr>
        <p:spPr>
          <a:xfrm>
            <a:off x="21576176" y="5830107"/>
            <a:ext cx="1" cy="2235635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cxnSp>
        <p:nvCxnSpPr>
          <p:cNvPr id="620" name="Connector 620"/>
          <p:cNvCxnSpPr>
            <a:stCxn id="616" idx="0"/>
            <a:endCxn id="624" idx="0"/>
          </p:cNvCxnSpPr>
          <p:nvPr/>
        </p:nvCxnSpPr>
        <p:spPr>
          <a:xfrm flipH="1" flipV="1">
            <a:off x="17860421" y="3581331"/>
            <a:ext cx="3715756" cy="2248777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cxnSp>
        <p:nvCxnSpPr>
          <p:cNvPr id="621" name="Connector 621"/>
          <p:cNvCxnSpPr>
            <a:stCxn id="610" idx="0"/>
            <a:endCxn id="624" idx="0"/>
          </p:cNvCxnSpPr>
          <p:nvPr/>
        </p:nvCxnSpPr>
        <p:spPr>
          <a:xfrm flipV="1">
            <a:off x="14615097" y="3581331"/>
            <a:ext cx="3245325" cy="2248777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sp>
        <p:nvSpPr>
          <p:cNvPr id="622" name="Shape 622"/>
          <p:cNvSpPr/>
          <p:nvPr/>
        </p:nvSpPr>
        <p:spPr>
          <a:xfrm>
            <a:off x="12696549" y="8712426"/>
            <a:ext cx="2032001" cy="1143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用户ID</a:t>
            </a:r>
          </a:p>
        </p:txBody>
      </p:sp>
      <p:cxnSp>
        <p:nvCxnSpPr>
          <p:cNvPr id="623" name="Connector 623"/>
          <p:cNvCxnSpPr>
            <a:stCxn id="610" idx="0"/>
            <a:endCxn id="615" idx="0"/>
          </p:cNvCxnSpPr>
          <p:nvPr/>
        </p:nvCxnSpPr>
        <p:spPr>
          <a:xfrm flipH="1">
            <a:off x="13712549" y="5830107"/>
            <a:ext cx="902549" cy="1726393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sp>
        <p:nvSpPr>
          <p:cNvPr id="624" name="Shape 624"/>
          <p:cNvSpPr/>
          <p:nvPr/>
        </p:nvSpPr>
        <p:spPr>
          <a:xfrm>
            <a:off x="16844421" y="3009831"/>
            <a:ext cx="2032001" cy="1143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消费</a:t>
            </a:r>
          </a:p>
        </p:txBody>
      </p:sp>
      <p:sp>
        <p:nvSpPr>
          <p:cNvPr id="625" name="Shape 625"/>
          <p:cNvSpPr/>
          <p:nvPr/>
        </p:nvSpPr>
        <p:spPr>
          <a:xfrm flipV="1">
            <a:off x="17860420" y="3973679"/>
            <a:ext cx="1" cy="7263063"/>
          </a:xfrm>
          <a:prstGeom prst="line">
            <a:avLst/>
          </a:prstGeom>
          <a:ln w="1016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16391796" y="5926421"/>
            <a:ext cx="1363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3"/>
                </a:solidFill>
              </a:defRPr>
            </a:pPr>
            <a:r>
              <a:t>消费：</a:t>
            </a:r>
          </a:p>
          <a:p>
            <a:pPr algn="l">
              <a:defRPr>
                <a:solidFill>
                  <a:schemeClr val="accent3"/>
                </a:solidFill>
              </a:defRPr>
            </a:pPr>
            <a:r>
              <a:t>待消费</a:t>
            </a:r>
          </a:p>
        </p:txBody>
      </p:sp>
      <p:sp>
        <p:nvSpPr>
          <p:cNvPr id="627" name="Shape 627"/>
          <p:cNvSpPr/>
          <p:nvPr/>
        </p:nvSpPr>
        <p:spPr>
          <a:xfrm>
            <a:off x="17965827" y="7276272"/>
            <a:ext cx="1363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/>
                </a:solidFill>
              </a:defRPr>
            </a:pPr>
            <a:r>
              <a:t>确认：</a:t>
            </a:r>
          </a:p>
          <a:p>
            <a:pPr>
              <a:defRPr>
                <a:solidFill>
                  <a:schemeClr val="accent3"/>
                </a:solidFill>
              </a:defRPr>
            </a:pPr>
            <a:r>
              <a:t>已消费</a:t>
            </a:r>
          </a:p>
        </p:txBody>
      </p:sp>
      <p:cxnSp>
        <p:nvCxnSpPr>
          <p:cNvPr id="628" name="Connector 628"/>
          <p:cNvCxnSpPr>
            <a:stCxn id="616" idx="0"/>
            <a:endCxn id="627" idx="0"/>
          </p:cNvCxnSpPr>
          <p:nvPr/>
        </p:nvCxnSpPr>
        <p:spPr>
          <a:xfrm flipH="1">
            <a:off x="18647436" y="5830107"/>
            <a:ext cx="2928741" cy="2030366"/>
          </a:xfrm>
          <a:prstGeom prst="straightConnector1">
            <a:avLst/>
          </a:prstGeom>
          <a:ln w="50800">
            <a:solidFill>
              <a:srgbClr val="6C6C6C"/>
            </a:solidFill>
            <a:miter lim="400000"/>
          </a:ln>
        </p:spPr>
      </p:cxnSp>
      <p:cxnSp>
        <p:nvCxnSpPr>
          <p:cNvPr id="629" name="Connector 629"/>
          <p:cNvCxnSpPr>
            <a:stCxn id="616" idx="0"/>
            <a:endCxn id="634" idx="0"/>
          </p:cNvCxnSpPr>
          <p:nvPr/>
        </p:nvCxnSpPr>
        <p:spPr>
          <a:xfrm flipH="1">
            <a:off x="18647436" y="5830107"/>
            <a:ext cx="2928741" cy="3307309"/>
          </a:xfrm>
          <a:prstGeom prst="straightConnector1">
            <a:avLst/>
          </a:prstGeom>
          <a:ln w="50800">
            <a:solidFill>
              <a:srgbClr val="6C6C6C"/>
            </a:solidFill>
            <a:miter lim="400000"/>
          </a:ln>
        </p:spPr>
      </p:cxnSp>
      <p:sp>
        <p:nvSpPr>
          <p:cNvPr id="630" name="Shape 630"/>
          <p:cNvSpPr/>
          <p:nvPr/>
        </p:nvSpPr>
        <p:spPr>
          <a:xfrm flipV="1">
            <a:off x="12055737" y="2012924"/>
            <a:ext cx="1" cy="10474889"/>
          </a:xfrm>
          <a:prstGeom prst="line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16391796" y="7238609"/>
            <a:ext cx="1363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/>
                </a:solidFill>
              </a:defRPr>
            </a:pPr>
            <a:r>
              <a:t>退款：</a:t>
            </a:r>
          </a:p>
          <a:p>
            <a:pPr algn="l">
              <a:defRPr>
                <a:solidFill>
                  <a:schemeClr val="accent1"/>
                </a:solidFill>
              </a:defRPr>
            </a:pPr>
            <a:r>
              <a:t>退款中</a:t>
            </a:r>
          </a:p>
        </p:txBody>
      </p:sp>
      <p:cxnSp>
        <p:nvCxnSpPr>
          <p:cNvPr id="632" name="Connector 632"/>
          <p:cNvCxnSpPr>
            <a:stCxn id="631" idx="0"/>
            <a:endCxn id="610" idx="0"/>
          </p:cNvCxnSpPr>
          <p:nvPr/>
        </p:nvCxnSpPr>
        <p:spPr>
          <a:xfrm flipH="1" flipV="1">
            <a:off x="14615097" y="5830107"/>
            <a:ext cx="2458309" cy="1992703"/>
          </a:xfrm>
          <a:prstGeom prst="straightConnector1">
            <a:avLst/>
          </a:prstGeom>
          <a:ln w="50800">
            <a:solidFill>
              <a:srgbClr val="6C6C6C"/>
            </a:solidFill>
            <a:miter lim="400000"/>
          </a:ln>
        </p:spPr>
      </p:cxnSp>
      <p:cxnSp>
        <p:nvCxnSpPr>
          <p:cNvPr id="633" name="Connector 633"/>
          <p:cNvCxnSpPr>
            <a:stCxn id="626" idx="0"/>
            <a:endCxn id="610" idx="0"/>
          </p:cNvCxnSpPr>
          <p:nvPr/>
        </p:nvCxnSpPr>
        <p:spPr>
          <a:xfrm flipH="1" flipV="1">
            <a:off x="14615097" y="5830107"/>
            <a:ext cx="2458309" cy="680515"/>
          </a:xfrm>
          <a:prstGeom prst="straightConnector1">
            <a:avLst/>
          </a:prstGeom>
          <a:ln w="50800">
            <a:solidFill>
              <a:srgbClr val="6C6C6C"/>
            </a:solidFill>
            <a:miter lim="400000"/>
          </a:ln>
        </p:spPr>
      </p:cxnSp>
      <p:sp>
        <p:nvSpPr>
          <p:cNvPr id="634" name="Shape 634"/>
          <p:cNvSpPr/>
          <p:nvPr/>
        </p:nvSpPr>
        <p:spPr>
          <a:xfrm>
            <a:off x="17965827" y="8553215"/>
            <a:ext cx="1363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t>确认：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已退款</a:t>
            </a:r>
          </a:p>
        </p:txBody>
      </p:sp>
      <p:sp>
        <p:nvSpPr>
          <p:cNvPr id="635" name="Shape 635"/>
          <p:cNvSpPr/>
          <p:nvPr/>
        </p:nvSpPr>
        <p:spPr>
          <a:xfrm>
            <a:off x="8734983" y="2827167"/>
            <a:ext cx="1452146" cy="2007745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数量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联系人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游玩人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领域驱动设计 战略设计 理论 领域语言定义 合理的上下文和领域划分</a:t>
            </a:r>
          </a:p>
        </p:txBody>
      </p:sp>
      <p:sp>
        <p:nvSpPr>
          <p:cNvPr id="638" name="Shape 638"/>
          <p:cNvSpPr/>
          <p:nvPr/>
        </p:nvSpPr>
        <p:spPr>
          <a:xfrm>
            <a:off x="3499553" y="5831822"/>
            <a:ext cx="2032001" cy="1143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订单</a:t>
            </a:r>
          </a:p>
        </p:txBody>
      </p:sp>
      <p:sp>
        <p:nvSpPr>
          <p:cNvPr id="639" name="Shape 639"/>
          <p:cNvSpPr/>
          <p:nvPr/>
        </p:nvSpPr>
        <p:spPr>
          <a:xfrm>
            <a:off x="1125498" y="5371666"/>
            <a:ext cx="1447801" cy="11430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购买人</a:t>
            </a:r>
          </a:p>
        </p:txBody>
      </p:sp>
      <p:sp>
        <p:nvSpPr>
          <p:cNvPr id="640" name="Shape 640"/>
          <p:cNvSpPr/>
          <p:nvPr/>
        </p:nvSpPr>
        <p:spPr>
          <a:xfrm>
            <a:off x="6526312" y="2905572"/>
            <a:ext cx="1452145" cy="2007745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数量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联系人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游玩人</a:t>
            </a:r>
          </a:p>
        </p:txBody>
      </p:sp>
      <p:cxnSp>
        <p:nvCxnSpPr>
          <p:cNvPr id="641" name="Connector 641"/>
          <p:cNvCxnSpPr>
            <a:stCxn id="650" idx="0"/>
            <a:endCxn id="652" idx="0"/>
          </p:cNvCxnSpPr>
          <p:nvPr/>
        </p:nvCxnSpPr>
        <p:spPr>
          <a:xfrm>
            <a:off x="6975991" y="8157581"/>
            <a:ext cx="1" cy="1872182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cxnSp>
        <p:nvCxnSpPr>
          <p:cNvPr id="642" name="Connector 642"/>
          <p:cNvCxnSpPr>
            <a:stCxn id="651" idx="0"/>
            <a:endCxn id="649" idx="0"/>
          </p:cNvCxnSpPr>
          <p:nvPr/>
        </p:nvCxnSpPr>
        <p:spPr>
          <a:xfrm flipH="1" flipV="1">
            <a:off x="4223453" y="2861367"/>
            <a:ext cx="292101" cy="1918950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cxnSp>
        <p:nvCxnSpPr>
          <p:cNvPr id="643" name="Connector 643"/>
          <p:cNvCxnSpPr>
            <a:stCxn id="646" idx="0"/>
            <a:endCxn id="657" idx="0"/>
          </p:cNvCxnSpPr>
          <p:nvPr/>
        </p:nvCxnSpPr>
        <p:spPr>
          <a:xfrm>
            <a:off x="1103640" y="7822809"/>
            <a:ext cx="745759" cy="1854460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cxnSp>
        <p:nvCxnSpPr>
          <p:cNvPr id="644" name="Connector 644"/>
          <p:cNvCxnSpPr>
            <a:stCxn id="647" idx="0"/>
            <a:endCxn id="649" idx="0"/>
          </p:cNvCxnSpPr>
          <p:nvPr/>
        </p:nvCxnSpPr>
        <p:spPr>
          <a:xfrm>
            <a:off x="2007164" y="2861367"/>
            <a:ext cx="2216290" cy="1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cxnSp>
        <p:nvCxnSpPr>
          <p:cNvPr id="645" name="Connector 645"/>
          <p:cNvCxnSpPr>
            <a:stCxn id="638" idx="0"/>
            <a:endCxn id="640" idx="0"/>
          </p:cNvCxnSpPr>
          <p:nvPr/>
        </p:nvCxnSpPr>
        <p:spPr>
          <a:xfrm flipV="1">
            <a:off x="4515553" y="3909444"/>
            <a:ext cx="2736832" cy="2493879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sp>
        <p:nvSpPr>
          <p:cNvPr id="646" name="Shape 646"/>
          <p:cNvSpPr/>
          <p:nvPr/>
        </p:nvSpPr>
        <p:spPr>
          <a:xfrm>
            <a:off x="379740" y="7251309"/>
            <a:ext cx="1447801" cy="1143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用户</a:t>
            </a:r>
          </a:p>
        </p:txBody>
      </p:sp>
      <p:sp>
        <p:nvSpPr>
          <p:cNvPr id="647" name="Shape 647"/>
          <p:cNvSpPr/>
          <p:nvPr/>
        </p:nvSpPr>
        <p:spPr>
          <a:xfrm>
            <a:off x="1283264" y="2289867"/>
            <a:ext cx="1447801" cy="1143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ID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价格</a:t>
            </a:r>
          </a:p>
        </p:txBody>
      </p:sp>
      <p:sp>
        <p:nvSpPr>
          <p:cNvPr id="648" name="Shape 648"/>
          <p:cNvSpPr/>
          <p:nvPr/>
        </p:nvSpPr>
        <p:spPr>
          <a:xfrm>
            <a:off x="6249918" y="5350005"/>
            <a:ext cx="1452146" cy="11430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供应商</a:t>
            </a:r>
          </a:p>
        </p:txBody>
      </p:sp>
      <p:sp>
        <p:nvSpPr>
          <p:cNvPr id="649" name="Shape 649"/>
          <p:cNvSpPr/>
          <p:nvPr/>
        </p:nvSpPr>
        <p:spPr>
          <a:xfrm>
            <a:off x="3499553" y="2289867"/>
            <a:ext cx="1447801" cy="1143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产品</a:t>
            </a:r>
          </a:p>
        </p:txBody>
      </p:sp>
      <p:sp>
        <p:nvSpPr>
          <p:cNvPr id="650" name="Shape 650"/>
          <p:cNvSpPr/>
          <p:nvPr/>
        </p:nvSpPr>
        <p:spPr>
          <a:xfrm>
            <a:off x="6249918" y="7586081"/>
            <a:ext cx="1452146" cy="1143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商家</a:t>
            </a:r>
          </a:p>
        </p:txBody>
      </p:sp>
      <p:sp>
        <p:nvSpPr>
          <p:cNvPr id="651" name="Shape 651"/>
          <p:cNvSpPr/>
          <p:nvPr/>
        </p:nvSpPr>
        <p:spPr>
          <a:xfrm>
            <a:off x="3791653" y="4129406"/>
            <a:ext cx="1447801" cy="1301822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购买对象</a:t>
            </a:r>
          </a:p>
        </p:txBody>
      </p:sp>
      <p:sp>
        <p:nvSpPr>
          <p:cNvPr id="652" name="Shape 652"/>
          <p:cNvSpPr/>
          <p:nvPr/>
        </p:nvSpPr>
        <p:spPr>
          <a:xfrm>
            <a:off x="6249918" y="9378852"/>
            <a:ext cx="1452146" cy="130182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ID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名称</a:t>
            </a:r>
          </a:p>
        </p:txBody>
      </p:sp>
      <p:cxnSp>
        <p:nvCxnSpPr>
          <p:cNvPr id="653" name="Connector 653"/>
          <p:cNvCxnSpPr>
            <a:stCxn id="648" idx="0"/>
            <a:endCxn id="650" idx="0"/>
          </p:cNvCxnSpPr>
          <p:nvPr/>
        </p:nvCxnSpPr>
        <p:spPr>
          <a:xfrm>
            <a:off x="6975991" y="5921505"/>
            <a:ext cx="1" cy="2236077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cxnSp>
        <p:nvCxnSpPr>
          <p:cNvPr id="654" name="Connector 654"/>
          <p:cNvCxnSpPr>
            <a:stCxn id="648" idx="0"/>
            <a:endCxn id="638" idx="0"/>
          </p:cNvCxnSpPr>
          <p:nvPr/>
        </p:nvCxnSpPr>
        <p:spPr>
          <a:xfrm flipH="1">
            <a:off x="4515553" y="5921505"/>
            <a:ext cx="2460439" cy="481818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cxnSp>
        <p:nvCxnSpPr>
          <p:cNvPr id="655" name="Connector 655"/>
          <p:cNvCxnSpPr>
            <a:stCxn id="651" idx="0"/>
            <a:endCxn id="638" idx="0"/>
          </p:cNvCxnSpPr>
          <p:nvPr/>
        </p:nvCxnSpPr>
        <p:spPr>
          <a:xfrm>
            <a:off x="4515553" y="4780316"/>
            <a:ext cx="1" cy="1623007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cxnSp>
        <p:nvCxnSpPr>
          <p:cNvPr id="656" name="Connector 656"/>
          <p:cNvCxnSpPr>
            <a:stCxn id="639" idx="0"/>
            <a:endCxn id="638" idx="0"/>
          </p:cNvCxnSpPr>
          <p:nvPr/>
        </p:nvCxnSpPr>
        <p:spPr>
          <a:xfrm>
            <a:off x="1849398" y="5943166"/>
            <a:ext cx="2666156" cy="460157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sp>
        <p:nvSpPr>
          <p:cNvPr id="657" name="Shape 657"/>
          <p:cNvSpPr/>
          <p:nvPr/>
        </p:nvSpPr>
        <p:spPr>
          <a:xfrm>
            <a:off x="1125498" y="9130951"/>
            <a:ext cx="1447801" cy="1092635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ID</a:t>
            </a:r>
          </a:p>
        </p:txBody>
      </p:sp>
      <p:cxnSp>
        <p:nvCxnSpPr>
          <p:cNvPr id="658" name="Connector 658"/>
          <p:cNvCxnSpPr>
            <a:stCxn id="639" idx="0"/>
            <a:endCxn id="646" idx="0"/>
          </p:cNvCxnSpPr>
          <p:nvPr/>
        </p:nvCxnSpPr>
        <p:spPr>
          <a:xfrm flipH="1">
            <a:off x="1103640" y="5943166"/>
            <a:ext cx="745759" cy="1879644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sp>
        <p:nvSpPr>
          <p:cNvPr id="659" name="Shape 659"/>
          <p:cNvSpPr/>
          <p:nvPr/>
        </p:nvSpPr>
        <p:spPr>
          <a:xfrm flipV="1">
            <a:off x="4515553" y="6795669"/>
            <a:ext cx="1" cy="5073886"/>
          </a:xfrm>
          <a:prstGeom prst="line">
            <a:avLst/>
          </a:prstGeom>
          <a:ln w="1016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3188465" y="7376498"/>
            <a:ext cx="1363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3"/>
                </a:solidFill>
              </a:defRPr>
            </a:pPr>
            <a:r>
              <a:t>下单：</a:t>
            </a:r>
          </a:p>
          <a:p>
            <a:pPr algn="l">
              <a:defRPr>
                <a:solidFill>
                  <a:schemeClr val="accent3"/>
                </a:solidFill>
              </a:defRPr>
            </a:pPr>
            <a:r>
              <a:t>待支付</a:t>
            </a:r>
          </a:p>
        </p:txBody>
      </p:sp>
      <p:sp>
        <p:nvSpPr>
          <p:cNvPr id="661" name="Shape 661"/>
          <p:cNvSpPr/>
          <p:nvPr/>
        </p:nvSpPr>
        <p:spPr>
          <a:xfrm>
            <a:off x="3188465" y="8695932"/>
            <a:ext cx="1363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3"/>
                </a:solidFill>
              </a:defRPr>
            </a:pPr>
            <a:r>
              <a:t>支付：</a:t>
            </a:r>
          </a:p>
          <a:p>
            <a:pPr algn="l">
              <a:defRPr>
                <a:solidFill>
                  <a:schemeClr val="accent3"/>
                </a:solidFill>
              </a:defRPr>
            </a:pPr>
            <a:r>
              <a:t>已支付</a:t>
            </a:r>
          </a:p>
        </p:txBody>
      </p:sp>
      <p:sp>
        <p:nvSpPr>
          <p:cNvPr id="662" name="Shape 662"/>
          <p:cNvSpPr/>
          <p:nvPr/>
        </p:nvSpPr>
        <p:spPr>
          <a:xfrm>
            <a:off x="4740358" y="9793756"/>
            <a:ext cx="1363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/>
                </a:solidFill>
              </a:defRPr>
            </a:pPr>
            <a:r>
              <a:t>确认：</a:t>
            </a:r>
          </a:p>
          <a:p>
            <a:pPr>
              <a:defRPr>
                <a:solidFill>
                  <a:schemeClr val="accent3"/>
                </a:solidFill>
              </a:defRPr>
            </a:pPr>
            <a:r>
              <a:t>已确认</a:t>
            </a:r>
          </a:p>
        </p:txBody>
      </p:sp>
      <p:cxnSp>
        <p:nvCxnSpPr>
          <p:cNvPr id="663" name="Connector 663"/>
          <p:cNvCxnSpPr>
            <a:stCxn id="661" idx="0"/>
            <a:endCxn id="639" idx="0"/>
          </p:cNvCxnSpPr>
          <p:nvPr/>
        </p:nvCxnSpPr>
        <p:spPr>
          <a:xfrm flipH="1" flipV="1">
            <a:off x="1849398" y="5943166"/>
            <a:ext cx="2020677" cy="3336967"/>
          </a:xfrm>
          <a:prstGeom prst="straightConnector1">
            <a:avLst/>
          </a:prstGeom>
          <a:ln w="50800">
            <a:solidFill>
              <a:srgbClr val="6C6C6C"/>
            </a:solidFill>
            <a:miter lim="400000"/>
          </a:ln>
        </p:spPr>
      </p:cxnSp>
      <p:cxnSp>
        <p:nvCxnSpPr>
          <p:cNvPr id="664" name="Connector 664"/>
          <p:cNvCxnSpPr>
            <a:stCxn id="648" idx="0"/>
            <a:endCxn id="662" idx="0"/>
          </p:cNvCxnSpPr>
          <p:nvPr/>
        </p:nvCxnSpPr>
        <p:spPr>
          <a:xfrm flipH="1">
            <a:off x="5421967" y="5921505"/>
            <a:ext cx="1554025" cy="4456452"/>
          </a:xfrm>
          <a:prstGeom prst="straightConnector1">
            <a:avLst/>
          </a:prstGeom>
          <a:ln w="50800">
            <a:solidFill>
              <a:srgbClr val="6C6C6C"/>
            </a:solidFill>
            <a:miter lim="400000"/>
          </a:ln>
        </p:spPr>
      </p:cxnSp>
      <p:cxnSp>
        <p:nvCxnSpPr>
          <p:cNvPr id="665" name="Connector 665"/>
          <p:cNvCxnSpPr>
            <a:stCxn id="660" idx="0"/>
            <a:endCxn id="639" idx="0"/>
          </p:cNvCxnSpPr>
          <p:nvPr/>
        </p:nvCxnSpPr>
        <p:spPr>
          <a:xfrm flipH="1" flipV="1">
            <a:off x="1849398" y="5943166"/>
            <a:ext cx="2020677" cy="2017533"/>
          </a:xfrm>
          <a:prstGeom prst="straightConnector1">
            <a:avLst/>
          </a:prstGeom>
          <a:ln w="50800">
            <a:solidFill>
              <a:srgbClr val="6C6C6C"/>
            </a:solidFill>
            <a:miter lim="400000"/>
          </a:ln>
        </p:spPr>
      </p:cxnSp>
      <p:sp>
        <p:nvSpPr>
          <p:cNvPr id="666" name="Shape 666"/>
          <p:cNvSpPr/>
          <p:nvPr/>
        </p:nvSpPr>
        <p:spPr>
          <a:xfrm>
            <a:off x="8883980" y="4538643"/>
            <a:ext cx="1447801" cy="11430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消费者</a:t>
            </a:r>
          </a:p>
        </p:txBody>
      </p:sp>
      <p:sp>
        <p:nvSpPr>
          <p:cNvPr id="667" name="Shape 667"/>
          <p:cNvSpPr/>
          <p:nvPr/>
        </p:nvSpPr>
        <p:spPr>
          <a:xfrm>
            <a:off x="13889848" y="2468954"/>
            <a:ext cx="1447801" cy="929923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消费码</a:t>
            </a:r>
          </a:p>
        </p:txBody>
      </p:sp>
      <p:cxnSp>
        <p:nvCxnSpPr>
          <p:cNvPr id="668" name="Connector 668"/>
          <p:cNvCxnSpPr>
            <a:stCxn id="673" idx="0"/>
            <a:endCxn id="674" idx="0"/>
          </p:cNvCxnSpPr>
          <p:nvPr/>
        </p:nvCxnSpPr>
        <p:spPr>
          <a:xfrm>
            <a:off x="14693453" y="7081008"/>
            <a:ext cx="1" cy="1979451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cxnSp>
        <p:nvCxnSpPr>
          <p:cNvPr id="669" name="Connector 669"/>
          <p:cNvCxnSpPr>
            <a:stCxn id="671" idx="0"/>
            <a:endCxn id="678" idx="0"/>
          </p:cNvCxnSpPr>
          <p:nvPr/>
        </p:nvCxnSpPr>
        <p:spPr>
          <a:xfrm>
            <a:off x="9635700" y="7101822"/>
            <a:ext cx="1" cy="1727427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cxnSp>
        <p:nvCxnSpPr>
          <p:cNvPr id="670" name="Connector 670"/>
          <p:cNvCxnSpPr>
            <a:stCxn id="680" idx="0"/>
            <a:endCxn id="667" idx="0"/>
          </p:cNvCxnSpPr>
          <p:nvPr/>
        </p:nvCxnSpPr>
        <p:spPr>
          <a:xfrm>
            <a:off x="12091203" y="2933915"/>
            <a:ext cx="2522546" cy="1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sp>
        <p:nvSpPr>
          <p:cNvPr id="671" name="Shape 671"/>
          <p:cNvSpPr/>
          <p:nvPr/>
        </p:nvSpPr>
        <p:spPr>
          <a:xfrm>
            <a:off x="8911800" y="6530322"/>
            <a:ext cx="1447801" cy="1143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用户</a:t>
            </a:r>
          </a:p>
        </p:txBody>
      </p:sp>
      <p:sp>
        <p:nvSpPr>
          <p:cNvPr id="672" name="Shape 672"/>
          <p:cNvSpPr/>
          <p:nvPr/>
        </p:nvSpPr>
        <p:spPr>
          <a:xfrm>
            <a:off x="13969553" y="4538643"/>
            <a:ext cx="1447801" cy="11430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供应商</a:t>
            </a:r>
          </a:p>
        </p:txBody>
      </p:sp>
      <p:sp>
        <p:nvSpPr>
          <p:cNvPr id="673" name="Shape 673"/>
          <p:cNvSpPr/>
          <p:nvPr/>
        </p:nvSpPr>
        <p:spPr>
          <a:xfrm>
            <a:off x="13969553" y="6509508"/>
            <a:ext cx="1447801" cy="1143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商家</a:t>
            </a:r>
          </a:p>
        </p:txBody>
      </p:sp>
      <p:sp>
        <p:nvSpPr>
          <p:cNvPr id="674" name="Shape 674"/>
          <p:cNvSpPr/>
          <p:nvPr/>
        </p:nvSpPr>
        <p:spPr>
          <a:xfrm>
            <a:off x="13969553" y="8281925"/>
            <a:ext cx="1447801" cy="1557068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ID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名称</a:t>
            </a:r>
          </a:p>
        </p:txBody>
      </p:sp>
      <p:cxnSp>
        <p:nvCxnSpPr>
          <p:cNvPr id="675" name="Connector 675"/>
          <p:cNvCxnSpPr>
            <a:stCxn id="672" idx="0"/>
            <a:endCxn id="673" idx="0"/>
          </p:cNvCxnSpPr>
          <p:nvPr/>
        </p:nvCxnSpPr>
        <p:spPr>
          <a:xfrm>
            <a:off x="14693453" y="5110143"/>
            <a:ext cx="1" cy="1970866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cxnSp>
        <p:nvCxnSpPr>
          <p:cNvPr id="676" name="Connector 676"/>
          <p:cNvCxnSpPr>
            <a:stCxn id="672" idx="0"/>
            <a:endCxn id="680" idx="0"/>
          </p:cNvCxnSpPr>
          <p:nvPr/>
        </p:nvCxnSpPr>
        <p:spPr>
          <a:xfrm flipH="1" flipV="1">
            <a:off x="12091203" y="2933915"/>
            <a:ext cx="2602251" cy="2176229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cxnSp>
        <p:nvCxnSpPr>
          <p:cNvPr id="677" name="Connector 677"/>
          <p:cNvCxnSpPr>
            <a:stCxn id="666" idx="0"/>
            <a:endCxn id="680" idx="0"/>
          </p:cNvCxnSpPr>
          <p:nvPr/>
        </p:nvCxnSpPr>
        <p:spPr>
          <a:xfrm flipV="1">
            <a:off x="9607880" y="2933915"/>
            <a:ext cx="2483324" cy="2176229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sp>
        <p:nvSpPr>
          <p:cNvPr id="678" name="Shape 678"/>
          <p:cNvSpPr/>
          <p:nvPr/>
        </p:nvSpPr>
        <p:spPr>
          <a:xfrm>
            <a:off x="8911800" y="8257748"/>
            <a:ext cx="1447801" cy="1143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用户ID</a:t>
            </a:r>
          </a:p>
        </p:txBody>
      </p:sp>
      <p:cxnSp>
        <p:nvCxnSpPr>
          <p:cNvPr id="679" name="Connector 679"/>
          <p:cNvCxnSpPr>
            <a:stCxn id="666" idx="0"/>
            <a:endCxn id="671" idx="0"/>
          </p:cNvCxnSpPr>
          <p:nvPr/>
        </p:nvCxnSpPr>
        <p:spPr>
          <a:xfrm>
            <a:off x="9607880" y="5110143"/>
            <a:ext cx="27821" cy="1991680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sp>
        <p:nvSpPr>
          <p:cNvPr id="680" name="Shape 680"/>
          <p:cNvSpPr/>
          <p:nvPr/>
        </p:nvSpPr>
        <p:spPr>
          <a:xfrm>
            <a:off x="11367303" y="2362415"/>
            <a:ext cx="1447801" cy="1143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消费</a:t>
            </a:r>
          </a:p>
        </p:txBody>
      </p:sp>
      <p:sp>
        <p:nvSpPr>
          <p:cNvPr id="681" name="Shape 681"/>
          <p:cNvSpPr/>
          <p:nvPr/>
        </p:nvSpPr>
        <p:spPr>
          <a:xfrm flipV="1">
            <a:off x="12101963" y="3449477"/>
            <a:ext cx="1" cy="7263063"/>
          </a:xfrm>
          <a:prstGeom prst="line">
            <a:avLst/>
          </a:prstGeom>
          <a:ln w="1016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10778105" y="4597830"/>
            <a:ext cx="1363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3"/>
                </a:solidFill>
              </a:defRPr>
            </a:pPr>
            <a:r>
              <a:t>消费：</a:t>
            </a:r>
          </a:p>
          <a:p>
            <a:pPr algn="l">
              <a:defRPr>
                <a:solidFill>
                  <a:schemeClr val="accent3"/>
                </a:solidFill>
              </a:defRPr>
            </a:pPr>
            <a:r>
              <a:t>待消费</a:t>
            </a:r>
          </a:p>
        </p:txBody>
      </p:sp>
      <p:sp>
        <p:nvSpPr>
          <p:cNvPr id="683" name="Shape 683"/>
          <p:cNvSpPr/>
          <p:nvPr/>
        </p:nvSpPr>
        <p:spPr>
          <a:xfrm>
            <a:off x="12311064" y="6286230"/>
            <a:ext cx="1363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/>
                </a:solidFill>
              </a:defRPr>
            </a:pPr>
            <a:r>
              <a:t>确认：</a:t>
            </a:r>
          </a:p>
          <a:p>
            <a:pPr>
              <a:defRPr>
                <a:solidFill>
                  <a:schemeClr val="accent3"/>
                </a:solidFill>
              </a:defRPr>
            </a:pPr>
            <a:r>
              <a:t>已消费</a:t>
            </a:r>
          </a:p>
        </p:txBody>
      </p:sp>
      <p:cxnSp>
        <p:nvCxnSpPr>
          <p:cNvPr id="684" name="Connector 684"/>
          <p:cNvCxnSpPr>
            <a:stCxn id="672" idx="0"/>
            <a:endCxn id="683" idx="0"/>
          </p:cNvCxnSpPr>
          <p:nvPr/>
        </p:nvCxnSpPr>
        <p:spPr>
          <a:xfrm flipH="1">
            <a:off x="12992673" y="5110143"/>
            <a:ext cx="1700781" cy="1760288"/>
          </a:xfrm>
          <a:prstGeom prst="straightConnector1">
            <a:avLst/>
          </a:prstGeom>
          <a:ln w="50800">
            <a:solidFill>
              <a:srgbClr val="6C6C6C"/>
            </a:solidFill>
            <a:miter lim="400000"/>
          </a:ln>
        </p:spPr>
      </p:cxnSp>
      <p:cxnSp>
        <p:nvCxnSpPr>
          <p:cNvPr id="685" name="Connector 685"/>
          <p:cNvCxnSpPr>
            <a:stCxn id="672" idx="0"/>
            <a:endCxn id="690" idx="0"/>
          </p:cNvCxnSpPr>
          <p:nvPr/>
        </p:nvCxnSpPr>
        <p:spPr>
          <a:xfrm flipH="1">
            <a:off x="12992673" y="5110143"/>
            <a:ext cx="1700781" cy="3545325"/>
          </a:xfrm>
          <a:prstGeom prst="straightConnector1">
            <a:avLst/>
          </a:prstGeom>
          <a:ln w="50800">
            <a:solidFill>
              <a:srgbClr val="6C6C6C"/>
            </a:solidFill>
            <a:miter lim="400000"/>
          </a:ln>
        </p:spPr>
      </p:cxnSp>
      <p:sp>
        <p:nvSpPr>
          <p:cNvPr id="686" name="Shape 686"/>
          <p:cNvSpPr/>
          <p:nvPr/>
        </p:nvSpPr>
        <p:spPr>
          <a:xfrm flipV="1">
            <a:off x="16327359" y="2093470"/>
            <a:ext cx="1" cy="10474889"/>
          </a:xfrm>
          <a:prstGeom prst="line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10751256" y="6120102"/>
            <a:ext cx="1363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/>
                </a:solidFill>
              </a:defRPr>
            </a:pPr>
            <a:r>
              <a:t>退款：</a:t>
            </a:r>
          </a:p>
          <a:p>
            <a:pPr algn="l">
              <a:defRPr>
                <a:solidFill>
                  <a:schemeClr val="accent1"/>
                </a:solidFill>
              </a:defRPr>
            </a:pPr>
            <a:r>
              <a:t>退款中</a:t>
            </a:r>
          </a:p>
        </p:txBody>
      </p:sp>
      <p:cxnSp>
        <p:nvCxnSpPr>
          <p:cNvPr id="688" name="Connector 688"/>
          <p:cNvCxnSpPr>
            <a:stCxn id="687" idx="0"/>
            <a:endCxn id="666" idx="0"/>
          </p:cNvCxnSpPr>
          <p:nvPr/>
        </p:nvCxnSpPr>
        <p:spPr>
          <a:xfrm flipH="1" flipV="1">
            <a:off x="9607880" y="5110143"/>
            <a:ext cx="1824986" cy="1594160"/>
          </a:xfrm>
          <a:prstGeom prst="straightConnector1">
            <a:avLst/>
          </a:prstGeom>
          <a:ln w="50800">
            <a:solidFill>
              <a:srgbClr val="6C6C6C"/>
            </a:solidFill>
            <a:miter lim="400000"/>
          </a:ln>
        </p:spPr>
      </p:cxnSp>
      <p:cxnSp>
        <p:nvCxnSpPr>
          <p:cNvPr id="689" name="Connector 689"/>
          <p:cNvCxnSpPr>
            <a:stCxn id="682" idx="0"/>
            <a:endCxn id="666" idx="0"/>
          </p:cNvCxnSpPr>
          <p:nvPr/>
        </p:nvCxnSpPr>
        <p:spPr>
          <a:xfrm flipH="1" flipV="1">
            <a:off x="9607880" y="5110143"/>
            <a:ext cx="1851835" cy="71888"/>
          </a:xfrm>
          <a:prstGeom prst="straightConnector1">
            <a:avLst/>
          </a:prstGeom>
          <a:ln w="50800">
            <a:solidFill>
              <a:srgbClr val="6C6C6C"/>
            </a:solidFill>
            <a:miter lim="400000"/>
          </a:ln>
        </p:spPr>
      </p:cxnSp>
      <p:sp>
        <p:nvSpPr>
          <p:cNvPr id="690" name="Shape 690"/>
          <p:cNvSpPr/>
          <p:nvPr/>
        </p:nvSpPr>
        <p:spPr>
          <a:xfrm>
            <a:off x="12311064" y="8071267"/>
            <a:ext cx="1363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t>确认：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已退款</a:t>
            </a:r>
          </a:p>
        </p:txBody>
      </p:sp>
      <p:sp>
        <p:nvSpPr>
          <p:cNvPr id="691" name="Shape 691"/>
          <p:cNvSpPr/>
          <p:nvPr/>
        </p:nvSpPr>
        <p:spPr>
          <a:xfrm>
            <a:off x="16949892" y="4767735"/>
            <a:ext cx="1447801" cy="11430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发起方</a:t>
            </a:r>
          </a:p>
        </p:txBody>
      </p:sp>
      <p:sp>
        <p:nvSpPr>
          <p:cNvPr id="692" name="Shape 692"/>
          <p:cNvSpPr/>
          <p:nvPr/>
        </p:nvSpPr>
        <p:spPr>
          <a:xfrm>
            <a:off x="22033768" y="2153604"/>
            <a:ext cx="1447801" cy="1903714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场景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金额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原因</a:t>
            </a:r>
          </a:p>
        </p:txBody>
      </p:sp>
      <p:cxnSp>
        <p:nvCxnSpPr>
          <p:cNvPr id="693" name="Connector 693"/>
          <p:cNvCxnSpPr>
            <a:stCxn id="697" idx="0"/>
            <a:endCxn id="698" idx="0"/>
          </p:cNvCxnSpPr>
          <p:nvPr/>
        </p:nvCxnSpPr>
        <p:spPr>
          <a:xfrm>
            <a:off x="23019018" y="7093438"/>
            <a:ext cx="1" cy="1967021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cxnSp>
        <p:nvCxnSpPr>
          <p:cNvPr id="694" name="Connector 694"/>
          <p:cNvCxnSpPr>
            <a:stCxn id="703" idx="0"/>
            <a:endCxn id="692" idx="0"/>
          </p:cNvCxnSpPr>
          <p:nvPr/>
        </p:nvCxnSpPr>
        <p:spPr>
          <a:xfrm>
            <a:off x="20376823" y="3095008"/>
            <a:ext cx="2380846" cy="10453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</a:ln>
        </p:spPr>
      </p:cxnSp>
      <p:sp>
        <p:nvSpPr>
          <p:cNvPr id="695" name="Shape 695"/>
          <p:cNvSpPr/>
          <p:nvPr/>
        </p:nvSpPr>
        <p:spPr>
          <a:xfrm>
            <a:off x="16977714" y="6759414"/>
            <a:ext cx="1447801" cy="1143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用户</a:t>
            </a:r>
          </a:p>
        </p:txBody>
      </p:sp>
      <p:sp>
        <p:nvSpPr>
          <p:cNvPr id="696" name="Shape 696"/>
          <p:cNvSpPr/>
          <p:nvPr/>
        </p:nvSpPr>
        <p:spPr>
          <a:xfrm>
            <a:off x="22295118" y="4822836"/>
            <a:ext cx="1447801" cy="11430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审核方</a:t>
            </a:r>
          </a:p>
        </p:txBody>
      </p:sp>
      <p:sp>
        <p:nvSpPr>
          <p:cNvPr id="697" name="Shape 697"/>
          <p:cNvSpPr/>
          <p:nvPr/>
        </p:nvSpPr>
        <p:spPr>
          <a:xfrm>
            <a:off x="22295118" y="6521938"/>
            <a:ext cx="1447801" cy="1143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客服</a:t>
            </a:r>
          </a:p>
        </p:txBody>
      </p:sp>
      <p:sp>
        <p:nvSpPr>
          <p:cNvPr id="698" name="Shape 698"/>
          <p:cNvSpPr/>
          <p:nvPr/>
        </p:nvSpPr>
        <p:spPr>
          <a:xfrm>
            <a:off x="22295118" y="8281925"/>
            <a:ext cx="1447801" cy="1557068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ID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名称</a:t>
            </a:r>
          </a:p>
        </p:txBody>
      </p:sp>
      <p:cxnSp>
        <p:nvCxnSpPr>
          <p:cNvPr id="699" name="Connector 699"/>
          <p:cNvCxnSpPr>
            <a:stCxn id="702" idx="0"/>
            <a:endCxn id="695" idx="0"/>
          </p:cNvCxnSpPr>
          <p:nvPr/>
        </p:nvCxnSpPr>
        <p:spPr>
          <a:xfrm flipV="1">
            <a:off x="17701614" y="7330914"/>
            <a:ext cx="1" cy="1727427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cxnSp>
        <p:nvCxnSpPr>
          <p:cNvPr id="700" name="Connector 700"/>
          <p:cNvCxnSpPr>
            <a:stCxn id="696" idx="0"/>
            <a:endCxn id="703" idx="0"/>
          </p:cNvCxnSpPr>
          <p:nvPr/>
        </p:nvCxnSpPr>
        <p:spPr>
          <a:xfrm flipH="1" flipV="1">
            <a:off x="20376823" y="3095008"/>
            <a:ext cx="2642196" cy="2299329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cxnSp>
        <p:nvCxnSpPr>
          <p:cNvPr id="701" name="Connector 701"/>
          <p:cNvCxnSpPr>
            <a:stCxn id="691" idx="0"/>
            <a:endCxn id="703" idx="0"/>
          </p:cNvCxnSpPr>
          <p:nvPr/>
        </p:nvCxnSpPr>
        <p:spPr>
          <a:xfrm flipV="1">
            <a:off x="17673792" y="3095008"/>
            <a:ext cx="2703032" cy="2244228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sp>
        <p:nvSpPr>
          <p:cNvPr id="702" name="Shape 702"/>
          <p:cNvSpPr/>
          <p:nvPr/>
        </p:nvSpPr>
        <p:spPr>
          <a:xfrm>
            <a:off x="16977714" y="8486840"/>
            <a:ext cx="1447801" cy="1143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ID</a:t>
            </a:r>
          </a:p>
        </p:txBody>
      </p:sp>
      <p:sp>
        <p:nvSpPr>
          <p:cNvPr id="703" name="Shape 703"/>
          <p:cNvSpPr/>
          <p:nvPr/>
        </p:nvSpPr>
        <p:spPr>
          <a:xfrm>
            <a:off x="19444327" y="2523508"/>
            <a:ext cx="1864994" cy="1143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退款申请</a:t>
            </a:r>
          </a:p>
        </p:txBody>
      </p:sp>
      <p:sp>
        <p:nvSpPr>
          <p:cNvPr id="704" name="Shape 704"/>
          <p:cNvSpPr/>
          <p:nvPr/>
        </p:nvSpPr>
        <p:spPr>
          <a:xfrm flipV="1">
            <a:off x="20376823" y="3464477"/>
            <a:ext cx="1" cy="7263063"/>
          </a:xfrm>
          <a:prstGeom prst="line">
            <a:avLst/>
          </a:prstGeom>
          <a:ln w="1016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18946979" y="4780317"/>
            <a:ext cx="1363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3"/>
                </a:solidFill>
              </a:defRPr>
            </a:pPr>
            <a:r>
              <a:t>申请：</a:t>
            </a:r>
          </a:p>
          <a:p>
            <a:pPr algn="l">
              <a:defRPr>
                <a:solidFill>
                  <a:schemeClr val="accent3"/>
                </a:solidFill>
              </a:defRPr>
            </a:pPr>
            <a:r>
              <a:t>待审核</a:t>
            </a:r>
          </a:p>
        </p:txBody>
      </p:sp>
      <p:sp>
        <p:nvSpPr>
          <p:cNvPr id="706" name="Shape 706"/>
          <p:cNvSpPr/>
          <p:nvPr/>
        </p:nvSpPr>
        <p:spPr>
          <a:xfrm>
            <a:off x="20402705" y="6286230"/>
            <a:ext cx="1638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/>
                </a:solidFill>
              </a:defRPr>
            </a:pPr>
            <a:r>
              <a:t>确认：</a:t>
            </a:r>
          </a:p>
          <a:p>
            <a:pPr>
              <a:defRPr>
                <a:solidFill>
                  <a:schemeClr val="accent3"/>
                </a:solidFill>
              </a:defRPr>
            </a:pPr>
            <a:r>
              <a:t>审核通过</a:t>
            </a:r>
          </a:p>
        </p:txBody>
      </p:sp>
      <p:cxnSp>
        <p:nvCxnSpPr>
          <p:cNvPr id="707" name="Connector 707"/>
          <p:cNvCxnSpPr>
            <a:stCxn id="696" idx="0"/>
            <a:endCxn id="706" idx="0"/>
          </p:cNvCxnSpPr>
          <p:nvPr/>
        </p:nvCxnSpPr>
        <p:spPr>
          <a:xfrm flipH="1">
            <a:off x="21221855" y="5394336"/>
            <a:ext cx="1797164" cy="1476095"/>
          </a:xfrm>
          <a:prstGeom prst="straightConnector1">
            <a:avLst/>
          </a:prstGeom>
          <a:ln w="50800">
            <a:solidFill>
              <a:srgbClr val="6C6C6C"/>
            </a:solidFill>
            <a:miter lim="400000"/>
          </a:ln>
        </p:spPr>
      </p:cxnSp>
      <p:cxnSp>
        <p:nvCxnSpPr>
          <p:cNvPr id="708" name="Connector 708"/>
          <p:cNvCxnSpPr>
            <a:stCxn id="705" idx="0"/>
            <a:endCxn id="691" idx="0"/>
          </p:cNvCxnSpPr>
          <p:nvPr/>
        </p:nvCxnSpPr>
        <p:spPr>
          <a:xfrm flipH="1" flipV="1">
            <a:off x="17673792" y="5339235"/>
            <a:ext cx="1954797" cy="25283"/>
          </a:xfrm>
          <a:prstGeom prst="straightConnector1">
            <a:avLst/>
          </a:prstGeom>
          <a:ln w="50800">
            <a:solidFill>
              <a:srgbClr val="6C6C6C"/>
            </a:solidFill>
            <a:miter lim="400000"/>
          </a:ln>
        </p:spPr>
      </p:cxnSp>
      <p:sp>
        <p:nvSpPr>
          <p:cNvPr id="709" name="Shape 709"/>
          <p:cNvSpPr/>
          <p:nvPr/>
        </p:nvSpPr>
        <p:spPr>
          <a:xfrm flipV="1">
            <a:off x="8413308" y="2081579"/>
            <a:ext cx="1" cy="10474889"/>
          </a:xfrm>
          <a:prstGeom prst="line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cxnSp>
        <p:nvCxnSpPr>
          <p:cNvPr id="710" name="Connector 710"/>
          <p:cNvCxnSpPr>
            <a:stCxn id="695" idx="0"/>
            <a:endCxn id="691" idx="0"/>
          </p:cNvCxnSpPr>
          <p:nvPr/>
        </p:nvCxnSpPr>
        <p:spPr>
          <a:xfrm flipH="1" flipV="1">
            <a:off x="17673792" y="5339235"/>
            <a:ext cx="27823" cy="1991680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  <p:cxnSp>
        <p:nvCxnSpPr>
          <p:cNvPr id="711" name="Connector 711"/>
          <p:cNvCxnSpPr>
            <a:stCxn id="697" idx="0"/>
            <a:endCxn id="696" idx="0"/>
          </p:cNvCxnSpPr>
          <p:nvPr/>
        </p:nvCxnSpPr>
        <p:spPr>
          <a:xfrm flipV="1">
            <a:off x="23019018" y="5394336"/>
            <a:ext cx="1" cy="1699103"/>
          </a:xfrm>
          <a:prstGeom prst="straightConnector1">
            <a:avLst/>
          </a:prstGeom>
          <a:ln w="50800">
            <a:solidFill>
              <a:srgbClr val="FF7E79"/>
            </a:solidFill>
            <a:miter lim="400000"/>
          </a:ln>
        </p:spPr>
      </p:cxn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/>
        </p:nvSpPr>
        <p:spPr>
          <a:xfrm>
            <a:off x="1579413" y="1843704"/>
            <a:ext cx="3364672" cy="336467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售中</a:t>
            </a:r>
          </a:p>
        </p:txBody>
      </p:sp>
      <p:sp>
        <p:nvSpPr>
          <p:cNvPr id="714" name="Shape 714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领域驱动设计 战略设计 理论 领域语言定义 合理的上下文和领域划分</a:t>
            </a:r>
          </a:p>
        </p:txBody>
      </p:sp>
      <p:sp>
        <p:nvSpPr>
          <p:cNvPr id="715" name="Shape 715"/>
          <p:cNvSpPr/>
          <p:nvPr/>
        </p:nvSpPr>
        <p:spPr>
          <a:xfrm>
            <a:off x="12040607" y="3205007"/>
            <a:ext cx="4064001" cy="2286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时间相关性</a:t>
            </a:r>
          </a:p>
        </p:txBody>
      </p:sp>
      <p:sp>
        <p:nvSpPr>
          <p:cNvPr id="716" name="Shape 716"/>
          <p:cNvSpPr/>
          <p:nvPr/>
        </p:nvSpPr>
        <p:spPr>
          <a:xfrm>
            <a:off x="18166832" y="10557352"/>
            <a:ext cx="1929228" cy="2286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追溯过程</a:t>
            </a:r>
          </a:p>
        </p:txBody>
      </p:sp>
      <p:sp>
        <p:nvSpPr>
          <p:cNvPr id="717" name="Shape 717"/>
          <p:cNvSpPr/>
          <p:nvPr/>
        </p:nvSpPr>
        <p:spPr>
          <a:xfrm>
            <a:off x="12040607" y="9181453"/>
            <a:ext cx="4064001" cy="2286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追溯需求</a:t>
            </a:r>
          </a:p>
        </p:txBody>
      </p:sp>
      <p:sp>
        <p:nvSpPr>
          <p:cNvPr id="718" name="Shape 718"/>
          <p:cNvSpPr/>
          <p:nvPr/>
        </p:nvSpPr>
        <p:spPr>
          <a:xfrm>
            <a:off x="18166832" y="7821178"/>
            <a:ext cx="1929228" cy="2286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追溯对象</a:t>
            </a:r>
          </a:p>
        </p:txBody>
      </p:sp>
      <p:sp>
        <p:nvSpPr>
          <p:cNvPr id="719" name="Shape 719"/>
          <p:cNvSpPr/>
          <p:nvPr/>
        </p:nvSpPr>
        <p:spPr>
          <a:xfrm>
            <a:off x="18166832" y="1843704"/>
            <a:ext cx="4064001" cy="2286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顺序相关</a:t>
            </a:r>
          </a:p>
        </p:txBody>
      </p:sp>
      <p:sp>
        <p:nvSpPr>
          <p:cNvPr id="720" name="Shape 720"/>
          <p:cNvSpPr/>
          <p:nvPr/>
        </p:nvSpPr>
        <p:spPr>
          <a:xfrm>
            <a:off x="18166832" y="4640067"/>
            <a:ext cx="4064001" cy="2286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顺序无关</a:t>
            </a:r>
          </a:p>
        </p:txBody>
      </p:sp>
      <p:sp>
        <p:nvSpPr>
          <p:cNvPr id="721" name="Shape 721"/>
          <p:cNvSpPr/>
          <p:nvPr/>
        </p:nvSpPr>
        <p:spPr>
          <a:xfrm flipV="1">
            <a:off x="10922000" y="1939853"/>
            <a:ext cx="0" cy="10474889"/>
          </a:xfrm>
          <a:prstGeom prst="line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10966575" y="7459168"/>
            <a:ext cx="11733946" cy="1"/>
          </a:xfrm>
          <a:prstGeom prst="line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cxnSp>
        <p:nvCxnSpPr>
          <p:cNvPr id="723" name="Connector 723"/>
          <p:cNvCxnSpPr>
            <a:stCxn id="715" idx="0"/>
            <a:endCxn id="720" idx="0"/>
          </p:cNvCxnSpPr>
          <p:nvPr/>
        </p:nvCxnSpPr>
        <p:spPr>
          <a:xfrm>
            <a:off x="14072607" y="4348007"/>
            <a:ext cx="6126226" cy="1435061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</a:ln>
        </p:spPr>
      </p:cxnSp>
      <p:cxnSp>
        <p:nvCxnSpPr>
          <p:cNvPr id="724" name="Connector 724"/>
          <p:cNvCxnSpPr>
            <a:stCxn id="717" idx="0"/>
            <a:endCxn id="716" idx="0"/>
          </p:cNvCxnSpPr>
          <p:nvPr/>
        </p:nvCxnSpPr>
        <p:spPr>
          <a:xfrm>
            <a:off x="14072607" y="10324453"/>
            <a:ext cx="5058839" cy="1375900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</a:ln>
        </p:spPr>
      </p:cxnSp>
      <p:cxnSp>
        <p:nvCxnSpPr>
          <p:cNvPr id="725" name="Connector 725"/>
          <p:cNvCxnSpPr>
            <a:stCxn id="717" idx="0"/>
            <a:endCxn id="718" idx="0"/>
          </p:cNvCxnSpPr>
          <p:nvPr/>
        </p:nvCxnSpPr>
        <p:spPr>
          <a:xfrm flipV="1">
            <a:off x="14072607" y="8964178"/>
            <a:ext cx="5058839" cy="1360276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</a:ln>
        </p:spPr>
      </p:cxnSp>
      <p:cxnSp>
        <p:nvCxnSpPr>
          <p:cNvPr id="726" name="Connector 726"/>
          <p:cNvCxnSpPr>
            <a:stCxn id="715" idx="0"/>
            <a:endCxn id="719" idx="0"/>
          </p:cNvCxnSpPr>
          <p:nvPr/>
        </p:nvCxnSpPr>
        <p:spPr>
          <a:xfrm flipV="1">
            <a:off x="14072607" y="2986704"/>
            <a:ext cx="6126226" cy="1361304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</a:ln>
        </p:spPr>
      </p:cxnSp>
      <p:sp>
        <p:nvSpPr>
          <p:cNvPr id="727" name="Shape 727"/>
          <p:cNvSpPr/>
          <p:nvPr/>
        </p:nvSpPr>
        <p:spPr>
          <a:xfrm>
            <a:off x="894495" y="5444630"/>
            <a:ext cx="9637458" cy="1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3116060" y="3878016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预约</a:t>
            </a:r>
          </a:p>
        </p:txBody>
      </p:sp>
      <p:grpSp>
        <p:nvGrpSpPr>
          <p:cNvPr id="733" name="Group 733"/>
          <p:cNvGrpSpPr/>
          <p:nvPr/>
        </p:nvGrpSpPr>
        <p:grpSpPr>
          <a:xfrm>
            <a:off x="1004178" y="9785584"/>
            <a:ext cx="9418091" cy="2286001"/>
            <a:chOff x="0" y="0"/>
            <a:chExt cx="9418090" cy="2286000"/>
          </a:xfrm>
        </p:grpSpPr>
        <p:sp>
          <p:nvSpPr>
            <p:cNvPr id="729" name="Shape 729"/>
            <p:cNvSpPr/>
            <p:nvPr/>
          </p:nvSpPr>
          <p:spPr>
            <a:xfrm>
              <a:off x="0" y="0"/>
              <a:ext cx="2286000" cy="2286000"/>
            </a:xfrm>
            <a:prstGeom prst="ellipse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订单</a:t>
              </a:r>
            </a:p>
          </p:txBody>
        </p:sp>
        <p:sp>
          <p:nvSpPr>
            <p:cNvPr id="730" name="Shape 730"/>
            <p:cNvSpPr/>
            <p:nvPr/>
          </p:nvSpPr>
          <p:spPr>
            <a:xfrm>
              <a:off x="4755483" y="0"/>
              <a:ext cx="2286001" cy="2286000"/>
            </a:xfrm>
            <a:prstGeom prst="ellipse">
              <a:avLst/>
            </a:prstGeom>
            <a:solidFill>
              <a:schemeClr val="accent4">
                <a:hueOff val="-624705"/>
                <a:lumOff val="137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预订</a:t>
              </a:r>
            </a:p>
          </p:txBody>
        </p:sp>
        <p:sp>
          <p:nvSpPr>
            <p:cNvPr id="731" name="Shape 731"/>
            <p:cNvSpPr/>
            <p:nvPr/>
          </p:nvSpPr>
          <p:spPr>
            <a:xfrm>
              <a:off x="2377741" y="0"/>
              <a:ext cx="2286001" cy="228600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退款</a:t>
              </a:r>
            </a:p>
          </p:txBody>
        </p:sp>
        <p:sp>
          <p:nvSpPr>
            <p:cNvPr id="732" name="Shape 732"/>
            <p:cNvSpPr/>
            <p:nvPr/>
          </p:nvSpPr>
          <p:spPr>
            <a:xfrm>
              <a:off x="7132090" y="0"/>
              <a:ext cx="2286001" cy="2286000"/>
            </a:xfrm>
            <a:prstGeom prst="ellipse">
              <a:avLst/>
            </a:prstGeom>
            <a:solidFill>
              <a:srgbClr val="FF7E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消费</a:t>
              </a:r>
            </a:p>
          </p:txBody>
        </p:sp>
      </p:grpSp>
      <p:sp>
        <p:nvSpPr>
          <p:cNvPr id="734" name="Shape 734"/>
          <p:cNvSpPr/>
          <p:nvPr/>
        </p:nvSpPr>
        <p:spPr>
          <a:xfrm>
            <a:off x="6334148" y="1844691"/>
            <a:ext cx="3364672" cy="3364672"/>
          </a:xfrm>
          <a:prstGeom prst="ellipse">
            <a:avLst/>
          </a:prstGeom>
          <a:solidFill>
            <a:schemeClr val="accent6">
              <a:satOff val="15424"/>
              <a:lumOff val="176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售后</a:t>
            </a:r>
          </a:p>
        </p:txBody>
      </p:sp>
      <p:sp>
        <p:nvSpPr>
          <p:cNvPr id="735" name="Shape 735"/>
          <p:cNvSpPr/>
          <p:nvPr/>
        </p:nvSpPr>
        <p:spPr>
          <a:xfrm>
            <a:off x="7965799" y="2378568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退款</a:t>
            </a:r>
          </a:p>
        </p:txBody>
      </p:sp>
      <p:sp>
        <p:nvSpPr>
          <p:cNvPr id="736" name="Shape 736"/>
          <p:cNvSpPr/>
          <p:nvPr/>
        </p:nvSpPr>
        <p:spPr>
          <a:xfrm>
            <a:off x="7775299" y="3878016"/>
            <a:ext cx="1257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消费码</a:t>
            </a:r>
          </a:p>
        </p:txBody>
      </p:sp>
      <p:sp>
        <p:nvSpPr>
          <p:cNvPr id="737" name="Shape 737"/>
          <p:cNvSpPr/>
          <p:nvPr/>
        </p:nvSpPr>
        <p:spPr>
          <a:xfrm>
            <a:off x="20163894" y="7821178"/>
            <a:ext cx="1008876" cy="10795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OB</a:t>
            </a:r>
          </a:p>
        </p:txBody>
      </p:sp>
      <p:sp>
        <p:nvSpPr>
          <p:cNvPr id="738" name="Shape 738"/>
          <p:cNvSpPr/>
          <p:nvPr/>
        </p:nvSpPr>
        <p:spPr>
          <a:xfrm>
            <a:off x="20163894" y="9003948"/>
            <a:ext cx="2286001" cy="10795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Description</a:t>
            </a:r>
          </a:p>
        </p:txBody>
      </p:sp>
      <p:sp>
        <p:nvSpPr>
          <p:cNvPr id="739" name="Shape 739"/>
          <p:cNvSpPr/>
          <p:nvPr/>
        </p:nvSpPr>
        <p:spPr>
          <a:xfrm>
            <a:off x="21398127" y="7821178"/>
            <a:ext cx="1008876" cy="10795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Role</a:t>
            </a:r>
          </a:p>
        </p:txBody>
      </p:sp>
      <p:sp>
        <p:nvSpPr>
          <p:cNvPr id="740" name="Shape 740"/>
          <p:cNvSpPr/>
          <p:nvPr/>
        </p:nvSpPr>
        <p:spPr>
          <a:xfrm>
            <a:off x="20163894" y="11742528"/>
            <a:ext cx="2286001" cy="10795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Description</a:t>
            </a:r>
          </a:p>
        </p:txBody>
      </p:sp>
      <p:sp>
        <p:nvSpPr>
          <p:cNvPr id="741" name="Shape 741"/>
          <p:cNvSpPr/>
          <p:nvPr/>
        </p:nvSpPr>
        <p:spPr>
          <a:xfrm>
            <a:off x="20163894" y="10568163"/>
            <a:ext cx="2286001" cy="10795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M-I</a:t>
            </a:r>
          </a:p>
        </p:txBody>
      </p:sp>
      <p:sp>
        <p:nvSpPr>
          <p:cNvPr id="742" name="Shape 742"/>
          <p:cNvSpPr/>
          <p:nvPr/>
        </p:nvSpPr>
        <p:spPr>
          <a:xfrm>
            <a:off x="3116060" y="2336800"/>
            <a:ext cx="876301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下单</a:t>
            </a:r>
          </a:p>
        </p:txBody>
      </p:sp>
      <p:sp>
        <p:nvSpPr>
          <p:cNvPr id="743" name="Shape 743"/>
          <p:cNvSpPr/>
          <p:nvPr/>
        </p:nvSpPr>
        <p:spPr>
          <a:xfrm>
            <a:off x="2823598" y="9739483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下单</a:t>
            </a:r>
          </a:p>
        </p:txBody>
      </p:sp>
      <p:sp>
        <p:nvSpPr>
          <p:cNvPr id="744" name="Shape 744"/>
          <p:cNvSpPr/>
          <p:nvPr/>
        </p:nvSpPr>
        <p:spPr>
          <a:xfrm>
            <a:off x="894495" y="8946576"/>
            <a:ext cx="9637458" cy="1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752" name="Group 752"/>
          <p:cNvGrpSpPr/>
          <p:nvPr/>
        </p:nvGrpSpPr>
        <p:grpSpPr>
          <a:xfrm>
            <a:off x="1230677" y="5783067"/>
            <a:ext cx="8965093" cy="2978046"/>
            <a:chOff x="0" y="0"/>
            <a:chExt cx="8965092" cy="2978044"/>
          </a:xfrm>
        </p:grpSpPr>
        <p:sp>
          <p:nvSpPr>
            <p:cNvPr id="745" name="Shape 745"/>
            <p:cNvSpPr/>
            <p:nvPr/>
          </p:nvSpPr>
          <p:spPr>
            <a:xfrm>
              <a:off x="0" y="0"/>
              <a:ext cx="2978045" cy="2978045"/>
            </a:xfrm>
            <a:prstGeom prst="ellipse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订单</a:t>
              </a:r>
            </a:p>
          </p:txBody>
        </p:sp>
        <p:sp>
          <p:nvSpPr>
            <p:cNvPr id="746" name="Shape 746"/>
            <p:cNvSpPr/>
            <p:nvPr/>
          </p:nvSpPr>
          <p:spPr>
            <a:xfrm>
              <a:off x="1228630" y="1858490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预约</a:t>
              </a:r>
            </a:p>
          </p:txBody>
        </p:sp>
        <p:grpSp>
          <p:nvGrpSpPr>
            <p:cNvPr id="749" name="Group 749"/>
            <p:cNvGrpSpPr/>
            <p:nvPr/>
          </p:nvGrpSpPr>
          <p:grpSpPr>
            <a:xfrm>
              <a:off x="3244316" y="145261"/>
              <a:ext cx="2727253" cy="2727253"/>
              <a:chOff x="0" y="0"/>
              <a:chExt cx="2727251" cy="2727251"/>
            </a:xfrm>
          </p:grpSpPr>
          <p:sp>
            <p:nvSpPr>
              <p:cNvPr id="747" name="Shape 747"/>
              <p:cNvSpPr/>
              <p:nvPr/>
            </p:nvSpPr>
            <p:spPr>
              <a:xfrm>
                <a:off x="0" y="0"/>
                <a:ext cx="2727252" cy="2727252"/>
              </a:xfrm>
              <a:prstGeom prst="ellipse">
                <a:avLst/>
              </a:prstGeom>
              <a:solidFill>
                <a:schemeClr val="accent6">
                  <a:satOff val="15424"/>
                  <a:lumOff val="176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3200" b="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消费</a:t>
                </a:r>
              </a:p>
            </p:txBody>
          </p:sp>
          <p:sp>
            <p:nvSpPr>
              <p:cNvPr id="748" name="Shape 748"/>
              <p:cNvSpPr/>
              <p:nvPr/>
            </p:nvSpPr>
            <p:spPr>
              <a:xfrm>
                <a:off x="1336281" y="1046126"/>
                <a:ext cx="1257301" cy="635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消费码</a:t>
                </a:r>
              </a:p>
            </p:txBody>
          </p:sp>
        </p:grpSp>
        <p:sp>
          <p:nvSpPr>
            <p:cNvPr id="750" name="Shape 750"/>
            <p:cNvSpPr/>
            <p:nvPr/>
          </p:nvSpPr>
          <p:spPr>
            <a:xfrm>
              <a:off x="6237840" y="145261"/>
              <a:ext cx="2727253" cy="272725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退款</a:t>
              </a:r>
            </a:p>
          </p:txBody>
        </p:sp>
        <p:sp>
          <p:nvSpPr>
            <p:cNvPr id="751" name="Shape 751"/>
            <p:cNvSpPr/>
            <p:nvPr/>
          </p:nvSpPr>
          <p:spPr>
            <a:xfrm>
              <a:off x="7814823" y="1191387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退款</a:t>
              </a:r>
            </a:p>
          </p:txBody>
        </p:sp>
      </p:grp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领域驱动设计 战略设计 理论 合理的上下文和领域划分 时间相关性与追溯需求</a:t>
            </a:r>
          </a:p>
        </p:txBody>
      </p:sp>
      <p:sp>
        <p:nvSpPr>
          <p:cNvPr id="755" name="Shape 755"/>
          <p:cNvSpPr/>
          <p:nvPr/>
        </p:nvSpPr>
        <p:spPr>
          <a:xfrm>
            <a:off x="15095934" y="2507340"/>
            <a:ext cx="2255013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时间相关性</a:t>
            </a:r>
          </a:p>
        </p:txBody>
      </p:sp>
      <p:sp>
        <p:nvSpPr>
          <p:cNvPr id="756" name="Shape 756"/>
          <p:cNvSpPr/>
          <p:nvPr/>
        </p:nvSpPr>
        <p:spPr>
          <a:xfrm>
            <a:off x="15095934" y="5412712"/>
            <a:ext cx="2255013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过程追溯</a:t>
            </a:r>
          </a:p>
        </p:txBody>
      </p:sp>
      <p:sp>
        <p:nvSpPr>
          <p:cNvPr id="757" name="Shape 757"/>
          <p:cNvSpPr/>
          <p:nvPr/>
        </p:nvSpPr>
        <p:spPr>
          <a:xfrm>
            <a:off x="16688320" y="9044886"/>
            <a:ext cx="2255014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关联或独立</a:t>
            </a:r>
          </a:p>
        </p:txBody>
      </p:sp>
      <p:cxnSp>
        <p:nvCxnSpPr>
          <p:cNvPr id="758" name="Connector 758"/>
          <p:cNvCxnSpPr>
            <a:stCxn id="755" idx="0"/>
            <a:endCxn id="756" idx="0"/>
          </p:cNvCxnSpPr>
          <p:nvPr/>
        </p:nvCxnSpPr>
        <p:spPr>
          <a:xfrm>
            <a:off x="16223440" y="3142340"/>
            <a:ext cx="1" cy="2905373"/>
          </a:xfrm>
          <a:prstGeom prst="straightConnector1">
            <a:avLst/>
          </a:prstGeom>
          <a:ln w="76200" cap="rnd">
            <a:solidFill>
              <a:schemeClr val="accent6"/>
            </a:solidFill>
            <a:miter lim="400000"/>
          </a:ln>
        </p:spPr>
      </p:cxnSp>
      <p:cxnSp>
        <p:nvCxnSpPr>
          <p:cNvPr id="759" name="Connector 759"/>
          <p:cNvCxnSpPr>
            <a:stCxn id="756" idx="0"/>
            <a:endCxn id="760" idx="0"/>
          </p:cNvCxnSpPr>
          <p:nvPr/>
        </p:nvCxnSpPr>
        <p:spPr>
          <a:xfrm flipV="1">
            <a:off x="16223440" y="6047711"/>
            <a:ext cx="3268792" cy="2"/>
          </a:xfrm>
          <a:prstGeom prst="straightConnector1">
            <a:avLst/>
          </a:prstGeom>
          <a:ln w="76200" cap="rnd">
            <a:solidFill>
              <a:schemeClr val="accent6"/>
            </a:solidFill>
            <a:miter lim="400000"/>
          </a:ln>
        </p:spPr>
      </p:cxnSp>
      <p:sp>
        <p:nvSpPr>
          <p:cNvPr id="760" name="Shape 760"/>
          <p:cNvSpPr/>
          <p:nvPr/>
        </p:nvSpPr>
        <p:spPr>
          <a:xfrm>
            <a:off x="18364725" y="5412711"/>
            <a:ext cx="2255013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对象追溯</a:t>
            </a:r>
          </a:p>
        </p:txBody>
      </p:sp>
      <p:sp>
        <p:nvSpPr>
          <p:cNvPr id="761" name="Shape 761"/>
          <p:cNvSpPr/>
          <p:nvPr/>
        </p:nvSpPr>
        <p:spPr>
          <a:xfrm rot="5400000">
            <a:off x="17180827" y="731408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4329567" y="2403587"/>
            <a:ext cx="2255014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时间相关性</a:t>
            </a:r>
          </a:p>
        </p:txBody>
      </p:sp>
      <p:sp>
        <p:nvSpPr>
          <p:cNvPr id="763" name="Shape 763"/>
          <p:cNvSpPr/>
          <p:nvPr/>
        </p:nvSpPr>
        <p:spPr>
          <a:xfrm>
            <a:off x="4329567" y="5687028"/>
            <a:ext cx="2255014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过程追溯</a:t>
            </a:r>
          </a:p>
        </p:txBody>
      </p:sp>
      <p:sp>
        <p:nvSpPr>
          <p:cNvPr id="764" name="Shape 764"/>
          <p:cNvSpPr/>
          <p:nvPr/>
        </p:nvSpPr>
        <p:spPr>
          <a:xfrm>
            <a:off x="5845595" y="9148640"/>
            <a:ext cx="2255014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归属</a:t>
            </a:r>
          </a:p>
        </p:txBody>
      </p:sp>
      <p:cxnSp>
        <p:nvCxnSpPr>
          <p:cNvPr id="765" name="Connector 765"/>
          <p:cNvCxnSpPr>
            <a:stCxn id="762" idx="0"/>
            <a:endCxn id="763" idx="0"/>
          </p:cNvCxnSpPr>
          <p:nvPr/>
        </p:nvCxnSpPr>
        <p:spPr>
          <a:xfrm>
            <a:off x="5457074" y="3038587"/>
            <a:ext cx="1" cy="3283442"/>
          </a:xfrm>
          <a:prstGeom prst="straightConnector1">
            <a:avLst/>
          </a:prstGeom>
          <a:ln w="76200" cap="rnd">
            <a:solidFill>
              <a:schemeClr val="accent1"/>
            </a:solidFill>
            <a:miter lim="400000"/>
          </a:ln>
        </p:spPr>
      </p:cxnSp>
      <p:cxnSp>
        <p:nvCxnSpPr>
          <p:cNvPr id="766" name="Connector 766"/>
          <p:cNvCxnSpPr>
            <a:stCxn id="763" idx="0"/>
            <a:endCxn id="767" idx="0"/>
          </p:cNvCxnSpPr>
          <p:nvPr/>
        </p:nvCxnSpPr>
        <p:spPr>
          <a:xfrm>
            <a:off x="5457074" y="6322028"/>
            <a:ext cx="3268791" cy="1"/>
          </a:xfrm>
          <a:prstGeom prst="straightConnector1">
            <a:avLst/>
          </a:prstGeom>
          <a:ln w="76200" cap="rnd">
            <a:solidFill>
              <a:schemeClr val="accent1"/>
            </a:solidFill>
            <a:miter lim="400000"/>
          </a:ln>
        </p:spPr>
      </p:cxnSp>
      <p:sp>
        <p:nvSpPr>
          <p:cNvPr id="767" name="Shape 767"/>
          <p:cNvSpPr/>
          <p:nvPr/>
        </p:nvSpPr>
        <p:spPr>
          <a:xfrm>
            <a:off x="7598358" y="5687028"/>
            <a:ext cx="2255014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对象追溯</a:t>
            </a:r>
          </a:p>
        </p:txBody>
      </p:sp>
      <p:sp>
        <p:nvSpPr>
          <p:cNvPr id="768" name="Shape 768"/>
          <p:cNvSpPr/>
          <p:nvPr/>
        </p:nvSpPr>
        <p:spPr>
          <a:xfrm rot="5400000">
            <a:off x="6338102" y="741783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772" name="Group 772"/>
          <p:cNvGrpSpPr/>
          <p:nvPr/>
        </p:nvGrpSpPr>
        <p:grpSpPr>
          <a:xfrm>
            <a:off x="3261982" y="11020232"/>
            <a:ext cx="1993921" cy="1873318"/>
            <a:chOff x="0" y="0"/>
            <a:chExt cx="1993919" cy="1873316"/>
          </a:xfrm>
        </p:grpSpPr>
        <p:sp>
          <p:nvSpPr>
            <p:cNvPr id="769" name="Shape 769"/>
            <p:cNvSpPr/>
            <p:nvPr/>
          </p:nvSpPr>
          <p:spPr>
            <a:xfrm>
              <a:off x="0" y="0"/>
              <a:ext cx="1993920" cy="187331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FF7E79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558810" y="229938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下单</a:t>
              </a:r>
            </a:p>
          </p:txBody>
        </p:sp>
        <p:sp>
          <p:nvSpPr>
            <p:cNvPr id="771" name="Shape 771"/>
            <p:cNvSpPr/>
            <p:nvPr/>
          </p:nvSpPr>
          <p:spPr>
            <a:xfrm>
              <a:off x="558810" y="1008377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支付</a:t>
              </a:r>
            </a:p>
          </p:txBody>
        </p:sp>
      </p:grpSp>
      <p:grpSp>
        <p:nvGrpSpPr>
          <p:cNvPr id="775" name="Group 775"/>
          <p:cNvGrpSpPr/>
          <p:nvPr/>
        </p:nvGrpSpPr>
        <p:grpSpPr>
          <a:xfrm>
            <a:off x="8199604" y="11020232"/>
            <a:ext cx="1993921" cy="1873318"/>
            <a:chOff x="0" y="0"/>
            <a:chExt cx="1993919" cy="1873316"/>
          </a:xfrm>
        </p:grpSpPr>
        <p:sp>
          <p:nvSpPr>
            <p:cNvPr id="773" name="Shape 773"/>
            <p:cNvSpPr/>
            <p:nvPr/>
          </p:nvSpPr>
          <p:spPr>
            <a:xfrm>
              <a:off x="0" y="0"/>
              <a:ext cx="1993920" cy="187331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FF7E79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558810" y="619158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订单</a:t>
              </a:r>
            </a:p>
          </p:txBody>
        </p:sp>
      </p:grpSp>
      <p:grpSp>
        <p:nvGrpSpPr>
          <p:cNvPr id="780" name="Group 780"/>
          <p:cNvGrpSpPr/>
          <p:nvPr/>
        </p:nvGrpSpPr>
        <p:grpSpPr>
          <a:xfrm>
            <a:off x="14419298" y="10933069"/>
            <a:ext cx="2499501" cy="1885473"/>
            <a:chOff x="0" y="0"/>
            <a:chExt cx="2499500" cy="1885472"/>
          </a:xfrm>
        </p:grpSpPr>
        <p:sp>
          <p:nvSpPr>
            <p:cNvPr id="776" name="Shape 776"/>
            <p:cNvSpPr/>
            <p:nvPr/>
          </p:nvSpPr>
          <p:spPr>
            <a:xfrm>
              <a:off x="0" y="0"/>
              <a:ext cx="2499501" cy="187331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FF7E79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355864" y="13879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下单</a:t>
              </a:r>
            </a:p>
          </p:txBody>
        </p:sp>
        <p:sp>
          <p:nvSpPr>
            <p:cNvPr id="778" name="Shape 778"/>
            <p:cNvSpPr/>
            <p:nvPr/>
          </p:nvSpPr>
          <p:spPr>
            <a:xfrm>
              <a:off x="1355864" y="1250472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退款</a:t>
              </a:r>
            </a:p>
          </p:txBody>
        </p:sp>
        <p:sp>
          <p:nvSpPr>
            <p:cNvPr id="779" name="Shape 779"/>
            <p:cNvSpPr/>
            <p:nvPr/>
          </p:nvSpPr>
          <p:spPr>
            <a:xfrm>
              <a:off x="312025" y="619158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订单</a:t>
              </a:r>
            </a:p>
          </p:txBody>
        </p:sp>
      </p:grpSp>
      <p:grpSp>
        <p:nvGrpSpPr>
          <p:cNvPr id="787" name="Group 787"/>
          <p:cNvGrpSpPr/>
          <p:nvPr/>
        </p:nvGrpSpPr>
        <p:grpSpPr>
          <a:xfrm>
            <a:off x="19076937" y="10935892"/>
            <a:ext cx="2499502" cy="1879826"/>
            <a:chOff x="0" y="0"/>
            <a:chExt cx="2499500" cy="1879824"/>
          </a:xfrm>
        </p:grpSpPr>
        <p:sp>
          <p:nvSpPr>
            <p:cNvPr id="781" name="Shape 781"/>
            <p:cNvSpPr/>
            <p:nvPr/>
          </p:nvSpPr>
          <p:spPr>
            <a:xfrm>
              <a:off x="0" y="1078319"/>
              <a:ext cx="2499501" cy="801506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FF7E79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0" y="0"/>
              <a:ext cx="2499501" cy="801506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FF7E79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1409613" y="83253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下单</a:t>
              </a:r>
            </a:p>
          </p:txBody>
        </p:sp>
        <p:sp>
          <p:nvSpPr>
            <p:cNvPr id="784" name="Shape 784"/>
            <p:cNvSpPr/>
            <p:nvPr/>
          </p:nvSpPr>
          <p:spPr>
            <a:xfrm>
              <a:off x="1407036" y="1174272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6"/>
                  </a:solidFill>
                </a:defRPr>
              </a:lvl1pPr>
            </a:lstStyle>
            <a:p>
              <a:r>
                <a:t>退款</a:t>
              </a:r>
            </a:p>
          </p:txBody>
        </p:sp>
        <p:sp>
          <p:nvSpPr>
            <p:cNvPr id="785" name="Shape 785"/>
            <p:cNvSpPr/>
            <p:nvPr/>
          </p:nvSpPr>
          <p:spPr>
            <a:xfrm>
              <a:off x="213586" y="83253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订单</a:t>
              </a:r>
            </a:p>
          </p:txBody>
        </p:sp>
        <p:sp>
          <p:nvSpPr>
            <p:cNvPr id="786" name="Shape 786"/>
            <p:cNvSpPr/>
            <p:nvPr/>
          </p:nvSpPr>
          <p:spPr>
            <a:xfrm>
              <a:off x="211008" y="1174272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6"/>
                  </a:solidFill>
                </a:defRPr>
              </a:lvl1pPr>
            </a:lstStyle>
            <a:p>
              <a:r>
                <a:t>退款</a:t>
              </a:r>
            </a:p>
          </p:txBody>
        </p:sp>
      </p:grp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领域驱动设计 战略设计 理论 合理的上下文和领域划分 时间相关性与追溯需求</a:t>
            </a:r>
          </a:p>
        </p:txBody>
      </p:sp>
      <p:sp>
        <p:nvSpPr>
          <p:cNvPr id="790" name="Shape 790"/>
          <p:cNvSpPr/>
          <p:nvPr/>
        </p:nvSpPr>
        <p:spPr>
          <a:xfrm>
            <a:off x="15266911" y="5452587"/>
            <a:ext cx="2255013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过程追溯</a:t>
            </a:r>
          </a:p>
        </p:txBody>
      </p:sp>
      <p:sp>
        <p:nvSpPr>
          <p:cNvPr id="791" name="Shape 791"/>
          <p:cNvSpPr/>
          <p:nvPr/>
        </p:nvSpPr>
        <p:spPr>
          <a:xfrm>
            <a:off x="16866491" y="8914198"/>
            <a:ext cx="2255013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关联或独立</a:t>
            </a:r>
          </a:p>
        </p:txBody>
      </p:sp>
      <p:sp>
        <p:nvSpPr>
          <p:cNvPr id="792" name="Shape 792"/>
          <p:cNvSpPr/>
          <p:nvPr/>
        </p:nvSpPr>
        <p:spPr>
          <a:xfrm>
            <a:off x="18455732" y="5452587"/>
            <a:ext cx="2255013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对象追溯</a:t>
            </a:r>
          </a:p>
        </p:txBody>
      </p:sp>
      <p:sp>
        <p:nvSpPr>
          <p:cNvPr id="793" name="Shape 793"/>
          <p:cNvSpPr/>
          <p:nvPr/>
        </p:nvSpPr>
        <p:spPr>
          <a:xfrm rot="5400000">
            <a:off x="17358997" y="718339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13913806" y="7163627"/>
            <a:ext cx="2255013" cy="1270001"/>
          </a:xfrm>
          <a:prstGeom prst="rect">
            <a:avLst/>
          </a:prstGeom>
          <a:ln w="76200">
            <a:solidFill>
              <a:schemeClr val="accent1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chemeClr val="accent1">
                    <a:hueOff val="118245"/>
                    <a:lumOff val="-11372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对象按角色拆分</a:t>
            </a:r>
          </a:p>
        </p:txBody>
      </p:sp>
      <p:sp>
        <p:nvSpPr>
          <p:cNvPr id="795" name="Shape 795"/>
          <p:cNvSpPr/>
          <p:nvPr/>
        </p:nvSpPr>
        <p:spPr>
          <a:xfrm flipH="1">
            <a:off x="16447030" y="7709727"/>
            <a:ext cx="671859" cy="1"/>
          </a:xfrm>
          <a:prstGeom prst="line">
            <a:avLst/>
          </a:prstGeom>
          <a:ln w="508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15266911" y="2160110"/>
            <a:ext cx="2255013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时间相关性</a:t>
            </a:r>
          </a:p>
        </p:txBody>
      </p:sp>
      <p:cxnSp>
        <p:nvCxnSpPr>
          <p:cNvPr id="797" name="Connector 797"/>
          <p:cNvCxnSpPr>
            <a:stCxn id="796" idx="0"/>
            <a:endCxn id="790" idx="0"/>
          </p:cNvCxnSpPr>
          <p:nvPr/>
        </p:nvCxnSpPr>
        <p:spPr>
          <a:xfrm>
            <a:off x="16394417" y="2795110"/>
            <a:ext cx="1" cy="3292478"/>
          </a:xfrm>
          <a:prstGeom prst="straightConnector1">
            <a:avLst/>
          </a:prstGeom>
          <a:ln w="76200" cap="rnd">
            <a:solidFill>
              <a:schemeClr val="accent6"/>
            </a:solidFill>
            <a:miter lim="400000"/>
          </a:ln>
        </p:spPr>
      </p:cxnSp>
      <p:cxnSp>
        <p:nvCxnSpPr>
          <p:cNvPr id="798" name="Connector 798"/>
          <p:cNvCxnSpPr>
            <a:stCxn id="790" idx="0"/>
            <a:endCxn id="792" idx="0"/>
          </p:cNvCxnSpPr>
          <p:nvPr/>
        </p:nvCxnSpPr>
        <p:spPr>
          <a:xfrm>
            <a:off x="16394417" y="6087587"/>
            <a:ext cx="3188822" cy="1"/>
          </a:xfrm>
          <a:prstGeom prst="straightConnector1">
            <a:avLst/>
          </a:prstGeom>
          <a:ln w="76200" cap="rnd">
            <a:solidFill>
              <a:schemeClr val="accent1"/>
            </a:solidFill>
            <a:miter lim="400000"/>
          </a:ln>
        </p:spPr>
      </p:cxnSp>
      <p:sp>
        <p:nvSpPr>
          <p:cNvPr id="799" name="Shape 799"/>
          <p:cNvSpPr/>
          <p:nvPr/>
        </p:nvSpPr>
        <p:spPr>
          <a:xfrm>
            <a:off x="5096521" y="2189757"/>
            <a:ext cx="2255014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时间顺序相关</a:t>
            </a:r>
          </a:p>
        </p:txBody>
      </p:sp>
      <p:sp>
        <p:nvSpPr>
          <p:cNvPr id="800" name="Shape 800"/>
          <p:cNvSpPr/>
          <p:nvPr/>
        </p:nvSpPr>
        <p:spPr>
          <a:xfrm>
            <a:off x="5096521" y="5442704"/>
            <a:ext cx="2255014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过程追溯</a:t>
            </a:r>
          </a:p>
        </p:txBody>
      </p:sp>
      <p:sp>
        <p:nvSpPr>
          <p:cNvPr id="801" name="Shape 801"/>
          <p:cNvSpPr/>
          <p:nvPr/>
        </p:nvSpPr>
        <p:spPr>
          <a:xfrm>
            <a:off x="6612549" y="8904316"/>
            <a:ext cx="2255014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关联或独立</a:t>
            </a:r>
          </a:p>
        </p:txBody>
      </p:sp>
      <p:cxnSp>
        <p:nvCxnSpPr>
          <p:cNvPr id="802" name="Connector 802"/>
          <p:cNvCxnSpPr>
            <a:stCxn id="799" idx="0"/>
            <a:endCxn id="800" idx="0"/>
          </p:cNvCxnSpPr>
          <p:nvPr/>
        </p:nvCxnSpPr>
        <p:spPr>
          <a:xfrm>
            <a:off x="6224028" y="2824757"/>
            <a:ext cx="1" cy="3252948"/>
          </a:xfrm>
          <a:prstGeom prst="straightConnector1">
            <a:avLst/>
          </a:prstGeom>
          <a:ln w="76200" cap="rnd">
            <a:solidFill>
              <a:schemeClr val="accent1"/>
            </a:solidFill>
            <a:miter lim="400000"/>
          </a:ln>
        </p:spPr>
      </p:cxnSp>
      <p:cxnSp>
        <p:nvCxnSpPr>
          <p:cNvPr id="803" name="Connector 803"/>
          <p:cNvCxnSpPr>
            <a:stCxn id="800" idx="0"/>
            <a:endCxn id="804" idx="0"/>
          </p:cNvCxnSpPr>
          <p:nvPr/>
        </p:nvCxnSpPr>
        <p:spPr>
          <a:xfrm>
            <a:off x="6224028" y="6077704"/>
            <a:ext cx="3268791" cy="1"/>
          </a:xfrm>
          <a:prstGeom prst="straightConnector1">
            <a:avLst/>
          </a:prstGeom>
          <a:ln w="76200" cap="rnd">
            <a:solidFill>
              <a:schemeClr val="accent6"/>
            </a:solidFill>
            <a:miter lim="400000"/>
          </a:ln>
        </p:spPr>
      </p:cxnSp>
      <p:sp>
        <p:nvSpPr>
          <p:cNvPr id="804" name="Shape 804"/>
          <p:cNvSpPr/>
          <p:nvPr/>
        </p:nvSpPr>
        <p:spPr>
          <a:xfrm>
            <a:off x="8365312" y="5442704"/>
            <a:ext cx="2255014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对象追溯</a:t>
            </a:r>
          </a:p>
        </p:txBody>
      </p:sp>
      <p:sp>
        <p:nvSpPr>
          <p:cNvPr id="805" name="Shape 805"/>
          <p:cNvSpPr/>
          <p:nvPr/>
        </p:nvSpPr>
        <p:spPr>
          <a:xfrm rot="5400000">
            <a:off x="7105056" y="717351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5096521" y="2169992"/>
            <a:ext cx="2255014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时间相关性</a:t>
            </a:r>
          </a:p>
        </p:txBody>
      </p:sp>
      <p:sp>
        <p:nvSpPr>
          <p:cNvPr id="807" name="Shape 807"/>
          <p:cNvSpPr/>
          <p:nvPr/>
        </p:nvSpPr>
        <p:spPr>
          <a:xfrm>
            <a:off x="3681424" y="7210800"/>
            <a:ext cx="2255014" cy="1270001"/>
          </a:xfrm>
          <a:prstGeom prst="rect">
            <a:avLst/>
          </a:prstGeom>
          <a:ln w="76200">
            <a:solidFill>
              <a:schemeClr val="accent1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chemeClr val="accent1">
                    <a:hueOff val="118245"/>
                    <a:lumOff val="-11372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过程按角色拆分</a:t>
            </a:r>
          </a:p>
        </p:txBody>
      </p:sp>
      <p:sp>
        <p:nvSpPr>
          <p:cNvPr id="808" name="Shape 808"/>
          <p:cNvSpPr/>
          <p:nvPr/>
        </p:nvSpPr>
        <p:spPr>
          <a:xfrm flipH="1">
            <a:off x="6214648" y="7756900"/>
            <a:ext cx="671859" cy="1"/>
          </a:xfrm>
          <a:prstGeom prst="line">
            <a:avLst/>
          </a:prstGeom>
          <a:ln w="508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813" name="Group 813"/>
          <p:cNvGrpSpPr/>
          <p:nvPr/>
        </p:nvGrpSpPr>
        <p:grpSpPr>
          <a:xfrm>
            <a:off x="3088929" y="10934607"/>
            <a:ext cx="2499502" cy="1885474"/>
            <a:chOff x="0" y="0"/>
            <a:chExt cx="2499500" cy="1885472"/>
          </a:xfrm>
        </p:grpSpPr>
        <p:sp>
          <p:nvSpPr>
            <p:cNvPr id="809" name="Shape 809"/>
            <p:cNvSpPr/>
            <p:nvPr/>
          </p:nvSpPr>
          <p:spPr>
            <a:xfrm>
              <a:off x="0" y="0"/>
              <a:ext cx="2499501" cy="187331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FF7E79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355864" y="13879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下单</a:t>
              </a:r>
            </a:p>
          </p:txBody>
        </p:sp>
        <p:sp>
          <p:nvSpPr>
            <p:cNvPr id="811" name="Shape 811"/>
            <p:cNvSpPr/>
            <p:nvPr/>
          </p:nvSpPr>
          <p:spPr>
            <a:xfrm>
              <a:off x="1355864" y="1250472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预约</a:t>
              </a:r>
            </a:p>
          </p:txBody>
        </p:sp>
        <p:sp>
          <p:nvSpPr>
            <p:cNvPr id="812" name="Shape 812"/>
            <p:cNvSpPr/>
            <p:nvPr/>
          </p:nvSpPr>
          <p:spPr>
            <a:xfrm>
              <a:off x="312025" y="619158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订单</a:t>
              </a:r>
            </a:p>
          </p:txBody>
        </p:sp>
      </p:grpSp>
      <p:grpSp>
        <p:nvGrpSpPr>
          <p:cNvPr id="820" name="Group 820"/>
          <p:cNvGrpSpPr/>
          <p:nvPr/>
        </p:nvGrpSpPr>
        <p:grpSpPr>
          <a:xfrm>
            <a:off x="7746569" y="10937431"/>
            <a:ext cx="2499502" cy="1879826"/>
            <a:chOff x="0" y="0"/>
            <a:chExt cx="2499500" cy="1879824"/>
          </a:xfrm>
        </p:grpSpPr>
        <p:sp>
          <p:nvSpPr>
            <p:cNvPr id="814" name="Shape 814"/>
            <p:cNvSpPr/>
            <p:nvPr/>
          </p:nvSpPr>
          <p:spPr>
            <a:xfrm>
              <a:off x="0" y="1078319"/>
              <a:ext cx="2499501" cy="801506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FF7E79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0" y="0"/>
              <a:ext cx="2499501" cy="801506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FF7E79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1409613" y="83253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下单</a:t>
              </a:r>
            </a:p>
          </p:txBody>
        </p:sp>
        <p:sp>
          <p:nvSpPr>
            <p:cNvPr id="817" name="Shape 817"/>
            <p:cNvSpPr/>
            <p:nvPr/>
          </p:nvSpPr>
          <p:spPr>
            <a:xfrm>
              <a:off x="1407036" y="1174272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6"/>
                  </a:solidFill>
                </a:defRPr>
              </a:lvl1pPr>
            </a:lstStyle>
            <a:p>
              <a:r>
                <a:t>预约</a:t>
              </a:r>
            </a:p>
          </p:txBody>
        </p:sp>
        <p:sp>
          <p:nvSpPr>
            <p:cNvPr id="818" name="Shape 818"/>
            <p:cNvSpPr/>
            <p:nvPr/>
          </p:nvSpPr>
          <p:spPr>
            <a:xfrm>
              <a:off x="213586" y="83253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订单</a:t>
              </a:r>
            </a:p>
          </p:txBody>
        </p:sp>
        <p:sp>
          <p:nvSpPr>
            <p:cNvPr id="819" name="Shape 819"/>
            <p:cNvSpPr/>
            <p:nvPr/>
          </p:nvSpPr>
          <p:spPr>
            <a:xfrm>
              <a:off x="211008" y="1174272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6"/>
                  </a:solidFill>
                </a:defRPr>
              </a:lvl1pPr>
            </a:lstStyle>
            <a:p>
              <a:r>
                <a:t>预订</a:t>
              </a:r>
            </a:p>
          </p:txBody>
        </p:sp>
      </p:grpSp>
      <p:grpSp>
        <p:nvGrpSpPr>
          <p:cNvPr id="825" name="Group 825"/>
          <p:cNvGrpSpPr/>
          <p:nvPr/>
        </p:nvGrpSpPr>
        <p:grpSpPr>
          <a:xfrm>
            <a:off x="14415428" y="10934607"/>
            <a:ext cx="2499502" cy="1885474"/>
            <a:chOff x="0" y="0"/>
            <a:chExt cx="2499500" cy="1885472"/>
          </a:xfrm>
        </p:grpSpPr>
        <p:sp>
          <p:nvSpPr>
            <p:cNvPr id="821" name="Shape 821"/>
            <p:cNvSpPr/>
            <p:nvPr/>
          </p:nvSpPr>
          <p:spPr>
            <a:xfrm>
              <a:off x="0" y="0"/>
              <a:ext cx="2499501" cy="187331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FF7E79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1355864" y="13879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售价</a:t>
              </a:r>
            </a:p>
          </p:txBody>
        </p:sp>
        <p:sp>
          <p:nvSpPr>
            <p:cNvPr id="823" name="Shape 823"/>
            <p:cNvSpPr/>
            <p:nvPr/>
          </p:nvSpPr>
          <p:spPr>
            <a:xfrm>
              <a:off x="1355864" y="1250472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进价</a:t>
              </a:r>
            </a:p>
          </p:txBody>
        </p:sp>
        <p:sp>
          <p:nvSpPr>
            <p:cNvPr id="824" name="Shape 824"/>
            <p:cNvSpPr/>
            <p:nvPr/>
          </p:nvSpPr>
          <p:spPr>
            <a:xfrm>
              <a:off x="312025" y="619158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产品</a:t>
              </a:r>
            </a:p>
          </p:txBody>
        </p:sp>
      </p:grpSp>
      <p:grpSp>
        <p:nvGrpSpPr>
          <p:cNvPr id="832" name="Group 832"/>
          <p:cNvGrpSpPr/>
          <p:nvPr/>
        </p:nvGrpSpPr>
        <p:grpSpPr>
          <a:xfrm>
            <a:off x="19073068" y="10937431"/>
            <a:ext cx="2499501" cy="1879826"/>
            <a:chOff x="0" y="0"/>
            <a:chExt cx="2499500" cy="1879824"/>
          </a:xfrm>
        </p:grpSpPr>
        <p:sp>
          <p:nvSpPr>
            <p:cNvPr id="826" name="Shape 826"/>
            <p:cNvSpPr/>
            <p:nvPr/>
          </p:nvSpPr>
          <p:spPr>
            <a:xfrm>
              <a:off x="0" y="1078319"/>
              <a:ext cx="2499501" cy="801506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FF7E79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0" y="0"/>
              <a:ext cx="2499501" cy="801506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FF7E79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409613" y="83253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售价</a:t>
              </a:r>
            </a:p>
          </p:txBody>
        </p:sp>
        <p:sp>
          <p:nvSpPr>
            <p:cNvPr id="829" name="Shape 829"/>
            <p:cNvSpPr/>
            <p:nvPr/>
          </p:nvSpPr>
          <p:spPr>
            <a:xfrm>
              <a:off x="1407036" y="1174272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6"/>
                  </a:solidFill>
                </a:defRPr>
              </a:lvl1pPr>
            </a:lstStyle>
            <a:p>
              <a:r>
                <a:t>进价</a:t>
              </a:r>
            </a:p>
          </p:txBody>
        </p:sp>
        <p:sp>
          <p:nvSpPr>
            <p:cNvPr id="830" name="Shape 830"/>
            <p:cNvSpPr/>
            <p:nvPr/>
          </p:nvSpPr>
          <p:spPr>
            <a:xfrm>
              <a:off x="213586" y="83253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产品</a:t>
              </a:r>
            </a:p>
          </p:txBody>
        </p:sp>
        <p:sp>
          <p:nvSpPr>
            <p:cNvPr id="831" name="Shape 831"/>
            <p:cNvSpPr/>
            <p:nvPr/>
          </p:nvSpPr>
          <p:spPr>
            <a:xfrm>
              <a:off x="211008" y="1174272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6"/>
                  </a:solidFill>
                </a:defRPr>
              </a:lvl1pPr>
            </a:lstStyle>
            <a:p>
              <a:r>
                <a:t>资源</a:t>
              </a:r>
            </a:p>
          </p:txBody>
        </p:sp>
      </p:grp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领域驱动设计 战略设计 实战 合理的上下文和领域划分</a:t>
            </a:r>
          </a:p>
        </p:txBody>
      </p:sp>
      <p:sp>
        <p:nvSpPr>
          <p:cNvPr id="835" name="Shape 835"/>
          <p:cNvSpPr/>
          <p:nvPr/>
        </p:nvSpPr>
        <p:spPr>
          <a:xfrm flipV="1">
            <a:off x="2333058" y="9974241"/>
            <a:ext cx="20613806" cy="259"/>
          </a:xfrm>
          <a:prstGeom prst="line">
            <a:avLst/>
          </a:prstGeom>
          <a:ln w="76200">
            <a:solidFill>
              <a:schemeClr val="accent1">
                <a:hueOff val="118245"/>
                <a:lumOff val="-11372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941731" y="8700012"/>
            <a:ext cx="2527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预订后退款</a:t>
            </a:r>
          </a:p>
        </p:txBody>
      </p:sp>
      <p:sp>
        <p:nvSpPr>
          <p:cNvPr id="837" name="Shape 837"/>
          <p:cNvSpPr/>
          <p:nvPr/>
        </p:nvSpPr>
        <p:spPr>
          <a:xfrm flipV="1">
            <a:off x="2333004" y="5235846"/>
            <a:ext cx="20613806" cy="258"/>
          </a:xfrm>
          <a:prstGeom prst="line">
            <a:avLst/>
          </a:prstGeom>
          <a:ln w="76200">
            <a:solidFill>
              <a:schemeClr val="accent1">
                <a:hueOff val="118245"/>
                <a:lumOff val="-11372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992531" y="3875164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先约后买</a:t>
            </a:r>
          </a:p>
        </p:txBody>
      </p:sp>
      <p:sp>
        <p:nvSpPr>
          <p:cNvPr id="839" name="Shape 839"/>
          <p:cNvSpPr/>
          <p:nvPr/>
        </p:nvSpPr>
        <p:spPr>
          <a:xfrm flipV="1">
            <a:off x="2333058" y="7714377"/>
            <a:ext cx="20613806" cy="259"/>
          </a:xfrm>
          <a:prstGeom prst="line">
            <a:avLst/>
          </a:prstGeom>
          <a:ln w="76200">
            <a:solidFill>
              <a:schemeClr val="accent1">
                <a:hueOff val="118245"/>
                <a:lumOff val="-11372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941731" y="6440148"/>
            <a:ext cx="2527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预订前退款</a:t>
            </a:r>
          </a:p>
        </p:txBody>
      </p:sp>
      <p:sp>
        <p:nvSpPr>
          <p:cNvPr id="841" name="Shape 841"/>
          <p:cNvSpPr/>
          <p:nvPr/>
        </p:nvSpPr>
        <p:spPr>
          <a:xfrm flipV="1">
            <a:off x="2333058" y="2797862"/>
            <a:ext cx="20613806" cy="259"/>
          </a:xfrm>
          <a:prstGeom prst="line">
            <a:avLst/>
          </a:prstGeom>
          <a:ln w="76200">
            <a:solidFill>
              <a:schemeClr val="accent1">
                <a:hueOff val="118245"/>
                <a:lumOff val="-11372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992531" y="1523633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先买后约</a:t>
            </a:r>
          </a:p>
        </p:txBody>
      </p:sp>
      <p:sp>
        <p:nvSpPr>
          <p:cNvPr id="843" name="Shape 843"/>
          <p:cNvSpPr/>
          <p:nvPr/>
        </p:nvSpPr>
        <p:spPr>
          <a:xfrm flipV="1">
            <a:off x="2333058" y="12062586"/>
            <a:ext cx="20613806" cy="259"/>
          </a:xfrm>
          <a:prstGeom prst="line">
            <a:avLst/>
          </a:prstGeom>
          <a:ln w="76200">
            <a:solidFill>
              <a:schemeClr val="accent1">
                <a:hueOff val="118245"/>
                <a:lumOff val="-11372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941731" y="10788357"/>
            <a:ext cx="2527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消费后退款</a:t>
            </a:r>
          </a:p>
        </p:txBody>
      </p:sp>
      <p:sp>
        <p:nvSpPr>
          <p:cNvPr id="845" name="Shape 845"/>
          <p:cNvSpPr/>
          <p:nvPr/>
        </p:nvSpPr>
        <p:spPr>
          <a:xfrm>
            <a:off x="2309875" y="1141338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r>
              <a:t>下单</a:t>
            </a:r>
          </a:p>
        </p:txBody>
      </p:sp>
      <p:sp>
        <p:nvSpPr>
          <p:cNvPr id="846" name="Shape 846"/>
          <p:cNvSpPr/>
          <p:nvPr/>
        </p:nvSpPr>
        <p:spPr>
          <a:xfrm>
            <a:off x="2309875" y="9246709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r>
              <a:t>下单</a:t>
            </a:r>
          </a:p>
        </p:txBody>
      </p:sp>
      <p:sp>
        <p:nvSpPr>
          <p:cNvPr id="847" name="Shape 847"/>
          <p:cNvSpPr/>
          <p:nvPr/>
        </p:nvSpPr>
        <p:spPr>
          <a:xfrm>
            <a:off x="2309875" y="7003837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r>
              <a:t>下单</a:t>
            </a:r>
          </a:p>
        </p:txBody>
      </p:sp>
      <p:sp>
        <p:nvSpPr>
          <p:cNvPr id="848" name="Shape 848"/>
          <p:cNvSpPr/>
          <p:nvPr/>
        </p:nvSpPr>
        <p:spPr>
          <a:xfrm>
            <a:off x="2309875" y="4534919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r>
              <a:t>下单</a:t>
            </a:r>
          </a:p>
        </p:txBody>
      </p:sp>
      <p:sp>
        <p:nvSpPr>
          <p:cNvPr id="849" name="Shape 849"/>
          <p:cNvSpPr/>
          <p:nvPr/>
        </p:nvSpPr>
        <p:spPr>
          <a:xfrm>
            <a:off x="2309875" y="2027251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r>
              <a:t>下单</a:t>
            </a:r>
          </a:p>
        </p:txBody>
      </p:sp>
      <p:sp>
        <p:nvSpPr>
          <p:cNvPr id="850" name="Shape 850"/>
          <p:cNvSpPr/>
          <p:nvPr/>
        </p:nvSpPr>
        <p:spPr>
          <a:xfrm>
            <a:off x="9739772" y="1141338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6"/>
                </a:solidFill>
              </a:defRPr>
            </a:lvl1pPr>
          </a:lstStyle>
          <a:p>
            <a:r>
              <a:t>支付</a:t>
            </a:r>
          </a:p>
        </p:txBody>
      </p:sp>
      <p:sp>
        <p:nvSpPr>
          <p:cNvPr id="851" name="Shape 851"/>
          <p:cNvSpPr/>
          <p:nvPr/>
        </p:nvSpPr>
        <p:spPr>
          <a:xfrm>
            <a:off x="6127697" y="9246709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6"/>
                </a:solidFill>
              </a:defRPr>
            </a:lvl1pPr>
          </a:lstStyle>
          <a:p>
            <a:r>
              <a:t>支付</a:t>
            </a:r>
          </a:p>
        </p:txBody>
      </p:sp>
      <p:sp>
        <p:nvSpPr>
          <p:cNvPr id="852" name="Shape 852"/>
          <p:cNvSpPr/>
          <p:nvPr/>
        </p:nvSpPr>
        <p:spPr>
          <a:xfrm>
            <a:off x="6127697" y="7003837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6"/>
                </a:solidFill>
              </a:defRPr>
            </a:lvl1pPr>
          </a:lstStyle>
          <a:p>
            <a:r>
              <a:t>支付</a:t>
            </a:r>
          </a:p>
        </p:txBody>
      </p:sp>
      <p:sp>
        <p:nvSpPr>
          <p:cNvPr id="853" name="Shape 853"/>
          <p:cNvSpPr/>
          <p:nvPr/>
        </p:nvSpPr>
        <p:spPr>
          <a:xfrm>
            <a:off x="6127697" y="2027251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6"/>
                </a:solidFill>
              </a:defRPr>
            </a:lvl1pPr>
          </a:lstStyle>
          <a:p>
            <a:r>
              <a:t>支付</a:t>
            </a:r>
          </a:p>
        </p:txBody>
      </p:sp>
      <p:sp>
        <p:nvSpPr>
          <p:cNvPr id="854" name="Shape 854"/>
          <p:cNvSpPr/>
          <p:nvPr/>
        </p:nvSpPr>
        <p:spPr>
          <a:xfrm>
            <a:off x="9739772" y="4534919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6"/>
                </a:solidFill>
              </a:defRPr>
            </a:lvl1pPr>
          </a:lstStyle>
          <a:p>
            <a:r>
              <a:t>支付</a:t>
            </a:r>
          </a:p>
        </p:txBody>
      </p:sp>
      <p:sp>
        <p:nvSpPr>
          <p:cNvPr id="855" name="Shape 855"/>
          <p:cNvSpPr/>
          <p:nvPr/>
        </p:nvSpPr>
        <p:spPr>
          <a:xfrm>
            <a:off x="6127697" y="1141338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r>
              <a:t>预订</a:t>
            </a:r>
          </a:p>
        </p:txBody>
      </p:sp>
      <p:sp>
        <p:nvSpPr>
          <p:cNvPr id="856" name="Shape 856"/>
          <p:cNvSpPr/>
          <p:nvPr/>
        </p:nvSpPr>
        <p:spPr>
          <a:xfrm>
            <a:off x="9739772" y="9246709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r>
              <a:t>预订</a:t>
            </a:r>
          </a:p>
        </p:txBody>
      </p:sp>
      <p:sp>
        <p:nvSpPr>
          <p:cNvPr id="857" name="Shape 857"/>
          <p:cNvSpPr/>
          <p:nvPr/>
        </p:nvSpPr>
        <p:spPr>
          <a:xfrm>
            <a:off x="13455848" y="7003837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r>
              <a:t>预订</a:t>
            </a:r>
          </a:p>
        </p:txBody>
      </p:sp>
      <p:sp>
        <p:nvSpPr>
          <p:cNvPr id="858" name="Shape 858"/>
          <p:cNvSpPr/>
          <p:nvPr/>
        </p:nvSpPr>
        <p:spPr>
          <a:xfrm>
            <a:off x="6127697" y="4534919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r>
              <a:t>预订</a:t>
            </a:r>
          </a:p>
        </p:txBody>
      </p:sp>
      <p:sp>
        <p:nvSpPr>
          <p:cNvPr id="859" name="Shape 859"/>
          <p:cNvSpPr/>
          <p:nvPr/>
        </p:nvSpPr>
        <p:spPr>
          <a:xfrm>
            <a:off x="9739772" y="2027251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r>
              <a:t>预订</a:t>
            </a:r>
          </a:p>
        </p:txBody>
      </p:sp>
      <p:sp>
        <p:nvSpPr>
          <p:cNvPr id="860" name="Shape 860"/>
          <p:cNvSpPr/>
          <p:nvPr/>
        </p:nvSpPr>
        <p:spPr>
          <a:xfrm>
            <a:off x="18221363" y="11408278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t>退款</a:t>
            </a:r>
          </a:p>
        </p:txBody>
      </p:sp>
      <p:sp>
        <p:nvSpPr>
          <p:cNvPr id="861" name="Shape 861"/>
          <p:cNvSpPr/>
          <p:nvPr/>
        </p:nvSpPr>
        <p:spPr>
          <a:xfrm>
            <a:off x="13455848" y="9311732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t>退款</a:t>
            </a:r>
          </a:p>
        </p:txBody>
      </p:sp>
      <p:sp>
        <p:nvSpPr>
          <p:cNvPr id="862" name="Shape 862"/>
          <p:cNvSpPr/>
          <p:nvPr/>
        </p:nvSpPr>
        <p:spPr>
          <a:xfrm>
            <a:off x="9739772" y="7003837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t>退款</a:t>
            </a:r>
          </a:p>
        </p:txBody>
      </p:sp>
      <p:sp>
        <p:nvSpPr>
          <p:cNvPr id="863" name="Shape 863"/>
          <p:cNvSpPr/>
          <p:nvPr/>
        </p:nvSpPr>
        <p:spPr>
          <a:xfrm>
            <a:off x="13455848" y="11408278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D783FF"/>
                </a:solidFill>
              </a:defRPr>
            </a:lvl1pPr>
          </a:lstStyle>
          <a:p>
            <a:r>
              <a:t>消费</a:t>
            </a:r>
          </a:p>
        </p:txBody>
      </p:sp>
      <p:sp>
        <p:nvSpPr>
          <p:cNvPr id="864" name="Shape 864"/>
          <p:cNvSpPr/>
          <p:nvPr/>
        </p:nvSpPr>
        <p:spPr>
          <a:xfrm>
            <a:off x="18221363" y="9311732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D783FF"/>
                </a:solidFill>
              </a:defRPr>
            </a:lvl1pPr>
          </a:lstStyle>
          <a:p>
            <a:r>
              <a:t>消费</a:t>
            </a:r>
          </a:p>
        </p:txBody>
      </p:sp>
      <p:sp>
        <p:nvSpPr>
          <p:cNvPr id="865" name="Shape 865"/>
          <p:cNvSpPr/>
          <p:nvPr/>
        </p:nvSpPr>
        <p:spPr>
          <a:xfrm>
            <a:off x="18221363" y="7003837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D783FF"/>
                </a:solidFill>
              </a:defRPr>
            </a:lvl1pPr>
          </a:lstStyle>
          <a:p>
            <a:r>
              <a:t>消费</a:t>
            </a:r>
          </a:p>
        </p:txBody>
      </p:sp>
      <p:sp>
        <p:nvSpPr>
          <p:cNvPr id="866" name="Shape 866"/>
          <p:cNvSpPr/>
          <p:nvPr/>
        </p:nvSpPr>
        <p:spPr>
          <a:xfrm>
            <a:off x="18221363" y="4533484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D783FF"/>
                </a:solidFill>
              </a:defRPr>
            </a:lvl1pPr>
          </a:lstStyle>
          <a:p>
            <a:r>
              <a:t>消费</a:t>
            </a:r>
          </a:p>
        </p:txBody>
      </p:sp>
      <p:sp>
        <p:nvSpPr>
          <p:cNvPr id="867" name="Shape 867"/>
          <p:cNvSpPr/>
          <p:nvPr/>
        </p:nvSpPr>
        <p:spPr>
          <a:xfrm>
            <a:off x="18221363" y="2027251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D783FF"/>
                </a:solidFill>
              </a:defRPr>
            </a:lvl1pPr>
          </a:lstStyle>
          <a:p>
            <a:r>
              <a:t>消费</a:t>
            </a:r>
          </a:p>
        </p:txBody>
      </p:sp>
      <p:sp>
        <p:nvSpPr>
          <p:cNvPr id="868" name="Shape 868"/>
          <p:cNvSpPr/>
          <p:nvPr/>
        </p:nvSpPr>
        <p:spPr>
          <a:xfrm>
            <a:off x="13455848" y="4533484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t>退款</a:t>
            </a:r>
          </a:p>
        </p:txBody>
      </p:sp>
      <p:sp>
        <p:nvSpPr>
          <p:cNvPr id="869" name="Shape 869"/>
          <p:cNvSpPr/>
          <p:nvPr/>
        </p:nvSpPr>
        <p:spPr>
          <a:xfrm>
            <a:off x="13455848" y="2027251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t>退款</a:t>
            </a:r>
          </a:p>
        </p:txBody>
      </p:sp>
      <p:sp>
        <p:nvSpPr>
          <p:cNvPr id="870" name="Shape 870"/>
          <p:cNvSpPr/>
          <p:nvPr/>
        </p:nvSpPr>
        <p:spPr>
          <a:xfrm>
            <a:off x="6127697" y="2858284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71" name="Shape 871"/>
          <p:cNvSpPr/>
          <p:nvPr/>
        </p:nvSpPr>
        <p:spPr>
          <a:xfrm>
            <a:off x="6127697" y="5259368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72" name="Shape 872"/>
          <p:cNvSpPr/>
          <p:nvPr/>
        </p:nvSpPr>
        <p:spPr>
          <a:xfrm>
            <a:off x="9743030" y="2858284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73" name="Shape 873"/>
          <p:cNvSpPr/>
          <p:nvPr/>
        </p:nvSpPr>
        <p:spPr>
          <a:xfrm>
            <a:off x="13455848" y="2858284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74" name="Shape 874"/>
          <p:cNvSpPr/>
          <p:nvPr/>
        </p:nvSpPr>
        <p:spPr>
          <a:xfrm>
            <a:off x="18221363" y="2858284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75" name="Shape 875"/>
          <p:cNvSpPr/>
          <p:nvPr/>
        </p:nvSpPr>
        <p:spPr>
          <a:xfrm>
            <a:off x="9739772" y="12068351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76" name="Shape 876"/>
          <p:cNvSpPr/>
          <p:nvPr/>
        </p:nvSpPr>
        <p:spPr>
          <a:xfrm>
            <a:off x="9739772" y="7880515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77" name="Shape 877"/>
          <p:cNvSpPr/>
          <p:nvPr/>
        </p:nvSpPr>
        <p:spPr>
          <a:xfrm>
            <a:off x="6127697" y="7880515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78" name="Shape 878"/>
          <p:cNvSpPr/>
          <p:nvPr/>
        </p:nvSpPr>
        <p:spPr>
          <a:xfrm>
            <a:off x="18221363" y="5251108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79" name="Shape 879"/>
          <p:cNvSpPr/>
          <p:nvPr/>
        </p:nvSpPr>
        <p:spPr>
          <a:xfrm>
            <a:off x="13455848" y="5279293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80" name="Shape 880"/>
          <p:cNvSpPr/>
          <p:nvPr/>
        </p:nvSpPr>
        <p:spPr>
          <a:xfrm>
            <a:off x="9739772" y="5251108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81" name="Shape 881"/>
          <p:cNvSpPr/>
          <p:nvPr/>
        </p:nvSpPr>
        <p:spPr>
          <a:xfrm>
            <a:off x="18221363" y="10083115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82" name="Shape 882"/>
          <p:cNvSpPr/>
          <p:nvPr/>
        </p:nvSpPr>
        <p:spPr>
          <a:xfrm>
            <a:off x="13455848" y="10083115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83" name="Shape 883"/>
          <p:cNvSpPr/>
          <p:nvPr/>
        </p:nvSpPr>
        <p:spPr>
          <a:xfrm>
            <a:off x="9743030" y="10159315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84" name="Shape 884"/>
          <p:cNvSpPr/>
          <p:nvPr/>
        </p:nvSpPr>
        <p:spPr>
          <a:xfrm>
            <a:off x="6153149" y="10159315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85" name="Shape 885"/>
          <p:cNvSpPr/>
          <p:nvPr/>
        </p:nvSpPr>
        <p:spPr>
          <a:xfrm>
            <a:off x="18221363" y="7880439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86" name="Shape 886"/>
          <p:cNvSpPr/>
          <p:nvPr/>
        </p:nvSpPr>
        <p:spPr>
          <a:xfrm>
            <a:off x="13455848" y="7868991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87" name="Shape 887"/>
          <p:cNvSpPr/>
          <p:nvPr/>
        </p:nvSpPr>
        <p:spPr>
          <a:xfrm>
            <a:off x="6127697" y="12068351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88" name="Shape 888"/>
          <p:cNvSpPr/>
          <p:nvPr/>
        </p:nvSpPr>
        <p:spPr>
          <a:xfrm>
            <a:off x="13455848" y="12068351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  <p:sp>
        <p:nvSpPr>
          <p:cNvPr id="889" name="Shape 889"/>
          <p:cNvSpPr/>
          <p:nvPr/>
        </p:nvSpPr>
        <p:spPr>
          <a:xfrm>
            <a:off x="18221363" y="12068351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领域驱动设计 战略设计 实战 需求分析与知识提取 四色原型应用</a:t>
            </a:r>
          </a:p>
        </p:txBody>
      </p:sp>
      <p:grpSp>
        <p:nvGrpSpPr>
          <p:cNvPr id="912" name="Group 912"/>
          <p:cNvGrpSpPr/>
          <p:nvPr/>
        </p:nvGrpSpPr>
        <p:grpSpPr>
          <a:xfrm>
            <a:off x="1801575" y="1523633"/>
            <a:ext cx="6171019" cy="6156347"/>
            <a:chOff x="0" y="0"/>
            <a:chExt cx="6171017" cy="6156346"/>
          </a:xfrm>
        </p:grpSpPr>
        <p:grpSp>
          <p:nvGrpSpPr>
            <p:cNvPr id="894" name="Group 894"/>
            <p:cNvGrpSpPr/>
            <p:nvPr/>
          </p:nvGrpSpPr>
          <p:grpSpPr>
            <a:xfrm>
              <a:off x="4414375" y="1912858"/>
              <a:ext cx="1541831" cy="940404"/>
              <a:chOff x="0" y="0"/>
              <a:chExt cx="1541830" cy="940402"/>
            </a:xfrm>
          </p:grpSpPr>
          <p:sp>
            <p:nvSpPr>
              <p:cNvPr id="892" name="Shape 892"/>
              <p:cNvSpPr/>
              <p:nvPr/>
            </p:nvSpPr>
            <p:spPr>
              <a:xfrm>
                <a:off x="0" y="0"/>
                <a:ext cx="1541831" cy="940403"/>
              </a:xfrm>
              <a:prstGeom prst="rect">
                <a:avLst/>
              </a:prstGeom>
              <a:noFill/>
              <a:ln w="508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defRPr sz="3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93" name="Shape 893"/>
              <p:cNvSpPr/>
              <p:nvPr/>
            </p:nvSpPr>
            <p:spPr>
              <a:xfrm>
                <a:off x="256565" y="101901"/>
                <a:ext cx="1028701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>
                    <a:solidFill>
                      <a:schemeClr val="accent2"/>
                    </a:solidFill>
                  </a:defRPr>
                </a:lvl1pPr>
              </a:lstStyle>
              <a:p>
                <a:r>
                  <a:t>退款</a:t>
                </a:r>
              </a:p>
            </p:txBody>
          </p:sp>
        </p:grpSp>
        <p:grpSp>
          <p:nvGrpSpPr>
            <p:cNvPr id="897" name="Group 897"/>
            <p:cNvGrpSpPr/>
            <p:nvPr/>
          </p:nvGrpSpPr>
          <p:grpSpPr>
            <a:xfrm>
              <a:off x="214812" y="3494551"/>
              <a:ext cx="1541831" cy="940403"/>
              <a:chOff x="0" y="0"/>
              <a:chExt cx="1541830" cy="940402"/>
            </a:xfrm>
          </p:grpSpPr>
          <p:sp>
            <p:nvSpPr>
              <p:cNvPr id="895" name="Shape 895"/>
              <p:cNvSpPr/>
              <p:nvPr/>
            </p:nvSpPr>
            <p:spPr>
              <a:xfrm>
                <a:off x="256565" y="101901"/>
                <a:ext cx="1028701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>
                    <a:solidFill>
                      <a:schemeClr val="accent4">
                        <a:hueOff val="-624705"/>
                        <a:lumOff val="1372"/>
                      </a:schemeClr>
                    </a:solidFill>
                  </a:defRPr>
                </a:lvl1pPr>
              </a:lstStyle>
              <a:p>
                <a:r>
                  <a:t>预订</a:t>
                </a:r>
              </a:p>
            </p:txBody>
          </p:sp>
          <p:sp>
            <p:nvSpPr>
              <p:cNvPr id="896" name="Shape 896"/>
              <p:cNvSpPr/>
              <p:nvPr/>
            </p:nvSpPr>
            <p:spPr>
              <a:xfrm>
                <a:off x="0" y="0"/>
                <a:ext cx="1541831" cy="940403"/>
              </a:xfrm>
              <a:prstGeom prst="rect">
                <a:avLst/>
              </a:prstGeom>
              <a:noFill/>
              <a:ln w="508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defRPr sz="3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900" name="Group 900"/>
            <p:cNvGrpSpPr/>
            <p:nvPr/>
          </p:nvGrpSpPr>
          <p:grpSpPr>
            <a:xfrm>
              <a:off x="4414375" y="3421902"/>
              <a:ext cx="1541831" cy="940404"/>
              <a:chOff x="0" y="0"/>
              <a:chExt cx="1541830" cy="940402"/>
            </a:xfrm>
          </p:grpSpPr>
          <p:sp>
            <p:nvSpPr>
              <p:cNvPr id="898" name="Shape 898"/>
              <p:cNvSpPr/>
              <p:nvPr/>
            </p:nvSpPr>
            <p:spPr>
              <a:xfrm>
                <a:off x="256565" y="101901"/>
                <a:ext cx="1028701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>
                    <a:solidFill>
                      <a:srgbClr val="D783FF"/>
                    </a:solidFill>
                  </a:defRPr>
                </a:lvl1pPr>
              </a:lstStyle>
              <a:p>
                <a:r>
                  <a:t>消费</a:t>
                </a:r>
              </a:p>
            </p:txBody>
          </p:sp>
          <p:sp>
            <p:nvSpPr>
              <p:cNvPr id="899" name="Shape 899"/>
              <p:cNvSpPr/>
              <p:nvPr/>
            </p:nvSpPr>
            <p:spPr>
              <a:xfrm>
                <a:off x="0" y="0"/>
                <a:ext cx="1541831" cy="940403"/>
              </a:xfrm>
              <a:prstGeom prst="rect">
                <a:avLst/>
              </a:prstGeom>
              <a:noFill/>
              <a:ln w="508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defRPr sz="3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903" name="Group 903"/>
            <p:cNvGrpSpPr/>
            <p:nvPr/>
          </p:nvGrpSpPr>
          <p:grpSpPr>
            <a:xfrm>
              <a:off x="214812" y="5215943"/>
              <a:ext cx="1541831" cy="940404"/>
              <a:chOff x="0" y="0"/>
              <a:chExt cx="1541830" cy="940402"/>
            </a:xfrm>
          </p:grpSpPr>
          <p:sp>
            <p:nvSpPr>
              <p:cNvPr id="901" name="Shape 901"/>
              <p:cNvSpPr/>
              <p:nvPr/>
            </p:nvSpPr>
            <p:spPr>
              <a:xfrm>
                <a:off x="256565" y="101901"/>
                <a:ext cx="1028701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>
                    <a:solidFill>
                      <a:srgbClr val="FF7E79"/>
                    </a:solidFill>
                  </a:defRPr>
                </a:lvl1pPr>
              </a:lstStyle>
              <a:p>
                <a:r>
                  <a:t>结算</a:t>
                </a:r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0" y="0"/>
                <a:ext cx="1541831" cy="940403"/>
              </a:xfrm>
              <a:prstGeom prst="rect">
                <a:avLst/>
              </a:prstGeom>
              <a:noFill/>
              <a:ln w="508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defRPr sz="3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906" name="Group 906"/>
            <p:cNvGrpSpPr/>
            <p:nvPr/>
          </p:nvGrpSpPr>
          <p:grpSpPr>
            <a:xfrm>
              <a:off x="214812" y="1912858"/>
              <a:ext cx="1541831" cy="940404"/>
              <a:chOff x="0" y="0"/>
              <a:chExt cx="1541830" cy="940402"/>
            </a:xfrm>
          </p:grpSpPr>
          <p:sp>
            <p:nvSpPr>
              <p:cNvPr id="904" name="Shape 904"/>
              <p:cNvSpPr/>
              <p:nvPr/>
            </p:nvSpPr>
            <p:spPr>
              <a:xfrm>
                <a:off x="256565" y="101901"/>
                <a:ext cx="1028701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>
                    <a:solidFill>
                      <a:schemeClr val="accent1">
                        <a:lumOff val="13529"/>
                      </a:schemeClr>
                    </a:solidFill>
                  </a:defRPr>
                </a:lvl1pPr>
              </a:lstStyle>
              <a:p>
                <a:r>
                  <a:t>下单</a:t>
                </a:r>
              </a:p>
            </p:txBody>
          </p:sp>
          <p:sp>
            <p:nvSpPr>
              <p:cNvPr id="905" name="Shape 905"/>
              <p:cNvSpPr/>
              <p:nvPr/>
            </p:nvSpPr>
            <p:spPr>
              <a:xfrm>
                <a:off x="0" y="0"/>
                <a:ext cx="1541831" cy="940403"/>
              </a:xfrm>
              <a:prstGeom prst="rect">
                <a:avLst/>
              </a:prstGeom>
              <a:noFill/>
              <a:ln w="508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defRPr sz="3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909" name="Group 909"/>
            <p:cNvGrpSpPr/>
            <p:nvPr/>
          </p:nvGrpSpPr>
          <p:grpSpPr>
            <a:xfrm>
              <a:off x="2314593" y="1912858"/>
              <a:ext cx="1541832" cy="940404"/>
              <a:chOff x="0" y="0"/>
              <a:chExt cx="1541830" cy="940402"/>
            </a:xfrm>
          </p:grpSpPr>
          <p:sp>
            <p:nvSpPr>
              <p:cNvPr id="907" name="Shape 907"/>
              <p:cNvSpPr/>
              <p:nvPr/>
            </p:nvSpPr>
            <p:spPr>
              <a:xfrm>
                <a:off x="256565" y="101901"/>
                <a:ext cx="1028701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>
                    <a:solidFill>
                      <a:schemeClr val="accent6"/>
                    </a:solidFill>
                  </a:defRPr>
                </a:lvl1pPr>
              </a:lstStyle>
              <a:p>
                <a:r>
                  <a:t>支付</a:t>
                </a:r>
              </a:p>
            </p:txBody>
          </p:sp>
          <p:sp>
            <p:nvSpPr>
              <p:cNvPr id="908" name="Shape 908"/>
              <p:cNvSpPr/>
              <p:nvPr/>
            </p:nvSpPr>
            <p:spPr>
              <a:xfrm>
                <a:off x="0" y="0"/>
                <a:ext cx="1541831" cy="940403"/>
              </a:xfrm>
              <a:prstGeom prst="rect">
                <a:avLst/>
              </a:prstGeom>
              <a:noFill/>
              <a:ln w="508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defRPr sz="3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10" name="Shape 910"/>
            <p:cNvSpPr/>
            <p:nvPr/>
          </p:nvSpPr>
          <p:spPr>
            <a:xfrm>
              <a:off x="0" y="1130194"/>
              <a:ext cx="6171019" cy="1"/>
            </a:xfrm>
            <a:prstGeom prst="line">
              <a:avLst/>
            </a:prstGeom>
            <a:noFill/>
            <a:ln w="76200" cap="flat">
              <a:solidFill>
                <a:schemeClr val="accent1">
                  <a:hueOff val="118245"/>
                  <a:lumOff val="-11372"/>
                </a:schemeClr>
              </a:solidFill>
              <a:custDash>
                <a:ds d="200000" sp="200000"/>
              </a:custDash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075859" y="0"/>
              <a:ext cx="2019301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时间相关性</a:t>
              </a:r>
            </a:p>
          </p:txBody>
        </p:sp>
      </p:grpSp>
      <p:grpSp>
        <p:nvGrpSpPr>
          <p:cNvPr id="915" name="Group 915"/>
          <p:cNvGrpSpPr/>
          <p:nvPr/>
        </p:nvGrpSpPr>
        <p:grpSpPr>
          <a:xfrm>
            <a:off x="9274386" y="10182362"/>
            <a:ext cx="1541832" cy="940404"/>
            <a:chOff x="0" y="0"/>
            <a:chExt cx="1541830" cy="940402"/>
          </a:xfrm>
        </p:grpSpPr>
        <p:sp>
          <p:nvSpPr>
            <p:cNvPr id="913" name="Shape 913"/>
            <p:cNvSpPr/>
            <p:nvPr/>
          </p:nvSpPr>
          <p:spPr>
            <a:xfrm>
              <a:off x="0" y="0"/>
              <a:ext cx="1541831" cy="9404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256565" y="101901"/>
              <a:ext cx="10287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chemeClr val="accent2"/>
                  </a:solidFill>
                </a:defRPr>
              </a:lvl1pPr>
            </a:lstStyle>
            <a:p>
              <a:r>
                <a:t>退款</a:t>
              </a:r>
            </a:p>
          </p:txBody>
        </p:sp>
      </p:grpSp>
      <p:grpSp>
        <p:nvGrpSpPr>
          <p:cNvPr id="918" name="Group 918"/>
          <p:cNvGrpSpPr/>
          <p:nvPr/>
        </p:nvGrpSpPr>
        <p:grpSpPr>
          <a:xfrm>
            <a:off x="9274386" y="5018184"/>
            <a:ext cx="1541832" cy="940404"/>
            <a:chOff x="0" y="0"/>
            <a:chExt cx="1541830" cy="940402"/>
          </a:xfrm>
        </p:grpSpPr>
        <p:sp>
          <p:nvSpPr>
            <p:cNvPr id="916" name="Shape 916"/>
            <p:cNvSpPr/>
            <p:nvPr/>
          </p:nvSpPr>
          <p:spPr>
            <a:xfrm>
              <a:off x="256565" y="101901"/>
              <a:ext cx="10287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chemeClr val="accent4">
                      <a:hueOff val="-624705"/>
                      <a:lumOff val="1372"/>
                    </a:schemeClr>
                  </a:solidFill>
                </a:defRPr>
              </a:lvl1pPr>
            </a:lstStyle>
            <a:p>
              <a:r>
                <a:t>预订</a:t>
              </a:r>
            </a:p>
          </p:txBody>
        </p:sp>
        <p:sp>
          <p:nvSpPr>
            <p:cNvPr id="917" name="Shape 917"/>
            <p:cNvSpPr/>
            <p:nvPr/>
          </p:nvSpPr>
          <p:spPr>
            <a:xfrm>
              <a:off x="0" y="0"/>
              <a:ext cx="1541831" cy="9404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21" name="Group 921"/>
          <p:cNvGrpSpPr/>
          <p:nvPr/>
        </p:nvGrpSpPr>
        <p:grpSpPr>
          <a:xfrm>
            <a:off x="9274386" y="11903755"/>
            <a:ext cx="1541832" cy="940404"/>
            <a:chOff x="0" y="0"/>
            <a:chExt cx="1541830" cy="940402"/>
          </a:xfrm>
        </p:grpSpPr>
        <p:sp>
          <p:nvSpPr>
            <p:cNvPr id="919" name="Shape 919"/>
            <p:cNvSpPr/>
            <p:nvPr/>
          </p:nvSpPr>
          <p:spPr>
            <a:xfrm>
              <a:off x="256565" y="101901"/>
              <a:ext cx="10287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D783FF"/>
                  </a:solidFill>
                </a:defRPr>
              </a:lvl1pPr>
            </a:lstStyle>
            <a:p>
              <a:r>
                <a:t>消费</a:t>
              </a:r>
            </a:p>
          </p:txBody>
        </p:sp>
        <p:sp>
          <p:nvSpPr>
            <p:cNvPr id="920" name="Shape 920"/>
            <p:cNvSpPr/>
            <p:nvPr/>
          </p:nvSpPr>
          <p:spPr>
            <a:xfrm>
              <a:off x="0" y="0"/>
              <a:ext cx="1541831" cy="9404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24" name="Group 924"/>
          <p:cNvGrpSpPr/>
          <p:nvPr/>
        </p:nvGrpSpPr>
        <p:grpSpPr>
          <a:xfrm>
            <a:off x="9274386" y="6739576"/>
            <a:ext cx="1541832" cy="940404"/>
            <a:chOff x="0" y="0"/>
            <a:chExt cx="1541830" cy="940402"/>
          </a:xfrm>
        </p:grpSpPr>
        <p:sp>
          <p:nvSpPr>
            <p:cNvPr id="922" name="Shape 922"/>
            <p:cNvSpPr/>
            <p:nvPr/>
          </p:nvSpPr>
          <p:spPr>
            <a:xfrm>
              <a:off x="256565" y="101901"/>
              <a:ext cx="10287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FF7E79"/>
                  </a:solidFill>
                </a:defRPr>
              </a:lvl1pPr>
            </a:lstStyle>
            <a:p>
              <a:r>
                <a:t>结算</a:t>
              </a:r>
            </a:p>
          </p:txBody>
        </p:sp>
        <p:sp>
          <p:nvSpPr>
            <p:cNvPr id="923" name="Shape 923"/>
            <p:cNvSpPr/>
            <p:nvPr/>
          </p:nvSpPr>
          <p:spPr>
            <a:xfrm>
              <a:off x="0" y="0"/>
              <a:ext cx="1541831" cy="9404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27" name="Group 927"/>
          <p:cNvGrpSpPr/>
          <p:nvPr/>
        </p:nvGrpSpPr>
        <p:grpSpPr>
          <a:xfrm>
            <a:off x="9274386" y="3436491"/>
            <a:ext cx="1541832" cy="940404"/>
            <a:chOff x="0" y="0"/>
            <a:chExt cx="1541830" cy="940402"/>
          </a:xfrm>
        </p:grpSpPr>
        <p:sp>
          <p:nvSpPr>
            <p:cNvPr id="925" name="Shape 925"/>
            <p:cNvSpPr/>
            <p:nvPr/>
          </p:nvSpPr>
          <p:spPr>
            <a:xfrm>
              <a:off x="256565" y="101901"/>
              <a:ext cx="10287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chemeClr val="accent1">
                      <a:lumOff val="13529"/>
                    </a:schemeClr>
                  </a:solidFill>
                </a:defRPr>
              </a:lvl1pPr>
            </a:lstStyle>
            <a:p>
              <a:r>
                <a:t>订单</a:t>
              </a:r>
            </a:p>
          </p:txBody>
        </p:sp>
        <p:sp>
          <p:nvSpPr>
            <p:cNvPr id="926" name="Shape 926"/>
            <p:cNvSpPr/>
            <p:nvPr/>
          </p:nvSpPr>
          <p:spPr>
            <a:xfrm>
              <a:off x="0" y="0"/>
              <a:ext cx="1541831" cy="9404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30" name="Group 930"/>
          <p:cNvGrpSpPr/>
          <p:nvPr/>
        </p:nvGrpSpPr>
        <p:grpSpPr>
          <a:xfrm>
            <a:off x="9274386" y="8460969"/>
            <a:ext cx="1541832" cy="940404"/>
            <a:chOff x="0" y="0"/>
            <a:chExt cx="1541830" cy="940402"/>
          </a:xfrm>
        </p:grpSpPr>
        <p:sp>
          <p:nvSpPr>
            <p:cNvPr id="928" name="Shape 928"/>
            <p:cNvSpPr/>
            <p:nvPr/>
          </p:nvSpPr>
          <p:spPr>
            <a:xfrm>
              <a:off x="256565" y="101901"/>
              <a:ext cx="10287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chemeClr val="accent6"/>
                  </a:solidFill>
                </a:defRPr>
              </a:lvl1pPr>
            </a:lstStyle>
            <a:p>
              <a:r>
                <a:t>支付</a:t>
              </a:r>
            </a:p>
          </p:txBody>
        </p:sp>
        <p:sp>
          <p:nvSpPr>
            <p:cNvPr id="929" name="Shape 929"/>
            <p:cNvSpPr/>
            <p:nvPr/>
          </p:nvSpPr>
          <p:spPr>
            <a:xfrm>
              <a:off x="0" y="0"/>
              <a:ext cx="1541831" cy="9404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31" name="Shape 931"/>
          <p:cNvSpPr/>
          <p:nvPr/>
        </p:nvSpPr>
        <p:spPr>
          <a:xfrm>
            <a:off x="9059574" y="2653827"/>
            <a:ext cx="14478950" cy="1"/>
          </a:xfrm>
          <a:prstGeom prst="line">
            <a:avLst/>
          </a:prstGeom>
          <a:ln w="76200">
            <a:solidFill>
              <a:schemeClr val="accent1">
                <a:hueOff val="118245"/>
                <a:lumOff val="-11372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10704962" y="1551878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追溯对象</a:t>
            </a:r>
          </a:p>
        </p:txBody>
      </p:sp>
      <p:sp>
        <p:nvSpPr>
          <p:cNvPr id="933" name="Shape 933"/>
          <p:cNvSpPr/>
          <p:nvPr/>
        </p:nvSpPr>
        <p:spPr>
          <a:xfrm>
            <a:off x="11277255" y="3538392"/>
            <a:ext cx="2540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r>
              <a:t>订单</a:t>
            </a:r>
          </a:p>
        </p:txBody>
      </p:sp>
      <p:sp>
        <p:nvSpPr>
          <p:cNvPr id="934" name="Shape 934"/>
          <p:cNvSpPr/>
          <p:nvPr/>
        </p:nvSpPr>
        <p:spPr>
          <a:xfrm>
            <a:off x="11277255" y="3436491"/>
            <a:ext cx="2540001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35" name="Shape 935"/>
          <p:cNvSpPr/>
          <p:nvPr/>
        </p:nvSpPr>
        <p:spPr>
          <a:xfrm>
            <a:off x="11277255" y="5072837"/>
            <a:ext cx="2540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r>
              <a:t>预订单</a:t>
            </a:r>
          </a:p>
        </p:txBody>
      </p:sp>
      <p:sp>
        <p:nvSpPr>
          <p:cNvPr id="936" name="Shape 936"/>
          <p:cNvSpPr/>
          <p:nvPr/>
        </p:nvSpPr>
        <p:spPr>
          <a:xfrm>
            <a:off x="11277255" y="4970936"/>
            <a:ext cx="2540001" cy="940403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11277255" y="6841478"/>
            <a:ext cx="2540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结算单</a:t>
            </a:r>
          </a:p>
        </p:txBody>
      </p:sp>
      <p:sp>
        <p:nvSpPr>
          <p:cNvPr id="938" name="Shape 938"/>
          <p:cNvSpPr/>
          <p:nvPr/>
        </p:nvSpPr>
        <p:spPr>
          <a:xfrm>
            <a:off x="11277255" y="6739576"/>
            <a:ext cx="2540001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11277255" y="8562871"/>
            <a:ext cx="2540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r>
              <a:t>订单</a:t>
            </a:r>
          </a:p>
        </p:txBody>
      </p:sp>
      <p:sp>
        <p:nvSpPr>
          <p:cNvPr id="940" name="Shape 940"/>
          <p:cNvSpPr/>
          <p:nvPr/>
        </p:nvSpPr>
        <p:spPr>
          <a:xfrm>
            <a:off x="11277255" y="8460969"/>
            <a:ext cx="2540001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11277255" y="10284263"/>
            <a:ext cx="2540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t>退款申请单</a:t>
            </a:r>
          </a:p>
        </p:txBody>
      </p:sp>
      <p:sp>
        <p:nvSpPr>
          <p:cNvPr id="942" name="Shape 942"/>
          <p:cNvSpPr/>
          <p:nvPr/>
        </p:nvSpPr>
        <p:spPr>
          <a:xfrm>
            <a:off x="11277255" y="10182362"/>
            <a:ext cx="2540001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11277255" y="12005656"/>
            <a:ext cx="2540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D783FF"/>
                </a:solidFill>
              </a:defRPr>
            </a:lvl1pPr>
          </a:lstStyle>
          <a:p>
            <a:r>
              <a:t>消费凭证</a:t>
            </a:r>
          </a:p>
        </p:txBody>
      </p:sp>
      <p:sp>
        <p:nvSpPr>
          <p:cNvPr id="944" name="Shape 944"/>
          <p:cNvSpPr/>
          <p:nvPr/>
        </p:nvSpPr>
        <p:spPr>
          <a:xfrm>
            <a:off x="11277255" y="11903755"/>
            <a:ext cx="2540001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945" name="图片 944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3178980" y="7301810"/>
            <a:ext cx="10674209" cy="101601"/>
          </a:xfrm>
          <a:prstGeom prst="rect">
            <a:avLst/>
          </a:prstGeom>
        </p:spPr>
      </p:pic>
      <p:sp>
        <p:nvSpPr>
          <p:cNvPr id="960" name="Shape 960"/>
          <p:cNvSpPr/>
          <p:nvPr/>
        </p:nvSpPr>
        <p:spPr>
          <a:xfrm>
            <a:off x="8786099" y="4402485"/>
            <a:ext cx="818246" cy="403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15922" y="0"/>
                </a:moveTo>
                <a:cubicBezTo>
                  <a:pt x="-5400" y="7088"/>
                  <a:pt x="-5307" y="14288"/>
                  <a:pt x="16200" y="21600"/>
                </a:cubicBezTo>
              </a:path>
            </a:pathLst>
          </a:cu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14303692" y="3538392"/>
            <a:ext cx="870361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r>
              <a:t>用户，购买人角色，业务，销售平台角色</a:t>
            </a:r>
          </a:p>
        </p:txBody>
      </p:sp>
      <p:sp>
        <p:nvSpPr>
          <p:cNvPr id="949" name="Shape 949"/>
          <p:cNvSpPr/>
          <p:nvPr/>
        </p:nvSpPr>
        <p:spPr>
          <a:xfrm>
            <a:off x="14303692" y="3436491"/>
            <a:ext cx="9079786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14316392" y="5072836"/>
            <a:ext cx="846081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r>
              <a:t>业务，采购方角色，商家，供应商角色</a:t>
            </a:r>
          </a:p>
        </p:txBody>
      </p:sp>
      <p:sp>
        <p:nvSpPr>
          <p:cNvPr id="951" name="Shape 951"/>
          <p:cNvSpPr/>
          <p:nvPr/>
        </p:nvSpPr>
        <p:spPr>
          <a:xfrm>
            <a:off x="14316392" y="4970935"/>
            <a:ext cx="9054386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14303692" y="8562871"/>
            <a:ext cx="870361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r>
              <a:t>用户，购买人角色，业务，销售平台角色</a:t>
            </a:r>
          </a:p>
        </p:txBody>
      </p:sp>
      <p:sp>
        <p:nvSpPr>
          <p:cNvPr id="953" name="Shape 953"/>
          <p:cNvSpPr/>
          <p:nvPr/>
        </p:nvSpPr>
        <p:spPr>
          <a:xfrm>
            <a:off x="14303692" y="8460969"/>
            <a:ext cx="9054386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14316392" y="6881504"/>
            <a:ext cx="846081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业务，资金账务来源，财务，财会角色</a:t>
            </a:r>
          </a:p>
        </p:txBody>
      </p:sp>
      <p:sp>
        <p:nvSpPr>
          <p:cNvPr id="955" name="Shape 955"/>
          <p:cNvSpPr/>
          <p:nvPr/>
        </p:nvSpPr>
        <p:spPr>
          <a:xfrm>
            <a:off x="14316392" y="6779604"/>
            <a:ext cx="9028986" cy="940403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14303692" y="10284264"/>
            <a:ext cx="870361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t>用户，申诉人角色，业务，售后处理角色</a:t>
            </a:r>
          </a:p>
        </p:txBody>
      </p:sp>
      <p:sp>
        <p:nvSpPr>
          <p:cNvPr id="957" name="Shape 957"/>
          <p:cNvSpPr/>
          <p:nvPr/>
        </p:nvSpPr>
        <p:spPr>
          <a:xfrm>
            <a:off x="14303692" y="10182362"/>
            <a:ext cx="9054386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14303692" y="12005657"/>
            <a:ext cx="905438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D783FF"/>
                </a:solidFill>
              </a:defRPr>
            </a:lvl1pPr>
          </a:lstStyle>
          <a:p>
            <a:r>
              <a:t>用户，消费者角色，商家，服务提供商角色</a:t>
            </a:r>
          </a:p>
        </p:txBody>
      </p:sp>
      <p:sp>
        <p:nvSpPr>
          <p:cNvPr id="959" name="Shape 959"/>
          <p:cNvSpPr/>
          <p:nvPr/>
        </p:nvSpPr>
        <p:spPr>
          <a:xfrm>
            <a:off x="14303692" y="11903755"/>
            <a:ext cx="9054386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/>
          <p:nvPr/>
        </p:nvSpPr>
        <p:spPr>
          <a:xfrm>
            <a:off x="17554699" y="3576867"/>
            <a:ext cx="521091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r>
              <a:t>下单、支付、确认、取消</a:t>
            </a:r>
          </a:p>
        </p:txBody>
      </p:sp>
      <p:sp>
        <p:nvSpPr>
          <p:cNvPr id="963" name="Shape 963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领域驱动设计 战略设计 实战 需求分析与知识提取 四色原型应用</a:t>
            </a:r>
          </a:p>
        </p:txBody>
      </p:sp>
      <p:grpSp>
        <p:nvGrpSpPr>
          <p:cNvPr id="966" name="Group 966"/>
          <p:cNvGrpSpPr/>
          <p:nvPr/>
        </p:nvGrpSpPr>
        <p:grpSpPr>
          <a:xfrm>
            <a:off x="15290443" y="8477328"/>
            <a:ext cx="1541831" cy="940404"/>
            <a:chOff x="0" y="0"/>
            <a:chExt cx="1541830" cy="940402"/>
          </a:xfrm>
        </p:grpSpPr>
        <p:sp>
          <p:nvSpPr>
            <p:cNvPr id="964" name="Shape 964"/>
            <p:cNvSpPr/>
            <p:nvPr/>
          </p:nvSpPr>
          <p:spPr>
            <a:xfrm>
              <a:off x="0" y="0"/>
              <a:ext cx="1541831" cy="9404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256565" y="101901"/>
              <a:ext cx="10287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chemeClr val="accent2"/>
                  </a:solidFill>
                </a:defRPr>
              </a:lvl1pPr>
            </a:lstStyle>
            <a:p>
              <a:r>
                <a:t>退款</a:t>
              </a:r>
            </a:p>
          </p:txBody>
        </p:sp>
      </p:grpSp>
      <p:grpSp>
        <p:nvGrpSpPr>
          <p:cNvPr id="969" name="Group 969"/>
          <p:cNvGrpSpPr/>
          <p:nvPr/>
        </p:nvGrpSpPr>
        <p:grpSpPr>
          <a:xfrm>
            <a:off x="15290443" y="5044066"/>
            <a:ext cx="1541831" cy="940404"/>
            <a:chOff x="0" y="0"/>
            <a:chExt cx="1541830" cy="940402"/>
          </a:xfrm>
        </p:grpSpPr>
        <p:sp>
          <p:nvSpPr>
            <p:cNvPr id="967" name="Shape 967"/>
            <p:cNvSpPr/>
            <p:nvPr/>
          </p:nvSpPr>
          <p:spPr>
            <a:xfrm>
              <a:off x="256565" y="101901"/>
              <a:ext cx="10287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chemeClr val="accent4">
                      <a:hueOff val="-624705"/>
                      <a:lumOff val="1372"/>
                    </a:schemeClr>
                  </a:solidFill>
                </a:defRPr>
              </a:lvl1pPr>
            </a:lstStyle>
            <a:p>
              <a:r>
                <a:t>预订</a:t>
              </a:r>
            </a:p>
          </p:txBody>
        </p:sp>
        <p:sp>
          <p:nvSpPr>
            <p:cNvPr id="968" name="Shape 968"/>
            <p:cNvSpPr/>
            <p:nvPr/>
          </p:nvSpPr>
          <p:spPr>
            <a:xfrm>
              <a:off x="0" y="0"/>
              <a:ext cx="1541831" cy="9404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72" name="Group 972"/>
          <p:cNvGrpSpPr/>
          <p:nvPr/>
        </p:nvGrpSpPr>
        <p:grpSpPr>
          <a:xfrm>
            <a:off x="15290443" y="10198720"/>
            <a:ext cx="1541831" cy="940404"/>
            <a:chOff x="0" y="0"/>
            <a:chExt cx="1541830" cy="940402"/>
          </a:xfrm>
        </p:grpSpPr>
        <p:sp>
          <p:nvSpPr>
            <p:cNvPr id="970" name="Shape 970"/>
            <p:cNvSpPr/>
            <p:nvPr/>
          </p:nvSpPr>
          <p:spPr>
            <a:xfrm>
              <a:off x="256565" y="101901"/>
              <a:ext cx="10287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D783FF"/>
                  </a:solidFill>
                </a:defRPr>
              </a:lvl1pPr>
            </a:lstStyle>
            <a:p>
              <a:r>
                <a:t>消费</a:t>
              </a:r>
            </a:p>
          </p:txBody>
        </p:sp>
        <p:sp>
          <p:nvSpPr>
            <p:cNvPr id="971" name="Shape 971"/>
            <p:cNvSpPr/>
            <p:nvPr/>
          </p:nvSpPr>
          <p:spPr>
            <a:xfrm>
              <a:off x="0" y="0"/>
              <a:ext cx="1541831" cy="9404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75" name="Group 975"/>
          <p:cNvGrpSpPr/>
          <p:nvPr/>
        </p:nvGrpSpPr>
        <p:grpSpPr>
          <a:xfrm>
            <a:off x="15290443" y="6866683"/>
            <a:ext cx="1541831" cy="940404"/>
            <a:chOff x="0" y="0"/>
            <a:chExt cx="1541830" cy="940402"/>
          </a:xfrm>
        </p:grpSpPr>
        <p:sp>
          <p:nvSpPr>
            <p:cNvPr id="973" name="Shape 973"/>
            <p:cNvSpPr/>
            <p:nvPr/>
          </p:nvSpPr>
          <p:spPr>
            <a:xfrm>
              <a:off x="256565" y="101901"/>
              <a:ext cx="10287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FF7E79"/>
                  </a:solidFill>
                </a:defRPr>
              </a:lvl1pPr>
            </a:lstStyle>
            <a:p>
              <a:r>
                <a:t>结算</a:t>
              </a:r>
            </a:p>
          </p:txBody>
        </p:sp>
        <p:sp>
          <p:nvSpPr>
            <p:cNvPr id="974" name="Shape 974"/>
            <p:cNvSpPr/>
            <p:nvPr/>
          </p:nvSpPr>
          <p:spPr>
            <a:xfrm>
              <a:off x="0" y="0"/>
              <a:ext cx="1541831" cy="9404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78" name="Group 978"/>
          <p:cNvGrpSpPr/>
          <p:nvPr/>
        </p:nvGrpSpPr>
        <p:grpSpPr>
          <a:xfrm>
            <a:off x="15290443" y="3477876"/>
            <a:ext cx="1541831" cy="964855"/>
            <a:chOff x="0" y="0"/>
            <a:chExt cx="1541830" cy="964854"/>
          </a:xfrm>
        </p:grpSpPr>
        <p:sp>
          <p:nvSpPr>
            <p:cNvPr id="976" name="Shape 976"/>
            <p:cNvSpPr/>
            <p:nvPr/>
          </p:nvSpPr>
          <p:spPr>
            <a:xfrm>
              <a:off x="256565" y="104550"/>
              <a:ext cx="1028701" cy="755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>
                  <a:solidFill>
                    <a:schemeClr val="accent1">
                      <a:lumOff val="13529"/>
                    </a:schemeClr>
                  </a:solidFill>
                </a:defRPr>
              </a:lvl1pPr>
            </a:lstStyle>
            <a:p>
              <a:r>
                <a:t>订单</a:t>
              </a:r>
            </a:p>
          </p:txBody>
        </p:sp>
        <p:sp>
          <p:nvSpPr>
            <p:cNvPr id="977" name="Shape 977"/>
            <p:cNvSpPr/>
            <p:nvPr/>
          </p:nvSpPr>
          <p:spPr>
            <a:xfrm>
              <a:off x="-1" y="0"/>
              <a:ext cx="1541832" cy="964855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79" name="Shape 979"/>
          <p:cNvSpPr/>
          <p:nvPr/>
        </p:nvSpPr>
        <p:spPr>
          <a:xfrm>
            <a:off x="15075631" y="2692410"/>
            <a:ext cx="7712174" cy="1"/>
          </a:xfrm>
          <a:prstGeom prst="line">
            <a:avLst/>
          </a:prstGeom>
          <a:ln w="76200">
            <a:solidFill>
              <a:schemeClr val="accent1">
                <a:hueOff val="118245"/>
                <a:lumOff val="-11372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80" name="Shape 980"/>
          <p:cNvSpPr/>
          <p:nvPr/>
        </p:nvSpPr>
        <p:spPr>
          <a:xfrm>
            <a:off x="18370105" y="1911175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追溯过程</a:t>
            </a:r>
          </a:p>
        </p:txBody>
      </p:sp>
      <p:sp>
        <p:nvSpPr>
          <p:cNvPr id="981" name="Shape 981"/>
          <p:cNvSpPr/>
          <p:nvPr/>
        </p:nvSpPr>
        <p:spPr>
          <a:xfrm>
            <a:off x="17554699" y="3473766"/>
            <a:ext cx="5210911" cy="973075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17554699" y="5111312"/>
            <a:ext cx="521091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r>
              <a:t>下单、支付、确认、取消</a:t>
            </a:r>
          </a:p>
        </p:txBody>
      </p:sp>
      <p:sp>
        <p:nvSpPr>
          <p:cNvPr id="983" name="Shape 983"/>
          <p:cNvSpPr/>
          <p:nvPr/>
        </p:nvSpPr>
        <p:spPr>
          <a:xfrm>
            <a:off x="17554699" y="5009410"/>
            <a:ext cx="5210911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986" name="Group 986"/>
          <p:cNvGrpSpPr/>
          <p:nvPr/>
        </p:nvGrpSpPr>
        <p:grpSpPr>
          <a:xfrm>
            <a:off x="17554699" y="6879276"/>
            <a:ext cx="5210912" cy="940404"/>
            <a:chOff x="0" y="0"/>
            <a:chExt cx="5210911" cy="940402"/>
          </a:xfrm>
        </p:grpSpPr>
        <p:sp>
          <p:nvSpPr>
            <p:cNvPr id="984" name="Shape 984"/>
            <p:cNvSpPr/>
            <p:nvPr/>
          </p:nvSpPr>
          <p:spPr>
            <a:xfrm>
              <a:off x="0" y="101901"/>
              <a:ext cx="5210912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FF7E79"/>
                  </a:solidFill>
                </a:defRPr>
              </a:lvl1pPr>
            </a:lstStyle>
            <a:p>
              <a:r>
                <a:t>记账、推送</a:t>
              </a:r>
            </a:p>
          </p:txBody>
        </p:sp>
        <p:sp>
          <p:nvSpPr>
            <p:cNvPr id="985" name="Shape 985"/>
            <p:cNvSpPr/>
            <p:nvPr/>
          </p:nvSpPr>
          <p:spPr>
            <a:xfrm>
              <a:off x="0" y="0"/>
              <a:ext cx="5210911" cy="9404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87" name="Shape 987"/>
          <p:cNvSpPr/>
          <p:nvPr/>
        </p:nvSpPr>
        <p:spPr>
          <a:xfrm>
            <a:off x="17554699" y="8591822"/>
            <a:ext cx="504447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t>申请、拒绝、执行</a:t>
            </a:r>
          </a:p>
        </p:txBody>
      </p:sp>
      <p:sp>
        <p:nvSpPr>
          <p:cNvPr id="988" name="Shape 988"/>
          <p:cNvSpPr/>
          <p:nvPr/>
        </p:nvSpPr>
        <p:spPr>
          <a:xfrm>
            <a:off x="17554699" y="8489921"/>
            <a:ext cx="5160111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17554699" y="10313214"/>
            <a:ext cx="504447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D783FF"/>
                </a:solidFill>
              </a:defRPr>
            </a:lvl1pPr>
          </a:lstStyle>
          <a:p>
            <a:r>
              <a:t>未消费、已消费</a:t>
            </a:r>
          </a:p>
        </p:txBody>
      </p:sp>
      <p:sp>
        <p:nvSpPr>
          <p:cNvPr id="990" name="Shape 990"/>
          <p:cNvSpPr/>
          <p:nvPr/>
        </p:nvSpPr>
        <p:spPr>
          <a:xfrm>
            <a:off x="17554699" y="10211313"/>
            <a:ext cx="5160111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cxnSp>
        <p:nvCxnSpPr>
          <p:cNvPr id="991" name="Connector 991"/>
          <p:cNvCxnSpPr>
            <a:stCxn id="983" idx="0"/>
            <a:endCxn id="981" idx="0"/>
          </p:cNvCxnSpPr>
          <p:nvPr/>
        </p:nvCxnSpPr>
        <p:spPr>
          <a:xfrm flipV="1">
            <a:off x="20160154" y="3960303"/>
            <a:ext cx="1" cy="1519310"/>
          </a:xfrm>
          <a:prstGeom prst="straightConnector1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</p:cxnSp>
      <p:pic>
        <p:nvPicPr>
          <p:cNvPr id="992" name="图片 991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0318107" y="6807200"/>
            <a:ext cx="9684987" cy="101601"/>
          </a:xfrm>
          <a:prstGeom prst="rect">
            <a:avLst/>
          </a:prstGeom>
        </p:spPr>
      </p:pic>
      <p:pic>
        <p:nvPicPr>
          <p:cNvPr id="994" name="图片 993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272299" y="11542559"/>
            <a:ext cx="20955000" cy="101601"/>
          </a:xfrm>
          <a:prstGeom prst="rect">
            <a:avLst/>
          </a:prstGeom>
        </p:spPr>
      </p:pic>
      <p:grpSp>
        <p:nvGrpSpPr>
          <p:cNvPr id="1000" name="Group 1000"/>
          <p:cNvGrpSpPr/>
          <p:nvPr/>
        </p:nvGrpSpPr>
        <p:grpSpPr>
          <a:xfrm>
            <a:off x="4834863" y="11784423"/>
            <a:ext cx="6166841" cy="1778001"/>
            <a:chOff x="0" y="0"/>
            <a:chExt cx="6166840" cy="1778000"/>
          </a:xfrm>
        </p:grpSpPr>
        <p:sp>
          <p:nvSpPr>
            <p:cNvPr id="996" name="Shape 996"/>
            <p:cNvSpPr/>
            <p:nvPr/>
          </p:nvSpPr>
          <p:spPr>
            <a:xfrm>
              <a:off x="2469473" y="0"/>
              <a:ext cx="2157775" cy="1778001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产品售价</a:t>
              </a:r>
            </a:p>
            <a:p>
              <a: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产品数量</a:t>
              </a:r>
            </a:p>
            <a:p>
              <a: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本地产品ID</a:t>
              </a:r>
            </a:p>
          </p:txBody>
        </p:sp>
        <p:sp>
          <p:nvSpPr>
            <p:cNvPr id="997" name="Shape 997"/>
            <p:cNvSpPr/>
            <p:nvPr/>
          </p:nvSpPr>
          <p:spPr>
            <a:xfrm>
              <a:off x="4625010" y="0"/>
              <a:ext cx="1541831" cy="1778001"/>
            </a:xfrm>
            <a:prstGeom prst="rect">
              <a:avLst/>
            </a:prstGeom>
            <a:solidFill>
              <a:schemeClr val="accent4">
                <a:hueOff val="-624705"/>
                <a:lumOff val="137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购买人</a:t>
              </a:r>
            </a:p>
            <a:p>
              <a: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售卖方</a:t>
              </a:r>
            </a:p>
          </p:txBody>
        </p:sp>
        <p:sp>
          <p:nvSpPr>
            <p:cNvPr id="998" name="Shape 998"/>
            <p:cNvSpPr/>
            <p:nvPr/>
          </p:nvSpPr>
          <p:spPr>
            <a:xfrm>
              <a:off x="1196557" y="0"/>
              <a:ext cx="1270001" cy="17780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售卖产品</a:t>
              </a:r>
            </a:p>
          </p:txBody>
        </p:sp>
        <p:sp>
          <p:nvSpPr>
            <p:cNvPr id="999" name="Shape 999"/>
            <p:cNvSpPr/>
            <p:nvPr/>
          </p:nvSpPr>
          <p:spPr>
            <a:xfrm>
              <a:off x="-1" y="0"/>
              <a:ext cx="1270001" cy="177800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售卖过程</a:t>
              </a:r>
            </a:p>
          </p:txBody>
        </p:sp>
      </p:grpSp>
      <p:grpSp>
        <p:nvGrpSpPr>
          <p:cNvPr id="1005" name="Group 1005"/>
          <p:cNvGrpSpPr/>
          <p:nvPr/>
        </p:nvGrpSpPr>
        <p:grpSpPr>
          <a:xfrm>
            <a:off x="12671605" y="11808883"/>
            <a:ext cx="6166842" cy="1778001"/>
            <a:chOff x="0" y="0"/>
            <a:chExt cx="6166840" cy="1778000"/>
          </a:xfrm>
        </p:grpSpPr>
        <p:sp>
          <p:nvSpPr>
            <p:cNvPr id="1001" name="Shape 1001"/>
            <p:cNvSpPr/>
            <p:nvPr/>
          </p:nvSpPr>
          <p:spPr>
            <a:xfrm>
              <a:off x="2469473" y="0"/>
              <a:ext cx="2159001" cy="1778001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产品进价</a:t>
              </a:r>
            </a:p>
            <a:p>
              <a: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产品数量</a:t>
              </a:r>
            </a:p>
            <a:p>
              <a: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三方产品ID</a:t>
              </a: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625010" y="0"/>
              <a:ext cx="1541831" cy="1778001"/>
            </a:xfrm>
            <a:prstGeom prst="rect">
              <a:avLst/>
            </a:prstGeom>
            <a:solidFill>
              <a:schemeClr val="accent4">
                <a:hueOff val="-624705"/>
                <a:lumOff val="137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采购方</a:t>
              </a:r>
            </a:p>
            <a:p>
              <a: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供应商</a:t>
              </a: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1196557" y="0"/>
              <a:ext cx="1270001" cy="17780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采购资源</a:t>
              </a: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-1" y="0"/>
              <a:ext cx="1270001" cy="177800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采购过程</a:t>
              </a:r>
            </a:p>
          </p:txBody>
        </p:sp>
      </p:grpSp>
      <p:grpSp>
        <p:nvGrpSpPr>
          <p:cNvPr id="1008" name="Group 1008"/>
          <p:cNvGrpSpPr/>
          <p:nvPr/>
        </p:nvGrpSpPr>
        <p:grpSpPr>
          <a:xfrm>
            <a:off x="893620" y="5070917"/>
            <a:ext cx="1541832" cy="940404"/>
            <a:chOff x="0" y="0"/>
            <a:chExt cx="1541830" cy="940402"/>
          </a:xfrm>
        </p:grpSpPr>
        <p:sp>
          <p:nvSpPr>
            <p:cNvPr id="1006" name="Shape 1006"/>
            <p:cNvSpPr/>
            <p:nvPr/>
          </p:nvSpPr>
          <p:spPr>
            <a:xfrm>
              <a:off x="256565" y="101901"/>
              <a:ext cx="10287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chemeClr val="accent4">
                      <a:hueOff val="-624705"/>
                      <a:lumOff val="1372"/>
                    </a:schemeClr>
                  </a:solidFill>
                </a:defRPr>
              </a:lvl1pPr>
            </a:lstStyle>
            <a:p>
              <a:r>
                <a:t>预订</a:t>
              </a: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0" y="0"/>
              <a:ext cx="1541831" cy="9404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011" name="Group 1011"/>
          <p:cNvGrpSpPr/>
          <p:nvPr/>
        </p:nvGrpSpPr>
        <p:grpSpPr>
          <a:xfrm>
            <a:off x="863737" y="10197936"/>
            <a:ext cx="1541832" cy="940404"/>
            <a:chOff x="0" y="0"/>
            <a:chExt cx="1541830" cy="940402"/>
          </a:xfrm>
        </p:grpSpPr>
        <p:sp>
          <p:nvSpPr>
            <p:cNvPr id="1009" name="Shape 1009"/>
            <p:cNvSpPr/>
            <p:nvPr/>
          </p:nvSpPr>
          <p:spPr>
            <a:xfrm>
              <a:off x="256565" y="101901"/>
              <a:ext cx="10287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D783FF"/>
                  </a:solidFill>
                </a:defRPr>
              </a:lvl1pPr>
            </a:lstStyle>
            <a:p>
              <a:r>
                <a:t>消费</a:t>
              </a: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0" y="0"/>
              <a:ext cx="1541831" cy="9404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014" name="Group 1014"/>
          <p:cNvGrpSpPr/>
          <p:nvPr/>
        </p:nvGrpSpPr>
        <p:grpSpPr>
          <a:xfrm>
            <a:off x="893620" y="6792310"/>
            <a:ext cx="1541832" cy="940404"/>
            <a:chOff x="0" y="0"/>
            <a:chExt cx="1541830" cy="940402"/>
          </a:xfrm>
        </p:grpSpPr>
        <p:sp>
          <p:nvSpPr>
            <p:cNvPr id="1012" name="Shape 1012"/>
            <p:cNvSpPr/>
            <p:nvPr/>
          </p:nvSpPr>
          <p:spPr>
            <a:xfrm>
              <a:off x="256565" y="101901"/>
              <a:ext cx="10287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FF7E79"/>
                  </a:solidFill>
                </a:defRPr>
              </a:lvl1pPr>
            </a:lstStyle>
            <a:p>
              <a:r>
                <a:t>结算</a:t>
              </a: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0" y="0"/>
              <a:ext cx="1541831" cy="9404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017" name="Group 1017"/>
          <p:cNvGrpSpPr/>
          <p:nvPr/>
        </p:nvGrpSpPr>
        <p:grpSpPr>
          <a:xfrm>
            <a:off x="893620" y="3489225"/>
            <a:ext cx="1541832" cy="940404"/>
            <a:chOff x="0" y="0"/>
            <a:chExt cx="1541830" cy="940402"/>
          </a:xfrm>
        </p:grpSpPr>
        <p:sp>
          <p:nvSpPr>
            <p:cNvPr id="1015" name="Shape 1015"/>
            <p:cNvSpPr/>
            <p:nvPr/>
          </p:nvSpPr>
          <p:spPr>
            <a:xfrm>
              <a:off x="256565" y="101901"/>
              <a:ext cx="10287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chemeClr val="accent1">
                      <a:lumOff val="13529"/>
                    </a:schemeClr>
                  </a:solidFill>
                </a:defRPr>
              </a:lvl1pPr>
            </a:lstStyle>
            <a:p>
              <a:r>
                <a:t>订单</a:t>
              </a: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0" y="0"/>
              <a:ext cx="1541831" cy="9404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018" name="Shape 1018"/>
          <p:cNvSpPr/>
          <p:nvPr/>
        </p:nvSpPr>
        <p:spPr>
          <a:xfrm>
            <a:off x="678809" y="2706561"/>
            <a:ext cx="14478949" cy="1"/>
          </a:xfrm>
          <a:prstGeom prst="line">
            <a:avLst/>
          </a:prstGeom>
          <a:ln w="76200">
            <a:solidFill>
              <a:schemeClr val="accent1">
                <a:hueOff val="118245"/>
                <a:lumOff val="-11372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6803929" y="1911175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追溯对象</a:t>
            </a:r>
          </a:p>
        </p:txBody>
      </p:sp>
      <p:sp>
        <p:nvSpPr>
          <p:cNvPr id="1020" name="Shape 1020"/>
          <p:cNvSpPr/>
          <p:nvPr/>
        </p:nvSpPr>
        <p:spPr>
          <a:xfrm>
            <a:off x="2896489" y="3591126"/>
            <a:ext cx="2540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r>
              <a:t>订单</a:t>
            </a:r>
          </a:p>
        </p:txBody>
      </p:sp>
      <p:sp>
        <p:nvSpPr>
          <p:cNvPr id="1021" name="Shape 1021"/>
          <p:cNvSpPr/>
          <p:nvPr/>
        </p:nvSpPr>
        <p:spPr>
          <a:xfrm>
            <a:off x="2896489" y="3489225"/>
            <a:ext cx="2540001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2896489" y="5125570"/>
            <a:ext cx="2540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r>
              <a:t>预订单</a:t>
            </a:r>
          </a:p>
        </p:txBody>
      </p:sp>
      <p:sp>
        <p:nvSpPr>
          <p:cNvPr id="1023" name="Shape 1023"/>
          <p:cNvSpPr/>
          <p:nvPr/>
        </p:nvSpPr>
        <p:spPr>
          <a:xfrm>
            <a:off x="2896489" y="5023669"/>
            <a:ext cx="2540001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2896489" y="6894212"/>
            <a:ext cx="2540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结算单</a:t>
            </a:r>
          </a:p>
        </p:txBody>
      </p:sp>
      <p:sp>
        <p:nvSpPr>
          <p:cNvPr id="1025" name="Shape 1025"/>
          <p:cNvSpPr/>
          <p:nvPr/>
        </p:nvSpPr>
        <p:spPr>
          <a:xfrm>
            <a:off x="2896489" y="6792310"/>
            <a:ext cx="2540001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2866606" y="10299837"/>
            <a:ext cx="2540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D783FF"/>
                </a:solidFill>
              </a:defRPr>
            </a:lvl1pPr>
          </a:lstStyle>
          <a:p>
            <a:r>
              <a:t>消费凭证</a:t>
            </a:r>
          </a:p>
        </p:txBody>
      </p:sp>
      <p:sp>
        <p:nvSpPr>
          <p:cNvPr id="1027" name="Shape 1027"/>
          <p:cNvSpPr/>
          <p:nvPr/>
        </p:nvSpPr>
        <p:spPr>
          <a:xfrm>
            <a:off x="2866606" y="10197936"/>
            <a:ext cx="2540001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5922926" y="3591126"/>
            <a:ext cx="870361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r>
              <a:t>用户，购买人角色，业务，销售平台角色</a:t>
            </a:r>
          </a:p>
        </p:txBody>
      </p:sp>
      <p:sp>
        <p:nvSpPr>
          <p:cNvPr id="1029" name="Shape 1029"/>
          <p:cNvSpPr/>
          <p:nvPr/>
        </p:nvSpPr>
        <p:spPr>
          <a:xfrm>
            <a:off x="5922926" y="3489225"/>
            <a:ext cx="9079786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5935626" y="5125570"/>
            <a:ext cx="846081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r>
              <a:t>业务，采购方角色，商家，供应商角色</a:t>
            </a:r>
          </a:p>
        </p:txBody>
      </p:sp>
      <p:sp>
        <p:nvSpPr>
          <p:cNvPr id="1031" name="Shape 1031"/>
          <p:cNvSpPr/>
          <p:nvPr/>
        </p:nvSpPr>
        <p:spPr>
          <a:xfrm>
            <a:off x="5935626" y="5023669"/>
            <a:ext cx="9054386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32" name="Shape 1032"/>
          <p:cNvSpPr/>
          <p:nvPr/>
        </p:nvSpPr>
        <p:spPr>
          <a:xfrm>
            <a:off x="5935626" y="6934238"/>
            <a:ext cx="846081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7E79"/>
                </a:solidFill>
              </a:defRPr>
            </a:lvl1pPr>
          </a:lstStyle>
          <a:p>
            <a:r>
              <a:t>业务，资金账务来源，财务，财会角色</a:t>
            </a:r>
          </a:p>
        </p:txBody>
      </p:sp>
      <p:sp>
        <p:nvSpPr>
          <p:cNvPr id="1033" name="Shape 1033"/>
          <p:cNvSpPr/>
          <p:nvPr/>
        </p:nvSpPr>
        <p:spPr>
          <a:xfrm>
            <a:off x="5935626" y="6832338"/>
            <a:ext cx="9028986" cy="940403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041" name="Group 1041"/>
          <p:cNvGrpSpPr/>
          <p:nvPr/>
        </p:nvGrpSpPr>
        <p:grpSpPr>
          <a:xfrm>
            <a:off x="876438" y="8441566"/>
            <a:ext cx="14083691" cy="940404"/>
            <a:chOff x="0" y="0"/>
            <a:chExt cx="14083690" cy="940402"/>
          </a:xfrm>
        </p:grpSpPr>
        <p:grpSp>
          <p:nvGrpSpPr>
            <p:cNvPr id="1036" name="Group 1036"/>
            <p:cNvGrpSpPr/>
            <p:nvPr/>
          </p:nvGrpSpPr>
          <p:grpSpPr>
            <a:xfrm>
              <a:off x="0" y="0"/>
              <a:ext cx="1541831" cy="940403"/>
              <a:chOff x="0" y="0"/>
              <a:chExt cx="1541830" cy="940402"/>
            </a:xfrm>
          </p:grpSpPr>
          <p:sp>
            <p:nvSpPr>
              <p:cNvPr id="1034" name="Shape 1034"/>
              <p:cNvSpPr/>
              <p:nvPr/>
            </p:nvSpPr>
            <p:spPr>
              <a:xfrm>
                <a:off x="0" y="0"/>
                <a:ext cx="1541831" cy="940403"/>
              </a:xfrm>
              <a:prstGeom prst="rect">
                <a:avLst/>
              </a:prstGeom>
              <a:noFill/>
              <a:ln w="508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defRPr sz="3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256565" y="101901"/>
                <a:ext cx="1028701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>
                    <a:solidFill>
                      <a:schemeClr val="accent2"/>
                    </a:solidFill>
                  </a:defRPr>
                </a:lvl1pPr>
              </a:lstStyle>
              <a:p>
                <a:r>
                  <a:t>退款</a:t>
                </a:r>
              </a:p>
            </p:txBody>
          </p:sp>
        </p:grpSp>
        <p:sp>
          <p:nvSpPr>
            <p:cNvPr id="1037" name="Shape 1037"/>
            <p:cNvSpPr/>
            <p:nvPr/>
          </p:nvSpPr>
          <p:spPr>
            <a:xfrm>
              <a:off x="2002868" y="101900"/>
              <a:ext cx="25400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600">
                  <a:solidFill>
                    <a:schemeClr val="accent2"/>
                  </a:solidFill>
                </a:defRPr>
              </a:lvl1pPr>
            </a:lstStyle>
            <a:p>
              <a:r>
                <a:t>退款申请单</a:t>
              </a: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002868" y="0"/>
              <a:ext cx="2540001" cy="9404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029306" y="101902"/>
              <a:ext cx="870361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600">
                  <a:solidFill>
                    <a:schemeClr val="accent2"/>
                  </a:solidFill>
                </a:defRPr>
              </a:lvl1pPr>
            </a:lstStyle>
            <a:p>
              <a:r>
                <a:t>用户，申诉人角色，业务，售后处理角色</a:t>
              </a: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029306" y="0"/>
              <a:ext cx="9054385" cy="9404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042" name="Shape 1042"/>
          <p:cNvSpPr/>
          <p:nvPr/>
        </p:nvSpPr>
        <p:spPr>
          <a:xfrm>
            <a:off x="5893044" y="10299838"/>
            <a:ext cx="905438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D783FF"/>
                </a:solidFill>
              </a:defRPr>
            </a:lvl1pPr>
          </a:lstStyle>
          <a:p>
            <a:r>
              <a:t>用户，消费者角色，商家，服务提供商角色</a:t>
            </a:r>
          </a:p>
        </p:txBody>
      </p:sp>
      <p:sp>
        <p:nvSpPr>
          <p:cNvPr id="1043" name="Shape 1043"/>
          <p:cNvSpPr/>
          <p:nvPr/>
        </p:nvSpPr>
        <p:spPr>
          <a:xfrm>
            <a:off x="5893044" y="10197936"/>
            <a:ext cx="9054385" cy="940404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/>
          <p:nvPr/>
        </p:nvSpPr>
        <p:spPr>
          <a:xfrm>
            <a:off x="13947914" y="9601039"/>
            <a:ext cx="4201109" cy="3983378"/>
          </a:xfrm>
          <a:prstGeom prst="rect">
            <a:avLst/>
          </a:prstGeom>
          <a:solidFill>
            <a:srgbClr val="FFF28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600" b="0">
                <a:latin typeface="DFWaWaSC-W5"/>
                <a:ea typeface="DFWaWaSC-W5"/>
                <a:cs typeface="DFWaWaSC-W5"/>
                <a:sym typeface="DFWaWaSC-W5"/>
              </a:defRPr>
            </a:pPr>
            <a:endParaRPr/>
          </a:p>
        </p:txBody>
      </p:sp>
      <p:sp>
        <p:nvSpPr>
          <p:cNvPr id="1046" name="Shape 1046"/>
          <p:cNvSpPr/>
          <p:nvPr/>
        </p:nvSpPr>
        <p:spPr>
          <a:xfrm>
            <a:off x="1095805" y="9605052"/>
            <a:ext cx="8587480" cy="3980276"/>
          </a:xfrm>
          <a:prstGeom prst="rect">
            <a:avLst/>
          </a:prstGeom>
          <a:solidFill>
            <a:srgbClr val="FFF28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600" b="0">
                <a:latin typeface="DFWaWaSC-W5"/>
                <a:ea typeface="DFWaWaSC-W5"/>
                <a:cs typeface="DFWaWaSC-W5"/>
                <a:sym typeface="DFWaWaSC-W5"/>
              </a:defRPr>
            </a:pPr>
            <a:endParaRPr/>
          </a:p>
        </p:txBody>
      </p:sp>
      <p:sp>
        <p:nvSpPr>
          <p:cNvPr id="1047" name="Shape 1047"/>
          <p:cNvSpPr/>
          <p:nvPr/>
        </p:nvSpPr>
        <p:spPr>
          <a:xfrm>
            <a:off x="7050289" y="11542021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优惠</a:t>
            </a:r>
          </a:p>
        </p:txBody>
      </p:sp>
      <p:sp>
        <p:nvSpPr>
          <p:cNvPr id="1048" name="Shape 1048"/>
          <p:cNvSpPr/>
          <p:nvPr/>
        </p:nvSpPr>
        <p:spPr>
          <a:xfrm>
            <a:off x="6552186" y="10658220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积分</a:t>
            </a:r>
          </a:p>
        </p:txBody>
      </p:sp>
      <p:sp>
        <p:nvSpPr>
          <p:cNvPr id="1049" name="Shape 1049"/>
          <p:cNvSpPr/>
          <p:nvPr/>
        </p:nvSpPr>
        <p:spPr>
          <a:xfrm>
            <a:off x="9918860" y="9603501"/>
            <a:ext cx="3894233" cy="3983378"/>
          </a:xfrm>
          <a:prstGeom prst="rect">
            <a:avLst/>
          </a:prstGeom>
          <a:solidFill>
            <a:srgbClr val="FFF28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600" b="0">
                <a:latin typeface="DFWaWaSC-W5"/>
                <a:ea typeface="DFWaWaSC-W5"/>
                <a:cs typeface="DFWaWaSC-W5"/>
                <a:sym typeface="DFWaWaSC-W5"/>
              </a:defRPr>
            </a:pPr>
            <a:endParaRPr/>
          </a:p>
        </p:txBody>
      </p:sp>
      <p:sp>
        <p:nvSpPr>
          <p:cNvPr id="1050" name="Shape 1050"/>
          <p:cNvSpPr/>
          <p:nvPr/>
        </p:nvSpPr>
        <p:spPr>
          <a:xfrm>
            <a:off x="17287471" y="1701800"/>
            <a:ext cx="5358862" cy="7713409"/>
          </a:xfrm>
          <a:prstGeom prst="rect">
            <a:avLst/>
          </a:prstGeom>
          <a:solidFill>
            <a:srgbClr val="FFF28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600" b="0">
                <a:latin typeface="DFWaWaSC-W5"/>
                <a:ea typeface="DFWaWaSC-W5"/>
                <a:cs typeface="DFWaWaSC-W5"/>
                <a:sym typeface="DFWaWaSC-W5"/>
              </a:defRPr>
            </a:pPr>
            <a:endParaRPr/>
          </a:p>
        </p:txBody>
      </p:sp>
      <p:sp>
        <p:nvSpPr>
          <p:cNvPr id="1051" name="Shape 1051"/>
          <p:cNvSpPr/>
          <p:nvPr/>
        </p:nvSpPr>
        <p:spPr>
          <a:xfrm>
            <a:off x="11661468" y="1699194"/>
            <a:ext cx="5337679" cy="7696407"/>
          </a:xfrm>
          <a:prstGeom prst="rect">
            <a:avLst/>
          </a:prstGeom>
          <a:solidFill>
            <a:srgbClr val="FFF28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600" b="0">
                <a:latin typeface="DFWaWaSC-W5"/>
                <a:ea typeface="DFWaWaSC-W5"/>
                <a:cs typeface="DFWaWaSC-W5"/>
                <a:sym typeface="DFWaWaSC-W5"/>
              </a:defRPr>
            </a:pP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6821798" y="1710301"/>
            <a:ext cx="4551344" cy="7696407"/>
          </a:xfrm>
          <a:prstGeom prst="rect">
            <a:avLst/>
          </a:prstGeom>
          <a:solidFill>
            <a:srgbClr val="FFF28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600" b="0">
                <a:latin typeface="DFWaWaSC-W5"/>
                <a:ea typeface="DFWaWaSC-W5"/>
                <a:cs typeface="DFWaWaSC-W5"/>
                <a:sym typeface="DFWaWaSC-W5"/>
              </a:defRPr>
            </a:pPr>
            <a:endParaRPr/>
          </a:p>
        </p:txBody>
      </p:sp>
      <p:sp>
        <p:nvSpPr>
          <p:cNvPr id="1053" name="Shape 1053"/>
          <p:cNvSpPr/>
          <p:nvPr/>
        </p:nvSpPr>
        <p:spPr>
          <a:xfrm>
            <a:off x="1095805" y="1701800"/>
            <a:ext cx="5437669" cy="7713409"/>
          </a:xfrm>
          <a:prstGeom prst="rect">
            <a:avLst/>
          </a:prstGeom>
          <a:solidFill>
            <a:srgbClr val="FFF28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600" b="0">
                <a:latin typeface="DFWaWaSC-W5"/>
                <a:ea typeface="DFWaWaSC-W5"/>
                <a:cs typeface="DFWaWaSC-W5"/>
                <a:sym typeface="DFWaWaSC-W5"/>
              </a:defRPr>
            </a:pPr>
            <a:endParaRPr/>
          </a:p>
        </p:txBody>
      </p:sp>
      <p:sp>
        <p:nvSpPr>
          <p:cNvPr id="1054" name="Shape 1054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领域驱动设计 战略设计 实战 领域语言 词汇调整</a:t>
            </a:r>
          </a:p>
        </p:txBody>
      </p:sp>
      <p:sp>
        <p:nvSpPr>
          <p:cNvPr id="1055" name="Shape 1055"/>
          <p:cNvSpPr/>
          <p:nvPr/>
        </p:nvSpPr>
        <p:spPr>
          <a:xfrm>
            <a:off x="1275599" y="5713861"/>
            <a:ext cx="1524001" cy="1524001"/>
          </a:xfrm>
          <a:prstGeom prst="rect">
            <a:avLst/>
          </a:prstGeom>
          <a:solidFill>
            <a:srgbClr val="C779ED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下单</a:t>
            </a:r>
          </a:p>
        </p:txBody>
      </p:sp>
      <p:sp>
        <p:nvSpPr>
          <p:cNvPr id="1056" name="Shape 1056"/>
          <p:cNvSpPr/>
          <p:nvPr/>
        </p:nvSpPr>
        <p:spPr>
          <a:xfrm>
            <a:off x="4829679" y="4960828"/>
            <a:ext cx="1524001" cy="1524001"/>
          </a:xfrm>
          <a:prstGeom prst="rect">
            <a:avLst/>
          </a:prstGeom>
          <a:solidFill>
            <a:srgbClr val="C779ED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pPr>
            <a:r>
              <a:t>支付</a:t>
            </a:r>
          </a:p>
          <a:p>
            <a: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pPr>
            <a:r>
              <a:t>确认</a:t>
            </a:r>
          </a:p>
        </p:txBody>
      </p:sp>
      <p:sp>
        <p:nvSpPr>
          <p:cNvPr id="1057" name="Shape 1057"/>
          <p:cNvSpPr/>
          <p:nvPr/>
        </p:nvSpPr>
        <p:spPr>
          <a:xfrm>
            <a:off x="9004393" y="1947705"/>
            <a:ext cx="1524001" cy="1524001"/>
          </a:xfrm>
          <a:prstGeom prst="rect">
            <a:avLst/>
          </a:prstGeom>
          <a:solidFill>
            <a:srgbClr val="C779ED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退款</a:t>
            </a:r>
          </a:p>
        </p:txBody>
      </p:sp>
      <p:sp>
        <p:nvSpPr>
          <p:cNvPr id="1058" name="Shape 1058"/>
          <p:cNvSpPr/>
          <p:nvPr/>
        </p:nvSpPr>
        <p:spPr>
          <a:xfrm>
            <a:off x="9048292" y="7497230"/>
            <a:ext cx="1524001" cy="1524001"/>
          </a:xfrm>
          <a:prstGeom prst="rect">
            <a:avLst/>
          </a:prstGeom>
          <a:solidFill>
            <a:srgbClr val="C779ED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退票</a:t>
            </a:r>
          </a:p>
        </p:txBody>
      </p:sp>
      <p:sp>
        <p:nvSpPr>
          <p:cNvPr id="1059" name="Shape 1059"/>
          <p:cNvSpPr/>
          <p:nvPr/>
        </p:nvSpPr>
        <p:spPr>
          <a:xfrm>
            <a:off x="13302206" y="3739650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游玩人</a:t>
            </a:r>
          </a:p>
        </p:txBody>
      </p:sp>
      <p:sp>
        <p:nvSpPr>
          <p:cNvPr id="1060" name="Shape 1060"/>
          <p:cNvSpPr/>
          <p:nvPr/>
        </p:nvSpPr>
        <p:spPr>
          <a:xfrm>
            <a:off x="11986271" y="2007249"/>
            <a:ext cx="1524001" cy="1524001"/>
          </a:xfrm>
          <a:prstGeom prst="rect">
            <a:avLst/>
          </a:prstGeom>
          <a:solidFill>
            <a:srgbClr val="C779ED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预订</a:t>
            </a:r>
          </a:p>
        </p:txBody>
      </p:sp>
      <p:sp>
        <p:nvSpPr>
          <p:cNvPr id="1061" name="Shape 1061"/>
          <p:cNvSpPr/>
          <p:nvPr/>
        </p:nvSpPr>
        <p:spPr>
          <a:xfrm>
            <a:off x="10125299" y="10658220"/>
            <a:ext cx="1524001" cy="1524001"/>
          </a:xfrm>
          <a:prstGeom prst="rect">
            <a:avLst/>
          </a:prstGeom>
          <a:solidFill>
            <a:srgbClr val="008F00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产品</a:t>
            </a:r>
          </a:p>
        </p:txBody>
      </p:sp>
      <p:sp>
        <p:nvSpPr>
          <p:cNvPr id="1062" name="Shape 1062"/>
          <p:cNvSpPr/>
          <p:nvPr/>
        </p:nvSpPr>
        <p:spPr>
          <a:xfrm>
            <a:off x="14327573" y="10653783"/>
            <a:ext cx="1524001" cy="1524001"/>
          </a:xfrm>
          <a:prstGeom prst="rect">
            <a:avLst/>
          </a:prstGeom>
          <a:solidFill>
            <a:srgbClr val="008F00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资源</a:t>
            </a:r>
          </a:p>
        </p:txBody>
      </p:sp>
      <p:sp>
        <p:nvSpPr>
          <p:cNvPr id="1063" name="Shape 1063"/>
          <p:cNvSpPr/>
          <p:nvPr/>
        </p:nvSpPr>
        <p:spPr>
          <a:xfrm>
            <a:off x="17582230" y="4509138"/>
            <a:ext cx="1524001" cy="1524001"/>
          </a:xfrm>
          <a:prstGeom prst="rect">
            <a:avLst/>
          </a:prstGeom>
          <a:solidFill>
            <a:srgbClr val="008F00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凭证码</a:t>
            </a:r>
          </a:p>
        </p:txBody>
      </p:sp>
      <p:sp>
        <p:nvSpPr>
          <p:cNvPr id="1064" name="Shape 1064"/>
          <p:cNvSpPr/>
          <p:nvPr/>
        </p:nvSpPr>
        <p:spPr>
          <a:xfrm>
            <a:off x="5273019" y="9704702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现金</a:t>
            </a:r>
          </a:p>
        </p:txBody>
      </p:sp>
      <p:sp>
        <p:nvSpPr>
          <p:cNvPr id="1065" name="Shape 1065"/>
          <p:cNvSpPr/>
          <p:nvPr/>
        </p:nvSpPr>
        <p:spPr>
          <a:xfrm>
            <a:off x="19204902" y="2007249"/>
            <a:ext cx="1524001" cy="1524001"/>
          </a:xfrm>
          <a:prstGeom prst="rect">
            <a:avLst/>
          </a:prstGeom>
          <a:solidFill>
            <a:srgbClr val="C779ED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核销</a:t>
            </a:r>
          </a:p>
        </p:txBody>
      </p:sp>
      <p:sp>
        <p:nvSpPr>
          <p:cNvPr id="1066" name="Shape 1066"/>
          <p:cNvSpPr/>
          <p:nvPr/>
        </p:nvSpPr>
        <p:spPr>
          <a:xfrm>
            <a:off x="9057123" y="5644521"/>
            <a:ext cx="1524001" cy="1524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退款规则</a:t>
            </a:r>
          </a:p>
        </p:txBody>
      </p:sp>
      <p:sp>
        <p:nvSpPr>
          <p:cNvPr id="1067" name="Shape 1067"/>
          <p:cNvSpPr/>
          <p:nvPr/>
        </p:nvSpPr>
        <p:spPr>
          <a:xfrm>
            <a:off x="9004393" y="3790791"/>
            <a:ext cx="1524001" cy="1524001"/>
          </a:xfrm>
          <a:prstGeom prst="rect">
            <a:avLst/>
          </a:prstGeom>
          <a:solidFill>
            <a:srgbClr val="C779ED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赔付</a:t>
            </a:r>
          </a:p>
        </p:txBody>
      </p:sp>
      <p:sp>
        <p:nvSpPr>
          <p:cNvPr id="1068" name="Shape 1068"/>
          <p:cNvSpPr/>
          <p:nvPr/>
        </p:nvSpPr>
        <p:spPr>
          <a:xfrm>
            <a:off x="15661802" y="11662002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库存</a:t>
            </a:r>
          </a:p>
        </p:txBody>
      </p:sp>
      <p:sp>
        <p:nvSpPr>
          <p:cNvPr id="1069" name="Shape 1069"/>
          <p:cNvSpPr/>
          <p:nvPr/>
        </p:nvSpPr>
        <p:spPr>
          <a:xfrm>
            <a:off x="17592275" y="2007249"/>
            <a:ext cx="1524001" cy="1524001"/>
          </a:xfrm>
          <a:prstGeom prst="rect">
            <a:avLst/>
          </a:prstGeom>
          <a:solidFill>
            <a:srgbClr val="C779ED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核销冲正</a:t>
            </a:r>
          </a:p>
        </p:txBody>
      </p:sp>
      <p:sp>
        <p:nvSpPr>
          <p:cNvPr id="1070" name="Shape 1070"/>
          <p:cNvSpPr/>
          <p:nvPr/>
        </p:nvSpPr>
        <p:spPr>
          <a:xfrm>
            <a:off x="3029977" y="7594175"/>
            <a:ext cx="1524001" cy="1524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购买规则</a:t>
            </a:r>
          </a:p>
        </p:txBody>
      </p:sp>
      <p:sp>
        <p:nvSpPr>
          <p:cNvPr id="1071" name="Shape 1071"/>
          <p:cNvSpPr/>
          <p:nvPr/>
        </p:nvSpPr>
        <p:spPr>
          <a:xfrm>
            <a:off x="20817529" y="2051268"/>
            <a:ext cx="1524001" cy="1524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核销规则</a:t>
            </a:r>
          </a:p>
        </p:txBody>
      </p:sp>
      <p:sp>
        <p:nvSpPr>
          <p:cNvPr id="1072" name="Shape 1072"/>
          <p:cNvSpPr/>
          <p:nvPr/>
        </p:nvSpPr>
        <p:spPr>
          <a:xfrm>
            <a:off x="15066607" y="6888062"/>
            <a:ext cx="1524001" cy="1524001"/>
          </a:xfrm>
          <a:prstGeom prst="rect">
            <a:avLst/>
          </a:prstGeom>
          <a:solidFill>
            <a:srgbClr val="C779ED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取消预约</a:t>
            </a:r>
          </a:p>
        </p:txBody>
      </p:sp>
      <p:sp>
        <p:nvSpPr>
          <p:cNvPr id="1073" name="Shape 1073"/>
          <p:cNvSpPr/>
          <p:nvPr/>
        </p:nvSpPr>
        <p:spPr>
          <a:xfrm>
            <a:off x="1229135" y="9994196"/>
            <a:ext cx="1524001" cy="1524001"/>
          </a:xfrm>
          <a:prstGeom prst="rect">
            <a:avLst/>
          </a:prstGeom>
          <a:solidFill>
            <a:srgbClr val="C779ED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记账</a:t>
            </a:r>
          </a:p>
        </p:txBody>
      </p:sp>
      <p:sp>
        <p:nvSpPr>
          <p:cNvPr id="1074" name="Shape 1074"/>
          <p:cNvSpPr/>
          <p:nvPr/>
        </p:nvSpPr>
        <p:spPr>
          <a:xfrm>
            <a:off x="3052639" y="5713861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pPr>
            <a:r>
              <a:t>下单</a:t>
            </a:r>
          </a:p>
          <a:p>
            <a: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pPr>
            <a:r>
              <a:t>成功</a:t>
            </a:r>
          </a:p>
        </p:txBody>
      </p:sp>
      <p:sp>
        <p:nvSpPr>
          <p:cNvPr id="1075" name="Shape 1075"/>
          <p:cNvSpPr/>
          <p:nvPr/>
        </p:nvSpPr>
        <p:spPr>
          <a:xfrm>
            <a:off x="4878418" y="3034113"/>
            <a:ext cx="1524001" cy="1524001"/>
          </a:xfrm>
          <a:prstGeom prst="rect">
            <a:avLst/>
          </a:prstGeom>
          <a:solidFill>
            <a:srgbClr val="C779ED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订单关闭</a:t>
            </a:r>
          </a:p>
        </p:txBody>
      </p:sp>
      <p:sp>
        <p:nvSpPr>
          <p:cNvPr id="1076" name="Shape 1076"/>
          <p:cNvSpPr/>
          <p:nvPr/>
        </p:nvSpPr>
        <p:spPr>
          <a:xfrm>
            <a:off x="4837450" y="6884248"/>
            <a:ext cx="1524001" cy="1524001"/>
          </a:xfrm>
          <a:prstGeom prst="rect">
            <a:avLst/>
          </a:prstGeom>
          <a:solidFill>
            <a:srgbClr val="C779ED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订单取消</a:t>
            </a:r>
          </a:p>
        </p:txBody>
      </p:sp>
      <p:sp>
        <p:nvSpPr>
          <p:cNvPr id="1077" name="Shape 1077"/>
          <p:cNvSpPr/>
          <p:nvPr/>
        </p:nvSpPr>
        <p:spPr>
          <a:xfrm>
            <a:off x="7138419" y="3790791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800" b="0">
                <a:latin typeface="DFWaWaSC-W5"/>
                <a:ea typeface="DFWaWaSC-W5"/>
                <a:cs typeface="DFWaWaSC-W5"/>
                <a:sym typeface="DFWaWaSC-W5"/>
              </a:defRPr>
            </a:pPr>
            <a:r>
              <a:t>退款</a:t>
            </a:r>
          </a:p>
          <a:p>
            <a:pPr>
              <a:defRPr sz="2800" b="0">
                <a:latin typeface="DFWaWaSC-W5"/>
                <a:ea typeface="DFWaWaSC-W5"/>
                <a:cs typeface="DFWaWaSC-W5"/>
                <a:sym typeface="DFWaWaSC-W5"/>
              </a:defRPr>
            </a:pPr>
            <a:r>
              <a:t>审核通过</a:t>
            </a:r>
          </a:p>
        </p:txBody>
      </p:sp>
      <p:sp>
        <p:nvSpPr>
          <p:cNvPr id="1078" name="Shape 1078"/>
          <p:cNvSpPr/>
          <p:nvPr/>
        </p:nvSpPr>
        <p:spPr>
          <a:xfrm>
            <a:off x="7136932" y="7488952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800" b="0">
                <a:latin typeface="DFWaWaSC-W5"/>
                <a:ea typeface="DFWaWaSC-W5"/>
                <a:cs typeface="DFWaWaSC-W5"/>
                <a:sym typeface="DFWaWaSC-W5"/>
              </a:defRPr>
            </a:pPr>
            <a:r>
              <a:t>退款</a:t>
            </a:r>
          </a:p>
          <a:p>
            <a:pPr>
              <a:defRPr sz="2800" b="0">
                <a:latin typeface="DFWaWaSC-W5"/>
                <a:ea typeface="DFWaWaSC-W5"/>
                <a:cs typeface="DFWaWaSC-W5"/>
                <a:sym typeface="DFWaWaSC-W5"/>
              </a:defRPr>
            </a:pPr>
            <a:r>
              <a:t>审核拒绝</a:t>
            </a:r>
          </a:p>
        </p:txBody>
      </p:sp>
      <p:sp>
        <p:nvSpPr>
          <p:cNvPr id="1079" name="Shape 1079"/>
          <p:cNvSpPr/>
          <p:nvPr/>
        </p:nvSpPr>
        <p:spPr>
          <a:xfrm>
            <a:off x="7138419" y="5644521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pPr>
            <a:r>
              <a:t>退款</a:t>
            </a:r>
          </a:p>
          <a:p>
            <a: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pPr>
            <a:r>
              <a:t>成功</a:t>
            </a:r>
          </a:p>
        </p:txBody>
      </p:sp>
      <p:sp>
        <p:nvSpPr>
          <p:cNvPr id="1080" name="Shape 1080"/>
          <p:cNvSpPr/>
          <p:nvPr/>
        </p:nvSpPr>
        <p:spPr>
          <a:xfrm>
            <a:off x="15066607" y="4447656"/>
            <a:ext cx="1524001" cy="1524001"/>
          </a:xfrm>
          <a:prstGeom prst="rect">
            <a:avLst/>
          </a:prstGeom>
          <a:solidFill>
            <a:srgbClr val="C779ED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预订确认</a:t>
            </a:r>
          </a:p>
        </p:txBody>
      </p:sp>
      <p:sp>
        <p:nvSpPr>
          <p:cNvPr id="1081" name="Shape 1081"/>
          <p:cNvSpPr/>
          <p:nvPr/>
        </p:nvSpPr>
        <p:spPr>
          <a:xfrm>
            <a:off x="15172937" y="2007249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预订失败</a:t>
            </a:r>
          </a:p>
        </p:txBody>
      </p:sp>
      <p:sp>
        <p:nvSpPr>
          <p:cNvPr id="1082" name="Shape 1082"/>
          <p:cNvSpPr/>
          <p:nvPr/>
        </p:nvSpPr>
        <p:spPr>
          <a:xfrm>
            <a:off x="1303647" y="2966813"/>
            <a:ext cx="1524001" cy="1524001"/>
          </a:xfrm>
          <a:prstGeom prst="rect">
            <a:avLst/>
          </a:prstGeom>
          <a:solidFill>
            <a:srgbClr val="008F00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订单</a:t>
            </a:r>
          </a:p>
        </p:txBody>
      </p:sp>
      <p:sp>
        <p:nvSpPr>
          <p:cNvPr id="1083" name="Shape 1083"/>
          <p:cNvSpPr/>
          <p:nvPr/>
        </p:nvSpPr>
        <p:spPr>
          <a:xfrm>
            <a:off x="7138419" y="1947705"/>
            <a:ext cx="1524001" cy="1524001"/>
          </a:xfrm>
          <a:prstGeom prst="rect">
            <a:avLst/>
          </a:prstGeom>
          <a:solidFill>
            <a:srgbClr val="008F00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退款单</a:t>
            </a:r>
          </a:p>
        </p:txBody>
      </p:sp>
      <p:sp>
        <p:nvSpPr>
          <p:cNvPr id="1084" name="Shape 1084"/>
          <p:cNvSpPr/>
          <p:nvPr/>
        </p:nvSpPr>
        <p:spPr>
          <a:xfrm>
            <a:off x="11879412" y="4095591"/>
            <a:ext cx="1524001" cy="1524001"/>
          </a:xfrm>
          <a:prstGeom prst="rect">
            <a:avLst/>
          </a:prstGeom>
          <a:solidFill>
            <a:srgbClr val="008F00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预订单</a:t>
            </a:r>
          </a:p>
        </p:txBody>
      </p:sp>
      <p:sp>
        <p:nvSpPr>
          <p:cNvPr id="1085" name="Shape 1085"/>
          <p:cNvSpPr/>
          <p:nvPr/>
        </p:nvSpPr>
        <p:spPr>
          <a:xfrm>
            <a:off x="5014681" y="10906940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结算主体</a:t>
            </a:r>
          </a:p>
        </p:txBody>
      </p:sp>
      <p:sp>
        <p:nvSpPr>
          <p:cNvPr id="1086" name="Shape 1086"/>
          <p:cNvSpPr/>
          <p:nvPr/>
        </p:nvSpPr>
        <p:spPr>
          <a:xfrm>
            <a:off x="1224693" y="11656743"/>
            <a:ext cx="1524001" cy="1524001"/>
          </a:xfrm>
          <a:prstGeom prst="rect">
            <a:avLst/>
          </a:prstGeom>
          <a:solidFill>
            <a:srgbClr val="C779ED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推送记账流水</a:t>
            </a:r>
          </a:p>
        </p:txBody>
      </p:sp>
      <p:sp>
        <p:nvSpPr>
          <p:cNvPr id="1087" name="Shape 1087"/>
          <p:cNvSpPr/>
          <p:nvPr/>
        </p:nvSpPr>
        <p:spPr>
          <a:xfrm>
            <a:off x="18880405" y="4126999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可消费</a:t>
            </a:r>
          </a:p>
        </p:txBody>
      </p:sp>
      <p:sp>
        <p:nvSpPr>
          <p:cNvPr id="1088" name="Shape 1088"/>
          <p:cNvSpPr/>
          <p:nvPr/>
        </p:nvSpPr>
        <p:spPr>
          <a:xfrm>
            <a:off x="18880405" y="5829938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已消费</a:t>
            </a:r>
          </a:p>
        </p:txBody>
      </p:sp>
      <p:sp>
        <p:nvSpPr>
          <p:cNvPr id="1089" name="Shape 1089"/>
          <p:cNvSpPr/>
          <p:nvPr/>
        </p:nvSpPr>
        <p:spPr>
          <a:xfrm>
            <a:off x="11866419" y="7326838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已取消</a:t>
            </a:r>
          </a:p>
        </p:txBody>
      </p:sp>
      <p:sp>
        <p:nvSpPr>
          <p:cNvPr id="1090" name="Shape 1090"/>
          <p:cNvSpPr/>
          <p:nvPr/>
        </p:nvSpPr>
        <p:spPr>
          <a:xfrm>
            <a:off x="11792522" y="5265628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座位号</a:t>
            </a:r>
          </a:p>
        </p:txBody>
      </p:sp>
      <p:sp>
        <p:nvSpPr>
          <p:cNvPr id="1091" name="Shape 1091"/>
          <p:cNvSpPr/>
          <p:nvPr/>
        </p:nvSpPr>
        <p:spPr>
          <a:xfrm>
            <a:off x="13302206" y="5199891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出行时间</a:t>
            </a:r>
          </a:p>
        </p:txBody>
      </p:sp>
      <p:sp>
        <p:nvSpPr>
          <p:cNvPr id="1092" name="Shape 1092"/>
          <p:cNvSpPr/>
          <p:nvPr/>
        </p:nvSpPr>
        <p:spPr>
          <a:xfrm>
            <a:off x="15661802" y="9999454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结算价</a:t>
            </a:r>
          </a:p>
        </p:txBody>
      </p:sp>
      <p:sp>
        <p:nvSpPr>
          <p:cNvPr id="1093" name="Shape 1093"/>
          <p:cNvSpPr/>
          <p:nvPr/>
        </p:nvSpPr>
        <p:spPr>
          <a:xfrm>
            <a:off x="11529556" y="9975344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售价</a:t>
            </a:r>
          </a:p>
        </p:txBody>
      </p:sp>
      <p:sp>
        <p:nvSpPr>
          <p:cNvPr id="1094" name="Shape 1094"/>
          <p:cNvSpPr/>
          <p:nvPr/>
        </p:nvSpPr>
        <p:spPr>
          <a:xfrm>
            <a:off x="2615370" y="2007249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订单项</a:t>
            </a:r>
          </a:p>
        </p:txBody>
      </p:sp>
      <p:sp>
        <p:nvSpPr>
          <p:cNvPr id="1095" name="Shape 1095"/>
          <p:cNvSpPr/>
          <p:nvPr/>
        </p:nvSpPr>
        <p:spPr>
          <a:xfrm>
            <a:off x="2615370" y="3711786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订单金额</a:t>
            </a:r>
          </a:p>
        </p:txBody>
      </p:sp>
      <p:sp>
        <p:nvSpPr>
          <p:cNvPr id="1096" name="Shape 1096"/>
          <p:cNvSpPr/>
          <p:nvPr/>
        </p:nvSpPr>
        <p:spPr>
          <a:xfrm>
            <a:off x="3975280" y="11691036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记账科目</a:t>
            </a:r>
          </a:p>
        </p:txBody>
      </p:sp>
      <p:sp>
        <p:nvSpPr>
          <p:cNvPr id="1097" name="Shape 1097"/>
          <p:cNvSpPr/>
          <p:nvPr/>
        </p:nvSpPr>
        <p:spPr>
          <a:xfrm>
            <a:off x="11529556" y="11635687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渠道配额</a:t>
            </a:r>
          </a:p>
        </p:txBody>
      </p:sp>
      <p:sp>
        <p:nvSpPr>
          <p:cNvPr id="1098" name="Shape 1098"/>
          <p:cNvSpPr/>
          <p:nvPr/>
        </p:nvSpPr>
        <p:spPr>
          <a:xfrm>
            <a:off x="2979071" y="10906940"/>
            <a:ext cx="1524001" cy="1524001"/>
          </a:xfrm>
          <a:prstGeom prst="rect">
            <a:avLst/>
          </a:prstGeom>
          <a:solidFill>
            <a:srgbClr val="008F00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结算单</a:t>
            </a:r>
          </a:p>
        </p:txBody>
      </p:sp>
      <p:sp>
        <p:nvSpPr>
          <p:cNvPr id="1099" name="Shape 1099"/>
          <p:cNvSpPr/>
          <p:nvPr/>
        </p:nvSpPr>
        <p:spPr>
          <a:xfrm>
            <a:off x="3890660" y="9786871"/>
            <a:ext cx="1524001" cy="1524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资金构成</a:t>
            </a:r>
          </a:p>
        </p:txBody>
      </p:sp>
      <p:sp>
        <p:nvSpPr>
          <p:cNvPr id="1100" name="Shape 1100"/>
          <p:cNvSpPr/>
          <p:nvPr/>
        </p:nvSpPr>
        <p:spPr>
          <a:xfrm>
            <a:off x="18445224" y="9596789"/>
            <a:ext cx="1714501" cy="1714501"/>
          </a:xfrm>
          <a:prstGeom prst="rect">
            <a:avLst/>
          </a:prstGeom>
          <a:solidFill>
            <a:srgbClr val="0096FF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先买后约</a:t>
            </a:r>
          </a:p>
        </p:txBody>
      </p:sp>
      <p:sp>
        <p:nvSpPr>
          <p:cNvPr id="1101" name="Shape 1101"/>
          <p:cNvSpPr/>
          <p:nvPr/>
        </p:nvSpPr>
        <p:spPr>
          <a:xfrm>
            <a:off x="18445224" y="11500953"/>
            <a:ext cx="1714501" cy="1714501"/>
          </a:xfrm>
          <a:prstGeom prst="rect">
            <a:avLst/>
          </a:prstGeom>
          <a:solidFill>
            <a:srgbClr val="0096FF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打包</a:t>
            </a:r>
          </a:p>
        </p:txBody>
      </p:sp>
      <p:sp>
        <p:nvSpPr>
          <p:cNvPr id="1102" name="Shape 1102"/>
          <p:cNvSpPr/>
          <p:nvPr/>
        </p:nvSpPr>
        <p:spPr>
          <a:xfrm>
            <a:off x="20447637" y="9596371"/>
            <a:ext cx="1714501" cy="1714501"/>
          </a:xfrm>
          <a:prstGeom prst="rect">
            <a:avLst/>
          </a:prstGeom>
          <a:solidFill>
            <a:srgbClr val="0096FF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消费前退款</a:t>
            </a:r>
          </a:p>
        </p:txBody>
      </p:sp>
      <p:sp>
        <p:nvSpPr>
          <p:cNvPr id="1103" name="Shape 1103"/>
          <p:cNvSpPr/>
          <p:nvPr/>
        </p:nvSpPr>
        <p:spPr>
          <a:xfrm>
            <a:off x="20447637" y="11497140"/>
            <a:ext cx="1714501" cy="1714501"/>
          </a:xfrm>
          <a:prstGeom prst="rect">
            <a:avLst/>
          </a:prstGeom>
          <a:solidFill>
            <a:srgbClr val="0096FF"/>
          </a:solidFill>
          <a:ln w="12700">
            <a:miter lim="400000"/>
          </a:ln>
          <a:effectLst>
            <a:outerShdw blurRad="63500" dist="200042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预订前退款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hape 1105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领域驱动设计 战略设计 上下文映射图与领域划分</a:t>
            </a:r>
          </a:p>
        </p:txBody>
      </p:sp>
      <p:grpSp>
        <p:nvGrpSpPr>
          <p:cNvPr id="1108" name="Group 1108"/>
          <p:cNvGrpSpPr/>
          <p:nvPr/>
        </p:nvGrpSpPr>
        <p:grpSpPr>
          <a:xfrm>
            <a:off x="4614561" y="2518905"/>
            <a:ext cx="4165601" cy="3276601"/>
            <a:chOff x="0" y="0"/>
            <a:chExt cx="4165600" cy="3276600"/>
          </a:xfrm>
        </p:grpSpPr>
        <p:sp>
          <p:nvSpPr>
            <p:cNvPr id="1107" name="Shape 1107"/>
            <p:cNvSpPr/>
            <p:nvPr/>
          </p:nvSpPr>
          <p:spPr>
            <a:xfrm>
              <a:off x="50800" y="50800"/>
              <a:ext cx="4064001" cy="3175000"/>
            </a:xfrm>
            <a:prstGeom prst="ellipse">
              <a:avLst/>
            </a:prstGeom>
            <a:solidFill>
              <a:schemeClr val="accent1">
                <a:lumOff val="13529"/>
              </a:scheme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800" b="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*订单域</a:t>
              </a:r>
            </a:p>
            <a:p>
              <a:pPr>
                <a:defRPr sz="3800" b="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（购买上下文）</a:t>
              </a:r>
            </a:p>
          </p:txBody>
        </p:sp>
        <p:pic>
          <p:nvPicPr>
            <p:cNvPr id="1106" name="图片 1105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65601" cy="3276601"/>
            </a:xfrm>
            <a:prstGeom prst="rect">
              <a:avLst/>
            </a:prstGeom>
            <a:effectLst/>
          </p:spPr>
        </p:pic>
      </p:grpSp>
      <p:grpSp>
        <p:nvGrpSpPr>
          <p:cNvPr id="1111" name="Group 1111"/>
          <p:cNvGrpSpPr/>
          <p:nvPr/>
        </p:nvGrpSpPr>
        <p:grpSpPr>
          <a:xfrm>
            <a:off x="9311696" y="4768478"/>
            <a:ext cx="4165601" cy="3276601"/>
            <a:chOff x="0" y="0"/>
            <a:chExt cx="4165600" cy="3276600"/>
          </a:xfrm>
        </p:grpSpPr>
        <p:sp>
          <p:nvSpPr>
            <p:cNvPr id="1110" name="Shape 1110"/>
            <p:cNvSpPr/>
            <p:nvPr/>
          </p:nvSpPr>
          <p:spPr>
            <a:xfrm>
              <a:off x="50800" y="50800"/>
              <a:ext cx="4064001" cy="3175000"/>
            </a:xfrm>
            <a:prstGeom prst="ellipse">
              <a:avLst/>
            </a:prstGeom>
            <a:solidFill>
              <a:srgbClr val="D783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800" b="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*产品域</a:t>
              </a:r>
            </a:p>
            <a:p>
              <a:pPr>
                <a:defRPr sz="3800" b="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（售卖上下文）</a:t>
              </a:r>
            </a:p>
          </p:txBody>
        </p:sp>
        <p:pic>
          <p:nvPicPr>
            <p:cNvPr id="1109" name="图片 1108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4165601" cy="3276601"/>
            </a:xfrm>
            <a:prstGeom prst="rect">
              <a:avLst/>
            </a:prstGeom>
            <a:effectLst/>
          </p:spPr>
        </p:pic>
      </p:grpSp>
      <p:grpSp>
        <p:nvGrpSpPr>
          <p:cNvPr id="1114" name="Group 1114"/>
          <p:cNvGrpSpPr/>
          <p:nvPr/>
        </p:nvGrpSpPr>
        <p:grpSpPr>
          <a:xfrm>
            <a:off x="6436591" y="8367973"/>
            <a:ext cx="4165601" cy="3276601"/>
            <a:chOff x="0" y="0"/>
            <a:chExt cx="4165600" cy="3276600"/>
          </a:xfrm>
        </p:grpSpPr>
        <p:sp>
          <p:nvSpPr>
            <p:cNvPr id="1113" name="Shape 1113"/>
            <p:cNvSpPr/>
            <p:nvPr/>
          </p:nvSpPr>
          <p:spPr>
            <a:xfrm>
              <a:off x="50800" y="50800"/>
              <a:ext cx="4064001" cy="317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800" b="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资源域（供给上下文）</a:t>
              </a:r>
            </a:p>
          </p:txBody>
        </p:sp>
        <p:pic>
          <p:nvPicPr>
            <p:cNvPr id="1112" name="图片 1111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4165601" cy="3276601"/>
            </a:xfrm>
            <a:prstGeom prst="rect">
              <a:avLst/>
            </a:prstGeom>
            <a:effectLst/>
          </p:spPr>
        </p:pic>
      </p:grpSp>
      <p:grpSp>
        <p:nvGrpSpPr>
          <p:cNvPr id="1117" name="Group 1117"/>
          <p:cNvGrpSpPr/>
          <p:nvPr/>
        </p:nvGrpSpPr>
        <p:grpSpPr>
          <a:xfrm>
            <a:off x="13073124" y="8232449"/>
            <a:ext cx="4165601" cy="3276601"/>
            <a:chOff x="0" y="0"/>
            <a:chExt cx="4165600" cy="3276600"/>
          </a:xfrm>
        </p:grpSpPr>
        <p:sp>
          <p:nvSpPr>
            <p:cNvPr id="1116" name="Shape 1116"/>
            <p:cNvSpPr/>
            <p:nvPr/>
          </p:nvSpPr>
          <p:spPr>
            <a:xfrm>
              <a:off x="50800" y="50800"/>
              <a:ext cx="4064001" cy="3175000"/>
            </a:xfrm>
            <a:prstGeom prst="ellipse">
              <a:avLst/>
            </a:prstGeom>
            <a:solidFill>
              <a:schemeClr val="accent4">
                <a:hueOff val="-624705"/>
                <a:lumOff val="1372"/>
              </a:scheme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800" b="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*预订域</a:t>
              </a:r>
            </a:p>
            <a:p>
              <a:pPr>
                <a:defRPr sz="3800" b="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（采购上下文）</a:t>
              </a:r>
            </a:p>
          </p:txBody>
        </p:sp>
        <p:pic>
          <p:nvPicPr>
            <p:cNvPr id="1115" name="图片 1114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4165601" cy="3276601"/>
            </a:xfrm>
            <a:prstGeom prst="rect">
              <a:avLst/>
            </a:prstGeom>
            <a:effectLst/>
          </p:spPr>
        </p:pic>
      </p:grpSp>
      <p:grpSp>
        <p:nvGrpSpPr>
          <p:cNvPr id="1120" name="Group 1120"/>
          <p:cNvGrpSpPr/>
          <p:nvPr/>
        </p:nvGrpSpPr>
        <p:grpSpPr>
          <a:xfrm>
            <a:off x="15049966" y="2610308"/>
            <a:ext cx="4165601" cy="3276601"/>
            <a:chOff x="0" y="0"/>
            <a:chExt cx="4165600" cy="3276600"/>
          </a:xfrm>
        </p:grpSpPr>
        <p:sp>
          <p:nvSpPr>
            <p:cNvPr id="1119" name="Shape 1119"/>
            <p:cNvSpPr/>
            <p:nvPr/>
          </p:nvSpPr>
          <p:spPr>
            <a:xfrm>
              <a:off x="50800" y="50799"/>
              <a:ext cx="4064001" cy="31750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800" b="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退款域</a:t>
              </a:r>
            </a:p>
            <a:p>
              <a:pPr>
                <a:defRPr sz="3800" b="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（退款上下文）</a:t>
              </a:r>
            </a:p>
          </p:txBody>
        </p:sp>
        <p:pic>
          <p:nvPicPr>
            <p:cNvPr id="1118" name="图片 1117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4165601" cy="3276601"/>
            </a:xfrm>
            <a:prstGeom prst="rect">
              <a:avLst/>
            </a:prstGeom>
            <a:effectLst/>
          </p:spPr>
        </p:pic>
      </p:grpSp>
      <p:grpSp>
        <p:nvGrpSpPr>
          <p:cNvPr id="1123" name="Group 1123"/>
          <p:cNvGrpSpPr/>
          <p:nvPr/>
        </p:nvGrpSpPr>
        <p:grpSpPr>
          <a:xfrm>
            <a:off x="508740" y="6552734"/>
            <a:ext cx="4165601" cy="3276601"/>
            <a:chOff x="0" y="0"/>
            <a:chExt cx="4165600" cy="3276600"/>
          </a:xfrm>
        </p:grpSpPr>
        <p:sp>
          <p:nvSpPr>
            <p:cNvPr id="1122" name="Shape 1122"/>
            <p:cNvSpPr/>
            <p:nvPr/>
          </p:nvSpPr>
          <p:spPr>
            <a:xfrm>
              <a:off x="50800" y="50800"/>
              <a:ext cx="4064001" cy="3175000"/>
            </a:xfrm>
            <a:prstGeom prst="ellipse">
              <a:avLst/>
            </a:prstGeom>
            <a:solidFill>
              <a:schemeClr val="accent5">
                <a:hueOff val="89162"/>
                <a:satOff val="9554"/>
                <a:lumOff val="16296"/>
              </a:scheme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800" b="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*凭证域</a:t>
              </a:r>
            </a:p>
            <a:p>
              <a:pPr>
                <a:defRPr sz="3800" b="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（消费上下文）</a:t>
              </a:r>
            </a:p>
          </p:txBody>
        </p:sp>
        <p:pic>
          <p:nvPicPr>
            <p:cNvPr id="1121" name="图片 1120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4165601" cy="3276601"/>
            </a:xfrm>
            <a:prstGeom prst="rect">
              <a:avLst/>
            </a:prstGeom>
            <a:effectLst/>
          </p:spPr>
        </p:pic>
      </p:grpSp>
      <p:pic>
        <p:nvPicPr>
          <p:cNvPr id="1167" name="图片 1166"/>
          <p:cNvPicPr>
            <a:picLocks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970762" y="4539667"/>
            <a:ext cx="2175681" cy="894547"/>
          </a:xfrm>
          <a:prstGeom prst="rect">
            <a:avLst/>
          </a:prstGeom>
        </p:spPr>
      </p:pic>
      <p:pic>
        <p:nvPicPr>
          <p:cNvPr id="1169" name="图片 1168"/>
          <p:cNvPicPr>
            <a:picLocks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447193" y="9615952"/>
            <a:ext cx="10453603" cy="3829388"/>
          </a:xfrm>
          <a:prstGeom prst="rect">
            <a:avLst/>
          </a:prstGeom>
        </p:spPr>
      </p:pic>
      <p:pic>
        <p:nvPicPr>
          <p:cNvPr id="1171" name="图片 1170"/>
          <p:cNvPicPr>
            <a:picLocks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234006" y="5646795"/>
            <a:ext cx="975947" cy="2639536"/>
          </a:xfrm>
          <a:prstGeom prst="rect">
            <a:avLst/>
          </a:prstGeom>
        </p:spPr>
      </p:pic>
      <p:pic>
        <p:nvPicPr>
          <p:cNvPr id="1173" name="图片 1172"/>
          <p:cNvPicPr>
            <a:picLocks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7069524" y="8770383"/>
            <a:ext cx="3987690" cy="1747406"/>
          </a:xfrm>
          <a:prstGeom prst="rect">
            <a:avLst/>
          </a:prstGeom>
        </p:spPr>
      </p:pic>
      <p:pic>
        <p:nvPicPr>
          <p:cNvPr id="1175" name="图片 1174"/>
          <p:cNvPicPr>
            <a:picLocks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9130365" y="4421320"/>
            <a:ext cx="2130357" cy="1375135"/>
          </a:xfrm>
          <a:prstGeom prst="rect">
            <a:avLst/>
          </a:prstGeom>
        </p:spPr>
      </p:pic>
      <p:pic>
        <p:nvPicPr>
          <p:cNvPr id="1177" name="图片 1176"/>
          <p:cNvPicPr>
            <a:picLocks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597948" y="5564534"/>
            <a:ext cx="1767634" cy="982779"/>
          </a:xfrm>
          <a:prstGeom prst="rect">
            <a:avLst/>
          </a:prstGeom>
        </p:spPr>
      </p:pic>
      <p:pic>
        <p:nvPicPr>
          <p:cNvPr id="1179" name="图片 1178"/>
          <p:cNvPicPr>
            <a:picLocks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9103797" y="7479159"/>
            <a:ext cx="824834" cy="1017168"/>
          </a:xfrm>
          <a:prstGeom prst="rect">
            <a:avLst/>
          </a:prstGeom>
        </p:spPr>
      </p:pic>
      <p:pic>
        <p:nvPicPr>
          <p:cNvPr id="1181" name="图片 1180"/>
          <p:cNvPicPr>
            <a:picLocks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454845" y="9346877"/>
            <a:ext cx="2736278" cy="216353"/>
          </a:xfrm>
          <a:prstGeom prst="rect">
            <a:avLst/>
          </a:prstGeom>
        </p:spPr>
      </p:pic>
      <p:pic>
        <p:nvPicPr>
          <p:cNvPr id="1183" name="图片 1182"/>
          <p:cNvPicPr>
            <a:picLocks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8608787" y="2341932"/>
            <a:ext cx="13198130" cy="3374207"/>
          </a:xfrm>
          <a:prstGeom prst="rect">
            <a:avLst/>
          </a:prstGeom>
        </p:spPr>
      </p:pic>
      <p:grpSp>
        <p:nvGrpSpPr>
          <p:cNvPr id="1135" name="Group 1135"/>
          <p:cNvGrpSpPr/>
          <p:nvPr/>
        </p:nvGrpSpPr>
        <p:grpSpPr>
          <a:xfrm>
            <a:off x="19709658" y="5665083"/>
            <a:ext cx="4165601" cy="3276601"/>
            <a:chOff x="0" y="0"/>
            <a:chExt cx="4165600" cy="3276600"/>
          </a:xfrm>
        </p:grpSpPr>
        <p:sp>
          <p:nvSpPr>
            <p:cNvPr id="1134" name="Shape 1134"/>
            <p:cNvSpPr/>
            <p:nvPr/>
          </p:nvSpPr>
          <p:spPr>
            <a:xfrm>
              <a:off x="50800" y="50800"/>
              <a:ext cx="4064001" cy="3175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800" b="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*资金域</a:t>
              </a:r>
            </a:p>
            <a:p>
              <a:pPr>
                <a:defRPr sz="3800" b="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（结算上下文）</a:t>
              </a:r>
            </a:p>
          </p:txBody>
        </p:sp>
        <p:pic>
          <p:nvPicPr>
            <p:cNvPr id="1133" name="图片 1132"/>
            <p:cNvPicPr>
              <a:picLocks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-1" y="0"/>
              <a:ext cx="4165601" cy="3276601"/>
            </a:xfrm>
            <a:prstGeom prst="rect">
              <a:avLst/>
            </a:prstGeom>
            <a:effectLst/>
          </p:spPr>
        </p:pic>
      </p:grpSp>
      <p:sp>
        <p:nvSpPr>
          <p:cNvPr id="1136" name="Shape 1136"/>
          <p:cNvSpPr/>
          <p:nvPr/>
        </p:nvSpPr>
        <p:spPr>
          <a:xfrm flipH="1">
            <a:off x="18897445" y="2242456"/>
            <a:ext cx="1880603" cy="5166912"/>
          </a:xfrm>
          <a:prstGeom prst="line">
            <a:avLst/>
          </a:prstGeom>
          <a:ln w="101600">
            <a:solidFill>
              <a:srgbClr val="929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37" name="Shape 1137"/>
          <p:cNvSpPr/>
          <p:nvPr/>
        </p:nvSpPr>
        <p:spPr>
          <a:xfrm flipH="1" flipV="1">
            <a:off x="18915728" y="7337527"/>
            <a:ext cx="1844036" cy="5066445"/>
          </a:xfrm>
          <a:prstGeom prst="line">
            <a:avLst/>
          </a:prstGeom>
          <a:ln w="101600">
            <a:solidFill>
              <a:srgbClr val="929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38" name="Shape 1138"/>
          <p:cNvSpPr/>
          <p:nvPr/>
        </p:nvSpPr>
        <p:spPr>
          <a:xfrm flipH="1" flipV="1">
            <a:off x="2864833" y="3868403"/>
            <a:ext cx="3929874" cy="4537248"/>
          </a:xfrm>
          <a:prstGeom prst="line">
            <a:avLst/>
          </a:prstGeom>
          <a:ln w="101600">
            <a:solidFill>
              <a:srgbClr val="929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8848887" y="6455994"/>
            <a:ext cx="39662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U</a:t>
            </a:r>
          </a:p>
        </p:txBody>
      </p:sp>
      <p:sp>
        <p:nvSpPr>
          <p:cNvPr id="1140" name="Shape 1140"/>
          <p:cNvSpPr/>
          <p:nvPr/>
        </p:nvSpPr>
        <p:spPr>
          <a:xfrm>
            <a:off x="7521272" y="5883928"/>
            <a:ext cx="39662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1141" name="Shape 1141"/>
          <p:cNvSpPr/>
          <p:nvPr/>
        </p:nvSpPr>
        <p:spPr>
          <a:xfrm rot="19391340">
            <a:off x="7190090" y="5316735"/>
            <a:ext cx="1058987" cy="403944"/>
          </a:xfrm>
          <a:prstGeom prst="rect">
            <a:avLst/>
          </a:prstGeom>
          <a:solidFill>
            <a:srgbClr val="9421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ACL</a:t>
            </a:r>
          </a:p>
        </p:txBody>
      </p:sp>
      <p:sp>
        <p:nvSpPr>
          <p:cNvPr id="1142" name="Shape 1142"/>
          <p:cNvSpPr/>
          <p:nvPr/>
        </p:nvSpPr>
        <p:spPr>
          <a:xfrm>
            <a:off x="9187396" y="7276275"/>
            <a:ext cx="39662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1143" name="Shape 1143"/>
          <p:cNvSpPr/>
          <p:nvPr/>
        </p:nvSpPr>
        <p:spPr>
          <a:xfrm>
            <a:off x="14487808" y="4046538"/>
            <a:ext cx="39662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1144" name="Shape 1144"/>
          <p:cNvSpPr/>
          <p:nvPr/>
        </p:nvSpPr>
        <p:spPr>
          <a:xfrm>
            <a:off x="20239939" y="5334757"/>
            <a:ext cx="39662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1145" name="Shape 1145"/>
          <p:cNvSpPr/>
          <p:nvPr/>
        </p:nvSpPr>
        <p:spPr>
          <a:xfrm>
            <a:off x="21970745" y="5031543"/>
            <a:ext cx="39662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1146" name="Shape 1146"/>
          <p:cNvSpPr/>
          <p:nvPr/>
        </p:nvSpPr>
        <p:spPr>
          <a:xfrm>
            <a:off x="21105077" y="9014774"/>
            <a:ext cx="39662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1147" name="Shape 1147"/>
          <p:cNvSpPr/>
          <p:nvPr/>
        </p:nvSpPr>
        <p:spPr>
          <a:xfrm>
            <a:off x="12742198" y="8754369"/>
            <a:ext cx="39662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21437" y="9527025"/>
            <a:ext cx="39662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U</a:t>
            </a:r>
          </a:p>
        </p:txBody>
      </p:sp>
      <p:sp>
        <p:nvSpPr>
          <p:cNvPr id="1149" name="Shape 1149"/>
          <p:cNvSpPr/>
          <p:nvPr/>
        </p:nvSpPr>
        <p:spPr>
          <a:xfrm>
            <a:off x="15416141" y="7666170"/>
            <a:ext cx="39662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1150" name="Shape 1150"/>
          <p:cNvSpPr/>
          <p:nvPr/>
        </p:nvSpPr>
        <p:spPr>
          <a:xfrm>
            <a:off x="9422774" y="7974775"/>
            <a:ext cx="39662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U</a:t>
            </a:r>
          </a:p>
        </p:txBody>
      </p:sp>
      <p:sp>
        <p:nvSpPr>
          <p:cNvPr id="1151" name="Shape 1151"/>
          <p:cNvSpPr/>
          <p:nvPr/>
        </p:nvSpPr>
        <p:spPr>
          <a:xfrm>
            <a:off x="8608171" y="2919207"/>
            <a:ext cx="39662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U</a:t>
            </a:r>
          </a:p>
        </p:txBody>
      </p:sp>
      <p:sp>
        <p:nvSpPr>
          <p:cNvPr id="1152" name="Shape 1152"/>
          <p:cNvSpPr/>
          <p:nvPr/>
        </p:nvSpPr>
        <p:spPr>
          <a:xfrm>
            <a:off x="10504501" y="8767069"/>
            <a:ext cx="39662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U</a:t>
            </a:r>
          </a:p>
        </p:txBody>
      </p:sp>
      <p:sp>
        <p:nvSpPr>
          <p:cNvPr id="1153" name="Shape 1153"/>
          <p:cNvSpPr/>
          <p:nvPr/>
        </p:nvSpPr>
        <p:spPr>
          <a:xfrm>
            <a:off x="16082887" y="5883928"/>
            <a:ext cx="39662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U</a:t>
            </a:r>
          </a:p>
        </p:txBody>
      </p:sp>
      <p:sp>
        <p:nvSpPr>
          <p:cNvPr id="1154" name="Shape 1154"/>
          <p:cNvSpPr/>
          <p:nvPr/>
        </p:nvSpPr>
        <p:spPr>
          <a:xfrm>
            <a:off x="17033122" y="10656927"/>
            <a:ext cx="39662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U</a:t>
            </a:r>
          </a:p>
        </p:txBody>
      </p:sp>
      <p:sp>
        <p:nvSpPr>
          <p:cNvPr id="1155" name="Shape 1155"/>
          <p:cNvSpPr/>
          <p:nvPr/>
        </p:nvSpPr>
        <p:spPr>
          <a:xfrm>
            <a:off x="13628972" y="11267800"/>
            <a:ext cx="39662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1156" name="Shape 1156"/>
          <p:cNvSpPr/>
          <p:nvPr/>
        </p:nvSpPr>
        <p:spPr>
          <a:xfrm rot="2039343">
            <a:off x="9560901" y="7354528"/>
            <a:ext cx="1058987" cy="403944"/>
          </a:xfrm>
          <a:prstGeom prst="rect">
            <a:avLst/>
          </a:prstGeom>
          <a:solidFill>
            <a:srgbClr val="9421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ACL</a:t>
            </a:r>
          </a:p>
        </p:txBody>
      </p:sp>
      <p:sp>
        <p:nvSpPr>
          <p:cNvPr id="1157" name="Shape 1157"/>
          <p:cNvSpPr/>
          <p:nvPr/>
        </p:nvSpPr>
        <p:spPr>
          <a:xfrm>
            <a:off x="13469552" y="5238482"/>
            <a:ext cx="39662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U</a:t>
            </a:r>
          </a:p>
        </p:txBody>
      </p:sp>
      <p:sp>
        <p:nvSpPr>
          <p:cNvPr id="1158" name="Shape 1158"/>
          <p:cNvSpPr/>
          <p:nvPr/>
        </p:nvSpPr>
        <p:spPr>
          <a:xfrm rot="4930880">
            <a:off x="14613732" y="4335964"/>
            <a:ext cx="1058987" cy="403944"/>
          </a:xfrm>
          <a:prstGeom prst="rect">
            <a:avLst/>
          </a:prstGeom>
          <a:solidFill>
            <a:srgbClr val="9421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ACL</a:t>
            </a:r>
          </a:p>
        </p:txBody>
      </p:sp>
      <p:sp>
        <p:nvSpPr>
          <p:cNvPr id="1159" name="Shape 1159"/>
          <p:cNvSpPr/>
          <p:nvPr/>
        </p:nvSpPr>
        <p:spPr>
          <a:xfrm flipH="1">
            <a:off x="3766635" y="3792408"/>
            <a:ext cx="6715558" cy="8772784"/>
          </a:xfrm>
          <a:prstGeom prst="line">
            <a:avLst/>
          </a:prstGeom>
          <a:ln w="101600">
            <a:solidFill>
              <a:srgbClr val="929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60" name="Shape 1160"/>
          <p:cNvSpPr/>
          <p:nvPr/>
        </p:nvSpPr>
        <p:spPr>
          <a:xfrm flipH="1">
            <a:off x="8975312" y="5748544"/>
            <a:ext cx="5879503" cy="7092909"/>
          </a:xfrm>
          <a:prstGeom prst="line">
            <a:avLst/>
          </a:prstGeom>
          <a:ln w="101600">
            <a:solidFill>
              <a:srgbClr val="929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61" name="Shape 1161"/>
          <p:cNvSpPr/>
          <p:nvPr/>
        </p:nvSpPr>
        <p:spPr>
          <a:xfrm>
            <a:off x="13484283" y="7434326"/>
            <a:ext cx="5370375" cy="1"/>
          </a:xfrm>
          <a:prstGeom prst="line">
            <a:avLst/>
          </a:prstGeom>
          <a:ln w="101600">
            <a:solidFill>
              <a:srgbClr val="929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62" name="Shape 1162"/>
          <p:cNvSpPr/>
          <p:nvPr/>
        </p:nvSpPr>
        <p:spPr>
          <a:xfrm flipH="1" flipV="1">
            <a:off x="10528491" y="3864102"/>
            <a:ext cx="4174234" cy="1888546"/>
          </a:xfrm>
          <a:prstGeom prst="line">
            <a:avLst/>
          </a:prstGeom>
          <a:ln w="101600">
            <a:solidFill>
              <a:srgbClr val="929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63" name="Shape 1163"/>
          <p:cNvSpPr/>
          <p:nvPr/>
        </p:nvSpPr>
        <p:spPr>
          <a:xfrm>
            <a:off x="19216791" y="3989452"/>
            <a:ext cx="39662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8245"/>
                    <a:lumOff val="-11372"/>
                  </a:schemeClr>
                </a:solidFill>
              </a:defRPr>
            </a:lvl1pPr>
          </a:lstStyle>
          <a:p>
            <a:r>
              <a:t>U</a:t>
            </a:r>
          </a:p>
        </p:txBody>
      </p:sp>
      <p:sp>
        <p:nvSpPr>
          <p:cNvPr id="1164" name="Shape 1164"/>
          <p:cNvSpPr/>
          <p:nvPr/>
        </p:nvSpPr>
        <p:spPr>
          <a:xfrm flipH="1" flipV="1">
            <a:off x="2991833" y="3995403"/>
            <a:ext cx="3929874" cy="4537248"/>
          </a:xfrm>
          <a:prstGeom prst="line">
            <a:avLst/>
          </a:prstGeom>
          <a:ln w="101600">
            <a:solidFill>
              <a:srgbClr val="929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65" name="Shape 1165"/>
          <p:cNvSpPr/>
          <p:nvPr/>
        </p:nvSpPr>
        <p:spPr>
          <a:xfrm flipH="1" flipV="1">
            <a:off x="7864164" y="7277088"/>
            <a:ext cx="4127102" cy="1854224"/>
          </a:xfrm>
          <a:prstGeom prst="line">
            <a:avLst/>
          </a:prstGeom>
          <a:ln w="101600">
            <a:solidFill>
              <a:srgbClr val="929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66" name="Shape 1166"/>
          <p:cNvSpPr/>
          <p:nvPr/>
        </p:nvSpPr>
        <p:spPr>
          <a:xfrm flipH="1">
            <a:off x="11930307" y="1914574"/>
            <a:ext cx="880909" cy="2513050"/>
          </a:xfrm>
          <a:prstGeom prst="line">
            <a:avLst/>
          </a:prstGeom>
          <a:ln w="101600">
            <a:solidFill>
              <a:srgbClr val="929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body" idx="13"/>
          </p:nvPr>
        </p:nvSpPr>
        <p:spPr>
          <a:xfrm>
            <a:off x="1676400" y="4089400"/>
            <a:ext cx="21056600" cy="2489200"/>
          </a:xfrm>
          <a:prstGeom prst="rect">
            <a:avLst/>
          </a:prstGeom>
        </p:spPr>
        <p:txBody>
          <a:bodyPr/>
          <a:lstStyle/>
          <a:p>
            <a:r>
              <a:t>复杂系统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5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问题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领域驱动设计 战略设计 领域实体状态机</a:t>
            </a:r>
          </a:p>
        </p:txBody>
      </p:sp>
      <p:sp>
        <p:nvSpPr>
          <p:cNvPr id="1187" name="Shape 1187"/>
          <p:cNvSpPr/>
          <p:nvPr/>
        </p:nvSpPr>
        <p:spPr>
          <a:xfrm>
            <a:off x="995756" y="12402404"/>
            <a:ext cx="22980992" cy="1"/>
          </a:xfrm>
          <a:prstGeom prst="line">
            <a:avLst/>
          </a:prstGeom>
          <a:ln w="25400">
            <a:solidFill>
              <a:srgbClr val="4F81BD"/>
            </a:solidFill>
            <a:prstDash val="sysDash"/>
            <a:bevel/>
          </a:ln>
        </p:spPr>
        <p:txBody>
          <a:bodyPr lIns="45718" tIns="45718" rIns="45718" bIns="45718"/>
          <a:lstStyle/>
          <a:p>
            <a:pPr algn="l" defTabSz="914400"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88" name="Shape 1188"/>
          <p:cNvSpPr/>
          <p:nvPr/>
        </p:nvSpPr>
        <p:spPr>
          <a:xfrm>
            <a:off x="4464306" y="2110931"/>
            <a:ext cx="2694066" cy="1231573"/>
          </a:xfrm>
          <a:prstGeom prst="roundRect">
            <a:avLst>
              <a:gd name="adj" fmla="val 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待支付</a:t>
            </a:r>
          </a:p>
        </p:txBody>
      </p:sp>
      <p:sp>
        <p:nvSpPr>
          <p:cNvPr id="1189" name="Shape 1189"/>
          <p:cNvSpPr/>
          <p:nvPr/>
        </p:nvSpPr>
        <p:spPr>
          <a:xfrm>
            <a:off x="2162535" y="3735373"/>
            <a:ext cx="2694066" cy="1231574"/>
          </a:xfrm>
          <a:prstGeom prst="roundRect">
            <a:avLst>
              <a:gd name="adj" fmla="val 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订单关闭</a:t>
            </a:r>
          </a:p>
        </p:txBody>
      </p:sp>
      <p:sp>
        <p:nvSpPr>
          <p:cNvPr id="1190" name="Shape 1190"/>
          <p:cNvSpPr/>
          <p:nvPr/>
        </p:nvSpPr>
        <p:spPr>
          <a:xfrm>
            <a:off x="1196836" y="5698990"/>
            <a:ext cx="2694066" cy="1231574"/>
          </a:xfrm>
          <a:prstGeom prst="roundRect">
            <a:avLst>
              <a:gd name="adj" fmla="val 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订单取消</a:t>
            </a:r>
          </a:p>
        </p:txBody>
      </p:sp>
      <p:sp>
        <p:nvSpPr>
          <p:cNvPr id="1191" name="Shape 1191"/>
          <p:cNvSpPr/>
          <p:nvPr/>
        </p:nvSpPr>
        <p:spPr>
          <a:xfrm>
            <a:off x="5133254" y="5627812"/>
            <a:ext cx="2694066" cy="1231574"/>
          </a:xfrm>
          <a:prstGeom prst="roundRect">
            <a:avLst>
              <a:gd name="adj" fmla="val 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支付确认成功</a:t>
            </a:r>
          </a:p>
        </p:txBody>
      </p:sp>
      <p:cxnSp>
        <p:nvCxnSpPr>
          <p:cNvPr id="1192" name="Connector 1192"/>
          <p:cNvCxnSpPr>
            <a:stCxn id="1188" idx="0"/>
            <a:endCxn id="1189" idx="0"/>
          </p:cNvCxnSpPr>
          <p:nvPr/>
        </p:nvCxnSpPr>
        <p:spPr>
          <a:xfrm flipH="1">
            <a:off x="3509568" y="2726717"/>
            <a:ext cx="2301771" cy="1624444"/>
          </a:xfrm>
          <a:prstGeom prst="straightConnector1">
            <a:avLst/>
          </a:prstGeom>
          <a:ln w="63500">
            <a:solidFill>
              <a:schemeClr val="accent1">
                <a:lumOff val="13529"/>
              </a:schemeClr>
            </a:solidFill>
            <a:tailEnd type="arrow"/>
          </a:ln>
        </p:spPr>
      </p:cxnSp>
      <p:cxnSp>
        <p:nvCxnSpPr>
          <p:cNvPr id="1193" name="Connector 1193"/>
          <p:cNvCxnSpPr>
            <a:stCxn id="1190" idx="0"/>
            <a:endCxn id="1188" idx="0"/>
          </p:cNvCxnSpPr>
          <p:nvPr/>
        </p:nvCxnSpPr>
        <p:spPr>
          <a:xfrm flipV="1">
            <a:off x="2543868" y="2726717"/>
            <a:ext cx="3267471" cy="3588061"/>
          </a:xfrm>
          <a:prstGeom prst="straightConnector1">
            <a:avLst/>
          </a:prstGeom>
          <a:ln w="63500">
            <a:solidFill>
              <a:schemeClr val="accent1">
                <a:lumOff val="13529"/>
              </a:schemeClr>
            </a:solidFill>
            <a:headEnd type="arrow"/>
          </a:ln>
        </p:spPr>
      </p:cxnSp>
      <p:cxnSp>
        <p:nvCxnSpPr>
          <p:cNvPr id="1194" name="Connector 1194"/>
          <p:cNvCxnSpPr>
            <a:stCxn id="1232" idx="0"/>
            <a:endCxn id="1188" idx="0"/>
          </p:cNvCxnSpPr>
          <p:nvPr/>
        </p:nvCxnSpPr>
        <p:spPr>
          <a:xfrm flipH="1" flipV="1">
            <a:off x="5811338" y="2726717"/>
            <a:ext cx="2934395" cy="1542802"/>
          </a:xfrm>
          <a:prstGeom prst="straightConnector1">
            <a:avLst/>
          </a:prstGeom>
          <a:ln w="63500">
            <a:solidFill>
              <a:schemeClr val="accent1">
                <a:lumOff val="13529"/>
              </a:schemeClr>
            </a:solidFill>
            <a:headEnd type="arrow"/>
          </a:ln>
        </p:spPr>
      </p:cxnSp>
      <p:cxnSp>
        <p:nvCxnSpPr>
          <p:cNvPr id="1195" name="Connector 1195"/>
          <p:cNvCxnSpPr>
            <a:stCxn id="1232" idx="0"/>
            <a:endCxn id="1190" idx="0"/>
          </p:cNvCxnSpPr>
          <p:nvPr/>
        </p:nvCxnSpPr>
        <p:spPr>
          <a:xfrm flipH="1">
            <a:off x="2543868" y="4269518"/>
            <a:ext cx="6201865" cy="2045260"/>
          </a:xfrm>
          <a:prstGeom prst="straightConnector1">
            <a:avLst/>
          </a:prstGeom>
          <a:ln w="63500">
            <a:solidFill>
              <a:schemeClr val="accent1">
                <a:lumOff val="13529"/>
              </a:schemeClr>
            </a:solidFill>
            <a:tailEnd type="arrow"/>
          </a:ln>
        </p:spPr>
      </p:cxnSp>
      <p:sp>
        <p:nvSpPr>
          <p:cNvPr id="1196" name="Shape 1196"/>
          <p:cNvSpPr/>
          <p:nvPr/>
        </p:nvSpPr>
        <p:spPr>
          <a:xfrm>
            <a:off x="4464306" y="7344877"/>
            <a:ext cx="2694066" cy="1231573"/>
          </a:xfrm>
          <a:prstGeom prst="roundRect">
            <a:avLst>
              <a:gd name="adj" fmla="val 0"/>
            </a:avLst>
          </a:prstGeom>
          <a:solidFill>
            <a:srgbClr val="E66C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待确认</a:t>
            </a:r>
          </a:p>
        </p:txBody>
      </p:sp>
      <p:sp>
        <p:nvSpPr>
          <p:cNvPr id="1197" name="Shape 1197"/>
          <p:cNvSpPr/>
          <p:nvPr/>
        </p:nvSpPr>
        <p:spPr>
          <a:xfrm>
            <a:off x="2162535" y="9281217"/>
            <a:ext cx="2694066" cy="1231574"/>
          </a:xfrm>
          <a:prstGeom prst="roundRect">
            <a:avLst>
              <a:gd name="adj" fmla="val 0"/>
            </a:avLst>
          </a:prstGeom>
          <a:solidFill>
            <a:srgbClr val="E66C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确认失败</a:t>
            </a:r>
          </a:p>
        </p:txBody>
      </p:sp>
      <p:sp>
        <p:nvSpPr>
          <p:cNvPr id="1198" name="Shape 1198"/>
          <p:cNvSpPr/>
          <p:nvPr/>
        </p:nvSpPr>
        <p:spPr>
          <a:xfrm>
            <a:off x="6784677" y="9144694"/>
            <a:ext cx="2694066" cy="1231574"/>
          </a:xfrm>
          <a:prstGeom prst="roundRect">
            <a:avLst>
              <a:gd name="adj" fmla="val 0"/>
            </a:avLst>
          </a:prstGeom>
          <a:solidFill>
            <a:srgbClr val="E66C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已取消</a:t>
            </a:r>
          </a:p>
        </p:txBody>
      </p:sp>
      <p:sp>
        <p:nvSpPr>
          <p:cNvPr id="1199" name="Shape 1199"/>
          <p:cNvSpPr/>
          <p:nvPr/>
        </p:nvSpPr>
        <p:spPr>
          <a:xfrm>
            <a:off x="4468328" y="10944511"/>
            <a:ext cx="2694065" cy="1231573"/>
          </a:xfrm>
          <a:prstGeom prst="roundRect">
            <a:avLst>
              <a:gd name="adj" fmla="val 0"/>
            </a:avLst>
          </a:prstGeom>
          <a:solidFill>
            <a:srgbClr val="E66C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确认成功</a:t>
            </a:r>
          </a:p>
        </p:txBody>
      </p:sp>
      <p:cxnSp>
        <p:nvCxnSpPr>
          <p:cNvPr id="1200" name="Connector 1200"/>
          <p:cNvCxnSpPr>
            <a:stCxn id="1196" idx="0"/>
            <a:endCxn id="1197" idx="0"/>
          </p:cNvCxnSpPr>
          <p:nvPr/>
        </p:nvCxnSpPr>
        <p:spPr>
          <a:xfrm flipH="1">
            <a:off x="3509568" y="7960663"/>
            <a:ext cx="2301771" cy="1936342"/>
          </a:xfrm>
          <a:prstGeom prst="straightConnector1">
            <a:avLst/>
          </a:prstGeom>
          <a:ln w="63500">
            <a:solidFill>
              <a:srgbClr val="B7570A"/>
            </a:solidFill>
            <a:tailEnd type="arrow"/>
          </a:ln>
        </p:spPr>
      </p:cxnSp>
      <p:cxnSp>
        <p:nvCxnSpPr>
          <p:cNvPr id="1201" name="Connector 1201"/>
          <p:cNvCxnSpPr>
            <a:stCxn id="1198" idx="0"/>
            <a:endCxn id="1196" idx="0"/>
          </p:cNvCxnSpPr>
          <p:nvPr/>
        </p:nvCxnSpPr>
        <p:spPr>
          <a:xfrm flipH="1" flipV="1">
            <a:off x="5811338" y="7960663"/>
            <a:ext cx="2320372" cy="1799818"/>
          </a:xfrm>
          <a:prstGeom prst="straightConnector1">
            <a:avLst/>
          </a:prstGeom>
          <a:ln w="63500">
            <a:solidFill>
              <a:srgbClr val="B7570A"/>
            </a:solidFill>
            <a:headEnd type="arrow"/>
          </a:ln>
        </p:spPr>
      </p:cxnSp>
      <p:cxnSp>
        <p:nvCxnSpPr>
          <p:cNvPr id="1202" name="Connector 1202"/>
          <p:cNvCxnSpPr>
            <a:stCxn id="1199" idx="0"/>
            <a:endCxn id="1196" idx="0"/>
          </p:cNvCxnSpPr>
          <p:nvPr/>
        </p:nvCxnSpPr>
        <p:spPr>
          <a:xfrm flipH="1" flipV="1">
            <a:off x="5811338" y="7960663"/>
            <a:ext cx="4023" cy="3599635"/>
          </a:xfrm>
          <a:prstGeom prst="straightConnector1">
            <a:avLst/>
          </a:prstGeom>
          <a:ln w="63500">
            <a:solidFill>
              <a:srgbClr val="B7570A"/>
            </a:solidFill>
            <a:headEnd type="arrow"/>
          </a:ln>
        </p:spPr>
      </p:cxnSp>
      <p:cxnSp>
        <p:nvCxnSpPr>
          <p:cNvPr id="1203" name="Connector 1203"/>
          <p:cNvCxnSpPr>
            <a:stCxn id="1199" idx="0"/>
            <a:endCxn id="1198" idx="0"/>
          </p:cNvCxnSpPr>
          <p:nvPr/>
        </p:nvCxnSpPr>
        <p:spPr>
          <a:xfrm flipV="1">
            <a:off x="5815360" y="9760480"/>
            <a:ext cx="2316350" cy="1799818"/>
          </a:xfrm>
          <a:prstGeom prst="straightConnector1">
            <a:avLst/>
          </a:prstGeom>
          <a:ln w="63500">
            <a:solidFill>
              <a:srgbClr val="B7570A"/>
            </a:solidFill>
            <a:tailEnd type="arrow"/>
          </a:ln>
        </p:spPr>
      </p:cxnSp>
      <p:sp>
        <p:nvSpPr>
          <p:cNvPr id="1204" name="Shape 1204"/>
          <p:cNvSpPr/>
          <p:nvPr/>
        </p:nvSpPr>
        <p:spPr>
          <a:xfrm>
            <a:off x="15715815" y="2201893"/>
            <a:ext cx="2694066" cy="123157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待审核</a:t>
            </a:r>
          </a:p>
        </p:txBody>
      </p:sp>
      <p:sp>
        <p:nvSpPr>
          <p:cNvPr id="1205" name="Shape 1205"/>
          <p:cNvSpPr/>
          <p:nvPr/>
        </p:nvSpPr>
        <p:spPr>
          <a:xfrm>
            <a:off x="12634865" y="3540081"/>
            <a:ext cx="2694066" cy="1231574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审核拒绝</a:t>
            </a:r>
          </a:p>
        </p:txBody>
      </p:sp>
      <p:sp>
        <p:nvSpPr>
          <p:cNvPr id="1206" name="Shape 1206"/>
          <p:cNvSpPr/>
          <p:nvPr/>
        </p:nvSpPr>
        <p:spPr>
          <a:xfrm>
            <a:off x="18485054" y="3538399"/>
            <a:ext cx="2694066" cy="1231574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审核通过</a:t>
            </a:r>
          </a:p>
        </p:txBody>
      </p:sp>
      <p:cxnSp>
        <p:nvCxnSpPr>
          <p:cNvPr id="1207" name="Connector 1207"/>
          <p:cNvCxnSpPr>
            <a:stCxn id="1204" idx="0"/>
            <a:endCxn id="1205" idx="0"/>
          </p:cNvCxnSpPr>
          <p:nvPr/>
        </p:nvCxnSpPr>
        <p:spPr>
          <a:xfrm flipH="1">
            <a:off x="13981897" y="2817679"/>
            <a:ext cx="3080952" cy="1338189"/>
          </a:xfrm>
          <a:prstGeom prst="straightConnector1">
            <a:avLst/>
          </a:prstGeom>
          <a:ln w="63500">
            <a:solidFill>
              <a:schemeClr val="accent6"/>
            </a:solidFill>
            <a:tailEnd type="arrow"/>
          </a:ln>
        </p:spPr>
      </p:cxnSp>
      <p:cxnSp>
        <p:nvCxnSpPr>
          <p:cNvPr id="1208" name="Connector 1208"/>
          <p:cNvCxnSpPr>
            <a:stCxn id="1206" idx="0"/>
            <a:endCxn id="1204" idx="0"/>
          </p:cNvCxnSpPr>
          <p:nvPr/>
        </p:nvCxnSpPr>
        <p:spPr>
          <a:xfrm flipH="1" flipV="1">
            <a:off x="17062848" y="2817679"/>
            <a:ext cx="2769240" cy="1336508"/>
          </a:xfrm>
          <a:prstGeom prst="straightConnector1">
            <a:avLst/>
          </a:prstGeom>
          <a:ln w="63500">
            <a:solidFill>
              <a:schemeClr val="accent6"/>
            </a:solidFill>
            <a:headEnd type="arrow"/>
          </a:ln>
        </p:spPr>
      </p:cxnSp>
      <p:cxnSp>
        <p:nvCxnSpPr>
          <p:cNvPr id="1209" name="Connector 1209"/>
          <p:cNvCxnSpPr>
            <a:stCxn id="1206" idx="0"/>
            <a:endCxn id="1205" idx="0"/>
          </p:cNvCxnSpPr>
          <p:nvPr/>
        </p:nvCxnSpPr>
        <p:spPr>
          <a:xfrm flipH="1">
            <a:off x="13981897" y="4154186"/>
            <a:ext cx="5850191" cy="1682"/>
          </a:xfrm>
          <a:prstGeom prst="straightConnector1">
            <a:avLst/>
          </a:prstGeom>
          <a:ln w="63500">
            <a:solidFill>
              <a:schemeClr val="accent6"/>
            </a:solidFill>
            <a:headEnd type="arrow"/>
          </a:ln>
        </p:spPr>
      </p:cxnSp>
      <p:sp>
        <p:nvSpPr>
          <p:cNvPr id="1210" name="Shape 1210"/>
          <p:cNvSpPr/>
          <p:nvPr/>
        </p:nvSpPr>
        <p:spPr>
          <a:xfrm>
            <a:off x="17667690" y="5252561"/>
            <a:ext cx="2694066" cy="123157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退款中</a:t>
            </a:r>
          </a:p>
        </p:txBody>
      </p:sp>
      <p:cxnSp>
        <p:nvCxnSpPr>
          <p:cNvPr id="1211" name="Connector 1211"/>
          <p:cNvCxnSpPr>
            <a:stCxn id="1210" idx="0"/>
            <a:endCxn id="1206" idx="0"/>
          </p:cNvCxnSpPr>
          <p:nvPr/>
        </p:nvCxnSpPr>
        <p:spPr>
          <a:xfrm flipV="1">
            <a:off x="19014722" y="4154186"/>
            <a:ext cx="817366" cy="1714162"/>
          </a:xfrm>
          <a:prstGeom prst="straightConnector1">
            <a:avLst/>
          </a:prstGeom>
          <a:ln w="63500">
            <a:solidFill>
              <a:schemeClr val="accent6"/>
            </a:solidFill>
            <a:headEnd type="arrow"/>
          </a:ln>
        </p:spPr>
      </p:cxnSp>
      <p:sp>
        <p:nvSpPr>
          <p:cNvPr id="1212" name="Shape 1212"/>
          <p:cNvSpPr/>
          <p:nvPr/>
        </p:nvSpPr>
        <p:spPr>
          <a:xfrm>
            <a:off x="13121061" y="5284592"/>
            <a:ext cx="2694065" cy="1231574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退款成功</a:t>
            </a:r>
          </a:p>
        </p:txBody>
      </p:sp>
      <p:cxnSp>
        <p:nvCxnSpPr>
          <p:cNvPr id="1213" name="Connector 1213"/>
          <p:cNvCxnSpPr>
            <a:stCxn id="1210" idx="0"/>
            <a:endCxn id="1212" idx="0"/>
          </p:cNvCxnSpPr>
          <p:nvPr/>
        </p:nvCxnSpPr>
        <p:spPr>
          <a:xfrm flipH="1">
            <a:off x="14468093" y="5868347"/>
            <a:ext cx="4546630" cy="32033"/>
          </a:xfrm>
          <a:prstGeom prst="straightConnector1">
            <a:avLst/>
          </a:prstGeom>
          <a:ln w="63500">
            <a:solidFill>
              <a:schemeClr val="accent6"/>
            </a:solidFill>
            <a:tailEnd type="arrow"/>
          </a:ln>
        </p:spPr>
      </p:cxnSp>
      <p:sp>
        <p:nvSpPr>
          <p:cNvPr id="1214" name="Shape 1214"/>
          <p:cNvSpPr/>
          <p:nvPr/>
        </p:nvSpPr>
        <p:spPr>
          <a:xfrm>
            <a:off x="15715815" y="7282905"/>
            <a:ext cx="2694066" cy="12315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待出票</a:t>
            </a:r>
          </a:p>
        </p:txBody>
      </p:sp>
      <p:sp>
        <p:nvSpPr>
          <p:cNvPr id="1215" name="Shape 1215"/>
          <p:cNvSpPr/>
          <p:nvPr/>
        </p:nvSpPr>
        <p:spPr>
          <a:xfrm>
            <a:off x="12634865" y="8695229"/>
            <a:ext cx="2694066" cy="123157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已出票</a:t>
            </a:r>
          </a:p>
        </p:txBody>
      </p:sp>
      <p:sp>
        <p:nvSpPr>
          <p:cNvPr id="1216" name="Shape 1216"/>
          <p:cNvSpPr/>
          <p:nvPr/>
        </p:nvSpPr>
        <p:spPr>
          <a:xfrm>
            <a:off x="15715815" y="9281217"/>
            <a:ext cx="2694066" cy="123157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待消费</a:t>
            </a:r>
          </a:p>
        </p:txBody>
      </p:sp>
      <p:cxnSp>
        <p:nvCxnSpPr>
          <p:cNvPr id="1217" name="Connector 1217"/>
          <p:cNvCxnSpPr>
            <a:stCxn id="1214" idx="0"/>
            <a:endCxn id="1215" idx="0"/>
          </p:cNvCxnSpPr>
          <p:nvPr/>
        </p:nvCxnSpPr>
        <p:spPr>
          <a:xfrm flipH="1">
            <a:off x="13981897" y="7898691"/>
            <a:ext cx="3080952" cy="1412326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</p:cxnSp>
      <p:cxnSp>
        <p:nvCxnSpPr>
          <p:cNvPr id="1218" name="Connector 1218"/>
          <p:cNvCxnSpPr>
            <a:stCxn id="1216" idx="0"/>
            <a:endCxn id="1215" idx="0"/>
          </p:cNvCxnSpPr>
          <p:nvPr/>
        </p:nvCxnSpPr>
        <p:spPr>
          <a:xfrm flipH="1" flipV="1">
            <a:off x="13981897" y="9311016"/>
            <a:ext cx="3080952" cy="585989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</a:ln>
        </p:spPr>
      </p:cxnSp>
      <p:sp>
        <p:nvSpPr>
          <p:cNvPr id="1219" name="Shape 1219"/>
          <p:cNvSpPr/>
          <p:nvPr/>
        </p:nvSpPr>
        <p:spPr>
          <a:xfrm>
            <a:off x="18485054" y="10947175"/>
            <a:ext cx="2694066" cy="12315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已消费</a:t>
            </a:r>
          </a:p>
        </p:txBody>
      </p:sp>
      <p:cxnSp>
        <p:nvCxnSpPr>
          <p:cNvPr id="1220" name="Connector 1220"/>
          <p:cNvCxnSpPr>
            <a:stCxn id="1219" idx="0"/>
            <a:endCxn id="1216" idx="0"/>
          </p:cNvCxnSpPr>
          <p:nvPr/>
        </p:nvCxnSpPr>
        <p:spPr>
          <a:xfrm flipH="1" flipV="1">
            <a:off x="17062848" y="9897004"/>
            <a:ext cx="2769240" cy="1665958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</p:cxnSp>
      <p:sp>
        <p:nvSpPr>
          <p:cNvPr id="1221" name="Shape 1221"/>
          <p:cNvSpPr/>
          <p:nvPr/>
        </p:nvSpPr>
        <p:spPr>
          <a:xfrm>
            <a:off x="18796767" y="8665432"/>
            <a:ext cx="2694066" cy="12315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出票失败</a:t>
            </a:r>
          </a:p>
        </p:txBody>
      </p:sp>
      <p:cxnSp>
        <p:nvCxnSpPr>
          <p:cNvPr id="1222" name="Connector 1222"/>
          <p:cNvCxnSpPr>
            <a:stCxn id="1221" idx="0"/>
            <a:endCxn id="1214" idx="0"/>
          </p:cNvCxnSpPr>
          <p:nvPr/>
        </p:nvCxnSpPr>
        <p:spPr>
          <a:xfrm flipH="1" flipV="1">
            <a:off x="17062848" y="7898691"/>
            <a:ext cx="3080952" cy="1382528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</a:ln>
        </p:spPr>
      </p:cxnSp>
      <p:sp>
        <p:nvSpPr>
          <p:cNvPr id="1223" name="Shape 1223"/>
          <p:cNvSpPr/>
          <p:nvPr/>
        </p:nvSpPr>
        <p:spPr>
          <a:xfrm>
            <a:off x="13045549" y="10959358"/>
            <a:ext cx="2694066" cy="12315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已退款</a:t>
            </a:r>
          </a:p>
        </p:txBody>
      </p:sp>
      <p:cxnSp>
        <p:nvCxnSpPr>
          <p:cNvPr id="1224" name="Connector 1224"/>
          <p:cNvCxnSpPr>
            <a:stCxn id="1223" idx="0"/>
            <a:endCxn id="1216" idx="0"/>
          </p:cNvCxnSpPr>
          <p:nvPr/>
        </p:nvCxnSpPr>
        <p:spPr>
          <a:xfrm flipV="1">
            <a:off x="14392581" y="9897004"/>
            <a:ext cx="2670268" cy="1678141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</a:ln>
        </p:spPr>
      </p:cxnSp>
      <p:sp>
        <p:nvSpPr>
          <p:cNvPr id="1225" name="Shape 1225"/>
          <p:cNvSpPr/>
          <p:nvPr/>
        </p:nvSpPr>
        <p:spPr>
          <a:xfrm flipV="1">
            <a:off x="11262145" y="1910773"/>
            <a:ext cx="1" cy="10180060"/>
          </a:xfrm>
          <a:prstGeom prst="line">
            <a:avLst/>
          </a:prstGeom>
          <a:ln w="12700">
            <a:solidFill>
              <a:srgbClr val="4BACC6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pPr algn="l" defTabSz="914400"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26" name="Shape 1226"/>
          <p:cNvSpPr/>
          <p:nvPr/>
        </p:nvSpPr>
        <p:spPr>
          <a:xfrm>
            <a:off x="1903615" y="7135686"/>
            <a:ext cx="19995332" cy="1"/>
          </a:xfrm>
          <a:prstGeom prst="line">
            <a:avLst/>
          </a:prstGeom>
          <a:ln w="12700">
            <a:solidFill>
              <a:srgbClr val="4BACC6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pPr algn="l" defTabSz="914400"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27" name="Shape 1227"/>
          <p:cNvSpPr/>
          <p:nvPr/>
        </p:nvSpPr>
        <p:spPr>
          <a:xfrm>
            <a:off x="1693320" y="2089718"/>
            <a:ext cx="1701098" cy="1239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l" defTabSz="914400">
              <a:defRPr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订单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693320" y="7598444"/>
            <a:ext cx="1701098" cy="1239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l" defTabSz="914400">
              <a:defRPr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预订</a:t>
            </a:r>
          </a:p>
        </p:txBody>
      </p:sp>
      <p:sp>
        <p:nvSpPr>
          <p:cNvPr id="1229" name="Shape 1229"/>
          <p:cNvSpPr/>
          <p:nvPr/>
        </p:nvSpPr>
        <p:spPr>
          <a:xfrm>
            <a:off x="11635701" y="2107088"/>
            <a:ext cx="1701098" cy="1239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l" defTabSz="914400">
              <a:defRPr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退款</a:t>
            </a:r>
          </a:p>
        </p:txBody>
      </p:sp>
      <p:sp>
        <p:nvSpPr>
          <p:cNvPr id="1230" name="Shape 1230"/>
          <p:cNvSpPr/>
          <p:nvPr/>
        </p:nvSpPr>
        <p:spPr>
          <a:xfrm>
            <a:off x="11635701" y="7589680"/>
            <a:ext cx="1701098" cy="1239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l" defTabSz="914400">
              <a:defRPr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凭证</a:t>
            </a:r>
          </a:p>
        </p:txBody>
      </p:sp>
      <p:sp>
        <p:nvSpPr>
          <p:cNvPr id="1231" name="Shape 1231"/>
          <p:cNvSpPr/>
          <p:nvPr/>
        </p:nvSpPr>
        <p:spPr>
          <a:xfrm>
            <a:off x="995756" y="1868968"/>
            <a:ext cx="22980992" cy="1"/>
          </a:xfrm>
          <a:prstGeom prst="line">
            <a:avLst/>
          </a:prstGeom>
          <a:ln w="25400">
            <a:solidFill>
              <a:srgbClr val="4F81BD"/>
            </a:solidFill>
            <a:prstDash val="sysDash"/>
            <a:bevel/>
          </a:ln>
        </p:spPr>
        <p:txBody>
          <a:bodyPr lIns="45718" tIns="45718" rIns="45718" bIns="45718"/>
          <a:lstStyle/>
          <a:p>
            <a:pPr algn="l" defTabSz="914400"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32" name="Shape 1232"/>
          <p:cNvSpPr/>
          <p:nvPr/>
        </p:nvSpPr>
        <p:spPr>
          <a:xfrm>
            <a:off x="7398700" y="3653732"/>
            <a:ext cx="2694066" cy="1231574"/>
          </a:xfrm>
          <a:prstGeom prst="roundRect">
            <a:avLst>
              <a:gd name="adj" fmla="val 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已支付</a:t>
            </a:r>
          </a:p>
        </p:txBody>
      </p:sp>
      <p:sp>
        <p:nvSpPr>
          <p:cNvPr id="1233" name="Shape 1233"/>
          <p:cNvSpPr/>
          <p:nvPr/>
        </p:nvSpPr>
        <p:spPr>
          <a:xfrm>
            <a:off x="8194525" y="5756894"/>
            <a:ext cx="2694066" cy="1231574"/>
          </a:xfrm>
          <a:prstGeom prst="roundRect">
            <a:avLst>
              <a:gd name="adj" fmla="val 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14400"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支付确认失败</a:t>
            </a:r>
          </a:p>
        </p:txBody>
      </p:sp>
      <p:cxnSp>
        <p:nvCxnSpPr>
          <p:cNvPr id="1234" name="Connector 1234"/>
          <p:cNvCxnSpPr>
            <a:stCxn id="1232" idx="0"/>
            <a:endCxn id="1191" idx="0"/>
          </p:cNvCxnSpPr>
          <p:nvPr/>
        </p:nvCxnSpPr>
        <p:spPr>
          <a:xfrm flipH="1">
            <a:off x="6480287" y="4269518"/>
            <a:ext cx="2265446" cy="1974081"/>
          </a:xfrm>
          <a:prstGeom prst="straightConnector1">
            <a:avLst/>
          </a:prstGeom>
          <a:ln w="63500">
            <a:solidFill>
              <a:schemeClr val="accent1">
                <a:lumOff val="13529"/>
              </a:schemeClr>
            </a:solidFill>
            <a:tailEnd type="arrow"/>
          </a:ln>
        </p:spPr>
      </p:cxnSp>
      <p:cxnSp>
        <p:nvCxnSpPr>
          <p:cNvPr id="1235" name="Connector 1235"/>
          <p:cNvCxnSpPr>
            <a:stCxn id="1232" idx="0"/>
            <a:endCxn id="1233" idx="0"/>
          </p:cNvCxnSpPr>
          <p:nvPr/>
        </p:nvCxnSpPr>
        <p:spPr>
          <a:xfrm>
            <a:off x="8745732" y="4269518"/>
            <a:ext cx="795826" cy="2103164"/>
          </a:xfrm>
          <a:prstGeom prst="straightConnector1">
            <a:avLst/>
          </a:prstGeom>
          <a:ln w="63500">
            <a:solidFill>
              <a:schemeClr val="accent1">
                <a:lumOff val="13529"/>
              </a:schemeClr>
            </a:solidFill>
            <a:tailEnd type="arrow"/>
          </a:ln>
        </p:spPr>
      </p:cxnSp>
      <p:cxnSp>
        <p:nvCxnSpPr>
          <p:cNvPr id="1236" name="Connector 1236"/>
          <p:cNvCxnSpPr>
            <a:stCxn id="1191" idx="0"/>
            <a:endCxn id="1190" idx="0"/>
          </p:cNvCxnSpPr>
          <p:nvPr/>
        </p:nvCxnSpPr>
        <p:spPr>
          <a:xfrm flipH="1">
            <a:off x="2543868" y="6243598"/>
            <a:ext cx="3936420" cy="71180"/>
          </a:xfrm>
          <a:prstGeom prst="straightConnector1">
            <a:avLst/>
          </a:prstGeom>
          <a:ln w="63500">
            <a:solidFill>
              <a:schemeClr val="accent1">
                <a:lumOff val="13529"/>
              </a:schemeClr>
            </a:solidFill>
            <a:tailEnd type="arrow"/>
          </a:ln>
        </p:spPr>
      </p:cxn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>
            <a:spLocks noGrp="1"/>
          </p:cNvSpPr>
          <p:nvPr>
            <p:ph type="body" idx="13"/>
          </p:nvPr>
        </p:nvSpPr>
        <p:spPr>
          <a:xfrm>
            <a:off x="1676400" y="4089400"/>
            <a:ext cx="21056600" cy="4399281"/>
          </a:xfrm>
          <a:prstGeom prst="rect">
            <a:avLst/>
          </a:prstGeom>
        </p:spPr>
        <p:txBody>
          <a:bodyPr/>
          <a:lstStyle/>
          <a:p>
            <a:r>
              <a:t>领域驱动设计</a:t>
            </a:r>
          </a:p>
          <a:p>
            <a:r>
              <a:t>战术设计 -- 理论</a:t>
            </a:r>
          </a:p>
        </p:txBody>
      </p:sp>
      <p:sp>
        <p:nvSpPr>
          <p:cNvPr id="1239" name="Shape 1239"/>
          <p:cNvSpPr>
            <a:spLocks noGrp="1"/>
          </p:cNvSpPr>
          <p:nvPr>
            <p:ph type="body" idx="15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专注业务复杂度 DDD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r>
              <a:t>领域驱动设计 战术设计</a:t>
            </a:r>
          </a:p>
        </p:txBody>
      </p:sp>
      <p:sp>
        <p:nvSpPr>
          <p:cNvPr id="1242" name="Shape 1242"/>
          <p:cNvSpPr/>
          <p:nvPr/>
        </p:nvSpPr>
        <p:spPr>
          <a:xfrm>
            <a:off x="1242980" y="9835804"/>
            <a:ext cx="2540001" cy="25400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领域特定语言</a:t>
            </a:r>
          </a:p>
        </p:txBody>
      </p:sp>
      <p:cxnSp>
        <p:nvCxnSpPr>
          <p:cNvPr id="1243" name="Connector 1243"/>
          <p:cNvCxnSpPr>
            <a:stCxn id="1249" idx="0"/>
            <a:endCxn id="1242" idx="0"/>
          </p:cNvCxnSpPr>
          <p:nvPr/>
        </p:nvCxnSpPr>
        <p:spPr>
          <a:xfrm flipH="1">
            <a:off x="2512980" y="8897207"/>
            <a:ext cx="3669080" cy="2208598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sp>
        <p:nvSpPr>
          <p:cNvPr id="1244" name="Shape 1244"/>
          <p:cNvSpPr/>
          <p:nvPr/>
        </p:nvSpPr>
        <p:spPr>
          <a:xfrm>
            <a:off x="18447174" y="10166004"/>
            <a:ext cx="3148412" cy="18796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工厂</a:t>
            </a:r>
          </a:p>
        </p:txBody>
      </p:sp>
      <p:cxnSp>
        <p:nvCxnSpPr>
          <p:cNvPr id="1245" name="Connector 1245"/>
          <p:cNvCxnSpPr>
            <a:stCxn id="1251" idx="0"/>
            <a:endCxn id="1249" idx="0"/>
          </p:cNvCxnSpPr>
          <p:nvPr/>
        </p:nvCxnSpPr>
        <p:spPr>
          <a:xfrm flipH="1" flipV="1">
            <a:off x="6182059" y="8897207"/>
            <a:ext cx="3689533" cy="2647011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sp>
        <p:nvSpPr>
          <p:cNvPr id="1246" name="Shape 1246"/>
          <p:cNvSpPr/>
          <p:nvPr/>
        </p:nvSpPr>
        <p:spPr>
          <a:xfrm rot="2535685">
            <a:off x="5289170" y="10897465"/>
            <a:ext cx="2756661" cy="114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chemeClr val="accent2"/>
                </a:solidFill>
              </a:defRPr>
            </a:pPr>
            <a:r>
              <a:t>隔离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与集成</a:t>
            </a:r>
          </a:p>
        </p:txBody>
      </p:sp>
      <p:sp>
        <p:nvSpPr>
          <p:cNvPr id="1247" name="Shape 1247"/>
          <p:cNvSpPr/>
          <p:nvPr/>
        </p:nvSpPr>
        <p:spPr>
          <a:xfrm rot="17781341">
            <a:off x="3719271" y="5489088"/>
            <a:ext cx="4536294" cy="550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用..表示模型状态变化</a:t>
            </a:r>
          </a:p>
        </p:txBody>
      </p:sp>
      <p:sp>
        <p:nvSpPr>
          <p:cNvPr id="1248" name="Shape 1248"/>
          <p:cNvSpPr/>
          <p:nvPr/>
        </p:nvSpPr>
        <p:spPr>
          <a:xfrm rot="2011661">
            <a:off x="12869765" y="4108307"/>
            <a:ext cx="1744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状态变更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提交至</a:t>
            </a:r>
          </a:p>
        </p:txBody>
      </p:sp>
      <p:sp>
        <p:nvSpPr>
          <p:cNvPr id="1249" name="Shape 1249"/>
          <p:cNvSpPr/>
          <p:nvPr/>
        </p:nvSpPr>
        <p:spPr>
          <a:xfrm>
            <a:off x="4912059" y="7627207"/>
            <a:ext cx="2540001" cy="25400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模型驱动设计</a:t>
            </a:r>
          </a:p>
        </p:txBody>
      </p:sp>
      <p:sp>
        <p:nvSpPr>
          <p:cNvPr id="1250" name="Shape 1250"/>
          <p:cNvSpPr/>
          <p:nvPr/>
        </p:nvSpPr>
        <p:spPr>
          <a:xfrm rot="19649843">
            <a:off x="2464937" y="8579707"/>
            <a:ext cx="2400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定义模型结构</a:t>
            </a:r>
          </a:p>
        </p:txBody>
      </p:sp>
      <p:sp>
        <p:nvSpPr>
          <p:cNvPr id="1251" name="Shape 1251"/>
          <p:cNvSpPr/>
          <p:nvPr/>
        </p:nvSpPr>
        <p:spPr>
          <a:xfrm>
            <a:off x="8297385" y="10604417"/>
            <a:ext cx="3148412" cy="18796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分层</a:t>
            </a:r>
          </a:p>
        </p:txBody>
      </p:sp>
      <p:sp>
        <p:nvSpPr>
          <p:cNvPr id="1252" name="Shape 1252"/>
          <p:cNvSpPr/>
          <p:nvPr/>
        </p:nvSpPr>
        <p:spPr>
          <a:xfrm>
            <a:off x="1827468" y="2877932"/>
            <a:ext cx="3148412" cy="18796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服务</a:t>
            </a:r>
          </a:p>
        </p:txBody>
      </p:sp>
      <p:cxnSp>
        <p:nvCxnSpPr>
          <p:cNvPr id="1253" name="Connector 1253"/>
          <p:cNvCxnSpPr>
            <a:stCxn id="1252" idx="0"/>
            <a:endCxn id="1249" idx="0"/>
          </p:cNvCxnSpPr>
          <p:nvPr/>
        </p:nvCxnSpPr>
        <p:spPr>
          <a:xfrm>
            <a:off x="3401673" y="3817732"/>
            <a:ext cx="2780387" cy="5079476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1254" name="Connector 1254"/>
          <p:cNvCxnSpPr>
            <a:stCxn id="1259" idx="0"/>
            <a:endCxn id="1249" idx="0"/>
          </p:cNvCxnSpPr>
          <p:nvPr/>
        </p:nvCxnSpPr>
        <p:spPr>
          <a:xfrm flipH="1">
            <a:off x="6182059" y="3817732"/>
            <a:ext cx="2443139" cy="5079476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1255" name="Connector 1255"/>
          <p:cNvCxnSpPr>
            <a:stCxn id="1262" idx="0"/>
            <a:endCxn id="1249" idx="0"/>
          </p:cNvCxnSpPr>
          <p:nvPr/>
        </p:nvCxnSpPr>
        <p:spPr>
          <a:xfrm flipH="1">
            <a:off x="6182059" y="5764362"/>
            <a:ext cx="5242762" cy="3132846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1256" name="Connector 1256"/>
          <p:cNvCxnSpPr>
            <a:stCxn id="1260" idx="0"/>
            <a:endCxn id="1249" idx="0"/>
          </p:cNvCxnSpPr>
          <p:nvPr/>
        </p:nvCxnSpPr>
        <p:spPr>
          <a:xfrm flipH="1" flipV="1">
            <a:off x="6182059" y="8897207"/>
            <a:ext cx="7559815" cy="1549788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1257" name="Connector 1257"/>
          <p:cNvCxnSpPr>
            <a:stCxn id="1262" idx="0"/>
            <a:endCxn id="1263" idx="0"/>
          </p:cNvCxnSpPr>
          <p:nvPr/>
        </p:nvCxnSpPr>
        <p:spPr>
          <a:xfrm flipV="1">
            <a:off x="11424820" y="2811129"/>
            <a:ext cx="1954047" cy="2953234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sp>
        <p:nvSpPr>
          <p:cNvPr id="1258" name="Shape 1258"/>
          <p:cNvSpPr/>
          <p:nvPr/>
        </p:nvSpPr>
        <p:spPr>
          <a:xfrm>
            <a:off x="19992609" y="2137422"/>
            <a:ext cx="3148411" cy="18796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仓库</a:t>
            </a:r>
          </a:p>
        </p:txBody>
      </p:sp>
      <p:sp>
        <p:nvSpPr>
          <p:cNvPr id="1259" name="Shape 1259"/>
          <p:cNvSpPr/>
          <p:nvPr/>
        </p:nvSpPr>
        <p:spPr>
          <a:xfrm>
            <a:off x="7050992" y="2877932"/>
            <a:ext cx="3148411" cy="18796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领域事件</a:t>
            </a:r>
          </a:p>
        </p:txBody>
      </p:sp>
      <p:sp>
        <p:nvSpPr>
          <p:cNvPr id="1260" name="Shape 1260"/>
          <p:cNvSpPr/>
          <p:nvPr/>
        </p:nvSpPr>
        <p:spPr>
          <a:xfrm>
            <a:off x="12167668" y="9507194"/>
            <a:ext cx="3148411" cy="18796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数据对象</a:t>
            </a:r>
          </a:p>
        </p:txBody>
      </p:sp>
      <p:sp>
        <p:nvSpPr>
          <p:cNvPr id="1261" name="Shape 1261"/>
          <p:cNvSpPr/>
          <p:nvPr/>
        </p:nvSpPr>
        <p:spPr>
          <a:xfrm>
            <a:off x="18680447" y="5934288"/>
            <a:ext cx="3148412" cy="18796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聚合</a:t>
            </a:r>
          </a:p>
        </p:txBody>
      </p:sp>
      <p:sp>
        <p:nvSpPr>
          <p:cNvPr id="1262" name="Shape 1262"/>
          <p:cNvSpPr/>
          <p:nvPr/>
        </p:nvSpPr>
        <p:spPr>
          <a:xfrm>
            <a:off x="9850615" y="4824562"/>
            <a:ext cx="3148411" cy="18796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实体</a:t>
            </a:r>
          </a:p>
        </p:txBody>
      </p:sp>
      <p:sp>
        <p:nvSpPr>
          <p:cNvPr id="1263" name="Shape 1263"/>
          <p:cNvSpPr/>
          <p:nvPr/>
        </p:nvSpPr>
        <p:spPr>
          <a:xfrm>
            <a:off x="11804660" y="1871329"/>
            <a:ext cx="3148412" cy="18796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工作单元</a:t>
            </a:r>
          </a:p>
        </p:txBody>
      </p:sp>
      <p:cxnSp>
        <p:nvCxnSpPr>
          <p:cNvPr id="1264" name="Connector 1264"/>
          <p:cNvCxnSpPr>
            <a:stCxn id="1258" idx="0"/>
            <a:endCxn id="1262" idx="0"/>
          </p:cNvCxnSpPr>
          <p:nvPr/>
        </p:nvCxnSpPr>
        <p:spPr>
          <a:xfrm flipH="1">
            <a:off x="11424820" y="3077222"/>
            <a:ext cx="10141995" cy="2687141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1265" name="Connector 1265"/>
          <p:cNvCxnSpPr>
            <a:stCxn id="1258" idx="0"/>
            <a:endCxn id="1261" idx="0"/>
          </p:cNvCxnSpPr>
          <p:nvPr/>
        </p:nvCxnSpPr>
        <p:spPr>
          <a:xfrm flipH="1">
            <a:off x="20254652" y="3077222"/>
            <a:ext cx="1312163" cy="3796867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1266" name="Connector 1266"/>
          <p:cNvCxnSpPr>
            <a:stCxn id="1261" idx="0"/>
            <a:endCxn id="1262" idx="0"/>
          </p:cNvCxnSpPr>
          <p:nvPr/>
        </p:nvCxnSpPr>
        <p:spPr>
          <a:xfrm flipH="1" flipV="1">
            <a:off x="11424820" y="5764362"/>
            <a:ext cx="8829833" cy="1109727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1267" name="Connector 1267"/>
          <p:cNvCxnSpPr>
            <a:stCxn id="1244" idx="0"/>
            <a:endCxn id="1262" idx="0"/>
          </p:cNvCxnSpPr>
          <p:nvPr/>
        </p:nvCxnSpPr>
        <p:spPr>
          <a:xfrm flipH="1" flipV="1">
            <a:off x="11424820" y="5764362"/>
            <a:ext cx="8596561" cy="5341443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1268" name="Connector 1268"/>
          <p:cNvCxnSpPr>
            <a:stCxn id="1259" idx="0"/>
            <a:endCxn id="1263" idx="0"/>
          </p:cNvCxnSpPr>
          <p:nvPr/>
        </p:nvCxnSpPr>
        <p:spPr>
          <a:xfrm flipV="1">
            <a:off x="8625197" y="2811129"/>
            <a:ext cx="4753670" cy="1006604"/>
          </a:xfrm>
          <a:prstGeom prst="straightConnector1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1269" name="Connector 1269"/>
          <p:cNvCxnSpPr>
            <a:stCxn id="1244" idx="0"/>
            <a:endCxn id="1261" idx="0"/>
          </p:cNvCxnSpPr>
          <p:nvPr/>
        </p:nvCxnSpPr>
        <p:spPr>
          <a:xfrm flipV="1">
            <a:off x="20021380" y="6874088"/>
            <a:ext cx="233273" cy="4231717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cxnSp>
        <p:nvCxnSpPr>
          <p:cNvPr id="1270" name="Connector 1270"/>
          <p:cNvCxnSpPr>
            <a:stCxn id="1244" idx="0"/>
            <a:endCxn id="1260" idx="0"/>
          </p:cNvCxnSpPr>
          <p:nvPr/>
        </p:nvCxnSpPr>
        <p:spPr>
          <a:xfrm flipH="1" flipV="1">
            <a:off x="13741873" y="10446994"/>
            <a:ext cx="6279508" cy="658811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sp>
        <p:nvSpPr>
          <p:cNvPr id="1271" name="Shape 1271"/>
          <p:cNvSpPr/>
          <p:nvPr/>
        </p:nvSpPr>
        <p:spPr>
          <a:xfrm rot="19605989">
            <a:off x="7037975" y="7704147"/>
            <a:ext cx="4536293" cy="550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用..承载模型状态</a:t>
            </a:r>
          </a:p>
        </p:txBody>
      </p:sp>
      <p:sp>
        <p:nvSpPr>
          <p:cNvPr id="1272" name="Shape 1272"/>
          <p:cNvSpPr/>
          <p:nvPr/>
        </p:nvSpPr>
        <p:spPr>
          <a:xfrm rot="909122">
            <a:off x="7777317" y="9410380"/>
            <a:ext cx="4536294" cy="550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用..承载模型属性</a:t>
            </a:r>
          </a:p>
        </p:txBody>
      </p:sp>
      <p:cxnSp>
        <p:nvCxnSpPr>
          <p:cNvPr id="1273" name="Connector 1273"/>
          <p:cNvCxnSpPr>
            <a:stCxn id="1259" idx="0"/>
            <a:endCxn id="1262" idx="0"/>
          </p:cNvCxnSpPr>
          <p:nvPr/>
        </p:nvCxnSpPr>
        <p:spPr>
          <a:xfrm>
            <a:off x="8625197" y="3817732"/>
            <a:ext cx="2799624" cy="1946631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sp>
        <p:nvSpPr>
          <p:cNvPr id="1274" name="Shape 1274"/>
          <p:cNvSpPr/>
          <p:nvPr/>
        </p:nvSpPr>
        <p:spPr>
          <a:xfrm rot="21100649">
            <a:off x="9905894" y="2066636"/>
            <a:ext cx="1744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状态变更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发布到</a:t>
            </a:r>
          </a:p>
        </p:txBody>
      </p:sp>
      <p:sp>
        <p:nvSpPr>
          <p:cNvPr id="1275" name="Shape 1275"/>
          <p:cNvSpPr/>
          <p:nvPr/>
        </p:nvSpPr>
        <p:spPr>
          <a:xfrm rot="2050895">
            <a:off x="8102998" y="5262305"/>
            <a:ext cx="1744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状态变更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发布到</a:t>
            </a:r>
          </a:p>
        </p:txBody>
      </p:sp>
      <p:cxnSp>
        <p:nvCxnSpPr>
          <p:cNvPr id="1276" name="Connector 1276"/>
          <p:cNvCxnSpPr>
            <a:stCxn id="1261" idx="0"/>
            <a:endCxn id="1260" idx="0"/>
          </p:cNvCxnSpPr>
          <p:nvPr/>
        </p:nvCxnSpPr>
        <p:spPr>
          <a:xfrm flipH="1">
            <a:off x="13741873" y="6874088"/>
            <a:ext cx="6512780" cy="3572907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stealth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cxnSp>
      <p:sp>
        <p:nvSpPr>
          <p:cNvPr id="1277" name="Shape 1277"/>
          <p:cNvSpPr/>
          <p:nvPr/>
        </p:nvSpPr>
        <p:spPr>
          <a:xfrm rot="20883853">
            <a:off x="16392458" y="7550510"/>
            <a:ext cx="1363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包装在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…中</a:t>
            </a:r>
          </a:p>
        </p:txBody>
      </p:sp>
      <p:sp>
        <p:nvSpPr>
          <p:cNvPr id="1278" name="Shape 1278"/>
          <p:cNvSpPr/>
          <p:nvPr/>
        </p:nvSpPr>
        <p:spPr>
          <a:xfrm>
            <a:off x="20938165" y="8512822"/>
            <a:ext cx="1257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由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…创建</a:t>
            </a:r>
          </a:p>
        </p:txBody>
      </p:sp>
      <p:sp>
        <p:nvSpPr>
          <p:cNvPr id="1279" name="Shape 1279"/>
          <p:cNvSpPr/>
          <p:nvPr/>
        </p:nvSpPr>
        <p:spPr>
          <a:xfrm rot="20883853">
            <a:off x="15975517" y="4791454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通过…访问</a:t>
            </a:r>
          </a:p>
        </p:txBody>
      </p:sp>
      <p:sp>
        <p:nvSpPr>
          <p:cNvPr id="1280" name="Shape 1280"/>
          <p:cNvSpPr/>
          <p:nvPr/>
        </p:nvSpPr>
        <p:spPr>
          <a:xfrm rot="17480435">
            <a:off x="20972096" y="4855222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通过…访问</a:t>
            </a:r>
          </a:p>
        </p:txBody>
      </p:sp>
      <p:sp>
        <p:nvSpPr>
          <p:cNvPr id="1281" name="Shape 1281"/>
          <p:cNvSpPr/>
          <p:nvPr/>
        </p:nvSpPr>
        <p:spPr>
          <a:xfrm rot="21488026">
            <a:off x="16824430" y="12051382"/>
            <a:ext cx="1257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由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…创建</a:t>
            </a:r>
          </a:p>
        </p:txBody>
      </p:sp>
      <p:sp>
        <p:nvSpPr>
          <p:cNvPr id="1282" name="Shape 1282"/>
          <p:cNvSpPr/>
          <p:nvPr/>
        </p:nvSpPr>
        <p:spPr>
          <a:xfrm rot="1855869">
            <a:off x="14051342" y="7672535"/>
            <a:ext cx="1257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由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…创建</a:t>
            </a:r>
          </a:p>
        </p:txBody>
      </p:sp>
      <p:sp>
        <p:nvSpPr>
          <p:cNvPr id="1283" name="Shape 1283"/>
          <p:cNvSpPr/>
          <p:nvPr/>
        </p:nvSpPr>
        <p:spPr>
          <a:xfrm rot="14340159">
            <a:off x="2171195" y="6301919"/>
            <a:ext cx="3529984" cy="550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用..表示模型的功能</a:t>
            </a:r>
          </a:p>
        </p:txBody>
      </p:sp>
      <p:sp>
        <p:nvSpPr>
          <p:cNvPr id="1284" name="Shape 1284"/>
          <p:cNvSpPr/>
          <p:nvPr/>
        </p:nvSpPr>
        <p:spPr>
          <a:xfrm>
            <a:off x="7731916" y="11832942"/>
            <a:ext cx="3148412" cy="18796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六边形</a:t>
            </a:r>
          </a:p>
        </p:txBody>
      </p:sp>
      <p:sp>
        <p:nvSpPr>
          <p:cNvPr id="1285" name="Shape 1285"/>
          <p:cNvSpPr/>
          <p:nvPr/>
        </p:nvSpPr>
        <p:spPr>
          <a:xfrm>
            <a:off x="10353838" y="11441252"/>
            <a:ext cx="3148412" cy="18796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CQRS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Shape 1287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领域驱动设计 战术设计 分层结构与三模型分离</a:t>
            </a:r>
          </a:p>
        </p:txBody>
      </p:sp>
      <p:grpSp>
        <p:nvGrpSpPr>
          <p:cNvPr id="1317" name="Group 1317"/>
          <p:cNvGrpSpPr/>
          <p:nvPr/>
        </p:nvGrpSpPr>
        <p:grpSpPr>
          <a:xfrm>
            <a:off x="2009110" y="2316967"/>
            <a:ext cx="20365780" cy="8971465"/>
            <a:chOff x="0" y="0"/>
            <a:chExt cx="20365778" cy="8971463"/>
          </a:xfrm>
        </p:grpSpPr>
        <p:sp>
          <p:nvSpPr>
            <p:cNvPr id="1288" name="Shape 1288"/>
            <p:cNvSpPr/>
            <p:nvPr/>
          </p:nvSpPr>
          <p:spPr>
            <a:xfrm flipV="1">
              <a:off x="14286741" y="3658021"/>
              <a:ext cx="1" cy="4055670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 flipV="1">
              <a:off x="14286742" y="140034"/>
              <a:ext cx="1" cy="3538921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118245"/>
                  <a:lumOff val="-11372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8603253" y="0"/>
              <a:ext cx="3006872" cy="1270000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用户界面层</a:t>
              </a: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7483320" y="2548988"/>
              <a:ext cx="3006872" cy="12700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应用层</a:t>
              </a: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8603253" y="5097976"/>
              <a:ext cx="3006872" cy="127000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领域层</a:t>
              </a: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7483320" y="7646964"/>
              <a:ext cx="3006872" cy="1270001"/>
            </a:xfrm>
            <a:prstGeom prst="rect">
              <a:avLst/>
            </a:prstGeom>
            <a:solidFill>
              <a:schemeClr val="accent4">
                <a:hueOff val="-624705"/>
                <a:lumOff val="137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基础设施层</a:t>
              </a: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13651741" y="1274494"/>
              <a:ext cx="1270001" cy="1270001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DTO</a:t>
              </a: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13651741" y="5050856"/>
              <a:ext cx="1270001" cy="127000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DO</a:t>
              </a: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13622428" y="7685064"/>
              <a:ext cx="1328627" cy="1263599"/>
            </a:xfrm>
            <a:prstGeom prst="pentagon">
              <a:avLst/>
            </a:prstGeom>
            <a:solidFill>
              <a:schemeClr val="accent4">
                <a:hueOff val="-624705"/>
                <a:lumOff val="137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PO</a:t>
              </a: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11587151" y="144976"/>
              <a:ext cx="3838698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10479758" y="3673947"/>
              <a:ext cx="4912350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10492458" y="7697764"/>
              <a:ext cx="4988550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cxnSp>
          <p:nvCxnSpPr>
            <p:cNvPr id="1300" name="Connector 1300"/>
            <p:cNvCxnSpPr>
              <a:stCxn id="1292" idx="0"/>
              <a:endCxn id="1293" idx="0"/>
            </p:cNvCxnSpPr>
            <p:nvPr/>
          </p:nvCxnSpPr>
          <p:spPr>
            <a:xfrm flipH="1">
              <a:off x="8986756" y="5732976"/>
              <a:ext cx="1119934" cy="2548989"/>
            </a:xfrm>
            <a:prstGeom prst="straightConnector1">
              <a:avLst/>
            </a:prstGeom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1301" name="Connector 1301"/>
            <p:cNvCxnSpPr>
              <a:stCxn id="1292" idx="0"/>
              <a:endCxn id="1291" idx="0"/>
            </p:cNvCxnSpPr>
            <p:nvPr/>
          </p:nvCxnSpPr>
          <p:spPr>
            <a:xfrm flipH="1" flipV="1">
              <a:off x="8986756" y="3183988"/>
              <a:ext cx="1119934" cy="2548989"/>
            </a:xfrm>
            <a:prstGeom prst="straightConnector1">
              <a:avLst/>
            </a:prstGeom>
            <a:ln w="50800" cap="flat">
              <a:solidFill>
                <a:schemeClr val="accent1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sp>
          <p:nvSpPr>
            <p:cNvPr id="1302" name="Shape 1302"/>
            <p:cNvSpPr/>
            <p:nvPr/>
          </p:nvSpPr>
          <p:spPr>
            <a:xfrm>
              <a:off x="19108478" y="4521200"/>
              <a:ext cx="1257301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作用域</a:t>
              </a:r>
            </a:p>
          </p:txBody>
        </p:sp>
        <p:sp>
          <p:nvSpPr>
            <p:cNvPr id="1303" name="Shape 1303"/>
            <p:cNvSpPr/>
            <p:nvPr/>
          </p:nvSpPr>
          <p:spPr>
            <a:xfrm flipH="1" flipV="1">
              <a:off x="16545616" y="1915731"/>
              <a:ext cx="2509573" cy="2509573"/>
            </a:xfrm>
            <a:prstGeom prst="line">
              <a:avLst/>
            </a:prstGeom>
            <a:noFill/>
            <a:ln w="762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 flipH="1">
              <a:off x="16230008" y="5028552"/>
              <a:ext cx="2552629" cy="507935"/>
            </a:xfrm>
            <a:prstGeom prst="line">
              <a:avLst/>
            </a:prstGeom>
            <a:noFill/>
            <a:ln w="762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 flipH="1">
              <a:off x="17419929" y="5457342"/>
              <a:ext cx="1925388" cy="2575294"/>
            </a:xfrm>
            <a:prstGeom prst="line">
              <a:avLst/>
            </a:prstGeom>
            <a:noFill/>
            <a:ln w="762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8028800" y="4140982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7E79"/>
                  </a:solidFill>
                </a:defRPr>
              </a:lvl1pPr>
            </a:lstStyle>
            <a:p>
              <a:r>
                <a:t>实现</a:t>
              </a: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8028800" y="6689970"/>
              <a:ext cx="876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7E79"/>
                  </a:solidFill>
                </a:defRPr>
              </a:lvl1pPr>
            </a:lstStyle>
            <a:p>
              <a:r>
                <a:t>实现</a:t>
              </a: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4761910" y="635000"/>
              <a:ext cx="3838698" cy="0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custDash>
                <a:ds d="200000" sp="200000"/>
              </a:custDash>
              <a:miter lim="400000"/>
              <a:head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3653851" y="3183988"/>
              <a:ext cx="3838698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custDash>
                <a:ds d="200000" sp="200000"/>
              </a:custDash>
              <a:miter lim="400000"/>
              <a:head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4761910" y="5732976"/>
              <a:ext cx="3838698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custDash>
                <a:ds d="200000" sp="200000"/>
              </a:custDash>
              <a:miter lim="400000"/>
              <a:head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3653851" y="8316863"/>
              <a:ext cx="3838698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custDash>
                <a:ds d="200000" sp="200000"/>
              </a:custDash>
              <a:miter lim="400000"/>
              <a:head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1643318" y="317500"/>
              <a:ext cx="3009901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>
                <a:defRPr>
                  <a:solidFill>
                    <a:schemeClr val="accent3"/>
                  </a:solidFill>
                </a:defRPr>
              </a:pPr>
              <a:r>
                <a:t>数据展示、收集</a:t>
              </a: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-1" y="2599788"/>
              <a:ext cx="3496819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algn="r">
                <a:defRPr>
                  <a:solidFill>
                    <a:schemeClr val="accent3"/>
                  </a:solidFill>
                </a:defRPr>
              </a:pPr>
              <a:r>
                <a:t>领域模型行为调度</a:t>
              </a:r>
            </a:p>
            <a:p>
              <a:pPr lvl="1" algn="r">
                <a:defRPr>
                  <a:solidFill>
                    <a:schemeClr val="accent3"/>
                  </a:solidFill>
                </a:defRPr>
              </a:pPr>
              <a:r>
                <a:t>事务一致性管理</a:t>
              </a: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1119364" y="5432925"/>
              <a:ext cx="33909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algn="r">
                <a:defRPr>
                  <a:solidFill>
                    <a:schemeClr val="accent3"/>
                  </a:solidFill>
                </a:defRPr>
              </a:pPr>
              <a:r>
                <a:t>核心业务逻辑实现</a:t>
              </a: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090041" y="7732663"/>
              <a:ext cx="2353819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algn="r">
                <a:defRPr>
                  <a:solidFill>
                    <a:schemeClr val="accent3"/>
                  </a:solidFill>
                </a:defRPr>
              </a:pPr>
              <a:r>
                <a:t>数据持久化</a:t>
              </a:r>
            </a:p>
            <a:p>
              <a:pPr lvl="1" algn="r">
                <a:defRPr>
                  <a:solidFill>
                    <a:schemeClr val="accent3"/>
                  </a:solidFill>
                </a:defRPr>
              </a:pPr>
              <a:r>
                <a:t>消息传递</a:t>
              </a: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2022482" y="7701463"/>
              <a:ext cx="1270001" cy="1270001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DTO</a:t>
              </a:r>
            </a:p>
          </p:txBody>
        </p:sp>
      </p:grp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>
            <a:spLocks noGrp="1"/>
          </p:cNvSpPr>
          <p:nvPr>
            <p:ph type="body" idx="13"/>
          </p:nvPr>
        </p:nvSpPr>
        <p:spPr>
          <a:xfrm>
            <a:off x="1676400" y="4089400"/>
            <a:ext cx="21056600" cy="2489200"/>
          </a:xfrm>
          <a:prstGeom prst="rect">
            <a:avLst/>
          </a:prstGeom>
        </p:spPr>
        <p:txBody>
          <a:bodyPr/>
          <a:lstStyle/>
          <a:p>
            <a:r>
              <a:t>突破技术复杂度</a:t>
            </a:r>
          </a:p>
        </p:txBody>
      </p:sp>
      <p:sp>
        <p:nvSpPr>
          <p:cNvPr id="1320" name="Shape 1320"/>
          <p:cNvSpPr>
            <a:spLocks noGrp="1"/>
          </p:cNvSpPr>
          <p:nvPr>
            <p:ph type="body" idx="15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技术能力分离与建设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Shape 1322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突破技术复杂度</a:t>
            </a:r>
          </a:p>
        </p:txBody>
      </p:sp>
      <p:sp>
        <p:nvSpPr>
          <p:cNvPr id="1323" name="Shape 1323"/>
          <p:cNvSpPr/>
          <p:nvPr/>
        </p:nvSpPr>
        <p:spPr>
          <a:xfrm>
            <a:off x="4164221" y="1967555"/>
            <a:ext cx="7987214" cy="486872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4" name="Shape 1324"/>
          <p:cNvSpPr/>
          <p:nvPr/>
        </p:nvSpPr>
        <p:spPr>
          <a:xfrm>
            <a:off x="4164221" y="6879724"/>
            <a:ext cx="7987214" cy="486872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5" name="Shape 1325"/>
          <p:cNvSpPr/>
          <p:nvPr/>
        </p:nvSpPr>
        <p:spPr>
          <a:xfrm>
            <a:off x="12232565" y="1967555"/>
            <a:ext cx="7987214" cy="486872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6" name="Shape 1326"/>
          <p:cNvSpPr/>
          <p:nvPr/>
        </p:nvSpPr>
        <p:spPr>
          <a:xfrm>
            <a:off x="12232565" y="6879724"/>
            <a:ext cx="7987214" cy="486872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7" name="Shape 1327"/>
          <p:cNvSpPr/>
          <p:nvPr/>
        </p:nvSpPr>
        <p:spPr>
          <a:xfrm>
            <a:off x="6576677" y="3817715"/>
            <a:ext cx="316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性能效率</a:t>
            </a:r>
          </a:p>
        </p:txBody>
      </p:sp>
      <p:sp>
        <p:nvSpPr>
          <p:cNvPr id="1328" name="Shape 1328"/>
          <p:cNvSpPr/>
          <p:nvPr/>
        </p:nvSpPr>
        <p:spPr>
          <a:xfrm>
            <a:off x="15026022" y="3817715"/>
            <a:ext cx="2400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稳定性</a:t>
            </a:r>
          </a:p>
        </p:txBody>
      </p:sp>
      <p:sp>
        <p:nvSpPr>
          <p:cNvPr id="1329" name="Shape 1329"/>
          <p:cNvSpPr/>
          <p:nvPr/>
        </p:nvSpPr>
        <p:spPr>
          <a:xfrm>
            <a:off x="6957677" y="8729884"/>
            <a:ext cx="2400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可靠性</a:t>
            </a:r>
          </a:p>
        </p:txBody>
      </p:sp>
      <p:sp>
        <p:nvSpPr>
          <p:cNvPr id="1330" name="Shape 1330"/>
          <p:cNvSpPr/>
          <p:nvPr/>
        </p:nvSpPr>
        <p:spPr>
          <a:xfrm>
            <a:off x="14645022" y="8729884"/>
            <a:ext cx="316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可维护性</a:t>
            </a:r>
          </a:p>
        </p:txBody>
      </p:sp>
      <p:sp>
        <p:nvSpPr>
          <p:cNvPr id="1331" name="Shape 1331"/>
          <p:cNvSpPr/>
          <p:nvPr/>
        </p:nvSpPr>
        <p:spPr>
          <a:xfrm>
            <a:off x="7338677" y="5394848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响应时间</a:t>
            </a:r>
          </a:p>
        </p:txBody>
      </p:sp>
      <p:sp>
        <p:nvSpPr>
          <p:cNvPr id="1332" name="Shape 1332"/>
          <p:cNvSpPr/>
          <p:nvPr/>
        </p:nvSpPr>
        <p:spPr>
          <a:xfrm>
            <a:off x="15597522" y="5394848"/>
            <a:ext cx="1257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可用性</a:t>
            </a:r>
          </a:p>
        </p:txBody>
      </p:sp>
      <p:sp>
        <p:nvSpPr>
          <p:cNvPr id="1333" name="Shape 1333"/>
          <p:cNvSpPr/>
          <p:nvPr/>
        </p:nvSpPr>
        <p:spPr>
          <a:xfrm>
            <a:off x="7338677" y="10409359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可恢复性</a:t>
            </a:r>
          </a:p>
        </p:txBody>
      </p:sp>
      <p:sp>
        <p:nvSpPr>
          <p:cNvPr id="1334" name="Shape 1334"/>
          <p:cNvSpPr/>
          <p:nvPr/>
        </p:nvSpPr>
        <p:spPr>
          <a:xfrm>
            <a:off x="17402075" y="10409359"/>
            <a:ext cx="1257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模块化</a:t>
            </a:r>
          </a:p>
        </p:txBody>
      </p:sp>
      <p:sp>
        <p:nvSpPr>
          <p:cNvPr id="1335" name="Shape 1335"/>
          <p:cNvSpPr/>
          <p:nvPr/>
        </p:nvSpPr>
        <p:spPr>
          <a:xfrm>
            <a:off x="13888310" y="10409359"/>
            <a:ext cx="1257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可查证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Shape 1337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突破技术复杂度</a:t>
            </a:r>
          </a:p>
        </p:txBody>
      </p:sp>
      <p:sp>
        <p:nvSpPr>
          <p:cNvPr id="1338" name="Shape 1338"/>
          <p:cNvSpPr/>
          <p:nvPr/>
        </p:nvSpPr>
        <p:spPr>
          <a:xfrm>
            <a:off x="3487293" y="7997398"/>
            <a:ext cx="2641601" cy="50165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可恢复性</a:t>
            </a:r>
          </a:p>
        </p:txBody>
      </p:sp>
      <p:sp>
        <p:nvSpPr>
          <p:cNvPr id="1339" name="Shape 1339"/>
          <p:cNvSpPr/>
          <p:nvPr/>
        </p:nvSpPr>
        <p:spPr>
          <a:xfrm>
            <a:off x="8953216" y="7995873"/>
            <a:ext cx="2540001" cy="24384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长流程断点续传</a:t>
            </a:r>
          </a:p>
        </p:txBody>
      </p:sp>
      <p:sp>
        <p:nvSpPr>
          <p:cNvPr id="1340" name="Shape 1340"/>
          <p:cNvSpPr/>
          <p:nvPr/>
        </p:nvSpPr>
        <p:spPr>
          <a:xfrm>
            <a:off x="6229375" y="7997398"/>
            <a:ext cx="2641601" cy="50165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柔性事务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与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最终一致性</a:t>
            </a:r>
          </a:p>
        </p:txBody>
      </p:sp>
      <p:sp>
        <p:nvSpPr>
          <p:cNvPr id="1341" name="Shape 1341"/>
          <p:cNvSpPr/>
          <p:nvPr/>
        </p:nvSpPr>
        <p:spPr>
          <a:xfrm>
            <a:off x="8953216" y="10570717"/>
            <a:ext cx="2540001" cy="24384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业务级回滚</a:t>
            </a:r>
          </a:p>
        </p:txBody>
      </p:sp>
      <p:sp>
        <p:nvSpPr>
          <p:cNvPr id="1342" name="Shape 1342"/>
          <p:cNvSpPr/>
          <p:nvPr/>
        </p:nvSpPr>
        <p:spPr>
          <a:xfrm>
            <a:off x="12943709" y="2099101"/>
            <a:ext cx="5334001" cy="5016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可用性</a:t>
            </a:r>
          </a:p>
        </p:txBody>
      </p:sp>
      <p:sp>
        <p:nvSpPr>
          <p:cNvPr id="1343" name="Shape 1343"/>
          <p:cNvSpPr/>
          <p:nvPr/>
        </p:nvSpPr>
        <p:spPr>
          <a:xfrm>
            <a:off x="18356705" y="3801433"/>
            <a:ext cx="2540001" cy="16383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降级</a:t>
            </a:r>
          </a:p>
        </p:txBody>
      </p:sp>
      <p:sp>
        <p:nvSpPr>
          <p:cNvPr id="1344" name="Shape 1344"/>
          <p:cNvSpPr/>
          <p:nvPr/>
        </p:nvSpPr>
        <p:spPr>
          <a:xfrm>
            <a:off x="18356705" y="2099170"/>
            <a:ext cx="2540001" cy="16383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限流</a:t>
            </a:r>
          </a:p>
        </p:txBody>
      </p:sp>
      <p:sp>
        <p:nvSpPr>
          <p:cNvPr id="1345" name="Shape 1345"/>
          <p:cNvSpPr/>
          <p:nvPr/>
        </p:nvSpPr>
        <p:spPr>
          <a:xfrm>
            <a:off x="18356705" y="5478296"/>
            <a:ext cx="2540001" cy="16383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熔断</a:t>
            </a:r>
          </a:p>
        </p:txBody>
      </p:sp>
      <p:sp>
        <p:nvSpPr>
          <p:cNvPr id="1346" name="Shape 1346"/>
          <p:cNvSpPr/>
          <p:nvPr/>
        </p:nvSpPr>
        <p:spPr>
          <a:xfrm>
            <a:off x="3549675" y="2099101"/>
            <a:ext cx="5334001" cy="50165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响应时间</a:t>
            </a:r>
          </a:p>
        </p:txBody>
      </p:sp>
      <p:sp>
        <p:nvSpPr>
          <p:cNvPr id="1347" name="Shape 1347"/>
          <p:cNvSpPr/>
          <p:nvPr/>
        </p:nvSpPr>
        <p:spPr>
          <a:xfrm>
            <a:off x="8953216" y="2118648"/>
            <a:ext cx="2540001" cy="24384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异步</a:t>
            </a:r>
          </a:p>
        </p:txBody>
      </p:sp>
      <p:sp>
        <p:nvSpPr>
          <p:cNvPr id="1348" name="Shape 1348"/>
          <p:cNvSpPr/>
          <p:nvPr/>
        </p:nvSpPr>
        <p:spPr>
          <a:xfrm>
            <a:off x="8953216" y="4677201"/>
            <a:ext cx="2540001" cy="24384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归并</a:t>
            </a:r>
          </a:p>
        </p:txBody>
      </p:sp>
      <p:sp>
        <p:nvSpPr>
          <p:cNvPr id="1349" name="Shape 1349"/>
          <p:cNvSpPr/>
          <p:nvPr/>
        </p:nvSpPr>
        <p:spPr>
          <a:xfrm>
            <a:off x="18356705" y="7997367"/>
            <a:ext cx="2540001" cy="121335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过程追踪</a:t>
            </a:r>
          </a:p>
        </p:txBody>
      </p:sp>
      <p:sp>
        <p:nvSpPr>
          <p:cNvPr id="1350" name="Shape 1350"/>
          <p:cNvSpPr/>
          <p:nvPr/>
        </p:nvSpPr>
        <p:spPr>
          <a:xfrm>
            <a:off x="18356705" y="9255545"/>
            <a:ext cx="2540001" cy="121335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现场还原</a:t>
            </a:r>
          </a:p>
        </p:txBody>
      </p:sp>
      <p:sp>
        <p:nvSpPr>
          <p:cNvPr id="1351" name="Shape 1351"/>
          <p:cNvSpPr/>
          <p:nvPr/>
        </p:nvSpPr>
        <p:spPr>
          <a:xfrm>
            <a:off x="18356705" y="10526363"/>
            <a:ext cx="2540001" cy="121335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数据分析</a:t>
            </a:r>
          </a:p>
        </p:txBody>
      </p:sp>
      <p:sp>
        <p:nvSpPr>
          <p:cNvPr id="1352" name="Shape 1352"/>
          <p:cNvSpPr/>
          <p:nvPr/>
        </p:nvSpPr>
        <p:spPr>
          <a:xfrm>
            <a:off x="18356705" y="11794049"/>
            <a:ext cx="2540001" cy="121335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模块化</a:t>
            </a:r>
          </a:p>
        </p:txBody>
      </p:sp>
      <p:grpSp>
        <p:nvGrpSpPr>
          <p:cNvPr id="1356" name="Group 1356"/>
          <p:cNvGrpSpPr/>
          <p:nvPr/>
        </p:nvGrpSpPr>
        <p:grpSpPr>
          <a:xfrm>
            <a:off x="12943709" y="7990906"/>
            <a:ext cx="5373499" cy="5016501"/>
            <a:chOff x="0" y="0"/>
            <a:chExt cx="5373498" cy="5016500"/>
          </a:xfrm>
        </p:grpSpPr>
        <p:sp>
          <p:nvSpPr>
            <p:cNvPr id="1353" name="Shape 1353"/>
            <p:cNvSpPr/>
            <p:nvPr/>
          </p:nvSpPr>
          <p:spPr>
            <a:xfrm>
              <a:off x="0" y="0"/>
              <a:ext cx="2641600" cy="501650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可维护性</a:t>
              </a: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706498" y="6492"/>
              <a:ext cx="2641601" cy="3729652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可查证</a:t>
              </a: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731898" y="3803143"/>
              <a:ext cx="2641601" cy="1213357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模块化</a:t>
              </a:r>
            </a:p>
          </p:txBody>
        </p:sp>
      </p:grp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>
            <a:spLocks noGrp="1"/>
          </p:cNvSpPr>
          <p:nvPr>
            <p:ph type="body" idx="13"/>
          </p:nvPr>
        </p:nvSpPr>
        <p:spPr>
          <a:xfrm>
            <a:off x="1676400" y="4089400"/>
            <a:ext cx="21056600" cy="2489200"/>
          </a:xfrm>
          <a:prstGeom prst="rect">
            <a:avLst/>
          </a:prstGeom>
        </p:spPr>
        <p:txBody>
          <a:bodyPr/>
          <a:lstStyle/>
          <a:p>
            <a:r>
              <a:t>EDA -- 事件驱动架构</a:t>
            </a:r>
          </a:p>
        </p:txBody>
      </p:sp>
      <p:sp>
        <p:nvSpPr>
          <p:cNvPr id="1359" name="Shape 1359"/>
          <p:cNvSpPr>
            <a:spLocks noGrp="1"/>
          </p:cNvSpPr>
          <p:nvPr>
            <p:ph type="body" idx="15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技术能力分离与建设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技术能力分离与建设 ede</a:t>
            </a:r>
          </a:p>
        </p:txBody>
      </p:sp>
      <p:sp>
        <p:nvSpPr>
          <p:cNvPr id="1362" name="Shape 1362"/>
          <p:cNvSpPr/>
          <p:nvPr/>
        </p:nvSpPr>
        <p:spPr>
          <a:xfrm>
            <a:off x="5238045" y="2231905"/>
            <a:ext cx="13704710" cy="10649190"/>
          </a:xfrm>
          <a:prstGeom prst="rect">
            <a:avLst/>
          </a:prstGeom>
          <a:ln w="25400">
            <a:solidFill>
              <a:srgbClr val="53585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3200" b="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事件驱动引擎</a:t>
            </a:r>
          </a:p>
        </p:txBody>
      </p:sp>
      <p:sp>
        <p:nvSpPr>
          <p:cNvPr id="1363" name="Shape 1363"/>
          <p:cNvSpPr/>
          <p:nvPr/>
        </p:nvSpPr>
        <p:spPr>
          <a:xfrm>
            <a:off x="1876114" y="8819483"/>
            <a:ext cx="1270001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工作单元</a:t>
            </a:r>
          </a:p>
        </p:txBody>
      </p:sp>
      <p:sp>
        <p:nvSpPr>
          <p:cNvPr id="1364" name="Shape 1364"/>
          <p:cNvSpPr/>
          <p:nvPr/>
        </p:nvSpPr>
        <p:spPr>
          <a:xfrm>
            <a:off x="3694068" y="3627800"/>
            <a:ext cx="1270001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领域实体</a:t>
            </a:r>
          </a:p>
        </p:txBody>
      </p:sp>
      <p:sp>
        <p:nvSpPr>
          <p:cNvPr id="1365" name="Shape 1365"/>
          <p:cNvSpPr/>
          <p:nvPr/>
        </p:nvSpPr>
        <p:spPr>
          <a:xfrm>
            <a:off x="21034686" y="3627800"/>
            <a:ext cx="1270001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工作单元</a:t>
            </a:r>
          </a:p>
        </p:txBody>
      </p:sp>
      <p:sp>
        <p:nvSpPr>
          <p:cNvPr id="1366" name="Shape 1366"/>
          <p:cNvSpPr/>
          <p:nvPr/>
        </p:nvSpPr>
        <p:spPr>
          <a:xfrm>
            <a:off x="19216732" y="8819483"/>
            <a:ext cx="1270001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领域实体</a:t>
            </a:r>
          </a:p>
        </p:txBody>
      </p:sp>
      <p:sp>
        <p:nvSpPr>
          <p:cNvPr id="1367" name="Shape 1367"/>
          <p:cNvSpPr/>
          <p:nvPr/>
        </p:nvSpPr>
        <p:spPr>
          <a:xfrm flipV="1">
            <a:off x="3420091" y="2402023"/>
            <a:ext cx="1" cy="10308954"/>
          </a:xfrm>
          <a:prstGeom prst="line">
            <a:avLst/>
          </a:prstGeom>
          <a:ln w="50800">
            <a:solidFill>
              <a:srgbClr val="37D836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8" name="Shape 1368"/>
          <p:cNvSpPr/>
          <p:nvPr/>
        </p:nvSpPr>
        <p:spPr>
          <a:xfrm>
            <a:off x="6047947" y="6139705"/>
            <a:ext cx="1905001" cy="3810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发布端</a:t>
            </a:r>
          </a:p>
        </p:txBody>
      </p:sp>
      <p:sp>
        <p:nvSpPr>
          <p:cNvPr id="1369" name="Shape 1369"/>
          <p:cNvSpPr/>
          <p:nvPr/>
        </p:nvSpPr>
        <p:spPr>
          <a:xfrm>
            <a:off x="16140830" y="6131763"/>
            <a:ext cx="1905001" cy="3810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接收端</a:t>
            </a:r>
          </a:p>
        </p:txBody>
      </p:sp>
      <p:sp>
        <p:nvSpPr>
          <p:cNvPr id="1370" name="Shape 1370"/>
          <p:cNvSpPr/>
          <p:nvPr/>
        </p:nvSpPr>
        <p:spPr>
          <a:xfrm>
            <a:off x="9147319" y="6131763"/>
            <a:ext cx="5947701" cy="3810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事件通道</a:t>
            </a:r>
          </a:p>
        </p:txBody>
      </p:sp>
      <p:sp>
        <p:nvSpPr>
          <p:cNvPr id="1371" name="Shape 1371"/>
          <p:cNvSpPr/>
          <p:nvPr/>
        </p:nvSpPr>
        <p:spPr>
          <a:xfrm>
            <a:off x="5453670" y="10310998"/>
            <a:ext cx="13335001" cy="2286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事件存储</a:t>
            </a:r>
          </a:p>
        </p:txBody>
      </p:sp>
      <p:sp>
        <p:nvSpPr>
          <p:cNvPr id="1372" name="Shape 1372"/>
          <p:cNvSpPr/>
          <p:nvPr/>
        </p:nvSpPr>
        <p:spPr>
          <a:xfrm>
            <a:off x="5453670" y="3258441"/>
            <a:ext cx="13335001" cy="2594973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事件管理</a:t>
            </a:r>
          </a:p>
        </p:txBody>
      </p:sp>
      <p:cxnSp>
        <p:nvCxnSpPr>
          <p:cNvPr id="1373" name="Connector 1373"/>
          <p:cNvCxnSpPr>
            <a:stCxn id="1368" idx="0"/>
            <a:endCxn id="1364" idx="0"/>
          </p:cNvCxnSpPr>
          <p:nvPr/>
        </p:nvCxnSpPr>
        <p:spPr>
          <a:xfrm flipH="1" flipV="1">
            <a:off x="4329068" y="4262800"/>
            <a:ext cx="2671380" cy="3781906"/>
          </a:xfrm>
          <a:prstGeom prst="straightConnector1">
            <a:avLst/>
          </a:prstGeom>
          <a:ln w="762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374" name="Connector 1374"/>
          <p:cNvCxnSpPr>
            <a:stCxn id="1368" idx="0"/>
            <a:endCxn id="1370" idx="0"/>
          </p:cNvCxnSpPr>
          <p:nvPr/>
        </p:nvCxnSpPr>
        <p:spPr>
          <a:xfrm flipV="1">
            <a:off x="7000447" y="8036763"/>
            <a:ext cx="5120723" cy="7943"/>
          </a:xfrm>
          <a:prstGeom prst="straightConnector1">
            <a:avLst/>
          </a:prstGeom>
          <a:ln w="76200">
            <a:solidFill>
              <a:schemeClr val="accent1"/>
            </a:solidFill>
            <a:miter lim="400000"/>
            <a:tailEnd type="arrow"/>
          </a:ln>
        </p:spPr>
      </p:cxnSp>
      <p:cxnSp>
        <p:nvCxnSpPr>
          <p:cNvPr id="1375" name="Connector 1375"/>
          <p:cNvCxnSpPr>
            <a:stCxn id="1370" idx="0"/>
            <a:endCxn id="1369" idx="0"/>
          </p:cNvCxnSpPr>
          <p:nvPr/>
        </p:nvCxnSpPr>
        <p:spPr>
          <a:xfrm>
            <a:off x="12121169" y="8036763"/>
            <a:ext cx="4972162" cy="1"/>
          </a:xfrm>
          <a:prstGeom prst="straightConnector1">
            <a:avLst/>
          </a:prstGeom>
          <a:ln w="76200">
            <a:solidFill>
              <a:schemeClr val="accent1"/>
            </a:solidFill>
            <a:miter lim="400000"/>
            <a:tailEnd type="arrow"/>
          </a:ln>
        </p:spPr>
      </p:cxnSp>
      <p:cxnSp>
        <p:nvCxnSpPr>
          <p:cNvPr id="1376" name="Connector 1376"/>
          <p:cNvCxnSpPr>
            <a:stCxn id="1387" idx="0"/>
            <a:endCxn id="1368" idx="0"/>
          </p:cNvCxnSpPr>
          <p:nvPr/>
        </p:nvCxnSpPr>
        <p:spPr>
          <a:xfrm flipH="1" flipV="1">
            <a:off x="7000447" y="8044705"/>
            <a:ext cx="3313898" cy="3587094"/>
          </a:xfrm>
          <a:prstGeom prst="straightConnector1">
            <a:avLst/>
          </a:prstGeom>
          <a:ln w="76200">
            <a:solidFill>
              <a:srgbClr val="FF2F92"/>
            </a:solidFill>
            <a:miter lim="400000"/>
            <a:headEnd type="arrow"/>
          </a:ln>
        </p:spPr>
      </p:cxnSp>
      <p:cxnSp>
        <p:nvCxnSpPr>
          <p:cNvPr id="1377" name="Connector 1377"/>
          <p:cNvCxnSpPr>
            <a:stCxn id="1389" idx="0"/>
            <a:endCxn id="1369" idx="0"/>
          </p:cNvCxnSpPr>
          <p:nvPr/>
        </p:nvCxnSpPr>
        <p:spPr>
          <a:xfrm flipV="1">
            <a:off x="13638719" y="8036763"/>
            <a:ext cx="3454612" cy="3595036"/>
          </a:xfrm>
          <a:prstGeom prst="straightConnector1">
            <a:avLst/>
          </a:prstGeom>
          <a:ln w="76200">
            <a:solidFill>
              <a:srgbClr val="FF2F92"/>
            </a:solidFill>
            <a:miter lim="400000"/>
            <a:headEnd type="arrow"/>
          </a:ln>
        </p:spPr>
      </p:cxnSp>
      <p:cxnSp>
        <p:nvCxnSpPr>
          <p:cNvPr id="1378" name="Connector 1378"/>
          <p:cNvCxnSpPr>
            <a:stCxn id="1363" idx="0"/>
            <a:endCxn id="1368" idx="0"/>
          </p:cNvCxnSpPr>
          <p:nvPr/>
        </p:nvCxnSpPr>
        <p:spPr>
          <a:xfrm flipV="1">
            <a:off x="2511114" y="8044705"/>
            <a:ext cx="4489334" cy="1409779"/>
          </a:xfrm>
          <a:prstGeom prst="straightConnector1">
            <a:avLst/>
          </a:prstGeom>
          <a:ln w="76200">
            <a:solidFill>
              <a:schemeClr val="accent1"/>
            </a:solidFill>
            <a:miter lim="400000"/>
            <a:tailEnd type="arrow"/>
          </a:ln>
        </p:spPr>
      </p:cxnSp>
      <p:cxnSp>
        <p:nvCxnSpPr>
          <p:cNvPr id="1379" name="Connector 1379"/>
          <p:cNvCxnSpPr>
            <a:stCxn id="1386" idx="0"/>
            <a:endCxn id="1368" idx="0"/>
          </p:cNvCxnSpPr>
          <p:nvPr/>
        </p:nvCxnSpPr>
        <p:spPr>
          <a:xfrm flipH="1" flipV="1">
            <a:off x="7000447" y="8044705"/>
            <a:ext cx="93713" cy="3587094"/>
          </a:xfrm>
          <a:prstGeom prst="straightConnector1">
            <a:avLst/>
          </a:prstGeom>
          <a:ln w="76200">
            <a:solidFill>
              <a:srgbClr val="FF2F92"/>
            </a:solidFill>
            <a:miter lim="400000"/>
            <a:headEnd type="arrow"/>
          </a:ln>
        </p:spPr>
      </p:cxnSp>
      <p:cxnSp>
        <p:nvCxnSpPr>
          <p:cNvPr id="1380" name="Connector 1380"/>
          <p:cNvCxnSpPr>
            <a:stCxn id="1369" idx="0"/>
            <a:endCxn id="1366" idx="0"/>
          </p:cNvCxnSpPr>
          <p:nvPr/>
        </p:nvCxnSpPr>
        <p:spPr>
          <a:xfrm>
            <a:off x="17093330" y="8036763"/>
            <a:ext cx="2758403" cy="1417721"/>
          </a:xfrm>
          <a:prstGeom prst="straightConnector1">
            <a:avLst/>
          </a:prstGeom>
          <a:ln w="76200">
            <a:solidFill>
              <a:schemeClr val="accent1"/>
            </a:solidFill>
            <a:miter lim="400000"/>
            <a:tailEnd type="arrow"/>
          </a:ln>
        </p:spPr>
      </p:cxnSp>
      <p:cxnSp>
        <p:nvCxnSpPr>
          <p:cNvPr id="1381" name="Connector 1381"/>
          <p:cNvCxnSpPr>
            <a:stCxn id="1369" idx="0"/>
            <a:endCxn id="1365" idx="0"/>
          </p:cNvCxnSpPr>
          <p:nvPr/>
        </p:nvCxnSpPr>
        <p:spPr>
          <a:xfrm flipV="1">
            <a:off x="17093330" y="4262800"/>
            <a:ext cx="4576357" cy="3773964"/>
          </a:xfrm>
          <a:prstGeom prst="straightConnector1">
            <a:avLst/>
          </a:prstGeom>
          <a:ln w="76200">
            <a:solidFill>
              <a:schemeClr val="accent1"/>
            </a:solidFill>
            <a:miter lim="400000"/>
            <a:tailEnd type="arrow"/>
          </a:ln>
        </p:spPr>
      </p:cxnSp>
      <p:sp>
        <p:nvSpPr>
          <p:cNvPr id="1382" name="Shape 1382"/>
          <p:cNvSpPr/>
          <p:nvPr/>
        </p:nvSpPr>
        <p:spPr>
          <a:xfrm>
            <a:off x="5597456" y="4377542"/>
            <a:ext cx="2526584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通路映射</a:t>
            </a:r>
          </a:p>
        </p:txBody>
      </p:sp>
      <p:sp>
        <p:nvSpPr>
          <p:cNvPr id="1383" name="Shape 1383"/>
          <p:cNvSpPr/>
          <p:nvPr/>
        </p:nvSpPr>
        <p:spPr>
          <a:xfrm>
            <a:off x="16142619" y="4371397"/>
            <a:ext cx="2526584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处理器管理</a:t>
            </a:r>
          </a:p>
        </p:txBody>
      </p:sp>
      <p:sp>
        <p:nvSpPr>
          <p:cNvPr id="1384" name="Shape 1384"/>
          <p:cNvSpPr/>
          <p:nvPr/>
        </p:nvSpPr>
        <p:spPr>
          <a:xfrm>
            <a:off x="8212868" y="4371397"/>
            <a:ext cx="2526584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事件重放</a:t>
            </a:r>
          </a:p>
        </p:txBody>
      </p:sp>
      <p:sp>
        <p:nvSpPr>
          <p:cNvPr id="1385" name="Shape 1385"/>
          <p:cNvSpPr/>
          <p:nvPr/>
        </p:nvSpPr>
        <p:spPr>
          <a:xfrm>
            <a:off x="10853680" y="4371397"/>
            <a:ext cx="2526585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事件回溯</a:t>
            </a:r>
          </a:p>
        </p:txBody>
      </p:sp>
      <p:sp>
        <p:nvSpPr>
          <p:cNvPr id="1386" name="Shape 1386"/>
          <p:cNvSpPr/>
          <p:nvPr/>
        </p:nvSpPr>
        <p:spPr>
          <a:xfrm>
            <a:off x="5830868" y="10996798"/>
            <a:ext cx="2526584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事件元数据</a:t>
            </a:r>
          </a:p>
        </p:txBody>
      </p:sp>
      <p:sp>
        <p:nvSpPr>
          <p:cNvPr id="1387" name="Shape 1387"/>
          <p:cNvSpPr/>
          <p:nvPr/>
        </p:nvSpPr>
        <p:spPr>
          <a:xfrm>
            <a:off x="8946863" y="10996798"/>
            <a:ext cx="2734963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事件发送记录</a:t>
            </a:r>
          </a:p>
        </p:txBody>
      </p:sp>
      <p:sp>
        <p:nvSpPr>
          <p:cNvPr id="1388" name="Shape 1388"/>
          <p:cNvSpPr/>
          <p:nvPr/>
        </p:nvSpPr>
        <p:spPr>
          <a:xfrm>
            <a:off x="13481794" y="4371397"/>
            <a:ext cx="2526584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监控报警</a:t>
            </a:r>
          </a:p>
        </p:txBody>
      </p:sp>
      <p:sp>
        <p:nvSpPr>
          <p:cNvPr id="1389" name="Shape 1389"/>
          <p:cNvSpPr/>
          <p:nvPr/>
        </p:nvSpPr>
        <p:spPr>
          <a:xfrm>
            <a:off x="12271237" y="10996798"/>
            <a:ext cx="2734964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事件接收记录</a:t>
            </a:r>
          </a:p>
        </p:txBody>
      </p:sp>
      <p:sp>
        <p:nvSpPr>
          <p:cNvPr id="1390" name="Shape 1390"/>
          <p:cNvSpPr/>
          <p:nvPr/>
        </p:nvSpPr>
        <p:spPr>
          <a:xfrm>
            <a:off x="15379357" y="10996798"/>
            <a:ext cx="2863949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事件处理记录</a:t>
            </a:r>
          </a:p>
        </p:txBody>
      </p:sp>
      <p:sp>
        <p:nvSpPr>
          <p:cNvPr id="1391" name="Shape 1391"/>
          <p:cNvSpPr/>
          <p:nvPr/>
        </p:nvSpPr>
        <p:spPr>
          <a:xfrm flipV="1">
            <a:off x="20760709" y="2402023"/>
            <a:ext cx="1" cy="9995581"/>
          </a:xfrm>
          <a:prstGeom prst="line">
            <a:avLst/>
          </a:prstGeom>
          <a:ln w="50800">
            <a:solidFill>
              <a:srgbClr val="37D836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cxnSp>
        <p:nvCxnSpPr>
          <p:cNvPr id="1392" name="Connector 1392"/>
          <p:cNvCxnSpPr>
            <a:stCxn id="1390" idx="0"/>
            <a:endCxn id="1365" idx="0"/>
          </p:cNvCxnSpPr>
          <p:nvPr/>
        </p:nvCxnSpPr>
        <p:spPr>
          <a:xfrm flipV="1">
            <a:off x="16811331" y="4262800"/>
            <a:ext cx="4858356" cy="7368999"/>
          </a:xfrm>
          <a:prstGeom prst="straightConnector1">
            <a:avLst/>
          </a:prstGeom>
          <a:ln w="76200">
            <a:solidFill>
              <a:srgbClr val="FF2F92"/>
            </a:solidFill>
            <a:miter lim="400000"/>
            <a:headEnd type="arrow"/>
          </a:ln>
        </p:spPr>
      </p:cxnSp>
      <p:cxnSp>
        <p:nvCxnSpPr>
          <p:cNvPr id="1393" name="Connector 1393"/>
          <p:cNvCxnSpPr>
            <a:stCxn id="1390" idx="0"/>
            <a:endCxn id="1366" idx="0"/>
          </p:cNvCxnSpPr>
          <p:nvPr/>
        </p:nvCxnSpPr>
        <p:spPr>
          <a:xfrm flipV="1">
            <a:off x="16811331" y="9454483"/>
            <a:ext cx="3040402" cy="2177316"/>
          </a:xfrm>
          <a:prstGeom prst="straightConnector1">
            <a:avLst/>
          </a:prstGeom>
          <a:ln w="76200">
            <a:solidFill>
              <a:srgbClr val="FF2F92"/>
            </a:solidFill>
            <a:miter lim="400000"/>
            <a:headEnd type="arrow"/>
          </a:ln>
        </p:spPr>
      </p:cxnSp>
      <p:sp>
        <p:nvSpPr>
          <p:cNvPr id="1394" name="Shape 1394"/>
          <p:cNvSpPr/>
          <p:nvPr/>
        </p:nvSpPr>
        <p:spPr>
          <a:xfrm>
            <a:off x="1812614" y="2755657"/>
            <a:ext cx="13335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应用层</a:t>
            </a:r>
          </a:p>
        </p:txBody>
      </p:sp>
      <p:sp>
        <p:nvSpPr>
          <p:cNvPr id="1395" name="Shape 1395"/>
          <p:cNvSpPr/>
          <p:nvPr/>
        </p:nvSpPr>
        <p:spPr>
          <a:xfrm>
            <a:off x="21237886" y="11936717"/>
            <a:ext cx="13335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应用层</a:t>
            </a:r>
          </a:p>
        </p:txBody>
      </p:sp>
      <p:sp>
        <p:nvSpPr>
          <p:cNvPr id="1396" name="Shape 1396"/>
          <p:cNvSpPr/>
          <p:nvPr/>
        </p:nvSpPr>
        <p:spPr>
          <a:xfrm>
            <a:off x="19216732" y="2471092"/>
            <a:ext cx="13335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>
                <a:solidFill>
                  <a:schemeClr val="accent6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领域层</a:t>
            </a:r>
          </a:p>
        </p:txBody>
      </p:sp>
      <p:sp>
        <p:nvSpPr>
          <p:cNvPr id="1397" name="Shape 1397"/>
          <p:cNvSpPr/>
          <p:nvPr/>
        </p:nvSpPr>
        <p:spPr>
          <a:xfrm>
            <a:off x="3662318" y="11936717"/>
            <a:ext cx="13335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>
                <a:solidFill>
                  <a:schemeClr val="accent6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领域层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Shape 1399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技术能力分离与建设 eda</a:t>
            </a:r>
          </a:p>
        </p:txBody>
      </p:sp>
      <p:sp>
        <p:nvSpPr>
          <p:cNvPr id="1400" name="Shape 1400"/>
          <p:cNvSpPr/>
          <p:nvPr/>
        </p:nvSpPr>
        <p:spPr>
          <a:xfrm>
            <a:off x="3487293" y="7997398"/>
            <a:ext cx="2641601" cy="50165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可恢复性</a:t>
            </a:r>
          </a:p>
        </p:txBody>
      </p:sp>
      <p:sp>
        <p:nvSpPr>
          <p:cNvPr id="1401" name="Shape 1401"/>
          <p:cNvSpPr/>
          <p:nvPr/>
        </p:nvSpPr>
        <p:spPr>
          <a:xfrm>
            <a:off x="8953216" y="7995873"/>
            <a:ext cx="2540001" cy="24384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长流程断点续传</a:t>
            </a:r>
          </a:p>
        </p:txBody>
      </p:sp>
      <p:sp>
        <p:nvSpPr>
          <p:cNvPr id="1402" name="Shape 1402"/>
          <p:cNvSpPr/>
          <p:nvPr/>
        </p:nvSpPr>
        <p:spPr>
          <a:xfrm>
            <a:off x="6229375" y="7997398"/>
            <a:ext cx="2641601" cy="50165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柔性事务</a:t>
            </a:r>
          </a:p>
          <a:p>
            <a: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与</a:t>
            </a:r>
          </a:p>
          <a:p>
            <a: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最终一致性</a:t>
            </a:r>
          </a:p>
        </p:txBody>
      </p:sp>
      <p:sp>
        <p:nvSpPr>
          <p:cNvPr id="1403" name="Shape 1403"/>
          <p:cNvSpPr/>
          <p:nvPr/>
        </p:nvSpPr>
        <p:spPr>
          <a:xfrm>
            <a:off x="8953216" y="10570717"/>
            <a:ext cx="2540001" cy="24384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业务级回滚</a:t>
            </a:r>
          </a:p>
        </p:txBody>
      </p:sp>
      <p:sp>
        <p:nvSpPr>
          <p:cNvPr id="1404" name="Shape 1404"/>
          <p:cNvSpPr/>
          <p:nvPr/>
        </p:nvSpPr>
        <p:spPr>
          <a:xfrm>
            <a:off x="12943709" y="2099101"/>
            <a:ext cx="5334001" cy="5016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可用性</a:t>
            </a:r>
          </a:p>
        </p:txBody>
      </p:sp>
      <p:sp>
        <p:nvSpPr>
          <p:cNvPr id="1405" name="Shape 1405"/>
          <p:cNvSpPr/>
          <p:nvPr/>
        </p:nvSpPr>
        <p:spPr>
          <a:xfrm>
            <a:off x="18356705" y="3801433"/>
            <a:ext cx="2540001" cy="16383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降级</a:t>
            </a:r>
          </a:p>
        </p:txBody>
      </p:sp>
      <p:sp>
        <p:nvSpPr>
          <p:cNvPr id="1406" name="Shape 1406"/>
          <p:cNvSpPr/>
          <p:nvPr/>
        </p:nvSpPr>
        <p:spPr>
          <a:xfrm>
            <a:off x="18356705" y="2099170"/>
            <a:ext cx="2540001" cy="16383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限流</a:t>
            </a:r>
          </a:p>
        </p:txBody>
      </p:sp>
      <p:sp>
        <p:nvSpPr>
          <p:cNvPr id="1407" name="Shape 1407"/>
          <p:cNvSpPr/>
          <p:nvPr/>
        </p:nvSpPr>
        <p:spPr>
          <a:xfrm>
            <a:off x="18356705" y="5478296"/>
            <a:ext cx="2540001" cy="16383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熔断</a:t>
            </a:r>
          </a:p>
        </p:txBody>
      </p:sp>
      <p:sp>
        <p:nvSpPr>
          <p:cNvPr id="1408" name="Shape 1408"/>
          <p:cNvSpPr/>
          <p:nvPr/>
        </p:nvSpPr>
        <p:spPr>
          <a:xfrm>
            <a:off x="3549675" y="2099101"/>
            <a:ext cx="5334001" cy="50165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响应时间</a:t>
            </a:r>
          </a:p>
        </p:txBody>
      </p:sp>
      <p:sp>
        <p:nvSpPr>
          <p:cNvPr id="1409" name="Shape 1409"/>
          <p:cNvSpPr/>
          <p:nvPr/>
        </p:nvSpPr>
        <p:spPr>
          <a:xfrm>
            <a:off x="8953216" y="2105948"/>
            <a:ext cx="2540001" cy="24384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异步</a:t>
            </a:r>
          </a:p>
        </p:txBody>
      </p:sp>
      <p:sp>
        <p:nvSpPr>
          <p:cNvPr id="1410" name="Shape 1410"/>
          <p:cNvSpPr/>
          <p:nvPr/>
        </p:nvSpPr>
        <p:spPr>
          <a:xfrm>
            <a:off x="8953216" y="4677201"/>
            <a:ext cx="2540001" cy="24384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归并</a:t>
            </a:r>
          </a:p>
        </p:txBody>
      </p:sp>
      <p:sp>
        <p:nvSpPr>
          <p:cNvPr id="1411" name="Shape 1411"/>
          <p:cNvSpPr/>
          <p:nvPr/>
        </p:nvSpPr>
        <p:spPr>
          <a:xfrm>
            <a:off x="18356705" y="7997398"/>
            <a:ext cx="2540001" cy="12192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过程追踪</a:t>
            </a:r>
          </a:p>
        </p:txBody>
      </p:sp>
      <p:sp>
        <p:nvSpPr>
          <p:cNvPr id="1412" name="Shape 1412"/>
          <p:cNvSpPr/>
          <p:nvPr/>
        </p:nvSpPr>
        <p:spPr>
          <a:xfrm>
            <a:off x="18356705" y="9261635"/>
            <a:ext cx="2540001" cy="12192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现场还原</a:t>
            </a:r>
          </a:p>
        </p:txBody>
      </p:sp>
      <p:sp>
        <p:nvSpPr>
          <p:cNvPr id="1413" name="Shape 1413"/>
          <p:cNvSpPr/>
          <p:nvPr/>
        </p:nvSpPr>
        <p:spPr>
          <a:xfrm>
            <a:off x="18356705" y="10538573"/>
            <a:ext cx="2540001" cy="12192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数据分析</a:t>
            </a:r>
          </a:p>
        </p:txBody>
      </p:sp>
      <p:sp>
        <p:nvSpPr>
          <p:cNvPr id="1414" name="Shape 1414"/>
          <p:cNvSpPr/>
          <p:nvPr/>
        </p:nvSpPr>
        <p:spPr>
          <a:xfrm>
            <a:off x="18356705" y="11812363"/>
            <a:ext cx="2540001" cy="12192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模块化</a:t>
            </a:r>
          </a:p>
        </p:txBody>
      </p:sp>
      <p:sp>
        <p:nvSpPr>
          <p:cNvPr id="1415" name="Shape 1415"/>
          <p:cNvSpPr/>
          <p:nvPr/>
        </p:nvSpPr>
        <p:spPr>
          <a:xfrm>
            <a:off x="12943709" y="7990906"/>
            <a:ext cx="2641601" cy="50165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可维护性</a:t>
            </a:r>
          </a:p>
        </p:txBody>
      </p:sp>
      <p:sp>
        <p:nvSpPr>
          <p:cNvPr id="1416" name="Shape 1416"/>
          <p:cNvSpPr/>
          <p:nvPr/>
        </p:nvSpPr>
        <p:spPr>
          <a:xfrm>
            <a:off x="15650207" y="7997398"/>
            <a:ext cx="2641601" cy="372965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可查证</a:t>
            </a:r>
          </a:p>
        </p:txBody>
      </p:sp>
      <p:sp>
        <p:nvSpPr>
          <p:cNvPr id="1417" name="Shape 1417"/>
          <p:cNvSpPr/>
          <p:nvPr/>
        </p:nvSpPr>
        <p:spPr>
          <a:xfrm>
            <a:off x="15675607" y="11794049"/>
            <a:ext cx="2641601" cy="121335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模块化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系统的本质</a:t>
            </a:r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762000" y="1746373"/>
            <a:ext cx="22860000" cy="1016001"/>
          </a:xfrm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r>
              <a:t>功能、质量的结合体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xfrm>
            <a:off x="6059494" y="3238746"/>
            <a:ext cx="4525262" cy="1016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100"/>
              </a:lnSpc>
              <a:buClrTx/>
              <a:buSzTx/>
              <a:buFontTx/>
              <a:buNone/>
            </a:lvl1pPr>
          </a:lstStyle>
          <a:p>
            <a:r>
              <a:t>功能是核心价值</a:t>
            </a:r>
          </a:p>
        </p:txBody>
      </p:sp>
      <p:sp>
        <p:nvSpPr>
          <p:cNvPr id="228" name="Shape 228"/>
          <p:cNvSpPr/>
          <p:nvPr/>
        </p:nvSpPr>
        <p:spPr>
          <a:xfrm>
            <a:off x="14371773" y="5717225"/>
            <a:ext cx="2671702" cy="2928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34A5DA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l" defTabSz="821531">
              <a:lnSpc>
                <a:spcPct val="80000"/>
              </a:lnSpc>
              <a:defRPr sz="3800" cap="all">
                <a:latin typeface="Baskerville"/>
                <a:ea typeface="Baskerville"/>
                <a:cs typeface="Baskerville"/>
                <a:sym typeface="Baskerville"/>
              </a:defRPr>
            </a:pPr>
            <a:endParaRPr/>
          </a:p>
        </p:txBody>
      </p:sp>
      <p:grpSp>
        <p:nvGrpSpPr>
          <p:cNvPr id="231" name="Group 231"/>
          <p:cNvGrpSpPr/>
          <p:nvPr/>
        </p:nvGrpSpPr>
        <p:grpSpPr>
          <a:xfrm>
            <a:off x="11401498" y="6923816"/>
            <a:ext cx="872502" cy="1172062"/>
            <a:chOff x="0" y="0"/>
            <a:chExt cx="872501" cy="1172060"/>
          </a:xfrm>
        </p:grpSpPr>
        <p:sp>
          <p:nvSpPr>
            <p:cNvPr id="229" name="Shape 229"/>
            <p:cNvSpPr/>
            <p:nvPr/>
          </p:nvSpPr>
          <p:spPr>
            <a:xfrm>
              <a:off x="0" y="586030"/>
              <a:ext cx="872502" cy="1"/>
            </a:xfrm>
            <a:prstGeom prst="line">
              <a:avLst/>
            </a:prstGeom>
            <a:noFill/>
            <a:ln w="152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lnSpc>
                  <a:spcPct val="80000"/>
                </a:lnSpc>
                <a:defRPr sz="3800" cap="all">
                  <a:solidFill>
                    <a:srgbClr val="838787"/>
                  </a:solidFill>
                  <a:latin typeface="Baskerville"/>
                  <a:ea typeface="Baskerville"/>
                  <a:cs typeface="Baskerville"/>
                  <a:sym typeface="Baskerville"/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flipH="1">
              <a:off x="436251" y="0"/>
              <a:ext cx="1" cy="1172061"/>
            </a:xfrm>
            <a:prstGeom prst="line">
              <a:avLst/>
            </a:prstGeom>
            <a:noFill/>
            <a:ln w="152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lnSpc>
                  <a:spcPct val="80000"/>
                </a:lnSpc>
                <a:defRPr sz="3800" cap="all">
                  <a:solidFill>
                    <a:srgbClr val="838787"/>
                  </a:solidFill>
                  <a:latin typeface="Baskerville"/>
                  <a:ea typeface="Baskerville"/>
                  <a:cs typeface="Baskerville"/>
                  <a:sym typeface="Baskerville"/>
                </a:defRPr>
              </a:pPr>
              <a:endParaRPr/>
            </a:p>
          </p:txBody>
        </p:sp>
      </p:grpSp>
      <p:sp>
        <p:nvSpPr>
          <p:cNvPr id="232" name="Shape 232"/>
          <p:cNvSpPr/>
          <p:nvPr/>
        </p:nvSpPr>
        <p:spPr>
          <a:xfrm>
            <a:off x="9129255" y="8979810"/>
            <a:ext cx="86677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spcBef>
                <a:spcPts val="3300"/>
              </a:spcBef>
              <a:defRPr sz="2800" b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功能</a:t>
            </a:r>
          </a:p>
        </p:txBody>
      </p:sp>
      <p:sp>
        <p:nvSpPr>
          <p:cNvPr id="233" name="Shape 233"/>
          <p:cNvSpPr/>
          <p:nvPr/>
        </p:nvSpPr>
        <p:spPr>
          <a:xfrm>
            <a:off x="13619788" y="8979810"/>
            <a:ext cx="86677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spcBef>
                <a:spcPts val="3300"/>
              </a:spcBef>
              <a:defRPr sz="2800" b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质量</a:t>
            </a:r>
          </a:p>
        </p:txBody>
      </p:sp>
      <p:sp>
        <p:nvSpPr>
          <p:cNvPr id="234" name="Shape 234"/>
          <p:cNvSpPr/>
          <p:nvPr/>
        </p:nvSpPr>
        <p:spPr>
          <a:xfrm>
            <a:off x="7340526" y="5936100"/>
            <a:ext cx="1963199" cy="293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7636" y="0"/>
                </a:moveTo>
                <a:cubicBezTo>
                  <a:pt x="7308" y="0"/>
                  <a:pt x="7042" y="178"/>
                  <a:pt x="7042" y="398"/>
                </a:cubicBezTo>
                <a:lnTo>
                  <a:pt x="7042" y="1269"/>
                </a:lnTo>
                <a:cubicBezTo>
                  <a:pt x="7042" y="1360"/>
                  <a:pt x="6932" y="1434"/>
                  <a:pt x="6796" y="1434"/>
                </a:cubicBezTo>
                <a:lnTo>
                  <a:pt x="6444" y="1434"/>
                </a:lnTo>
                <a:cubicBezTo>
                  <a:pt x="6308" y="1434"/>
                  <a:pt x="6197" y="1509"/>
                  <a:pt x="6197" y="1600"/>
                </a:cubicBezTo>
                <a:lnTo>
                  <a:pt x="6197" y="2450"/>
                </a:lnTo>
                <a:cubicBezTo>
                  <a:pt x="6197" y="2541"/>
                  <a:pt x="6308" y="2614"/>
                  <a:pt x="6444" y="2614"/>
                </a:cubicBezTo>
                <a:lnTo>
                  <a:pt x="6796" y="2614"/>
                </a:lnTo>
                <a:cubicBezTo>
                  <a:pt x="6932" y="2614"/>
                  <a:pt x="7042" y="2688"/>
                  <a:pt x="7042" y="2779"/>
                </a:cubicBezTo>
                <a:lnTo>
                  <a:pt x="7042" y="4048"/>
                </a:lnTo>
                <a:lnTo>
                  <a:pt x="4708" y="4048"/>
                </a:lnTo>
                <a:cubicBezTo>
                  <a:pt x="4373" y="4048"/>
                  <a:pt x="4102" y="4230"/>
                  <a:pt x="4102" y="4455"/>
                </a:cubicBezTo>
                <a:lnTo>
                  <a:pt x="4102" y="5592"/>
                </a:lnTo>
                <a:lnTo>
                  <a:pt x="3470" y="5592"/>
                </a:lnTo>
                <a:lnTo>
                  <a:pt x="3470" y="5197"/>
                </a:lnTo>
                <a:cubicBezTo>
                  <a:pt x="3470" y="5006"/>
                  <a:pt x="3238" y="4850"/>
                  <a:pt x="2952" y="4850"/>
                </a:cubicBezTo>
                <a:lnTo>
                  <a:pt x="575" y="4850"/>
                </a:lnTo>
                <a:cubicBezTo>
                  <a:pt x="289" y="4850"/>
                  <a:pt x="57" y="5006"/>
                  <a:pt x="57" y="5197"/>
                </a:cubicBezTo>
                <a:lnTo>
                  <a:pt x="57" y="9364"/>
                </a:lnTo>
                <a:cubicBezTo>
                  <a:pt x="57" y="9530"/>
                  <a:pt x="233" y="9669"/>
                  <a:pt x="464" y="9703"/>
                </a:cubicBezTo>
                <a:lnTo>
                  <a:pt x="464" y="10395"/>
                </a:lnTo>
                <a:cubicBezTo>
                  <a:pt x="233" y="10429"/>
                  <a:pt x="57" y="10568"/>
                  <a:pt x="57" y="10734"/>
                </a:cubicBezTo>
                <a:lnTo>
                  <a:pt x="57" y="13326"/>
                </a:lnTo>
                <a:cubicBezTo>
                  <a:pt x="57" y="13518"/>
                  <a:pt x="290" y="13672"/>
                  <a:pt x="575" y="13672"/>
                </a:cubicBezTo>
                <a:lnTo>
                  <a:pt x="771" y="13672"/>
                </a:lnTo>
                <a:lnTo>
                  <a:pt x="117" y="14205"/>
                </a:lnTo>
                <a:cubicBezTo>
                  <a:pt x="10" y="14293"/>
                  <a:pt x="-27" y="14412"/>
                  <a:pt x="19" y="14521"/>
                </a:cubicBezTo>
                <a:lnTo>
                  <a:pt x="480" y="15614"/>
                </a:lnTo>
                <a:cubicBezTo>
                  <a:pt x="506" y="15676"/>
                  <a:pt x="590" y="15719"/>
                  <a:pt x="686" y="15719"/>
                </a:cubicBezTo>
                <a:lnTo>
                  <a:pt x="1020" y="15719"/>
                </a:lnTo>
                <a:cubicBezTo>
                  <a:pt x="1138" y="15719"/>
                  <a:pt x="1234" y="15655"/>
                  <a:pt x="1234" y="15576"/>
                </a:cubicBezTo>
                <a:lnTo>
                  <a:pt x="1234" y="14788"/>
                </a:lnTo>
                <a:cubicBezTo>
                  <a:pt x="1234" y="14591"/>
                  <a:pt x="1472" y="14431"/>
                  <a:pt x="1765" y="14431"/>
                </a:cubicBezTo>
                <a:cubicBezTo>
                  <a:pt x="2058" y="14431"/>
                  <a:pt x="2293" y="14591"/>
                  <a:pt x="2293" y="14788"/>
                </a:cubicBezTo>
                <a:lnTo>
                  <a:pt x="2293" y="15576"/>
                </a:lnTo>
                <a:cubicBezTo>
                  <a:pt x="2293" y="15655"/>
                  <a:pt x="2389" y="15719"/>
                  <a:pt x="2507" y="15719"/>
                </a:cubicBezTo>
                <a:lnTo>
                  <a:pt x="2842" y="15719"/>
                </a:lnTo>
                <a:cubicBezTo>
                  <a:pt x="2937" y="15719"/>
                  <a:pt x="3022" y="15676"/>
                  <a:pt x="3048" y="15614"/>
                </a:cubicBezTo>
                <a:lnTo>
                  <a:pt x="3508" y="14521"/>
                </a:lnTo>
                <a:cubicBezTo>
                  <a:pt x="3554" y="14412"/>
                  <a:pt x="3518" y="14293"/>
                  <a:pt x="3410" y="14205"/>
                </a:cubicBezTo>
                <a:lnTo>
                  <a:pt x="2756" y="13672"/>
                </a:lnTo>
                <a:lnTo>
                  <a:pt x="2952" y="13672"/>
                </a:lnTo>
                <a:cubicBezTo>
                  <a:pt x="3238" y="13672"/>
                  <a:pt x="3470" y="13518"/>
                  <a:pt x="3470" y="13326"/>
                </a:cubicBezTo>
                <a:lnTo>
                  <a:pt x="3470" y="10734"/>
                </a:lnTo>
                <a:cubicBezTo>
                  <a:pt x="3470" y="10568"/>
                  <a:pt x="3297" y="10429"/>
                  <a:pt x="3065" y="10395"/>
                </a:cubicBezTo>
                <a:lnTo>
                  <a:pt x="3065" y="9703"/>
                </a:lnTo>
                <a:cubicBezTo>
                  <a:pt x="3297" y="9669"/>
                  <a:pt x="3470" y="9530"/>
                  <a:pt x="3470" y="9364"/>
                </a:cubicBezTo>
                <a:lnTo>
                  <a:pt x="3470" y="7843"/>
                </a:lnTo>
                <a:lnTo>
                  <a:pt x="4102" y="7843"/>
                </a:lnTo>
                <a:lnTo>
                  <a:pt x="4102" y="13265"/>
                </a:lnTo>
                <a:cubicBezTo>
                  <a:pt x="4102" y="13490"/>
                  <a:pt x="4373" y="13672"/>
                  <a:pt x="4708" y="13672"/>
                </a:cubicBezTo>
                <a:lnTo>
                  <a:pt x="5367" y="13672"/>
                </a:lnTo>
                <a:lnTo>
                  <a:pt x="5367" y="19636"/>
                </a:lnTo>
                <a:cubicBezTo>
                  <a:pt x="5367" y="19764"/>
                  <a:pt x="5302" y="19890"/>
                  <a:pt x="5186" y="19992"/>
                </a:cubicBezTo>
                <a:lnTo>
                  <a:pt x="4326" y="20751"/>
                </a:lnTo>
                <a:cubicBezTo>
                  <a:pt x="4210" y="20853"/>
                  <a:pt x="4145" y="20979"/>
                  <a:pt x="4145" y="21107"/>
                </a:cubicBezTo>
                <a:lnTo>
                  <a:pt x="4145" y="21327"/>
                </a:lnTo>
                <a:cubicBezTo>
                  <a:pt x="4145" y="21477"/>
                  <a:pt x="4328" y="21600"/>
                  <a:pt x="4552" y="21600"/>
                </a:cubicBezTo>
                <a:lnTo>
                  <a:pt x="9040" y="21600"/>
                </a:lnTo>
                <a:cubicBezTo>
                  <a:pt x="9264" y="21600"/>
                  <a:pt x="9447" y="21477"/>
                  <a:pt x="9447" y="21327"/>
                </a:cubicBezTo>
                <a:lnTo>
                  <a:pt x="9447" y="13672"/>
                </a:lnTo>
                <a:lnTo>
                  <a:pt x="12099" y="13672"/>
                </a:lnTo>
                <a:lnTo>
                  <a:pt x="12099" y="21327"/>
                </a:lnTo>
                <a:cubicBezTo>
                  <a:pt x="12099" y="21477"/>
                  <a:pt x="12282" y="21600"/>
                  <a:pt x="12506" y="21600"/>
                </a:cubicBezTo>
                <a:lnTo>
                  <a:pt x="16994" y="21600"/>
                </a:lnTo>
                <a:cubicBezTo>
                  <a:pt x="17218" y="21600"/>
                  <a:pt x="17399" y="21477"/>
                  <a:pt x="17399" y="21327"/>
                </a:cubicBezTo>
                <a:lnTo>
                  <a:pt x="17399" y="21107"/>
                </a:lnTo>
                <a:cubicBezTo>
                  <a:pt x="17399" y="20979"/>
                  <a:pt x="17336" y="20853"/>
                  <a:pt x="17220" y="20751"/>
                </a:cubicBezTo>
                <a:lnTo>
                  <a:pt x="16357" y="19992"/>
                </a:lnTo>
                <a:cubicBezTo>
                  <a:pt x="16241" y="19890"/>
                  <a:pt x="16179" y="19764"/>
                  <a:pt x="16179" y="19636"/>
                </a:cubicBezTo>
                <a:lnTo>
                  <a:pt x="16179" y="13672"/>
                </a:lnTo>
                <a:lnTo>
                  <a:pt x="16838" y="13672"/>
                </a:lnTo>
                <a:cubicBezTo>
                  <a:pt x="17173" y="13672"/>
                  <a:pt x="17444" y="13490"/>
                  <a:pt x="17444" y="13265"/>
                </a:cubicBezTo>
                <a:lnTo>
                  <a:pt x="17444" y="7843"/>
                </a:lnTo>
                <a:lnTo>
                  <a:pt x="18075" y="7843"/>
                </a:lnTo>
                <a:lnTo>
                  <a:pt x="18075" y="9364"/>
                </a:lnTo>
                <a:cubicBezTo>
                  <a:pt x="18075" y="9530"/>
                  <a:pt x="18249" y="9669"/>
                  <a:pt x="18480" y="9703"/>
                </a:cubicBezTo>
                <a:lnTo>
                  <a:pt x="18480" y="10395"/>
                </a:lnTo>
                <a:cubicBezTo>
                  <a:pt x="18249" y="10429"/>
                  <a:pt x="18075" y="10568"/>
                  <a:pt x="18075" y="10734"/>
                </a:cubicBezTo>
                <a:lnTo>
                  <a:pt x="18075" y="13326"/>
                </a:lnTo>
                <a:cubicBezTo>
                  <a:pt x="18075" y="13518"/>
                  <a:pt x="18308" y="13672"/>
                  <a:pt x="18594" y="13672"/>
                </a:cubicBezTo>
                <a:lnTo>
                  <a:pt x="18790" y="13672"/>
                </a:lnTo>
                <a:lnTo>
                  <a:pt x="18136" y="14205"/>
                </a:lnTo>
                <a:cubicBezTo>
                  <a:pt x="18028" y="14293"/>
                  <a:pt x="17991" y="14412"/>
                  <a:pt x="18038" y="14521"/>
                </a:cubicBezTo>
                <a:lnTo>
                  <a:pt x="18498" y="15614"/>
                </a:lnTo>
                <a:cubicBezTo>
                  <a:pt x="18524" y="15676"/>
                  <a:pt x="18609" y="15719"/>
                  <a:pt x="18704" y="15719"/>
                </a:cubicBezTo>
                <a:lnTo>
                  <a:pt x="19039" y="15719"/>
                </a:lnTo>
                <a:cubicBezTo>
                  <a:pt x="19157" y="15719"/>
                  <a:pt x="19250" y="15655"/>
                  <a:pt x="19250" y="15576"/>
                </a:cubicBezTo>
                <a:lnTo>
                  <a:pt x="19250" y="14788"/>
                </a:lnTo>
                <a:cubicBezTo>
                  <a:pt x="19250" y="14591"/>
                  <a:pt x="19488" y="14431"/>
                  <a:pt x="19781" y="14431"/>
                </a:cubicBezTo>
                <a:cubicBezTo>
                  <a:pt x="20074" y="14431"/>
                  <a:pt x="20312" y="14591"/>
                  <a:pt x="20312" y="14788"/>
                </a:cubicBezTo>
                <a:lnTo>
                  <a:pt x="20312" y="15576"/>
                </a:lnTo>
                <a:cubicBezTo>
                  <a:pt x="20312" y="15655"/>
                  <a:pt x="20408" y="15719"/>
                  <a:pt x="20525" y="15719"/>
                </a:cubicBezTo>
                <a:lnTo>
                  <a:pt x="20860" y="15719"/>
                </a:lnTo>
                <a:cubicBezTo>
                  <a:pt x="20955" y="15719"/>
                  <a:pt x="21038" y="15676"/>
                  <a:pt x="21064" y="15614"/>
                </a:cubicBezTo>
                <a:lnTo>
                  <a:pt x="21527" y="14521"/>
                </a:lnTo>
                <a:cubicBezTo>
                  <a:pt x="21573" y="14412"/>
                  <a:pt x="21536" y="14293"/>
                  <a:pt x="21429" y="14205"/>
                </a:cubicBezTo>
                <a:lnTo>
                  <a:pt x="20775" y="13672"/>
                </a:lnTo>
                <a:lnTo>
                  <a:pt x="20971" y="13672"/>
                </a:lnTo>
                <a:cubicBezTo>
                  <a:pt x="21256" y="13672"/>
                  <a:pt x="21489" y="13518"/>
                  <a:pt x="21489" y="13326"/>
                </a:cubicBezTo>
                <a:lnTo>
                  <a:pt x="21489" y="10734"/>
                </a:lnTo>
                <a:cubicBezTo>
                  <a:pt x="21489" y="10568"/>
                  <a:pt x="21313" y="10429"/>
                  <a:pt x="21081" y="10395"/>
                </a:cubicBezTo>
                <a:lnTo>
                  <a:pt x="21081" y="9703"/>
                </a:lnTo>
                <a:cubicBezTo>
                  <a:pt x="21313" y="9669"/>
                  <a:pt x="21489" y="9530"/>
                  <a:pt x="21489" y="9364"/>
                </a:cubicBezTo>
                <a:lnTo>
                  <a:pt x="21489" y="5197"/>
                </a:lnTo>
                <a:cubicBezTo>
                  <a:pt x="21489" y="5006"/>
                  <a:pt x="21256" y="4850"/>
                  <a:pt x="20971" y="4850"/>
                </a:cubicBezTo>
                <a:lnTo>
                  <a:pt x="18594" y="4850"/>
                </a:lnTo>
                <a:cubicBezTo>
                  <a:pt x="18308" y="4850"/>
                  <a:pt x="18075" y="5006"/>
                  <a:pt x="18075" y="5197"/>
                </a:cubicBezTo>
                <a:lnTo>
                  <a:pt x="18075" y="5592"/>
                </a:lnTo>
                <a:lnTo>
                  <a:pt x="17444" y="5592"/>
                </a:lnTo>
                <a:lnTo>
                  <a:pt x="17444" y="4455"/>
                </a:lnTo>
                <a:cubicBezTo>
                  <a:pt x="17444" y="4230"/>
                  <a:pt x="17173" y="4048"/>
                  <a:pt x="16838" y="4048"/>
                </a:cubicBezTo>
                <a:lnTo>
                  <a:pt x="14503" y="4048"/>
                </a:lnTo>
                <a:lnTo>
                  <a:pt x="14503" y="2779"/>
                </a:lnTo>
                <a:cubicBezTo>
                  <a:pt x="14503" y="2688"/>
                  <a:pt x="14614" y="2614"/>
                  <a:pt x="14750" y="2614"/>
                </a:cubicBezTo>
                <a:lnTo>
                  <a:pt x="15102" y="2614"/>
                </a:lnTo>
                <a:cubicBezTo>
                  <a:pt x="15238" y="2614"/>
                  <a:pt x="15349" y="2541"/>
                  <a:pt x="15349" y="2450"/>
                </a:cubicBezTo>
                <a:lnTo>
                  <a:pt x="15349" y="1600"/>
                </a:lnTo>
                <a:cubicBezTo>
                  <a:pt x="15349" y="1509"/>
                  <a:pt x="15238" y="1434"/>
                  <a:pt x="15102" y="1434"/>
                </a:cubicBezTo>
                <a:lnTo>
                  <a:pt x="14750" y="1434"/>
                </a:lnTo>
                <a:cubicBezTo>
                  <a:pt x="14614" y="1434"/>
                  <a:pt x="14503" y="1360"/>
                  <a:pt x="14503" y="1269"/>
                </a:cubicBezTo>
                <a:lnTo>
                  <a:pt x="14503" y="398"/>
                </a:lnTo>
                <a:cubicBezTo>
                  <a:pt x="14503" y="178"/>
                  <a:pt x="14238" y="0"/>
                  <a:pt x="13910" y="0"/>
                </a:cubicBezTo>
                <a:lnTo>
                  <a:pt x="7636" y="0"/>
                </a:lnTo>
                <a:close/>
                <a:moveTo>
                  <a:pt x="9228" y="1434"/>
                </a:moveTo>
                <a:cubicBezTo>
                  <a:pt x="9713" y="1434"/>
                  <a:pt x="10106" y="1700"/>
                  <a:pt x="10106" y="2025"/>
                </a:cubicBezTo>
                <a:cubicBezTo>
                  <a:pt x="10106" y="2350"/>
                  <a:pt x="9713" y="2614"/>
                  <a:pt x="9228" y="2614"/>
                </a:cubicBezTo>
                <a:cubicBezTo>
                  <a:pt x="8743" y="2614"/>
                  <a:pt x="8351" y="2350"/>
                  <a:pt x="8351" y="2025"/>
                </a:cubicBezTo>
                <a:cubicBezTo>
                  <a:pt x="8351" y="1700"/>
                  <a:pt x="8743" y="1434"/>
                  <a:pt x="9228" y="1434"/>
                </a:cubicBezTo>
                <a:close/>
                <a:moveTo>
                  <a:pt x="12317" y="1434"/>
                </a:moveTo>
                <a:cubicBezTo>
                  <a:pt x="12802" y="1434"/>
                  <a:pt x="13195" y="1700"/>
                  <a:pt x="13195" y="2025"/>
                </a:cubicBezTo>
                <a:cubicBezTo>
                  <a:pt x="13195" y="2350"/>
                  <a:pt x="12802" y="2614"/>
                  <a:pt x="12317" y="2614"/>
                </a:cubicBezTo>
                <a:cubicBezTo>
                  <a:pt x="11832" y="2614"/>
                  <a:pt x="11440" y="2350"/>
                  <a:pt x="11440" y="2025"/>
                </a:cubicBezTo>
                <a:cubicBezTo>
                  <a:pt x="11440" y="1700"/>
                  <a:pt x="11832" y="1434"/>
                  <a:pt x="12317" y="1434"/>
                </a:cubicBezTo>
                <a:close/>
                <a:moveTo>
                  <a:pt x="8091" y="5474"/>
                </a:moveTo>
                <a:lnTo>
                  <a:pt x="13454" y="5474"/>
                </a:lnTo>
                <a:lnTo>
                  <a:pt x="13454" y="7795"/>
                </a:lnTo>
                <a:lnTo>
                  <a:pt x="8091" y="7795"/>
                </a:lnTo>
                <a:lnTo>
                  <a:pt x="8091" y="5474"/>
                </a:lnTo>
                <a:close/>
                <a:moveTo>
                  <a:pt x="8688" y="8716"/>
                </a:moveTo>
                <a:cubicBezTo>
                  <a:pt x="9016" y="8716"/>
                  <a:pt x="9281" y="8895"/>
                  <a:pt x="9281" y="9116"/>
                </a:cubicBezTo>
                <a:cubicBezTo>
                  <a:pt x="9281" y="9336"/>
                  <a:pt x="9016" y="9514"/>
                  <a:pt x="8688" y="9514"/>
                </a:cubicBezTo>
                <a:cubicBezTo>
                  <a:pt x="8359" y="9514"/>
                  <a:pt x="8091" y="9336"/>
                  <a:pt x="8091" y="9116"/>
                </a:cubicBezTo>
                <a:cubicBezTo>
                  <a:pt x="8091" y="8895"/>
                  <a:pt x="8359" y="8716"/>
                  <a:pt x="8688" y="8716"/>
                </a:cubicBezTo>
                <a:close/>
                <a:moveTo>
                  <a:pt x="10773" y="8716"/>
                </a:moveTo>
                <a:cubicBezTo>
                  <a:pt x="11102" y="8716"/>
                  <a:pt x="11369" y="8895"/>
                  <a:pt x="11369" y="9116"/>
                </a:cubicBezTo>
                <a:cubicBezTo>
                  <a:pt x="11369" y="9336"/>
                  <a:pt x="11102" y="9514"/>
                  <a:pt x="10773" y="9514"/>
                </a:cubicBezTo>
                <a:cubicBezTo>
                  <a:pt x="10444" y="9514"/>
                  <a:pt x="10177" y="9336"/>
                  <a:pt x="10177" y="9116"/>
                </a:cubicBezTo>
                <a:cubicBezTo>
                  <a:pt x="10177" y="8895"/>
                  <a:pt x="10444" y="8716"/>
                  <a:pt x="10773" y="8716"/>
                </a:cubicBezTo>
                <a:close/>
                <a:moveTo>
                  <a:pt x="12858" y="8716"/>
                </a:moveTo>
                <a:cubicBezTo>
                  <a:pt x="13187" y="8716"/>
                  <a:pt x="13454" y="8895"/>
                  <a:pt x="13454" y="9116"/>
                </a:cubicBezTo>
                <a:cubicBezTo>
                  <a:pt x="13454" y="9336"/>
                  <a:pt x="13187" y="9514"/>
                  <a:pt x="12858" y="9514"/>
                </a:cubicBezTo>
                <a:cubicBezTo>
                  <a:pt x="12530" y="9514"/>
                  <a:pt x="12265" y="9336"/>
                  <a:pt x="12265" y="9116"/>
                </a:cubicBezTo>
                <a:cubicBezTo>
                  <a:pt x="12265" y="8895"/>
                  <a:pt x="12530" y="8716"/>
                  <a:pt x="12858" y="8716"/>
                </a:cubicBezTo>
                <a:close/>
                <a:moveTo>
                  <a:pt x="10773" y="10277"/>
                </a:moveTo>
                <a:cubicBezTo>
                  <a:pt x="11801" y="10277"/>
                  <a:pt x="12768" y="10545"/>
                  <a:pt x="13495" y="11033"/>
                </a:cubicBezTo>
                <a:lnTo>
                  <a:pt x="11917" y="12093"/>
                </a:lnTo>
                <a:cubicBezTo>
                  <a:pt x="11612" y="11888"/>
                  <a:pt x="11205" y="11774"/>
                  <a:pt x="10773" y="11774"/>
                </a:cubicBezTo>
                <a:cubicBezTo>
                  <a:pt x="10341" y="11774"/>
                  <a:pt x="9934" y="11888"/>
                  <a:pt x="9628" y="12093"/>
                </a:cubicBezTo>
                <a:lnTo>
                  <a:pt x="8051" y="11033"/>
                </a:lnTo>
                <a:cubicBezTo>
                  <a:pt x="8778" y="10545"/>
                  <a:pt x="9745" y="10277"/>
                  <a:pt x="10773" y="10277"/>
                </a:cubicBezTo>
                <a:close/>
              </a:path>
            </a:pathLst>
          </a:custGeom>
          <a:solidFill>
            <a:srgbClr val="34A5DA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2907274" y="3270496"/>
            <a:ext cx="56007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7100"/>
              </a:lnSpc>
              <a:spcBef>
                <a:spcPts val="3900"/>
              </a:spcBef>
              <a:defRPr sz="4800" b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质量实现增值或保值</a:t>
            </a:r>
          </a:p>
        </p:txBody>
      </p:sp>
      <p:pic>
        <p:nvPicPr>
          <p:cNvPr id="236" name="图片 23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1050" y="10731381"/>
            <a:ext cx="2501900" cy="246380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>
            <a:spLocks noGrp="1"/>
          </p:cNvSpPr>
          <p:nvPr>
            <p:ph type="body" idx="13"/>
          </p:nvPr>
        </p:nvSpPr>
        <p:spPr>
          <a:xfrm>
            <a:off x="1676400" y="4089400"/>
            <a:ext cx="21056600" cy="2489200"/>
          </a:xfrm>
          <a:prstGeom prst="rect">
            <a:avLst/>
          </a:prstGeom>
        </p:spPr>
        <p:txBody>
          <a:bodyPr/>
          <a:lstStyle/>
          <a:p>
            <a:r>
              <a:t>OEF -- 编排执行框架 </a:t>
            </a:r>
          </a:p>
        </p:txBody>
      </p:sp>
      <p:sp>
        <p:nvSpPr>
          <p:cNvPr id="1420" name="Shape 1420"/>
          <p:cNvSpPr>
            <a:spLocks noGrp="1"/>
          </p:cNvSpPr>
          <p:nvPr>
            <p:ph type="body" idx="15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技术能力分离与建设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Shape 1424"/>
          <p:cNvSpPr/>
          <p:nvPr/>
        </p:nvSpPr>
        <p:spPr>
          <a:xfrm>
            <a:off x="14064048" y="8243169"/>
            <a:ext cx="3937001" cy="3937001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事件膨胀</a:t>
            </a:r>
          </a:p>
        </p:txBody>
      </p:sp>
      <p:sp>
        <p:nvSpPr>
          <p:cNvPr id="1425" name="Shape 1425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技术能力分离与建设 OEF 问题</a:t>
            </a:r>
          </a:p>
        </p:txBody>
      </p:sp>
      <p:sp>
        <p:nvSpPr>
          <p:cNvPr id="1426" name="Shape 1426"/>
          <p:cNvSpPr/>
          <p:nvPr/>
        </p:nvSpPr>
        <p:spPr>
          <a:xfrm>
            <a:off x="9535964" y="2249735"/>
            <a:ext cx="3006872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用户界面层</a:t>
            </a:r>
          </a:p>
        </p:txBody>
      </p:sp>
      <p:sp>
        <p:nvSpPr>
          <p:cNvPr id="1427" name="Shape 1427"/>
          <p:cNvSpPr/>
          <p:nvPr/>
        </p:nvSpPr>
        <p:spPr>
          <a:xfrm>
            <a:off x="9535964" y="7347711"/>
            <a:ext cx="3006872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领域层</a:t>
            </a:r>
          </a:p>
        </p:txBody>
      </p:sp>
      <p:sp>
        <p:nvSpPr>
          <p:cNvPr id="1428" name="Shape 1428"/>
          <p:cNvSpPr/>
          <p:nvPr/>
        </p:nvSpPr>
        <p:spPr>
          <a:xfrm>
            <a:off x="8416031" y="9896699"/>
            <a:ext cx="3006872" cy="12700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基础设施层</a:t>
            </a:r>
          </a:p>
        </p:txBody>
      </p:sp>
      <p:sp>
        <p:nvSpPr>
          <p:cNvPr id="1429" name="Shape 1429"/>
          <p:cNvSpPr/>
          <p:nvPr/>
        </p:nvSpPr>
        <p:spPr>
          <a:xfrm>
            <a:off x="5694620" y="2884735"/>
            <a:ext cx="3838698" cy="1"/>
          </a:xfrm>
          <a:prstGeom prst="line">
            <a:avLst/>
          </a:prstGeom>
          <a:ln w="50800">
            <a:solidFill>
              <a:schemeClr val="accent5"/>
            </a:solidFill>
            <a:custDash>
              <a:ds d="200000" sp="200000"/>
            </a:custDash>
            <a:miter lim="400000"/>
            <a:headEnd type="triangle" len="sm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0" name="Shape 1430"/>
          <p:cNvSpPr/>
          <p:nvPr/>
        </p:nvSpPr>
        <p:spPr>
          <a:xfrm>
            <a:off x="4586561" y="5433723"/>
            <a:ext cx="3838698" cy="1"/>
          </a:xfrm>
          <a:prstGeom prst="line">
            <a:avLst/>
          </a:prstGeom>
          <a:ln w="50800">
            <a:solidFill>
              <a:schemeClr val="accent5"/>
            </a:solidFill>
            <a:custDash>
              <a:ds d="200000" sp="200000"/>
            </a:custDash>
            <a:miter lim="400000"/>
            <a:headEnd type="triangle" len="sm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1" name="Shape 1431"/>
          <p:cNvSpPr/>
          <p:nvPr/>
        </p:nvSpPr>
        <p:spPr>
          <a:xfrm>
            <a:off x="5694620" y="7982711"/>
            <a:ext cx="3838698" cy="1"/>
          </a:xfrm>
          <a:prstGeom prst="line">
            <a:avLst/>
          </a:prstGeom>
          <a:ln w="50800">
            <a:solidFill>
              <a:schemeClr val="accent5"/>
            </a:solidFill>
            <a:custDash>
              <a:ds d="200000" sp="200000"/>
            </a:custDash>
            <a:miter lim="400000"/>
            <a:headEnd type="triangle" len="sm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2" name="Shape 1432"/>
          <p:cNvSpPr/>
          <p:nvPr/>
        </p:nvSpPr>
        <p:spPr>
          <a:xfrm>
            <a:off x="4586561" y="10566599"/>
            <a:ext cx="3838698" cy="1"/>
          </a:xfrm>
          <a:prstGeom prst="line">
            <a:avLst/>
          </a:prstGeom>
          <a:ln w="50800">
            <a:solidFill>
              <a:schemeClr val="accent5"/>
            </a:solidFill>
            <a:custDash>
              <a:ds d="200000" sp="200000"/>
            </a:custDash>
            <a:miter lim="400000"/>
            <a:headEnd type="triangle" len="sm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3" name="Shape 1433"/>
          <p:cNvSpPr/>
          <p:nvPr/>
        </p:nvSpPr>
        <p:spPr>
          <a:xfrm>
            <a:off x="2576029" y="2567235"/>
            <a:ext cx="30099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>
                <a:solidFill>
                  <a:schemeClr val="accent3"/>
                </a:solidFill>
              </a:defRPr>
            </a:pPr>
            <a:r>
              <a:t>数据展示、收集</a:t>
            </a:r>
          </a:p>
        </p:txBody>
      </p:sp>
      <p:sp>
        <p:nvSpPr>
          <p:cNvPr id="1434" name="Shape 1434"/>
          <p:cNvSpPr/>
          <p:nvPr/>
        </p:nvSpPr>
        <p:spPr>
          <a:xfrm>
            <a:off x="932710" y="4849523"/>
            <a:ext cx="34968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3"/>
                </a:solidFill>
              </a:defRPr>
            </a:pPr>
            <a:r>
              <a:t>领域模型行为调度</a:t>
            </a:r>
          </a:p>
          <a:p>
            <a:pPr lvl="1" algn="r">
              <a:defRPr>
                <a:solidFill>
                  <a:schemeClr val="accent3"/>
                </a:solidFill>
              </a:defRPr>
            </a:pPr>
            <a:r>
              <a:t>事务一致性管理</a:t>
            </a:r>
          </a:p>
        </p:txBody>
      </p:sp>
      <p:sp>
        <p:nvSpPr>
          <p:cNvPr id="1435" name="Shape 1435"/>
          <p:cNvSpPr/>
          <p:nvPr/>
        </p:nvSpPr>
        <p:spPr>
          <a:xfrm>
            <a:off x="2052075" y="7682661"/>
            <a:ext cx="33909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3"/>
                </a:solidFill>
              </a:defRPr>
            </a:pPr>
            <a:r>
              <a:t>核心业务逻辑实现</a:t>
            </a:r>
          </a:p>
        </p:txBody>
      </p:sp>
      <p:sp>
        <p:nvSpPr>
          <p:cNvPr id="1436" name="Shape 1436"/>
          <p:cNvSpPr/>
          <p:nvPr/>
        </p:nvSpPr>
        <p:spPr>
          <a:xfrm>
            <a:off x="2022751" y="9982399"/>
            <a:ext cx="23538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3"/>
                </a:solidFill>
              </a:defRPr>
            </a:pPr>
            <a:r>
              <a:t>数据持久化</a:t>
            </a:r>
          </a:p>
          <a:p>
            <a:pPr lvl="1" algn="r">
              <a:defRPr>
                <a:solidFill>
                  <a:schemeClr val="accent3"/>
                </a:solidFill>
              </a:defRPr>
            </a:pPr>
            <a:r>
              <a:t>消息传递</a:t>
            </a:r>
          </a:p>
        </p:txBody>
      </p:sp>
      <p:sp>
        <p:nvSpPr>
          <p:cNvPr id="1437" name="Shape 1437"/>
          <p:cNvSpPr/>
          <p:nvPr/>
        </p:nvSpPr>
        <p:spPr>
          <a:xfrm>
            <a:off x="8416031" y="4798723"/>
            <a:ext cx="3006872" cy="289560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应用层</a:t>
            </a:r>
          </a:p>
        </p:txBody>
      </p:sp>
      <p:sp>
        <p:nvSpPr>
          <p:cNvPr id="1438" name="Shape 1438"/>
          <p:cNvSpPr/>
          <p:nvPr/>
        </p:nvSpPr>
        <p:spPr>
          <a:xfrm>
            <a:off x="4581449" y="12228264"/>
            <a:ext cx="2019301" cy="635001"/>
          </a:xfrm>
          <a:prstGeom prst="rect">
            <a:avLst/>
          </a:prstGeom>
          <a:solidFill>
            <a:srgbClr val="21C9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应用层腐蚀</a:t>
            </a:r>
          </a:p>
        </p:txBody>
      </p:sp>
      <p:sp>
        <p:nvSpPr>
          <p:cNvPr id="1439" name="Shape 1439"/>
          <p:cNvSpPr/>
          <p:nvPr/>
        </p:nvSpPr>
        <p:spPr>
          <a:xfrm flipH="1">
            <a:off x="6542148" y="6699266"/>
            <a:ext cx="1156971" cy="1"/>
          </a:xfrm>
          <a:prstGeom prst="line">
            <a:avLst/>
          </a:prstGeom>
          <a:ln w="50800">
            <a:solidFill>
              <a:schemeClr val="accent5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0" name="Shape 1440"/>
          <p:cNvSpPr/>
          <p:nvPr/>
        </p:nvSpPr>
        <p:spPr>
          <a:xfrm>
            <a:off x="7779087" y="4581977"/>
            <a:ext cx="5248997" cy="4267078"/>
          </a:xfrm>
          <a:prstGeom prst="rect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1" name="Shape 1441"/>
          <p:cNvSpPr/>
          <p:nvPr/>
        </p:nvSpPr>
        <p:spPr>
          <a:xfrm>
            <a:off x="4776818" y="5901140"/>
            <a:ext cx="1628564" cy="1628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5" h="21600" extrusionOk="0">
                <a:moveTo>
                  <a:pt x="10594" y="0"/>
                </a:moveTo>
                <a:cubicBezTo>
                  <a:pt x="10025" y="0"/>
                  <a:pt x="9490" y="226"/>
                  <a:pt x="9088" y="636"/>
                </a:cubicBezTo>
                <a:lnTo>
                  <a:pt x="623" y="9265"/>
                </a:lnTo>
                <a:cubicBezTo>
                  <a:pt x="-207" y="10112"/>
                  <a:pt x="-207" y="11488"/>
                  <a:pt x="623" y="12335"/>
                </a:cubicBezTo>
                <a:lnTo>
                  <a:pt x="9088" y="20964"/>
                </a:lnTo>
                <a:cubicBezTo>
                  <a:pt x="9490" y="21374"/>
                  <a:pt x="10025" y="21600"/>
                  <a:pt x="10594" y="21600"/>
                </a:cubicBezTo>
                <a:cubicBezTo>
                  <a:pt x="11162" y="21600"/>
                  <a:pt x="11696" y="21374"/>
                  <a:pt x="12098" y="20964"/>
                </a:cubicBezTo>
                <a:lnTo>
                  <a:pt x="20563" y="12335"/>
                </a:lnTo>
                <a:cubicBezTo>
                  <a:pt x="21393" y="11488"/>
                  <a:pt x="21393" y="10112"/>
                  <a:pt x="20563" y="9265"/>
                </a:cubicBezTo>
                <a:lnTo>
                  <a:pt x="12098" y="636"/>
                </a:lnTo>
                <a:cubicBezTo>
                  <a:pt x="11696" y="226"/>
                  <a:pt x="11162" y="0"/>
                  <a:pt x="10594" y="0"/>
                </a:cubicBezTo>
                <a:close/>
                <a:moveTo>
                  <a:pt x="10594" y="754"/>
                </a:moveTo>
                <a:cubicBezTo>
                  <a:pt x="10965" y="754"/>
                  <a:pt x="11314" y="902"/>
                  <a:pt x="11576" y="1170"/>
                </a:cubicBezTo>
                <a:lnTo>
                  <a:pt x="20041" y="9798"/>
                </a:lnTo>
                <a:cubicBezTo>
                  <a:pt x="20582" y="10350"/>
                  <a:pt x="20582" y="11248"/>
                  <a:pt x="20041" y="11800"/>
                </a:cubicBezTo>
                <a:lnTo>
                  <a:pt x="11576" y="20430"/>
                </a:lnTo>
                <a:cubicBezTo>
                  <a:pt x="11314" y="20698"/>
                  <a:pt x="10965" y="20846"/>
                  <a:pt x="10594" y="20846"/>
                </a:cubicBezTo>
                <a:cubicBezTo>
                  <a:pt x="10223" y="20846"/>
                  <a:pt x="9874" y="20698"/>
                  <a:pt x="9612" y="20430"/>
                </a:cubicBezTo>
                <a:lnTo>
                  <a:pt x="1147" y="11800"/>
                </a:lnTo>
                <a:cubicBezTo>
                  <a:pt x="885" y="11533"/>
                  <a:pt x="741" y="11177"/>
                  <a:pt x="741" y="10799"/>
                </a:cubicBezTo>
                <a:cubicBezTo>
                  <a:pt x="741" y="10421"/>
                  <a:pt x="885" y="10065"/>
                  <a:pt x="1147" y="9798"/>
                </a:cubicBezTo>
                <a:lnTo>
                  <a:pt x="9612" y="1170"/>
                </a:lnTo>
                <a:cubicBezTo>
                  <a:pt x="9874" y="902"/>
                  <a:pt x="10223" y="754"/>
                  <a:pt x="10594" y="754"/>
                </a:cubicBezTo>
                <a:close/>
                <a:moveTo>
                  <a:pt x="10594" y="1382"/>
                </a:moveTo>
                <a:cubicBezTo>
                  <a:pt x="10387" y="1382"/>
                  <a:pt x="10193" y="1463"/>
                  <a:pt x="10047" y="1612"/>
                </a:cubicBezTo>
                <a:lnTo>
                  <a:pt x="1582" y="10242"/>
                </a:lnTo>
                <a:cubicBezTo>
                  <a:pt x="1281" y="10549"/>
                  <a:pt x="1281" y="11049"/>
                  <a:pt x="1582" y="11357"/>
                </a:cubicBezTo>
                <a:lnTo>
                  <a:pt x="10047" y="19986"/>
                </a:lnTo>
                <a:cubicBezTo>
                  <a:pt x="10193" y="20135"/>
                  <a:pt x="10387" y="20218"/>
                  <a:pt x="10594" y="20218"/>
                </a:cubicBezTo>
                <a:cubicBezTo>
                  <a:pt x="10800" y="20218"/>
                  <a:pt x="10995" y="20135"/>
                  <a:pt x="11141" y="19986"/>
                </a:cubicBezTo>
                <a:lnTo>
                  <a:pt x="19605" y="11357"/>
                </a:lnTo>
                <a:cubicBezTo>
                  <a:pt x="19907" y="11049"/>
                  <a:pt x="19907" y="10549"/>
                  <a:pt x="19605" y="10242"/>
                </a:cubicBezTo>
                <a:lnTo>
                  <a:pt x="11141" y="1612"/>
                </a:lnTo>
                <a:cubicBezTo>
                  <a:pt x="10995" y="1463"/>
                  <a:pt x="10800" y="1382"/>
                  <a:pt x="10594" y="138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！</a:t>
            </a:r>
          </a:p>
        </p:txBody>
      </p:sp>
      <p:sp>
        <p:nvSpPr>
          <p:cNvPr id="1442" name="Shape 1442"/>
          <p:cNvSpPr/>
          <p:nvPr/>
        </p:nvSpPr>
        <p:spPr>
          <a:xfrm flipV="1">
            <a:off x="13660855" y="2170547"/>
            <a:ext cx="1" cy="10771906"/>
          </a:xfrm>
          <a:prstGeom prst="line">
            <a:avLst/>
          </a:prstGeom>
          <a:ln w="25400">
            <a:solidFill>
              <a:srgbClr val="37D836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3" name="Shape 1443"/>
          <p:cNvSpPr/>
          <p:nvPr/>
        </p:nvSpPr>
        <p:spPr>
          <a:xfrm>
            <a:off x="14496766" y="2234358"/>
            <a:ext cx="3937001" cy="3937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弱事件架构</a:t>
            </a:r>
          </a:p>
        </p:txBody>
      </p:sp>
      <p:sp>
        <p:nvSpPr>
          <p:cNvPr id="1444" name="Shape 1444"/>
          <p:cNvSpPr/>
          <p:nvPr/>
        </p:nvSpPr>
        <p:spPr>
          <a:xfrm>
            <a:off x="16880231" y="5588000"/>
            <a:ext cx="3937001" cy="3937000"/>
          </a:xfrm>
          <a:prstGeom prst="rect">
            <a:avLst/>
          </a:prstGeom>
          <a:solidFill>
            <a:schemeClr val="accent5">
              <a:hueOff val="106375"/>
              <a:satOff val="9554"/>
              <a:lumOff val="-135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多事件归并</a:t>
            </a:r>
          </a:p>
        </p:txBody>
      </p:sp>
      <p:sp>
        <p:nvSpPr>
          <p:cNvPr id="1445" name="Shape 1445"/>
          <p:cNvSpPr/>
          <p:nvPr/>
        </p:nvSpPr>
        <p:spPr>
          <a:xfrm>
            <a:off x="19522262" y="8243169"/>
            <a:ext cx="3937001" cy="3937001"/>
          </a:xfrm>
          <a:prstGeom prst="rect">
            <a:avLst/>
          </a:prstGeom>
          <a:solidFill>
            <a:srgbClr val="AD6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非响应式架构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技术能力分离与建设 oef</a:t>
            </a:r>
          </a:p>
        </p:txBody>
      </p:sp>
      <p:sp>
        <p:nvSpPr>
          <p:cNvPr id="1448" name="Shape 1448"/>
          <p:cNvSpPr/>
          <p:nvPr/>
        </p:nvSpPr>
        <p:spPr>
          <a:xfrm>
            <a:off x="6176488" y="1870945"/>
            <a:ext cx="11047501" cy="11018461"/>
          </a:xfrm>
          <a:prstGeom prst="rect">
            <a:avLst/>
          </a:prstGeom>
          <a:ln w="25400">
            <a:solidFill>
              <a:srgbClr val="53585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3200" b="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编排执行框架</a:t>
            </a:r>
          </a:p>
        </p:txBody>
      </p:sp>
      <p:sp>
        <p:nvSpPr>
          <p:cNvPr id="1449" name="Shape 1449"/>
          <p:cNvSpPr/>
          <p:nvPr/>
        </p:nvSpPr>
        <p:spPr>
          <a:xfrm>
            <a:off x="1781137" y="4377542"/>
            <a:ext cx="1270001" cy="18827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能力模型选择</a:t>
            </a:r>
          </a:p>
        </p:txBody>
      </p:sp>
      <p:sp>
        <p:nvSpPr>
          <p:cNvPr id="1450" name="Shape 1450"/>
          <p:cNvSpPr/>
          <p:nvPr/>
        </p:nvSpPr>
        <p:spPr>
          <a:xfrm>
            <a:off x="4086912" y="3161480"/>
            <a:ext cx="1270001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领域实体</a:t>
            </a:r>
          </a:p>
        </p:txBody>
      </p:sp>
      <p:sp>
        <p:nvSpPr>
          <p:cNvPr id="1451" name="Shape 1451"/>
          <p:cNvSpPr/>
          <p:nvPr/>
        </p:nvSpPr>
        <p:spPr>
          <a:xfrm flipV="1">
            <a:off x="3711826" y="2402023"/>
            <a:ext cx="1" cy="10308954"/>
          </a:xfrm>
          <a:prstGeom prst="line">
            <a:avLst/>
          </a:prstGeom>
          <a:ln w="50800">
            <a:solidFill>
              <a:srgbClr val="37D836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2" name="Shape 1452"/>
          <p:cNvSpPr/>
          <p:nvPr/>
        </p:nvSpPr>
        <p:spPr>
          <a:xfrm>
            <a:off x="9057587" y="6557118"/>
            <a:ext cx="7801110" cy="2594972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执行容器</a:t>
            </a:r>
          </a:p>
        </p:txBody>
      </p:sp>
      <p:sp>
        <p:nvSpPr>
          <p:cNvPr id="1453" name="Shape 1453"/>
          <p:cNvSpPr/>
          <p:nvPr/>
        </p:nvSpPr>
        <p:spPr>
          <a:xfrm>
            <a:off x="9057587" y="10310997"/>
            <a:ext cx="7801110" cy="2286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存储管理</a:t>
            </a:r>
          </a:p>
        </p:txBody>
      </p:sp>
      <p:sp>
        <p:nvSpPr>
          <p:cNvPr id="1454" name="Shape 1454"/>
          <p:cNvSpPr/>
          <p:nvPr/>
        </p:nvSpPr>
        <p:spPr>
          <a:xfrm>
            <a:off x="9037447" y="2887221"/>
            <a:ext cx="7841390" cy="2594973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上下文管理</a:t>
            </a:r>
          </a:p>
        </p:txBody>
      </p:sp>
      <p:cxnSp>
        <p:nvCxnSpPr>
          <p:cNvPr id="1455" name="Connector 1455"/>
          <p:cNvCxnSpPr>
            <a:stCxn id="1465" idx="0"/>
            <a:endCxn id="1450" idx="0"/>
          </p:cNvCxnSpPr>
          <p:nvPr/>
        </p:nvCxnSpPr>
        <p:spPr>
          <a:xfrm flipH="1" flipV="1">
            <a:off x="4721912" y="3796480"/>
            <a:ext cx="3050778" cy="388228"/>
          </a:xfrm>
          <a:prstGeom prst="straightConnector1">
            <a:avLst/>
          </a:prstGeom>
          <a:ln w="762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456" name="Connector 1456"/>
          <p:cNvCxnSpPr>
            <a:stCxn id="1465" idx="0"/>
            <a:endCxn id="1449" idx="0"/>
          </p:cNvCxnSpPr>
          <p:nvPr/>
        </p:nvCxnSpPr>
        <p:spPr>
          <a:xfrm flipH="1">
            <a:off x="2416137" y="4184707"/>
            <a:ext cx="5356553" cy="1134221"/>
          </a:xfrm>
          <a:prstGeom prst="straightConnector1">
            <a:avLst/>
          </a:prstGeom>
          <a:ln w="76200">
            <a:solidFill>
              <a:schemeClr val="accent1"/>
            </a:solidFill>
            <a:miter lim="400000"/>
            <a:tailEnd type="arrow"/>
          </a:ln>
        </p:spPr>
      </p:cxnSp>
      <p:sp>
        <p:nvSpPr>
          <p:cNvPr id="1457" name="Shape 1457"/>
          <p:cNvSpPr/>
          <p:nvPr/>
        </p:nvSpPr>
        <p:spPr>
          <a:xfrm>
            <a:off x="9564780" y="4006322"/>
            <a:ext cx="2526584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上下文注册</a:t>
            </a:r>
          </a:p>
        </p:txBody>
      </p:sp>
      <p:sp>
        <p:nvSpPr>
          <p:cNvPr id="1458" name="Shape 1458"/>
          <p:cNvSpPr/>
          <p:nvPr/>
        </p:nvSpPr>
        <p:spPr>
          <a:xfrm>
            <a:off x="13544818" y="4006322"/>
            <a:ext cx="2863948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执行清单编排</a:t>
            </a:r>
          </a:p>
        </p:txBody>
      </p:sp>
      <p:sp>
        <p:nvSpPr>
          <p:cNvPr id="1459" name="Shape 1459"/>
          <p:cNvSpPr/>
          <p:nvPr/>
        </p:nvSpPr>
        <p:spPr>
          <a:xfrm>
            <a:off x="9808229" y="10996797"/>
            <a:ext cx="2526584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上下文状态</a:t>
            </a:r>
          </a:p>
        </p:txBody>
      </p:sp>
      <p:sp>
        <p:nvSpPr>
          <p:cNvPr id="1460" name="Shape 1460"/>
          <p:cNvSpPr/>
          <p:nvPr/>
        </p:nvSpPr>
        <p:spPr>
          <a:xfrm>
            <a:off x="13387240" y="10996797"/>
            <a:ext cx="2734963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执行清单状态</a:t>
            </a:r>
          </a:p>
        </p:txBody>
      </p:sp>
      <p:sp>
        <p:nvSpPr>
          <p:cNvPr id="1461" name="Shape 1461"/>
          <p:cNvSpPr/>
          <p:nvPr/>
        </p:nvSpPr>
        <p:spPr>
          <a:xfrm>
            <a:off x="1717637" y="2818974"/>
            <a:ext cx="13335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应用层</a:t>
            </a:r>
          </a:p>
        </p:txBody>
      </p:sp>
      <p:sp>
        <p:nvSpPr>
          <p:cNvPr id="1462" name="Shape 1462"/>
          <p:cNvSpPr/>
          <p:nvPr/>
        </p:nvSpPr>
        <p:spPr>
          <a:xfrm>
            <a:off x="4042314" y="11117447"/>
            <a:ext cx="13335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>
                <a:solidFill>
                  <a:schemeClr val="accent6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领域层</a:t>
            </a:r>
          </a:p>
        </p:txBody>
      </p:sp>
      <p:sp>
        <p:nvSpPr>
          <p:cNvPr id="1463" name="Shape 1463"/>
          <p:cNvSpPr/>
          <p:nvPr/>
        </p:nvSpPr>
        <p:spPr>
          <a:xfrm>
            <a:off x="14624298" y="6711604"/>
            <a:ext cx="1745872" cy="2286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资源调度</a:t>
            </a:r>
          </a:p>
        </p:txBody>
      </p:sp>
      <p:sp>
        <p:nvSpPr>
          <p:cNvPr id="1464" name="Shape 1464"/>
          <p:cNvSpPr/>
          <p:nvPr/>
        </p:nvSpPr>
        <p:spPr>
          <a:xfrm>
            <a:off x="6992004" y="9432533"/>
            <a:ext cx="1745872" cy="15801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事务能力模型</a:t>
            </a:r>
          </a:p>
        </p:txBody>
      </p:sp>
      <p:sp>
        <p:nvSpPr>
          <p:cNvPr id="1465" name="Shape 1465"/>
          <p:cNvSpPr/>
          <p:nvPr/>
        </p:nvSpPr>
        <p:spPr>
          <a:xfrm>
            <a:off x="6899754" y="3394609"/>
            <a:ext cx="1745872" cy="15801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业务能力模型</a:t>
            </a:r>
          </a:p>
        </p:txBody>
      </p:sp>
      <p:sp>
        <p:nvSpPr>
          <p:cNvPr id="1466" name="Shape 1466"/>
          <p:cNvSpPr/>
          <p:nvPr/>
        </p:nvSpPr>
        <p:spPr>
          <a:xfrm>
            <a:off x="1749387" y="8026021"/>
            <a:ext cx="1270001" cy="2051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执行清单构建</a:t>
            </a:r>
          </a:p>
        </p:txBody>
      </p:sp>
      <p:sp>
        <p:nvSpPr>
          <p:cNvPr id="1467" name="Shape 1467"/>
          <p:cNvSpPr/>
          <p:nvPr/>
        </p:nvSpPr>
        <p:spPr>
          <a:xfrm>
            <a:off x="1749387" y="10606195"/>
            <a:ext cx="1270001" cy="2051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上下文执行</a:t>
            </a:r>
          </a:p>
        </p:txBody>
      </p:sp>
      <p:cxnSp>
        <p:nvCxnSpPr>
          <p:cNvPr id="1468" name="Connector 1468"/>
          <p:cNvCxnSpPr>
            <a:stCxn id="1449" idx="0"/>
            <a:endCxn id="1466" idx="0"/>
          </p:cNvCxnSpPr>
          <p:nvPr/>
        </p:nvCxnSpPr>
        <p:spPr>
          <a:xfrm flipH="1">
            <a:off x="2384387" y="5318927"/>
            <a:ext cx="31751" cy="3732698"/>
          </a:xfrm>
          <a:prstGeom prst="straightConnector1">
            <a:avLst/>
          </a:prstGeom>
          <a:ln w="76200">
            <a:solidFill>
              <a:schemeClr val="accent1"/>
            </a:solidFill>
            <a:miter lim="400000"/>
            <a:tailEnd type="arrow"/>
          </a:ln>
        </p:spPr>
      </p:cxnSp>
      <p:cxnSp>
        <p:nvCxnSpPr>
          <p:cNvPr id="1469" name="Connector 1469"/>
          <p:cNvCxnSpPr>
            <a:stCxn id="1458" idx="0"/>
            <a:endCxn id="1452" idx="0"/>
          </p:cNvCxnSpPr>
          <p:nvPr/>
        </p:nvCxnSpPr>
        <p:spPr>
          <a:xfrm flipH="1">
            <a:off x="12958141" y="4641322"/>
            <a:ext cx="2018652" cy="3213283"/>
          </a:xfrm>
          <a:prstGeom prst="straightConnector1">
            <a:avLst/>
          </a:prstGeom>
          <a:ln w="76200">
            <a:solidFill>
              <a:schemeClr val="accent1"/>
            </a:solidFill>
            <a:miter lim="400000"/>
            <a:tailEnd type="arrow"/>
          </a:ln>
        </p:spPr>
      </p:cxnSp>
      <p:cxnSp>
        <p:nvCxnSpPr>
          <p:cNvPr id="1470" name="Connector 1470"/>
          <p:cNvCxnSpPr>
            <a:stCxn id="1449" idx="0"/>
            <a:endCxn id="1464" idx="0"/>
          </p:cNvCxnSpPr>
          <p:nvPr/>
        </p:nvCxnSpPr>
        <p:spPr>
          <a:xfrm>
            <a:off x="2416137" y="5318927"/>
            <a:ext cx="5448804" cy="4903705"/>
          </a:xfrm>
          <a:prstGeom prst="straightConnector1">
            <a:avLst/>
          </a:prstGeom>
          <a:ln w="76200">
            <a:solidFill>
              <a:schemeClr val="accent1"/>
            </a:solidFill>
            <a:miter lim="400000"/>
            <a:tailEnd type="arrow"/>
          </a:ln>
        </p:spPr>
      </p:cxnSp>
      <p:cxnSp>
        <p:nvCxnSpPr>
          <p:cNvPr id="1471" name="Connector 1471"/>
          <p:cNvCxnSpPr>
            <a:stCxn id="1452" idx="0"/>
            <a:endCxn id="1453" idx="0"/>
          </p:cNvCxnSpPr>
          <p:nvPr/>
        </p:nvCxnSpPr>
        <p:spPr>
          <a:xfrm>
            <a:off x="12958141" y="7854604"/>
            <a:ext cx="1" cy="3599394"/>
          </a:xfrm>
          <a:prstGeom prst="straightConnector1">
            <a:avLst/>
          </a:prstGeom>
          <a:ln w="76200">
            <a:solidFill>
              <a:schemeClr val="accent1"/>
            </a:solidFill>
            <a:miter lim="400000"/>
            <a:tailEnd type="arrow"/>
          </a:ln>
        </p:spPr>
      </p:cxnSp>
      <p:cxnSp>
        <p:nvCxnSpPr>
          <p:cNvPr id="1472" name="Connector 1472"/>
          <p:cNvCxnSpPr>
            <a:stCxn id="1457" idx="0"/>
            <a:endCxn id="1458" idx="0"/>
          </p:cNvCxnSpPr>
          <p:nvPr/>
        </p:nvCxnSpPr>
        <p:spPr>
          <a:xfrm>
            <a:off x="10828072" y="4641322"/>
            <a:ext cx="4148721" cy="1"/>
          </a:xfrm>
          <a:prstGeom prst="straightConnector1">
            <a:avLst/>
          </a:prstGeom>
          <a:ln w="76200">
            <a:solidFill>
              <a:schemeClr val="accent1"/>
            </a:solidFill>
            <a:miter lim="400000"/>
            <a:tailEnd type="arrow"/>
          </a:ln>
        </p:spPr>
      </p:cxnSp>
      <p:cxnSp>
        <p:nvCxnSpPr>
          <p:cNvPr id="1473" name="Connector 1473"/>
          <p:cNvCxnSpPr>
            <a:stCxn id="1467" idx="0"/>
            <a:endCxn id="1457" idx="0"/>
          </p:cNvCxnSpPr>
          <p:nvPr/>
        </p:nvCxnSpPr>
        <p:spPr>
          <a:xfrm flipV="1">
            <a:off x="2384387" y="4641322"/>
            <a:ext cx="8443686" cy="6990477"/>
          </a:xfrm>
          <a:prstGeom prst="straightConnector1">
            <a:avLst/>
          </a:prstGeom>
          <a:ln w="76200">
            <a:solidFill>
              <a:schemeClr val="accent1"/>
            </a:solidFill>
            <a:miter lim="400000"/>
            <a:tailEnd type="arrow"/>
          </a:ln>
        </p:spPr>
      </p:cxnSp>
      <p:sp>
        <p:nvSpPr>
          <p:cNvPr id="1474" name="Shape 1474"/>
          <p:cNvSpPr/>
          <p:nvPr/>
        </p:nvSpPr>
        <p:spPr>
          <a:xfrm>
            <a:off x="5757398" y="3599892"/>
            <a:ext cx="495301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①</a:t>
            </a:r>
          </a:p>
        </p:txBody>
      </p:sp>
      <p:sp>
        <p:nvSpPr>
          <p:cNvPr id="1475" name="Shape 1475"/>
          <p:cNvSpPr/>
          <p:nvPr/>
        </p:nvSpPr>
        <p:spPr>
          <a:xfrm>
            <a:off x="4702857" y="4466442"/>
            <a:ext cx="495301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②</a:t>
            </a:r>
          </a:p>
        </p:txBody>
      </p:sp>
      <p:sp>
        <p:nvSpPr>
          <p:cNvPr id="1476" name="Shape 1476"/>
          <p:cNvSpPr/>
          <p:nvPr/>
        </p:nvSpPr>
        <p:spPr>
          <a:xfrm>
            <a:off x="4343937" y="7048500"/>
            <a:ext cx="495301" cy="635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③</a:t>
            </a:r>
          </a:p>
        </p:txBody>
      </p:sp>
      <p:sp>
        <p:nvSpPr>
          <p:cNvPr id="1477" name="Shape 1477"/>
          <p:cNvSpPr/>
          <p:nvPr/>
        </p:nvSpPr>
        <p:spPr>
          <a:xfrm>
            <a:off x="2161995" y="6862054"/>
            <a:ext cx="495301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④</a:t>
            </a:r>
          </a:p>
        </p:txBody>
      </p:sp>
      <p:sp>
        <p:nvSpPr>
          <p:cNvPr id="1478" name="Shape 1478"/>
          <p:cNvSpPr/>
          <p:nvPr/>
        </p:nvSpPr>
        <p:spPr>
          <a:xfrm>
            <a:off x="6849876" y="7277100"/>
            <a:ext cx="495301" cy="635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⑤</a:t>
            </a:r>
          </a:p>
        </p:txBody>
      </p:sp>
      <p:sp>
        <p:nvSpPr>
          <p:cNvPr id="1479" name="Shape 1479"/>
          <p:cNvSpPr/>
          <p:nvPr/>
        </p:nvSpPr>
        <p:spPr>
          <a:xfrm>
            <a:off x="12494241" y="4323822"/>
            <a:ext cx="495301" cy="635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⑥</a:t>
            </a:r>
          </a:p>
        </p:txBody>
      </p:sp>
      <p:sp>
        <p:nvSpPr>
          <p:cNvPr id="1480" name="Shape 1480"/>
          <p:cNvSpPr/>
          <p:nvPr/>
        </p:nvSpPr>
        <p:spPr>
          <a:xfrm>
            <a:off x="14043172" y="5525106"/>
            <a:ext cx="495301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⑦</a:t>
            </a:r>
          </a:p>
        </p:txBody>
      </p:sp>
      <p:sp>
        <p:nvSpPr>
          <p:cNvPr id="1481" name="Shape 1481"/>
          <p:cNvSpPr/>
          <p:nvPr/>
        </p:nvSpPr>
        <p:spPr>
          <a:xfrm>
            <a:off x="12710492" y="9350543"/>
            <a:ext cx="495301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⑧</a:t>
            </a:r>
          </a:p>
        </p:txBody>
      </p:sp>
      <p:pic>
        <p:nvPicPr>
          <p:cNvPr id="1482" name="图片 1481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854009" y="7239689"/>
            <a:ext cx="11635313" cy="101601"/>
          </a:xfrm>
          <a:prstGeom prst="rect">
            <a:avLst/>
          </a:prstGeom>
        </p:spPr>
      </p:pic>
      <p:sp>
        <p:nvSpPr>
          <p:cNvPr id="1484" name="Shape 1484"/>
          <p:cNvSpPr/>
          <p:nvPr/>
        </p:nvSpPr>
        <p:spPr>
          <a:xfrm>
            <a:off x="20336206" y="2059101"/>
            <a:ext cx="1270001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5" name="Shape 1485"/>
          <p:cNvSpPr/>
          <p:nvPr/>
        </p:nvSpPr>
        <p:spPr>
          <a:xfrm>
            <a:off x="19275893" y="8325247"/>
            <a:ext cx="1270001" cy="12700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6" name="Shape 1486"/>
          <p:cNvSpPr/>
          <p:nvPr/>
        </p:nvSpPr>
        <p:spPr>
          <a:xfrm>
            <a:off x="22315338" y="6655489"/>
            <a:ext cx="1270001" cy="1270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7" name="Shape 1487"/>
          <p:cNvSpPr/>
          <p:nvPr/>
        </p:nvSpPr>
        <p:spPr>
          <a:xfrm>
            <a:off x="21279691" y="8325247"/>
            <a:ext cx="1270001" cy="1270001"/>
          </a:xfrm>
          <a:prstGeom prst="rect">
            <a:avLst/>
          </a:prstGeom>
          <a:solidFill>
            <a:srgbClr val="FF85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8" name="Shape 1488"/>
          <p:cNvSpPr/>
          <p:nvPr/>
        </p:nvSpPr>
        <p:spPr>
          <a:xfrm>
            <a:off x="20336206" y="6017322"/>
            <a:ext cx="1270001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9" name="Shape 1489"/>
          <p:cNvSpPr/>
          <p:nvPr/>
        </p:nvSpPr>
        <p:spPr>
          <a:xfrm>
            <a:off x="18284442" y="6643916"/>
            <a:ext cx="1270001" cy="1270001"/>
          </a:xfrm>
          <a:prstGeom prst="rect">
            <a:avLst/>
          </a:prstGeom>
          <a:solidFill>
            <a:srgbClr val="76D6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0" name="Shape 1490"/>
          <p:cNvSpPr/>
          <p:nvPr/>
        </p:nvSpPr>
        <p:spPr>
          <a:xfrm>
            <a:off x="21279691" y="4038211"/>
            <a:ext cx="1270001" cy="1270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1" name="Shape 1491"/>
          <p:cNvSpPr/>
          <p:nvPr/>
        </p:nvSpPr>
        <p:spPr>
          <a:xfrm>
            <a:off x="19275893" y="4034435"/>
            <a:ext cx="127000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cxnSp>
        <p:nvCxnSpPr>
          <p:cNvPr id="1492" name="Connector 1492"/>
          <p:cNvCxnSpPr>
            <a:stCxn id="1500" idx="0"/>
            <a:endCxn id="1487" idx="0"/>
          </p:cNvCxnSpPr>
          <p:nvPr/>
        </p:nvCxnSpPr>
        <p:spPr>
          <a:xfrm flipV="1">
            <a:off x="20971206" y="8960247"/>
            <a:ext cx="943486" cy="2061652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493" name="Connector 1493"/>
          <p:cNvCxnSpPr>
            <a:stCxn id="1485" idx="0"/>
            <a:endCxn id="1489" idx="0"/>
          </p:cNvCxnSpPr>
          <p:nvPr/>
        </p:nvCxnSpPr>
        <p:spPr>
          <a:xfrm flipH="1" flipV="1">
            <a:off x="18919442" y="7278916"/>
            <a:ext cx="991452" cy="1681332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494" name="Connector 1494"/>
          <p:cNvCxnSpPr>
            <a:stCxn id="1487" idx="0"/>
            <a:endCxn id="1486" idx="0"/>
          </p:cNvCxnSpPr>
          <p:nvPr/>
        </p:nvCxnSpPr>
        <p:spPr>
          <a:xfrm flipV="1">
            <a:off x="21914691" y="7290489"/>
            <a:ext cx="1035648" cy="1669759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495" name="Connector 1495"/>
          <p:cNvCxnSpPr>
            <a:stCxn id="1488" idx="0"/>
            <a:endCxn id="1486" idx="0"/>
          </p:cNvCxnSpPr>
          <p:nvPr/>
        </p:nvCxnSpPr>
        <p:spPr>
          <a:xfrm>
            <a:off x="20971206" y="6652322"/>
            <a:ext cx="1979133" cy="638168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tailEnd type="arrow"/>
          </a:ln>
        </p:spPr>
      </p:cxnSp>
      <p:cxnSp>
        <p:nvCxnSpPr>
          <p:cNvPr id="1496" name="Connector 1496"/>
          <p:cNvCxnSpPr>
            <a:stCxn id="1489" idx="0"/>
            <a:endCxn id="1488" idx="0"/>
          </p:cNvCxnSpPr>
          <p:nvPr/>
        </p:nvCxnSpPr>
        <p:spPr>
          <a:xfrm flipV="1">
            <a:off x="18919442" y="6652322"/>
            <a:ext cx="2051765" cy="626595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497" name="Connector 1497"/>
          <p:cNvCxnSpPr>
            <a:stCxn id="1488" idx="0"/>
            <a:endCxn id="1484" idx="0"/>
          </p:cNvCxnSpPr>
          <p:nvPr/>
        </p:nvCxnSpPr>
        <p:spPr>
          <a:xfrm flipV="1">
            <a:off x="20971206" y="2694101"/>
            <a:ext cx="1" cy="3958222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498" name="Connector 1498"/>
          <p:cNvCxnSpPr>
            <a:stCxn id="1500" idx="0"/>
            <a:endCxn id="1491" idx="0"/>
          </p:cNvCxnSpPr>
          <p:nvPr/>
        </p:nvCxnSpPr>
        <p:spPr>
          <a:xfrm flipH="1" flipV="1">
            <a:off x="19910893" y="4669435"/>
            <a:ext cx="1060314" cy="6352464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499" name="Connector 1499"/>
          <p:cNvCxnSpPr>
            <a:stCxn id="1491" idx="0"/>
            <a:endCxn id="1484" idx="0"/>
          </p:cNvCxnSpPr>
          <p:nvPr/>
        </p:nvCxnSpPr>
        <p:spPr>
          <a:xfrm flipV="1">
            <a:off x="19910893" y="2694101"/>
            <a:ext cx="1060314" cy="1975335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headEnd type="arrow"/>
          </a:ln>
        </p:spPr>
      </p:cxnSp>
      <p:sp>
        <p:nvSpPr>
          <p:cNvPr id="1500" name="Shape 1500"/>
          <p:cNvSpPr/>
          <p:nvPr/>
        </p:nvSpPr>
        <p:spPr>
          <a:xfrm>
            <a:off x="20336206" y="10386898"/>
            <a:ext cx="1270001" cy="1270001"/>
          </a:xfrm>
          <a:prstGeom prst="ellipse">
            <a:avLst/>
          </a:prstGeom>
          <a:solidFill>
            <a:srgbClr val="91919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cxnSp>
        <p:nvCxnSpPr>
          <p:cNvPr id="1501" name="Connector 1501"/>
          <p:cNvCxnSpPr>
            <a:stCxn id="1500" idx="0"/>
            <a:endCxn id="1485" idx="0"/>
          </p:cNvCxnSpPr>
          <p:nvPr/>
        </p:nvCxnSpPr>
        <p:spPr>
          <a:xfrm flipH="1" flipV="1">
            <a:off x="19910893" y="8960247"/>
            <a:ext cx="1060314" cy="2061652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502" name="Connector 1502"/>
          <p:cNvCxnSpPr>
            <a:stCxn id="1500" idx="0"/>
            <a:endCxn id="1490" idx="0"/>
          </p:cNvCxnSpPr>
          <p:nvPr/>
        </p:nvCxnSpPr>
        <p:spPr>
          <a:xfrm flipV="1">
            <a:off x="20971206" y="4673211"/>
            <a:ext cx="943486" cy="6348688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503" name="Connector 1503"/>
          <p:cNvCxnSpPr>
            <a:stCxn id="1490" idx="0"/>
            <a:endCxn id="1484" idx="0"/>
          </p:cNvCxnSpPr>
          <p:nvPr/>
        </p:nvCxnSpPr>
        <p:spPr>
          <a:xfrm flipH="1" flipV="1">
            <a:off x="20971206" y="2694101"/>
            <a:ext cx="943486" cy="1979111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headEnd type="arrow"/>
          </a:ln>
        </p:spPr>
      </p:cxnSp>
      <p:sp>
        <p:nvSpPr>
          <p:cNvPr id="1504" name="Shape 1504"/>
          <p:cNvSpPr/>
          <p:nvPr/>
        </p:nvSpPr>
        <p:spPr>
          <a:xfrm>
            <a:off x="22332168" y="7290489"/>
            <a:ext cx="122027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5" name="Shape 1505"/>
          <p:cNvSpPr/>
          <p:nvPr/>
        </p:nvSpPr>
        <p:spPr>
          <a:xfrm>
            <a:off x="19291985" y="8960247"/>
            <a:ext cx="122027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技术能力分离与建设 OEF</a:t>
            </a:r>
          </a:p>
        </p:txBody>
      </p:sp>
      <p:sp>
        <p:nvSpPr>
          <p:cNvPr id="1508" name="Shape 1508"/>
          <p:cNvSpPr/>
          <p:nvPr/>
        </p:nvSpPr>
        <p:spPr>
          <a:xfrm>
            <a:off x="3487293" y="7997398"/>
            <a:ext cx="2641601" cy="50165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可恢复性</a:t>
            </a:r>
          </a:p>
        </p:txBody>
      </p:sp>
      <p:sp>
        <p:nvSpPr>
          <p:cNvPr id="1509" name="Shape 1509"/>
          <p:cNvSpPr/>
          <p:nvPr/>
        </p:nvSpPr>
        <p:spPr>
          <a:xfrm>
            <a:off x="8953216" y="7995873"/>
            <a:ext cx="2540001" cy="24384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长流程断点续传</a:t>
            </a:r>
          </a:p>
        </p:txBody>
      </p:sp>
      <p:sp>
        <p:nvSpPr>
          <p:cNvPr id="1510" name="Shape 1510"/>
          <p:cNvSpPr/>
          <p:nvPr/>
        </p:nvSpPr>
        <p:spPr>
          <a:xfrm>
            <a:off x="6229375" y="7997398"/>
            <a:ext cx="2641601" cy="50165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柔性事务</a:t>
            </a:r>
          </a:p>
          <a:p>
            <a: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与</a:t>
            </a:r>
          </a:p>
          <a:p>
            <a: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最终一致性</a:t>
            </a:r>
          </a:p>
        </p:txBody>
      </p:sp>
      <p:sp>
        <p:nvSpPr>
          <p:cNvPr id="1511" name="Shape 1511"/>
          <p:cNvSpPr/>
          <p:nvPr/>
        </p:nvSpPr>
        <p:spPr>
          <a:xfrm>
            <a:off x="8953216" y="10570717"/>
            <a:ext cx="2540001" cy="24384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业务级回滚</a:t>
            </a:r>
          </a:p>
        </p:txBody>
      </p:sp>
      <p:sp>
        <p:nvSpPr>
          <p:cNvPr id="1512" name="Shape 1512"/>
          <p:cNvSpPr/>
          <p:nvPr/>
        </p:nvSpPr>
        <p:spPr>
          <a:xfrm>
            <a:off x="12943709" y="2099101"/>
            <a:ext cx="5334001" cy="5016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可用性</a:t>
            </a:r>
          </a:p>
        </p:txBody>
      </p:sp>
      <p:sp>
        <p:nvSpPr>
          <p:cNvPr id="1513" name="Shape 1513"/>
          <p:cNvSpPr/>
          <p:nvPr/>
        </p:nvSpPr>
        <p:spPr>
          <a:xfrm>
            <a:off x="18356705" y="3801433"/>
            <a:ext cx="2540001" cy="16383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降级</a:t>
            </a:r>
          </a:p>
        </p:txBody>
      </p:sp>
      <p:sp>
        <p:nvSpPr>
          <p:cNvPr id="1514" name="Shape 1514"/>
          <p:cNvSpPr/>
          <p:nvPr/>
        </p:nvSpPr>
        <p:spPr>
          <a:xfrm>
            <a:off x="18356705" y="2099170"/>
            <a:ext cx="2540001" cy="16383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限流</a:t>
            </a:r>
          </a:p>
        </p:txBody>
      </p:sp>
      <p:sp>
        <p:nvSpPr>
          <p:cNvPr id="1515" name="Shape 1515"/>
          <p:cNvSpPr/>
          <p:nvPr/>
        </p:nvSpPr>
        <p:spPr>
          <a:xfrm>
            <a:off x="18356705" y="5478296"/>
            <a:ext cx="2540001" cy="16383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熔断</a:t>
            </a:r>
          </a:p>
        </p:txBody>
      </p:sp>
      <p:sp>
        <p:nvSpPr>
          <p:cNvPr id="1516" name="Shape 1516"/>
          <p:cNvSpPr/>
          <p:nvPr/>
        </p:nvSpPr>
        <p:spPr>
          <a:xfrm>
            <a:off x="3549675" y="2099101"/>
            <a:ext cx="5334001" cy="50165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响应时间</a:t>
            </a:r>
          </a:p>
        </p:txBody>
      </p:sp>
      <p:sp>
        <p:nvSpPr>
          <p:cNvPr id="1517" name="Shape 1517"/>
          <p:cNvSpPr/>
          <p:nvPr/>
        </p:nvSpPr>
        <p:spPr>
          <a:xfrm>
            <a:off x="8953216" y="2105948"/>
            <a:ext cx="2540001" cy="24384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异步</a:t>
            </a:r>
          </a:p>
        </p:txBody>
      </p:sp>
      <p:sp>
        <p:nvSpPr>
          <p:cNvPr id="1518" name="Shape 1518"/>
          <p:cNvSpPr/>
          <p:nvPr/>
        </p:nvSpPr>
        <p:spPr>
          <a:xfrm>
            <a:off x="8953216" y="4677201"/>
            <a:ext cx="2540001" cy="24384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归并</a:t>
            </a:r>
          </a:p>
        </p:txBody>
      </p:sp>
      <p:sp>
        <p:nvSpPr>
          <p:cNvPr id="1519" name="Shape 1519"/>
          <p:cNvSpPr/>
          <p:nvPr/>
        </p:nvSpPr>
        <p:spPr>
          <a:xfrm>
            <a:off x="18356705" y="7997398"/>
            <a:ext cx="2540001" cy="12192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过程追踪</a:t>
            </a:r>
          </a:p>
        </p:txBody>
      </p:sp>
      <p:sp>
        <p:nvSpPr>
          <p:cNvPr id="1520" name="Shape 1520"/>
          <p:cNvSpPr/>
          <p:nvPr/>
        </p:nvSpPr>
        <p:spPr>
          <a:xfrm>
            <a:off x="18356705" y="9261635"/>
            <a:ext cx="2540001" cy="12192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现场还原</a:t>
            </a:r>
          </a:p>
        </p:txBody>
      </p:sp>
      <p:sp>
        <p:nvSpPr>
          <p:cNvPr id="1521" name="Shape 1521"/>
          <p:cNvSpPr/>
          <p:nvPr/>
        </p:nvSpPr>
        <p:spPr>
          <a:xfrm>
            <a:off x="18356705" y="10538573"/>
            <a:ext cx="2540001" cy="12192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数据分析</a:t>
            </a:r>
          </a:p>
        </p:txBody>
      </p:sp>
      <p:sp>
        <p:nvSpPr>
          <p:cNvPr id="1522" name="Shape 1522"/>
          <p:cNvSpPr/>
          <p:nvPr/>
        </p:nvSpPr>
        <p:spPr>
          <a:xfrm>
            <a:off x="18356705" y="11812363"/>
            <a:ext cx="2540001" cy="12192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模块化</a:t>
            </a:r>
          </a:p>
        </p:txBody>
      </p:sp>
      <p:sp>
        <p:nvSpPr>
          <p:cNvPr id="1523" name="Shape 1523"/>
          <p:cNvSpPr/>
          <p:nvPr/>
        </p:nvSpPr>
        <p:spPr>
          <a:xfrm>
            <a:off x="12943709" y="7990906"/>
            <a:ext cx="2641601" cy="50165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可维护性</a:t>
            </a:r>
          </a:p>
        </p:txBody>
      </p:sp>
      <p:sp>
        <p:nvSpPr>
          <p:cNvPr id="1524" name="Shape 1524"/>
          <p:cNvSpPr/>
          <p:nvPr/>
        </p:nvSpPr>
        <p:spPr>
          <a:xfrm>
            <a:off x="15650207" y="7997398"/>
            <a:ext cx="2641601" cy="372965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可查证</a:t>
            </a:r>
          </a:p>
        </p:txBody>
      </p:sp>
      <p:sp>
        <p:nvSpPr>
          <p:cNvPr id="1525" name="Shape 1525"/>
          <p:cNvSpPr/>
          <p:nvPr/>
        </p:nvSpPr>
        <p:spPr>
          <a:xfrm>
            <a:off x="15675607" y="11794049"/>
            <a:ext cx="2641601" cy="121335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模块化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>
            <a:spLocks noGrp="1"/>
          </p:cNvSpPr>
          <p:nvPr>
            <p:ph type="body" idx="13"/>
          </p:nvPr>
        </p:nvSpPr>
        <p:spPr>
          <a:xfrm>
            <a:off x="1676400" y="4089400"/>
            <a:ext cx="21056600" cy="2489200"/>
          </a:xfrm>
          <a:prstGeom prst="rect">
            <a:avLst/>
          </a:prstGeom>
        </p:spPr>
        <p:txBody>
          <a:bodyPr/>
          <a:lstStyle/>
          <a:p>
            <a:r>
              <a:t>Resilience -- 弹性工程平台 </a:t>
            </a:r>
          </a:p>
        </p:txBody>
      </p:sp>
      <p:sp>
        <p:nvSpPr>
          <p:cNvPr id="1528" name="Shape 1528"/>
          <p:cNvSpPr>
            <a:spLocks noGrp="1"/>
          </p:cNvSpPr>
          <p:nvPr>
            <p:ph type="body" idx="15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技术能力分离与建设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技术能力分离与建设 Resilience</a:t>
            </a:r>
          </a:p>
        </p:txBody>
      </p:sp>
      <p:sp>
        <p:nvSpPr>
          <p:cNvPr id="1531" name="Shape 1531"/>
          <p:cNvSpPr/>
          <p:nvPr/>
        </p:nvSpPr>
        <p:spPr>
          <a:xfrm>
            <a:off x="10986997" y="1837707"/>
            <a:ext cx="2540001" cy="635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系统逻辑</a:t>
            </a:r>
          </a:p>
        </p:txBody>
      </p:sp>
      <p:cxnSp>
        <p:nvCxnSpPr>
          <p:cNvPr id="1532" name="Connector 1532"/>
          <p:cNvCxnSpPr>
            <a:stCxn id="1535" idx="0"/>
            <a:endCxn id="1538" idx="0"/>
          </p:cNvCxnSpPr>
          <p:nvPr/>
        </p:nvCxnSpPr>
        <p:spPr>
          <a:xfrm flipH="1">
            <a:off x="3097038" y="5012707"/>
            <a:ext cx="4579980" cy="1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arrow"/>
          </a:ln>
        </p:spPr>
      </p:cxnSp>
      <p:sp>
        <p:nvSpPr>
          <p:cNvPr id="1533" name="Shape 1533"/>
          <p:cNvSpPr/>
          <p:nvPr/>
        </p:nvSpPr>
        <p:spPr>
          <a:xfrm>
            <a:off x="22332168" y="7290489"/>
            <a:ext cx="122027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34" name="Shape 1534"/>
          <p:cNvSpPr/>
          <p:nvPr/>
        </p:nvSpPr>
        <p:spPr>
          <a:xfrm>
            <a:off x="3937167" y="9384646"/>
            <a:ext cx="2794001" cy="19050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数据收集/分析</a:t>
            </a:r>
          </a:p>
        </p:txBody>
      </p:sp>
      <p:sp>
        <p:nvSpPr>
          <p:cNvPr id="1535" name="Shape 1535"/>
          <p:cNvSpPr/>
          <p:nvPr/>
        </p:nvSpPr>
        <p:spPr>
          <a:xfrm>
            <a:off x="6407017" y="1837707"/>
            <a:ext cx="2540001" cy="6350001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流量治理</a:t>
            </a:r>
          </a:p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模块</a:t>
            </a:r>
          </a:p>
        </p:txBody>
      </p:sp>
      <p:sp>
        <p:nvSpPr>
          <p:cNvPr id="1536" name="Shape 1536"/>
          <p:cNvSpPr/>
          <p:nvPr/>
        </p:nvSpPr>
        <p:spPr>
          <a:xfrm>
            <a:off x="15759388" y="1837707"/>
            <a:ext cx="2540001" cy="6350001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依赖治理</a:t>
            </a:r>
          </a:p>
        </p:txBody>
      </p:sp>
      <p:sp>
        <p:nvSpPr>
          <p:cNvPr id="1537" name="Shape 1537"/>
          <p:cNvSpPr/>
          <p:nvPr/>
        </p:nvSpPr>
        <p:spPr>
          <a:xfrm>
            <a:off x="20531780" y="1837707"/>
            <a:ext cx="2540001" cy="6350001"/>
          </a:xfrm>
          <a:prstGeom prst="rect">
            <a:avLst/>
          </a:prstGeom>
          <a:solidFill>
            <a:srgbClr val="FF85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上游系统</a:t>
            </a:r>
          </a:p>
        </p:txBody>
      </p:sp>
      <p:sp>
        <p:nvSpPr>
          <p:cNvPr id="1538" name="Shape 1538"/>
          <p:cNvSpPr/>
          <p:nvPr/>
        </p:nvSpPr>
        <p:spPr>
          <a:xfrm>
            <a:off x="1827038" y="1837707"/>
            <a:ext cx="2540001" cy="63500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流量接入层</a:t>
            </a:r>
          </a:p>
        </p:txBody>
      </p:sp>
      <p:sp>
        <p:nvSpPr>
          <p:cNvPr id="1539" name="Shape 1539"/>
          <p:cNvSpPr/>
          <p:nvPr/>
        </p:nvSpPr>
        <p:spPr>
          <a:xfrm>
            <a:off x="3929331" y="11969005"/>
            <a:ext cx="18908201" cy="1013448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策略管理</a:t>
            </a:r>
          </a:p>
        </p:txBody>
      </p:sp>
      <p:sp>
        <p:nvSpPr>
          <p:cNvPr id="1540" name="Shape 1540"/>
          <p:cNvSpPr/>
          <p:nvPr/>
        </p:nvSpPr>
        <p:spPr>
          <a:xfrm>
            <a:off x="19197944" y="9384646"/>
            <a:ext cx="2794001" cy="1905001"/>
          </a:xfrm>
          <a:prstGeom prst="rect">
            <a:avLst/>
          </a:prstGeom>
          <a:solidFill>
            <a:schemeClr val="accent5">
              <a:hueOff val="106375"/>
              <a:satOff val="9554"/>
              <a:lumOff val="-135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可用性策略投放</a:t>
            </a:r>
          </a:p>
        </p:txBody>
      </p:sp>
      <p:sp>
        <p:nvSpPr>
          <p:cNvPr id="1541" name="Shape 1541"/>
          <p:cNvSpPr/>
          <p:nvPr/>
        </p:nvSpPr>
        <p:spPr>
          <a:xfrm>
            <a:off x="14526017" y="9384646"/>
            <a:ext cx="2794001" cy="1905001"/>
          </a:xfrm>
          <a:prstGeom prst="rect">
            <a:avLst/>
          </a:prstGeom>
          <a:solidFill>
            <a:srgbClr val="AD6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可用性策略执行</a:t>
            </a:r>
          </a:p>
        </p:txBody>
      </p:sp>
      <p:sp>
        <p:nvSpPr>
          <p:cNvPr id="1542" name="Shape 1542"/>
          <p:cNvSpPr/>
          <p:nvPr/>
        </p:nvSpPr>
        <p:spPr>
          <a:xfrm>
            <a:off x="1730006" y="8768115"/>
            <a:ext cx="21438806" cy="4614470"/>
          </a:xfrm>
          <a:prstGeom prst="rect">
            <a:avLst/>
          </a:prstGeom>
          <a:ln w="508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3" name="Shape 1543"/>
          <p:cNvSpPr/>
          <p:nvPr/>
        </p:nvSpPr>
        <p:spPr>
          <a:xfrm>
            <a:off x="9462062" y="9384646"/>
            <a:ext cx="2794001" cy="1905001"/>
          </a:xfrm>
          <a:prstGeom prst="rect">
            <a:avLst/>
          </a:prstGeom>
          <a:solidFill>
            <a:srgbClr val="21C9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故障注入策略投放</a:t>
            </a:r>
          </a:p>
        </p:txBody>
      </p:sp>
      <p:cxnSp>
        <p:nvCxnSpPr>
          <p:cNvPr id="1544" name="Connector 1544"/>
          <p:cNvCxnSpPr>
            <a:stCxn id="1531" idx="0"/>
            <a:endCxn id="1535" idx="0"/>
          </p:cNvCxnSpPr>
          <p:nvPr/>
        </p:nvCxnSpPr>
        <p:spPr>
          <a:xfrm flipH="1">
            <a:off x="7677017" y="5012707"/>
            <a:ext cx="4579981" cy="1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545" name="Connector 1545"/>
          <p:cNvCxnSpPr>
            <a:stCxn id="1536" idx="0"/>
            <a:endCxn id="1531" idx="0"/>
          </p:cNvCxnSpPr>
          <p:nvPr/>
        </p:nvCxnSpPr>
        <p:spPr>
          <a:xfrm flipH="1">
            <a:off x="12256997" y="5012707"/>
            <a:ext cx="4772392" cy="1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546" name="Connector 1546"/>
          <p:cNvCxnSpPr>
            <a:stCxn id="1537" idx="0"/>
            <a:endCxn id="1536" idx="0"/>
          </p:cNvCxnSpPr>
          <p:nvPr/>
        </p:nvCxnSpPr>
        <p:spPr>
          <a:xfrm flipH="1">
            <a:off x="17029388" y="5012707"/>
            <a:ext cx="4772393" cy="1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547" name="Connector 1547"/>
          <p:cNvCxnSpPr>
            <a:stCxn id="1534" idx="0"/>
            <a:endCxn id="1535" idx="0"/>
          </p:cNvCxnSpPr>
          <p:nvPr/>
        </p:nvCxnSpPr>
        <p:spPr>
          <a:xfrm flipV="1">
            <a:off x="5334167" y="5012707"/>
            <a:ext cx="2342851" cy="5324440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548" name="Connector 1548"/>
          <p:cNvCxnSpPr>
            <a:stCxn id="1536" idx="0"/>
            <a:endCxn id="1543" idx="0"/>
          </p:cNvCxnSpPr>
          <p:nvPr/>
        </p:nvCxnSpPr>
        <p:spPr>
          <a:xfrm flipH="1">
            <a:off x="10859062" y="5012707"/>
            <a:ext cx="6170327" cy="5324440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549" name="Connector 1549"/>
          <p:cNvCxnSpPr>
            <a:stCxn id="1535" idx="0"/>
            <a:endCxn id="1540" idx="0"/>
          </p:cNvCxnSpPr>
          <p:nvPr/>
        </p:nvCxnSpPr>
        <p:spPr>
          <a:xfrm>
            <a:off x="7677017" y="5012707"/>
            <a:ext cx="12917928" cy="5324440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550" name="Connector 1550"/>
          <p:cNvCxnSpPr>
            <a:stCxn id="1541" idx="0"/>
            <a:endCxn id="1534" idx="0"/>
          </p:cNvCxnSpPr>
          <p:nvPr/>
        </p:nvCxnSpPr>
        <p:spPr>
          <a:xfrm flipH="1">
            <a:off x="5334167" y="10337146"/>
            <a:ext cx="10588851" cy="1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551" name="Connector 1551"/>
          <p:cNvCxnSpPr>
            <a:stCxn id="1535" idx="0"/>
            <a:endCxn id="1543" idx="0"/>
          </p:cNvCxnSpPr>
          <p:nvPr/>
        </p:nvCxnSpPr>
        <p:spPr>
          <a:xfrm>
            <a:off x="7677017" y="5012707"/>
            <a:ext cx="3182046" cy="5324440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552" name="Connector 1552"/>
          <p:cNvCxnSpPr>
            <a:stCxn id="1536" idx="0"/>
            <a:endCxn id="1540" idx="0"/>
          </p:cNvCxnSpPr>
          <p:nvPr/>
        </p:nvCxnSpPr>
        <p:spPr>
          <a:xfrm>
            <a:off x="17029388" y="5012707"/>
            <a:ext cx="3565557" cy="5324440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553" name="Connector 1553"/>
          <p:cNvCxnSpPr>
            <a:stCxn id="1540" idx="0"/>
            <a:endCxn id="1541" idx="0"/>
          </p:cNvCxnSpPr>
          <p:nvPr/>
        </p:nvCxnSpPr>
        <p:spPr>
          <a:xfrm flipH="1">
            <a:off x="15923017" y="10337146"/>
            <a:ext cx="4671928" cy="1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arrow"/>
          </a:ln>
        </p:spPr>
      </p:cxnSp>
      <p:cxnSp>
        <p:nvCxnSpPr>
          <p:cNvPr id="1554" name="Connector 1554"/>
          <p:cNvCxnSpPr>
            <a:stCxn id="1534" idx="0"/>
            <a:endCxn id="1536" idx="0"/>
          </p:cNvCxnSpPr>
          <p:nvPr/>
        </p:nvCxnSpPr>
        <p:spPr>
          <a:xfrm flipV="1">
            <a:off x="5334167" y="5012707"/>
            <a:ext cx="11695222" cy="5324440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headEnd type="arrow"/>
          </a:ln>
        </p:spPr>
      </p:cxnSp>
      <p:sp>
        <p:nvSpPr>
          <p:cNvPr id="1555" name="Shape 1555"/>
          <p:cNvSpPr/>
          <p:nvPr/>
        </p:nvSpPr>
        <p:spPr>
          <a:xfrm>
            <a:off x="2238813" y="9310049"/>
            <a:ext cx="681493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 b="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弹性工程平台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Shape 1557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技术能力分离与建设 OEF</a:t>
            </a:r>
          </a:p>
        </p:txBody>
      </p:sp>
      <p:sp>
        <p:nvSpPr>
          <p:cNvPr id="1558" name="Shape 1558"/>
          <p:cNvSpPr/>
          <p:nvPr/>
        </p:nvSpPr>
        <p:spPr>
          <a:xfrm>
            <a:off x="3487293" y="7997398"/>
            <a:ext cx="2641601" cy="50165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可恢复性</a:t>
            </a:r>
          </a:p>
        </p:txBody>
      </p:sp>
      <p:sp>
        <p:nvSpPr>
          <p:cNvPr id="1559" name="Shape 1559"/>
          <p:cNvSpPr/>
          <p:nvPr/>
        </p:nvSpPr>
        <p:spPr>
          <a:xfrm>
            <a:off x="8953216" y="7995873"/>
            <a:ext cx="2540001" cy="24384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长流程断点续传</a:t>
            </a:r>
          </a:p>
        </p:txBody>
      </p:sp>
      <p:sp>
        <p:nvSpPr>
          <p:cNvPr id="1560" name="Shape 1560"/>
          <p:cNvSpPr/>
          <p:nvPr/>
        </p:nvSpPr>
        <p:spPr>
          <a:xfrm>
            <a:off x="6229375" y="7997398"/>
            <a:ext cx="2641601" cy="50165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柔性事务</a:t>
            </a:r>
          </a:p>
          <a:p>
            <a: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与</a:t>
            </a:r>
          </a:p>
          <a:p>
            <a: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最终一致性</a:t>
            </a:r>
          </a:p>
        </p:txBody>
      </p:sp>
      <p:sp>
        <p:nvSpPr>
          <p:cNvPr id="1561" name="Shape 1561"/>
          <p:cNvSpPr/>
          <p:nvPr/>
        </p:nvSpPr>
        <p:spPr>
          <a:xfrm>
            <a:off x="8953216" y="10570717"/>
            <a:ext cx="2540001" cy="2438401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业务级回滚</a:t>
            </a:r>
          </a:p>
        </p:txBody>
      </p:sp>
      <p:sp>
        <p:nvSpPr>
          <p:cNvPr id="1562" name="Shape 1562"/>
          <p:cNvSpPr/>
          <p:nvPr/>
        </p:nvSpPr>
        <p:spPr>
          <a:xfrm>
            <a:off x="12943709" y="2099101"/>
            <a:ext cx="5334001" cy="5016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可用性</a:t>
            </a:r>
          </a:p>
        </p:txBody>
      </p:sp>
      <p:sp>
        <p:nvSpPr>
          <p:cNvPr id="1563" name="Shape 1563"/>
          <p:cNvSpPr/>
          <p:nvPr/>
        </p:nvSpPr>
        <p:spPr>
          <a:xfrm>
            <a:off x="18356705" y="3801433"/>
            <a:ext cx="2540001" cy="16383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降级</a:t>
            </a:r>
          </a:p>
        </p:txBody>
      </p:sp>
      <p:sp>
        <p:nvSpPr>
          <p:cNvPr id="1564" name="Shape 1564"/>
          <p:cNvSpPr/>
          <p:nvPr/>
        </p:nvSpPr>
        <p:spPr>
          <a:xfrm>
            <a:off x="18356705" y="2099170"/>
            <a:ext cx="2540001" cy="16383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限流</a:t>
            </a:r>
          </a:p>
        </p:txBody>
      </p:sp>
      <p:sp>
        <p:nvSpPr>
          <p:cNvPr id="1565" name="Shape 1565"/>
          <p:cNvSpPr/>
          <p:nvPr/>
        </p:nvSpPr>
        <p:spPr>
          <a:xfrm>
            <a:off x="18356705" y="5478296"/>
            <a:ext cx="2540001" cy="16383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熔断</a:t>
            </a:r>
          </a:p>
        </p:txBody>
      </p:sp>
      <p:sp>
        <p:nvSpPr>
          <p:cNvPr id="1566" name="Shape 1566"/>
          <p:cNvSpPr/>
          <p:nvPr/>
        </p:nvSpPr>
        <p:spPr>
          <a:xfrm>
            <a:off x="3549675" y="2099101"/>
            <a:ext cx="5334001" cy="50165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响应时间</a:t>
            </a:r>
          </a:p>
        </p:txBody>
      </p:sp>
      <p:sp>
        <p:nvSpPr>
          <p:cNvPr id="1567" name="Shape 1567"/>
          <p:cNvSpPr/>
          <p:nvPr/>
        </p:nvSpPr>
        <p:spPr>
          <a:xfrm>
            <a:off x="8953216" y="2105948"/>
            <a:ext cx="2540001" cy="24384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异步</a:t>
            </a:r>
          </a:p>
        </p:txBody>
      </p:sp>
      <p:sp>
        <p:nvSpPr>
          <p:cNvPr id="1568" name="Shape 1568"/>
          <p:cNvSpPr/>
          <p:nvPr/>
        </p:nvSpPr>
        <p:spPr>
          <a:xfrm>
            <a:off x="8953216" y="4677201"/>
            <a:ext cx="2540001" cy="24384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归并</a:t>
            </a:r>
          </a:p>
        </p:txBody>
      </p:sp>
      <p:sp>
        <p:nvSpPr>
          <p:cNvPr id="1569" name="Shape 1569"/>
          <p:cNvSpPr/>
          <p:nvPr/>
        </p:nvSpPr>
        <p:spPr>
          <a:xfrm>
            <a:off x="18356705" y="7997398"/>
            <a:ext cx="2540001" cy="12192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过程追踪</a:t>
            </a:r>
          </a:p>
        </p:txBody>
      </p:sp>
      <p:sp>
        <p:nvSpPr>
          <p:cNvPr id="1570" name="Shape 1570"/>
          <p:cNvSpPr/>
          <p:nvPr/>
        </p:nvSpPr>
        <p:spPr>
          <a:xfrm>
            <a:off x="18356705" y="9261635"/>
            <a:ext cx="2540001" cy="12192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现场还原</a:t>
            </a:r>
          </a:p>
        </p:txBody>
      </p:sp>
      <p:sp>
        <p:nvSpPr>
          <p:cNvPr id="1571" name="Shape 1571"/>
          <p:cNvSpPr/>
          <p:nvPr/>
        </p:nvSpPr>
        <p:spPr>
          <a:xfrm>
            <a:off x="18356705" y="10538573"/>
            <a:ext cx="2540001" cy="12192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数据分析</a:t>
            </a:r>
          </a:p>
        </p:txBody>
      </p:sp>
      <p:sp>
        <p:nvSpPr>
          <p:cNvPr id="1572" name="Shape 1572"/>
          <p:cNvSpPr/>
          <p:nvPr/>
        </p:nvSpPr>
        <p:spPr>
          <a:xfrm>
            <a:off x="18356705" y="11812363"/>
            <a:ext cx="2540001" cy="12192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模块化</a:t>
            </a:r>
          </a:p>
        </p:txBody>
      </p:sp>
      <p:sp>
        <p:nvSpPr>
          <p:cNvPr id="1573" name="Shape 1573"/>
          <p:cNvSpPr/>
          <p:nvPr/>
        </p:nvSpPr>
        <p:spPr>
          <a:xfrm>
            <a:off x="12943709" y="7990906"/>
            <a:ext cx="2641601" cy="50165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可维护性</a:t>
            </a:r>
          </a:p>
        </p:txBody>
      </p:sp>
      <p:sp>
        <p:nvSpPr>
          <p:cNvPr id="1574" name="Shape 1574"/>
          <p:cNvSpPr/>
          <p:nvPr/>
        </p:nvSpPr>
        <p:spPr>
          <a:xfrm>
            <a:off x="15650207" y="7997398"/>
            <a:ext cx="2641601" cy="372965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可查证</a:t>
            </a:r>
          </a:p>
        </p:txBody>
      </p:sp>
      <p:sp>
        <p:nvSpPr>
          <p:cNvPr id="1575" name="Shape 1575"/>
          <p:cNvSpPr/>
          <p:nvPr/>
        </p:nvSpPr>
        <p:spPr>
          <a:xfrm>
            <a:off x="15675607" y="11794049"/>
            <a:ext cx="2641601" cy="121335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模块化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7" name="蝴蝶.jpg"/>
          <p:cNvPicPr>
            <a:picLocks noChangeAspect="1"/>
          </p:cNvPicPr>
          <p:nvPr/>
        </p:nvPicPr>
        <p:blipFill>
          <a:blip r:embed="rId3">
            <a:alphaModFix amt="46686"/>
            <a:extLst/>
          </a:blip>
          <a:srcRect t="7986" b="2652"/>
          <a:stretch>
            <a:fillRect/>
          </a:stretch>
        </p:blipFill>
        <p:spPr>
          <a:xfrm>
            <a:off x="-53440" y="18892"/>
            <a:ext cx="24490880" cy="13678217"/>
          </a:xfrm>
          <a:prstGeom prst="rect">
            <a:avLst/>
          </a:prstGeom>
          <a:ln w="25400">
            <a:miter lim="400000"/>
          </a:ln>
          <a:effectLst>
            <a:reflection stA="82330" endPos="40000" dir="5400000" sy="-100000" algn="bl" rotWithShape="0"/>
          </a:effectLst>
        </p:spPr>
      </p:pic>
      <p:sp>
        <p:nvSpPr>
          <p:cNvPr id="1578" name="Shape 1578"/>
          <p:cNvSpPr>
            <a:spLocks noGrp="1"/>
          </p:cNvSpPr>
          <p:nvPr>
            <p:ph type="body" idx="13"/>
          </p:nvPr>
        </p:nvSpPr>
        <p:spPr>
          <a:xfrm>
            <a:off x="1714500" y="635000"/>
            <a:ext cx="20955000" cy="63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Q &amp; A</a:t>
            </a:r>
          </a:p>
        </p:txBody>
      </p:sp>
      <p:pic>
        <p:nvPicPr>
          <p:cNvPr id="1579" name="图片 1578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7096" y="5278138"/>
            <a:ext cx="3803613" cy="3775094"/>
          </a:xfrm>
          <a:prstGeom prst="rect">
            <a:avLst/>
          </a:prstGeom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580" name="Shape 1580"/>
          <p:cNvSpPr/>
          <p:nvPr/>
        </p:nvSpPr>
        <p:spPr>
          <a:xfrm>
            <a:off x="9009723" y="10699761"/>
            <a:ext cx="6364555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>
                <a:solidFill>
                  <a:schemeClr val="accent1"/>
                </a:solidFill>
              </a:defRPr>
            </a:pPr>
            <a:r>
              <a:t>扫码关注美团点评技术团队公众号</a:t>
            </a:r>
          </a:p>
          <a:p>
            <a:pPr defTabSz="821531">
              <a:defRPr sz="3200">
                <a:solidFill>
                  <a:schemeClr val="accent1"/>
                </a:solidFill>
              </a:defRPr>
            </a:pPr>
            <a:r>
              <a:t>获取最 IN 的技术资讯</a:t>
            </a:r>
          </a:p>
        </p:txBody>
      </p:sp>
      <p:pic>
        <p:nvPicPr>
          <p:cNvPr id="1581" name="美团点评技术团队标准字体22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7617" y="608581"/>
            <a:ext cx="6022952" cy="687838"/>
          </a:xfrm>
          <a:prstGeom prst="rect">
            <a:avLst/>
          </a:prstGeom>
          <a:ln w="12700">
            <a:miter lim="400000"/>
          </a:ln>
        </p:spPr>
      </p:pic>
      <p:sp>
        <p:nvSpPr>
          <p:cNvPr id="1582" name="Shape 1582"/>
          <p:cNvSpPr/>
          <p:nvPr/>
        </p:nvSpPr>
        <p:spPr>
          <a:xfrm>
            <a:off x="11626850" y="11933981"/>
            <a:ext cx="11303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400"/>
              </a:spcBef>
              <a:defRPr sz="4000" b="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李丹</a:t>
            </a:r>
          </a:p>
        </p:txBody>
      </p:sp>
      <p:grpSp>
        <p:nvGrpSpPr>
          <p:cNvPr id="1585" name="Group 1585"/>
          <p:cNvGrpSpPr/>
          <p:nvPr/>
        </p:nvGrpSpPr>
        <p:grpSpPr>
          <a:xfrm>
            <a:off x="19396746" y="5245939"/>
            <a:ext cx="3771901" cy="3839491"/>
            <a:chOff x="0" y="0"/>
            <a:chExt cx="3771900" cy="3839490"/>
          </a:xfrm>
        </p:grpSpPr>
        <p:pic>
          <p:nvPicPr>
            <p:cNvPr id="1584" name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9700" y="165100"/>
              <a:ext cx="3492500" cy="350929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83" name="图片 1582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771900" cy="383949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系统的复杂性</a:t>
            </a:r>
          </a:p>
        </p:txBody>
      </p:sp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762000" y="1768917"/>
            <a:ext cx="22860000" cy="1016001"/>
          </a:xfrm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r>
              <a:t>过程与过程数据</a:t>
            </a:r>
          </a:p>
        </p:txBody>
      </p:sp>
      <p:grpSp>
        <p:nvGrpSpPr>
          <p:cNvPr id="313" name="Group 313"/>
          <p:cNvGrpSpPr/>
          <p:nvPr/>
        </p:nvGrpSpPr>
        <p:grpSpPr>
          <a:xfrm>
            <a:off x="3715851" y="3283834"/>
            <a:ext cx="16897691" cy="9789932"/>
            <a:chOff x="942172" y="0"/>
            <a:chExt cx="16897689" cy="9789930"/>
          </a:xfrm>
        </p:grpSpPr>
        <p:sp>
          <p:nvSpPr>
            <p:cNvPr id="240" name="Shape 240"/>
            <p:cNvSpPr/>
            <p:nvPr/>
          </p:nvSpPr>
          <p:spPr>
            <a:xfrm>
              <a:off x="993077" y="0"/>
              <a:ext cx="1958480" cy="783392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用户信息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4544769" y="0"/>
              <a:ext cx="1958480" cy="783392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产品信息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8057291" y="0"/>
              <a:ext cx="1958481" cy="783392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购买规则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15769742" y="0"/>
              <a:ext cx="1958480" cy="783392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限购规则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11913517" y="0"/>
              <a:ext cx="1958480" cy="783392"/>
            </a:xfrm>
            <a:prstGeom prst="rect">
              <a:avLst/>
            </a:prstGeom>
            <a:solidFill>
              <a:srgbClr val="008080"/>
            </a:solidFill>
            <a:ln w="25400" cap="flat">
              <a:solidFill>
                <a:srgbClr val="006363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购买历史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4519316" y="2351345"/>
              <a:ext cx="1958480" cy="783392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优惠信息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11848895" y="4795360"/>
              <a:ext cx="1958480" cy="783393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 u="sng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直连下单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15842214" y="2361262"/>
              <a:ext cx="1958480" cy="783393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库存校验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7992668" y="4795360"/>
              <a:ext cx="1958480" cy="783393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风控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15881382" y="4795360"/>
              <a:ext cx="1958480" cy="783393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保险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967625" y="2351345"/>
              <a:ext cx="1958480" cy="783392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 u="sng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优惠消费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967624" y="1220078"/>
              <a:ext cx="1958480" cy="783392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用户中心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4519316" y="1220078"/>
              <a:ext cx="1958480" cy="783392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产品中心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8051423" y="1220078"/>
              <a:ext cx="1958480" cy="783392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产品中心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15744290" y="1220078"/>
              <a:ext cx="1958480" cy="783392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产品中心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15855929" y="3597599"/>
              <a:ext cx="1958480" cy="783392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产品中心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4493863" y="3527340"/>
              <a:ext cx="1958480" cy="783393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优惠平台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942172" y="3527340"/>
              <a:ext cx="1958480" cy="783393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优惠平台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967625" y="4795360"/>
              <a:ext cx="1958480" cy="783393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抵用券信息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942172" y="6261114"/>
              <a:ext cx="1958480" cy="783393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抵用券平台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4480147" y="4795360"/>
              <a:ext cx="1958480" cy="783393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 u="sng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抵用券消费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4454693" y="6261114"/>
              <a:ext cx="1958480" cy="783393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抵用券平台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7986800" y="6332432"/>
              <a:ext cx="1958480" cy="783392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抵用券平台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11862610" y="6383884"/>
              <a:ext cx="1958480" cy="783393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openAPI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15855929" y="6276342"/>
              <a:ext cx="1958480" cy="783393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保险平台</a:t>
              </a:r>
            </a:p>
          </p:txBody>
        </p:sp>
        <p:cxnSp>
          <p:nvCxnSpPr>
            <p:cNvPr id="265" name="Connector 265"/>
            <p:cNvCxnSpPr>
              <a:stCxn id="240" idx="0"/>
              <a:endCxn id="241" idx="0"/>
            </p:cNvCxnSpPr>
            <p:nvPr/>
          </p:nvCxnSpPr>
          <p:spPr>
            <a:xfrm>
              <a:off x="1972317" y="391695"/>
              <a:ext cx="3551693" cy="1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266" name="Connector 266"/>
            <p:cNvCxnSpPr>
              <a:stCxn id="241" idx="0"/>
              <a:endCxn id="242" idx="0"/>
            </p:cNvCxnSpPr>
            <p:nvPr/>
          </p:nvCxnSpPr>
          <p:spPr>
            <a:xfrm>
              <a:off x="5524009" y="391695"/>
              <a:ext cx="3512523" cy="1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267" name="Connector 267"/>
            <p:cNvCxnSpPr>
              <a:stCxn id="242" idx="0"/>
              <a:endCxn id="244" idx="0"/>
            </p:cNvCxnSpPr>
            <p:nvPr/>
          </p:nvCxnSpPr>
          <p:spPr>
            <a:xfrm>
              <a:off x="9036531" y="391695"/>
              <a:ext cx="3856227" cy="1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268" name="Connector 268"/>
            <p:cNvCxnSpPr>
              <a:stCxn id="244" idx="0"/>
              <a:endCxn id="243" idx="0"/>
            </p:cNvCxnSpPr>
            <p:nvPr/>
          </p:nvCxnSpPr>
          <p:spPr>
            <a:xfrm>
              <a:off x="12892757" y="391695"/>
              <a:ext cx="3856226" cy="1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269" name="Connector 269"/>
            <p:cNvCxnSpPr>
              <a:stCxn id="243" idx="0"/>
              <a:endCxn id="247" idx="0"/>
            </p:cNvCxnSpPr>
            <p:nvPr/>
          </p:nvCxnSpPr>
          <p:spPr>
            <a:xfrm>
              <a:off x="16751300" y="393700"/>
              <a:ext cx="76200" cy="2362200"/>
            </a:xfrm>
            <a:prstGeom prst="bentConnector3">
              <a:avLst>
                <a:gd name="adj1" fmla="val 2733333"/>
              </a:avLst>
            </a:prstGeom>
            <a:ln w="254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270" name="Connector 270"/>
            <p:cNvCxnSpPr>
              <a:stCxn id="287" idx="0"/>
              <a:endCxn id="247" idx="0"/>
            </p:cNvCxnSpPr>
            <p:nvPr/>
          </p:nvCxnSpPr>
          <p:spPr>
            <a:xfrm>
              <a:off x="12867304" y="2752958"/>
              <a:ext cx="3954150" cy="1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round/>
              <a:headEnd type="triangle" w="med" len="med"/>
            </a:ln>
            <a:effectLst/>
          </p:spPr>
        </p:cxnSp>
        <p:sp>
          <p:nvSpPr>
            <p:cNvPr id="271" name="Shape 271"/>
            <p:cNvSpPr/>
            <p:nvPr/>
          </p:nvSpPr>
          <p:spPr>
            <a:xfrm>
              <a:off x="7992668" y="2351345"/>
              <a:ext cx="1958480" cy="783392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 u="sng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库存使用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7986800" y="3600961"/>
              <a:ext cx="1958480" cy="783393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产品中心</a:t>
              </a:r>
            </a:p>
          </p:txBody>
        </p:sp>
        <p:cxnSp>
          <p:nvCxnSpPr>
            <p:cNvPr id="273" name="Connector 273"/>
            <p:cNvCxnSpPr>
              <a:stCxn id="271" idx="0"/>
              <a:endCxn id="287" idx="0"/>
            </p:cNvCxnSpPr>
            <p:nvPr/>
          </p:nvCxnSpPr>
          <p:spPr>
            <a:xfrm>
              <a:off x="8971908" y="2743040"/>
              <a:ext cx="3895397" cy="9919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round/>
              <a:headEnd type="triangle" w="med" len="med"/>
            </a:ln>
            <a:effectLst/>
          </p:spPr>
        </p:cxnSp>
        <p:cxnSp>
          <p:nvCxnSpPr>
            <p:cNvPr id="274" name="Connector 274"/>
            <p:cNvCxnSpPr>
              <a:stCxn id="245" idx="0"/>
              <a:endCxn id="271" idx="0"/>
            </p:cNvCxnSpPr>
            <p:nvPr/>
          </p:nvCxnSpPr>
          <p:spPr>
            <a:xfrm>
              <a:off x="5498556" y="2743040"/>
              <a:ext cx="3473353" cy="1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round/>
              <a:headEnd type="triangle" w="med" len="med"/>
            </a:ln>
            <a:effectLst/>
          </p:spPr>
        </p:cxnSp>
        <p:cxnSp>
          <p:nvCxnSpPr>
            <p:cNvPr id="275" name="Connector 275"/>
            <p:cNvCxnSpPr>
              <a:stCxn id="250" idx="0"/>
              <a:endCxn id="245" idx="0"/>
            </p:cNvCxnSpPr>
            <p:nvPr/>
          </p:nvCxnSpPr>
          <p:spPr>
            <a:xfrm>
              <a:off x="1946864" y="2743040"/>
              <a:ext cx="3551693" cy="1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round/>
              <a:headEnd type="triangle" w="med" len="med"/>
            </a:ln>
            <a:effectLst/>
          </p:spPr>
        </p:cxnSp>
        <p:cxnSp>
          <p:nvCxnSpPr>
            <p:cNvPr id="276" name="Connector 276"/>
            <p:cNvCxnSpPr>
              <a:stCxn id="258" idx="0"/>
              <a:endCxn id="250" idx="0"/>
            </p:cNvCxnSpPr>
            <p:nvPr/>
          </p:nvCxnSpPr>
          <p:spPr>
            <a:xfrm flipV="1">
              <a:off x="1943100" y="2743200"/>
              <a:ext cx="12700" cy="2438400"/>
            </a:xfrm>
            <a:prstGeom prst="bentConnector3">
              <a:avLst>
                <a:gd name="adj1" fmla="val -15300000"/>
              </a:avLst>
            </a:prstGeom>
            <a:ln w="25400" cap="flat">
              <a:solidFill>
                <a:srgbClr val="4F81BD"/>
              </a:solidFill>
              <a:prstDash val="solid"/>
              <a:round/>
              <a:headEnd type="triangle" w="med" len="med"/>
            </a:ln>
            <a:effectLst/>
          </p:spPr>
        </p:cxnSp>
        <p:cxnSp>
          <p:nvCxnSpPr>
            <p:cNvPr id="277" name="Connector 277"/>
            <p:cNvCxnSpPr>
              <a:stCxn id="258" idx="0"/>
              <a:endCxn id="260" idx="0"/>
            </p:cNvCxnSpPr>
            <p:nvPr/>
          </p:nvCxnSpPr>
          <p:spPr>
            <a:xfrm>
              <a:off x="1946864" y="5187056"/>
              <a:ext cx="3512523" cy="1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278" name="Connector 278"/>
            <p:cNvCxnSpPr>
              <a:stCxn id="260" idx="0"/>
              <a:endCxn id="248" idx="0"/>
            </p:cNvCxnSpPr>
            <p:nvPr/>
          </p:nvCxnSpPr>
          <p:spPr>
            <a:xfrm>
              <a:off x="5459386" y="5187056"/>
              <a:ext cx="3512523" cy="1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279" name="Connector 279"/>
            <p:cNvCxnSpPr>
              <a:stCxn id="248" idx="0"/>
              <a:endCxn id="246" idx="0"/>
            </p:cNvCxnSpPr>
            <p:nvPr/>
          </p:nvCxnSpPr>
          <p:spPr>
            <a:xfrm>
              <a:off x="8971908" y="5187056"/>
              <a:ext cx="3856227" cy="1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280" name="Connector 280"/>
            <p:cNvCxnSpPr>
              <a:stCxn id="246" idx="0"/>
              <a:endCxn id="249" idx="0"/>
            </p:cNvCxnSpPr>
            <p:nvPr/>
          </p:nvCxnSpPr>
          <p:spPr>
            <a:xfrm>
              <a:off x="12828134" y="5187056"/>
              <a:ext cx="4032489" cy="1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</p:cxnSp>
        <p:sp>
          <p:nvSpPr>
            <p:cNvPr id="281" name="Shape 281"/>
            <p:cNvSpPr/>
            <p:nvPr/>
          </p:nvSpPr>
          <p:spPr>
            <a:xfrm>
              <a:off x="15881382" y="7726867"/>
              <a:ext cx="1958480" cy="783393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发票信息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15855929" y="9005992"/>
              <a:ext cx="1958480" cy="783392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供应商平台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4519316" y="7726867"/>
              <a:ext cx="1958480" cy="783393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支付token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4493863" y="8955085"/>
              <a:ext cx="1958480" cy="783393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收银台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11888065" y="7726867"/>
              <a:ext cx="1958480" cy="783393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游玩人保存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11901780" y="9006538"/>
              <a:ext cx="1958480" cy="783393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用户体系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11888065" y="2361262"/>
              <a:ext cx="1958480" cy="783393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新老客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11913517" y="3527340"/>
              <a:ext cx="1958480" cy="783393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USS</a:t>
              </a:r>
            </a:p>
          </p:txBody>
        </p:sp>
        <p:cxnSp>
          <p:nvCxnSpPr>
            <p:cNvPr id="289" name="Connector 289"/>
            <p:cNvCxnSpPr>
              <a:stCxn id="285" idx="0"/>
              <a:endCxn id="281" idx="0"/>
            </p:cNvCxnSpPr>
            <p:nvPr/>
          </p:nvCxnSpPr>
          <p:spPr>
            <a:xfrm>
              <a:off x="12867304" y="8118563"/>
              <a:ext cx="3993319" cy="1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round/>
              <a:headEnd type="triangle" w="med" len="med"/>
            </a:ln>
            <a:effectLst/>
          </p:spPr>
        </p:cxnSp>
        <p:sp>
          <p:nvSpPr>
            <p:cNvPr id="290" name="Shape 290"/>
            <p:cNvSpPr/>
            <p:nvPr/>
          </p:nvSpPr>
          <p:spPr>
            <a:xfrm>
              <a:off x="7992668" y="7726867"/>
              <a:ext cx="1958480" cy="783393"/>
            </a:xfrm>
            <a:prstGeom prst="rect">
              <a:avLst/>
            </a:prstGeom>
            <a:solidFill>
              <a:srgbClr val="4E81BD"/>
            </a:solidFill>
            <a:ln w="25400" cap="flat">
              <a:solidFill>
                <a:srgbClr val="3F6797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订单快照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7986800" y="8955085"/>
              <a:ext cx="1958480" cy="783393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C67838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14400"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快照平台</a:t>
              </a:r>
            </a:p>
          </p:txBody>
        </p:sp>
        <p:cxnSp>
          <p:nvCxnSpPr>
            <p:cNvPr id="292" name="Connector 292"/>
            <p:cNvCxnSpPr>
              <a:stCxn id="290" idx="0"/>
              <a:endCxn id="285" idx="0"/>
            </p:cNvCxnSpPr>
            <p:nvPr/>
          </p:nvCxnSpPr>
          <p:spPr>
            <a:xfrm>
              <a:off x="8971908" y="8118563"/>
              <a:ext cx="3895397" cy="1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round/>
              <a:headEnd type="triangle" w="med" len="med"/>
            </a:ln>
            <a:effectLst/>
          </p:spPr>
        </p:cxnSp>
        <p:cxnSp>
          <p:nvCxnSpPr>
            <p:cNvPr id="293" name="Connector 293"/>
            <p:cNvCxnSpPr>
              <a:stCxn id="283" idx="0"/>
              <a:endCxn id="290" idx="0"/>
            </p:cNvCxnSpPr>
            <p:nvPr/>
          </p:nvCxnSpPr>
          <p:spPr>
            <a:xfrm>
              <a:off x="5498556" y="8118563"/>
              <a:ext cx="3473353" cy="1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round/>
              <a:headEnd type="triangle" w="med" len="med"/>
            </a:ln>
            <a:effectLst/>
          </p:spPr>
        </p:cxnSp>
        <p:cxnSp>
          <p:nvCxnSpPr>
            <p:cNvPr id="294" name="Connector 294"/>
            <p:cNvCxnSpPr>
              <a:stCxn id="249" idx="0"/>
              <a:endCxn id="281" idx="0"/>
            </p:cNvCxnSpPr>
            <p:nvPr/>
          </p:nvCxnSpPr>
          <p:spPr>
            <a:xfrm>
              <a:off x="16865600" y="5181600"/>
              <a:ext cx="12700" cy="2933700"/>
            </a:xfrm>
            <a:prstGeom prst="bentConnector3">
              <a:avLst>
                <a:gd name="adj1" fmla="val 15500000"/>
              </a:avLst>
            </a:prstGeom>
            <a:ln w="254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295" name="Connector 295"/>
            <p:cNvCxnSpPr>
              <a:stCxn id="251" idx="0"/>
              <a:endCxn id="240" idx="0"/>
            </p:cNvCxnSpPr>
            <p:nvPr/>
          </p:nvCxnSpPr>
          <p:spPr>
            <a:xfrm flipV="1">
              <a:off x="1946863" y="391695"/>
              <a:ext cx="25455" cy="1220079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296" name="Connector 296"/>
            <p:cNvCxnSpPr>
              <a:stCxn id="252" idx="0"/>
              <a:endCxn id="241" idx="0"/>
            </p:cNvCxnSpPr>
            <p:nvPr/>
          </p:nvCxnSpPr>
          <p:spPr>
            <a:xfrm flipV="1">
              <a:off x="5498556" y="391695"/>
              <a:ext cx="25454" cy="1220079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297" name="Connector 297"/>
            <p:cNvCxnSpPr>
              <a:stCxn id="253" idx="0"/>
              <a:endCxn id="242" idx="0"/>
            </p:cNvCxnSpPr>
            <p:nvPr/>
          </p:nvCxnSpPr>
          <p:spPr>
            <a:xfrm flipV="1">
              <a:off x="9030662" y="391695"/>
              <a:ext cx="5870" cy="1220079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298" name="Connector 298"/>
            <p:cNvCxnSpPr>
              <a:stCxn id="254" idx="0"/>
              <a:endCxn id="243" idx="0"/>
            </p:cNvCxnSpPr>
            <p:nvPr/>
          </p:nvCxnSpPr>
          <p:spPr>
            <a:xfrm flipV="1">
              <a:off x="16723529" y="391695"/>
              <a:ext cx="25454" cy="1220079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299" name="Connector 299"/>
            <p:cNvCxnSpPr>
              <a:stCxn id="255" idx="0"/>
              <a:endCxn id="247" idx="0"/>
            </p:cNvCxnSpPr>
            <p:nvPr/>
          </p:nvCxnSpPr>
          <p:spPr>
            <a:xfrm flipH="1" flipV="1">
              <a:off x="16821453" y="2752958"/>
              <a:ext cx="13717" cy="1236337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300" name="Connector 300"/>
            <p:cNvCxnSpPr>
              <a:stCxn id="288" idx="0"/>
              <a:endCxn id="287" idx="0"/>
            </p:cNvCxnSpPr>
            <p:nvPr/>
          </p:nvCxnSpPr>
          <p:spPr>
            <a:xfrm flipH="1" flipV="1">
              <a:off x="12867304" y="2752958"/>
              <a:ext cx="25454" cy="1166079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301" name="Connector 301"/>
            <p:cNvCxnSpPr>
              <a:stCxn id="272" idx="0"/>
              <a:endCxn id="271" idx="0"/>
            </p:cNvCxnSpPr>
            <p:nvPr/>
          </p:nvCxnSpPr>
          <p:spPr>
            <a:xfrm flipV="1">
              <a:off x="8966040" y="2743040"/>
              <a:ext cx="5869" cy="1249618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302" name="Connector 302"/>
            <p:cNvCxnSpPr>
              <a:stCxn id="256" idx="0"/>
              <a:endCxn id="245" idx="0"/>
            </p:cNvCxnSpPr>
            <p:nvPr/>
          </p:nvCxnSpPr>
          <p:spPr>
            <a:xfrm flipV="1">
              <a:off x="5473102" y="2743040"/>
              <a:ext cx="25455" cy="1175997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303" name="Connector 303"/>
            <p:cNvCxnSpPr>
              <a:stCxn id="257" idx="0"/>
              <a:endCxn id="250" idx="0"/>
            </p:cNvCxnSpPr>
            <p:nvPr/>
          </p:nvCxnSpPr>
          <p:spPr>
            <a:xfrm flipV="1">
              <a:off x="1921411" y="2743040"/>
              <a:ext cx="25454" cy="1175997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304" name="Connector 304"/>
            <p:cNvCxnSpPr>
              <a:stCxn id="264" idx="0"/>
              <a:endCxn id="249" idx="0"/>
            </p:cNvCxnSpPr>
            <p:nvPr/>
          </p:nvCxnSpPr>
          <p:spPr>
            <a:xfrm flipV="1">
              <a:off x="16835169" y="5187056"/>
              <a:ext cx="25454" cy="1480983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305" name="Connector 305"/>
            <p:cNvCxnSpPr>
              <a:stCxn id="262" idx="0"/>
              <a:endCxn id="248" idx="0"/>
            </p:cNvCxnSpPr>
            <p:nvPr/>
          </p:nvCxnSpPr>
          <p:spPr>
            <a:xfrm flipV="1">
              <a:off x="8966040" y="5187056"/>
              <a:ext cx="5869" cy="1537072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306" name="Connector 306"/>
            <p:cNvCxnSpPr>
              <a:stCxn id="261" idx="0"/>
              <a:endCxn id="260" idx="0"/>
            </p:cNvCxnSpPr>
            <p:nvPr/>
          </p:nvCxnSpPr>
          <p:spPr>
            <a:xfrm flipV="1">
              <a:off x="5433933" y="5187056"/>
              <a:ext cx="25454" cy="1465755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307" name="Connector 307"/>
            <p:cNvCxnSpPr>
              <a:stCxn id="259" idx="0"/>
              <a:endCxn id="258" idx="0"/>
            </p:cNvCxnSpPr>
            <p:nvPr/>
          </p:nvCxnSpPr>
          <p:spPr>
            <a:xfrm flipV="1">
              <a:off x="1921411" y="5187056"/>
              <a:ext cx="25454" cy="1465755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308" name="Connector 308"/>
            <p:cNvCxnSpPr>
              <a:stCxn id="282" idx="0"/>
              <a:endCxn id="281" idx="0"/>
            </p:cNvCxnSpPr>
            <p:nvPr/>
          </p:nvCxnSpPr>
          <p:spPr>
            <a:xfrm flipV="1">
              <a:off x="16835169" y="8118563"/>
              <a:ext cx="25454" cy="1279125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309" name="Connector 309"/>
            <p:cNvCxnSpPr>
              <a:stCxn id="286" idx="0"/>
              <a:endCxn id="285" idx="0"/>
            </p:cNvCxnSpPr>
            <p:nvPr/>
          </p:nvCxnSpPr>
          <p:spPr>
            <a:xfrm flipH="1" flipV="1">
              <a:off x="12867304" y="8118563"/>
              <a:ext cx="13717" cy="1279672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310" name="Connector 310"/>
            <p:cNvCxnSpPr>
              <a:stCxn id="291" idx="0"/>
              <a:endCxn id="290" idx="0"/>
            </p:cNvCxnSpPr>
            <p:nvPr/>
          </p:nvCxnSpPr>
          <p:spPr>
            <a:xfrm flipV="1">
              <a:off x="8966040" y="8118563"/>
              <a:ext cx="5869" cy="1228219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311" name="Connector 311"/>
            <p:cNvCxnSpPr>
              <a:stCxn id="284" idx="0"/>
              <a:endCxn id="283" idx="0"/>
            </p:cNvCxnSpPr>
            <p:nvPr/>
          </p:nvCxnSpPr>
          <p:spPr>
            <a:xfrm flipV="1">
              <a:off x="5473102" y="8118563"/>
              <a:ext cx="25455" cy="1228219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  <p:cxnSp>
          <p:nvCxnSpPr>
            <p:cNvPr id="312" name="Connector 312"/>
            <p:cNvCxnSpPr>
              <a:stCxn id="263" idx="0"/>
              <a:endCxn id="246" idx="0"/>
            </p:cNvCxnSpPr>
            <p:nvPr/>
          </p:nvCxnSpPr>
          <p:spPr>
            <a:xfrm flipH="1" flipV="1">
              <a:off x="12828134" y="5187056"/>
              <a:ext cx="13717" cy="1588525"/>
            </a:xfrm>
            <a:prstGeom prst="straightConnector1">
              <a:avLst/>
            </a:prstGeom>
            <a:ln w="12700" cap="flat">
              <a:solidFill>
                <a:srgbClr val="8064A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</p:cxnSp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系统的复杂性</a:t>
            </a:r>
          </a:p>
        </p:txBody>
      </p:sp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xfrm>
            <a:off x="762000" y="1780050"/>
            <a:ext cx="22860000" cy="1016001"/>
          </a:xfrm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r>
              <a:t>混沌性</a:t>
            </a:r>
          </a:p>
        </p:txBody>
      </p:sp>
      <p:sp>
        <p:nvSpPr>
          <p:cNvPr id="317" name="Shape 317"/>
          <p:cNvSpPr/>
          <p:nvPr/>
        </p:nvSpPr>
        <p:spPr>
          <a:xfrm>
            <a:off x="12705217" y="3597574"/>
            <a:ext cx="9239587" cy="9162452"/>
          </a:xfrm>
          <a:prstGeom prst="rect">
            <a:avLst/>
          </a:prstGeom>
          <a:solidFill>
            <a:srgbClr val="34A5DA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9017484">
            <a:off x="12911488" y="10398131"/>
            <a:ext cx="1615389" cy="1125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下单</a:t>
            </a:r>
          </a:p>
        </p:txBody>
      </p:sp>
      <p:sp>
        <p:nvSpPr>
          <p:cNvPr id="319" name="Shape 319"/>
          <p:cNvSpPr/>
          <p:nvPr/>
        </p:nvSpPr>
        <p:spPr>
          <a:xfrm rot="18658429">
            <a:off x="12733413" y="7281240"/>
            <a:ext cx="2349918" cy="134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支付</a:t>
            </a:r>
          </a:p>
        </p:txBody>
      </p:sp>
      <p:sp>
        <p:nvSpPr>
          <p:cNvPr id="320" name="Shape 320"/>
          <p:cNvSpPr/>
          <p:nvPr/>
        </p:nvSpPr>
        <p:spPr>
          <a:xfrm rot="4313192">
            <a:off x="15554103" y="11010020"/>
            <a:ext cx="1607384" cy="108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预约</a:t>
            </a:r>
          </a:p>
        </p:txBody>
      </p:sp>
      <p:sp>
        <p:nvSpPr>
          <p:cNvPr id="321" name="Shape 321"/>
          <p:cNvSpPr/>
          <p:nvPr/>
        </p:nvSpPr>
        <p:spPr>
          <a:xfrm rot="19728902">
            <a:off x="16863948" y="7468775"/>
            <a:ext cx="1479542" cy="974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退款</a:t>
            </a:r>
          </a:p>
        </p:txBody>
      </p:sp>
      <p:sp>
        <p:nvSpPr>
          <p:cNvPr id="322" name="Shape 322"/>
          <p:cNvSpPr/>
          <p:nvPr/>
        </p:nvSpPr>
        <p:spPr>
          <a:xfrm rot="21071226">
            <a:off x="15248348" y="4698207"/>
            <a:ext cx="1495122" cy="104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核销</a:t>
            </a:r>
          </a:p>
        </p:txBody>
      </p:sp>
      <p:sp>
        <p:nvSpPr>
          <p:cNvPr id="323" name="Shape 323"/>
          <p:cNvSpPr/>
          <p:nvPr/>
        </p:nvSpPr>
        <p:spPr>
          <a:xfrm rot="3104161">
            <a:off x="16893170" y="10546005"/>
            <a:ext cx="1468882" cy="1024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清算</a:t>
            </a:r>
          </a:p>
        </p:txBody>
      </p:sp>
      <p:sp>
        <p:nvSpPr>
          <p:cNvPr id="324" name="Shape 324"/>
          <p:cNvSpPr/>
          <p:nvPr/>
        </p:nvSpPr>
        <p:spPr>
          <a:xfrm rot="19728902">
            <a:off x="14534712" y="9530577"/>
            <a:ext cx="1479542" cy="97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检索</a:t>
            </a:r>
          </a:p>
        </p:txBody>
      </p:sp>
      <p:sp>
        <p:nvSpPr>
          <p:cNvPr id="325" name="Shape 325"/>
          <p:cNvSpPr/>
          <p:nvPr/>
        </p:nvSpPr>
        <p:spPr>
          <a:xfrm rot="20096960">
            <a:off x="19771066" y="10086105"/>
            <a:ext cx="1479541" cy="97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发码</a:t>
            </a:r>
          </a:p>
        </p:txBody>
      </p:sp>
      <p:sp>
        <p:nvSpPr>
          <p:cNvPr id="326" name="Shape 326"/>
          <p:cNvSpPr/>
          <p:nvPr/>
        </p:nvSpPr>
        <p:spPr>
          <a:xfrm>
            <a:off x="1031364" y="3166400"/>
            <a:ext cx="90071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34A5DA"/>
                </a:solidFill>
              </a:defRPr>
            </a:lvl1pPr>
          </a:lstStyle>
          <a:p>
            <a:r>
              <a:t>医生，建筑学家和计算机科学家的故事</a:t>
            </a:r>
          </a:p>
        </p:txBody>
      </p:sp>
      <p:sp>
        <p:nvSpPr>
          <p:cNvPr id="327" name="Shape 327"/>
          <p:cNvSpPr/>
          <p:nvPr/>
        </p:nvSpPr>
        <p:spPr>
          <a:xfrm rot="21071226">
            <a:off x="17967349" y="5196475"/>
            <a:ext cx="1495123" cy="104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编审</a:t>
            </a:r>
          </a:p>
        </p:txBody>
      </p:sp>
      <p:sp>
        <p:nvSpPr>
          <p:cNvPr id="328" name="Shape 328"/>
          <p:cNvSpPr/>
          <p:nvPr/>
        </p:nvSpPr>
        <p:spPr>
          <a:xfrm rot="21071226">
            <a:off x="16367114" y="6505545"/>
            <a:ext cx="1495122" cy="104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赔付</a:t>
            </a:r>
          </a:p>
        </p:txBody>
      </p:sp>
      <p:sp>
        <p:nvSpPr>
          <p:cNvPr id="329" name="Shape 329"/>
          <p:cNvSpPr/>
          <p:nvPr/>
        </p:nvSpPr>
        <p:spPr>
          <a:xfrm rot="21071226">
            <a:off x="18558022" y="6065296"/>
            <a:ext cx="1495122" cy="104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上单</a:t>
            </a:r>
          </a:p>
        </p:txBody>
      </p:sp>
      <p:sp>
        <p:nvSpPr>
          <p:cNvPr id="330" name="Shape 330"/>
          <p:cNvSpPr/>
          <p:nvPr/>
        </p:nvSpPr>
        <p:spPr>
          <a:xfrm rot="21071226">
            <a:off x="18177873" y="10989275"/>
            <a:ext cx="1495123" cy="104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报账</a:t>
            </a:r>
          </a:p>
        </p:txBody>
      </p:sp>
      <p:sp>
        <p:nvSpPr>
          <p:cNvPr id="331" name="Shape 331"/>
          <p:cNvSpPr/>
          <p:nvPr/>
        </p:nvSpPr>
        <p:spPr>
          <a:xfrm rot="21071226">
            <a:off x="18735927" y="8014919"/>
            <a:ext cx="1495123" cy="104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采购</a:t>
            </a:r>
          </a:p>
        </p:txBody>
      </p:sp>
      <p:sp>
        <p:nvSpPr>
          <p:cNvPr id="332" name="Shape 332"/>
          <p:cNvSpPr/>
          <p:nvPr/>
        </p:nvSpPr>
        <p:spPr>
          <a:xfrm rot="21071226">
            <a:off x="14176206" y="6337300"/>
            <a:ext cx="1495122" cy="104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提货</a:t>
            </a:r>
          </a:p>
        </p:txBody>
      </p:sp>
      <p:sp>
        <p:nvSpPr>
          <p:cNvPr id="333" name="Shape 333"/>
          <p:cNvSpPr/>
          <p:nvPr/>
        </p:nvSpPr>
        <p:spPr>
          <a:xfrm rot="21071226">
            <a:off x="13438068" y="5399650"/>
            <a:ext cx="1495122" cy="104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派单</a:t>
            </a:r>
          </a:p>
        </p:txBody>
      </p:sp>
      <p:sp>
        <p:nvSpPr>
          <p:cNvPr id="334" name="Shape 334"/>
          <p:cNvSpPr/>
          <p:nvPr/>
        </p:nvSpPr>
        <p:spPr>
          <a:xfrm rot="1805731">
            <a:off x="20195709" y="5196475"/>
            <a:ext cx="1495123" cy="104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权限</a:t>
            </a:r>
          </a:p>
        </p:txBody>
      </p:sp>
      <p:sp>
        <p:nvSpPr>
          <p:cNvPr id="335" name="Shape 335"/>
          <p:cNvSpPr/>
          <p:nvPr/>
        </p:nvSpPr>
        <p:spPr>
          <a:xfrm rot="21071226">
            <a:off x="20195709" y="7435205"/>
            <a:ext cx="1495123" cy="104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合同</a:t>
            </a:r>
          </a:p>
        </p:txBody>
      </p:sp>
      <p:sp>
        <p:nvSpPr>
          <p:cNvPr id="336" name="Shape 336"/>
          <p:cNvSpPr/>
          <p:nvPr/>
        </p:nvSpPr>
        <p:spPr>
          <a:xfrm rot="21071226">
            <a:off x="12987270" y="4178881"/>
            <a:ext cx="2336924" cy="104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付款计划</a:t>
            </a:r>
          </a:p>
        </p:txBody>
      </p:sp>
      <p:sp>
        <p:nvSpPr>
          <p:cNvPr id="337" name="Shape 337"/>
          <p:cNvSpPr/>
          <p:nvPr/>
        </p:nvSpPr>
        <p:spPr>
          <a:xfrm rot="21071226">
            <a:off x="16821666" y="4076171"/>
            <a:ext cx="1495122" cy="104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优惠</a:t>
            </a:r>
          </a:p>
        </p:txBody>
      </p:sp>
      <p:sp>
        <p:nvSpPr>
          <p:cNvPr id="338" name="Shape 338"/>
          <p:cNvSpPr/>
          <p:nvPr/>
        </p:nvSpPr>
        <p:spPr>
          <a:xfrm rot="21071226">
            <a:off x="19763274" y="3792290"/>
            <a:ext cx="1495122" cy="104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红包</a:t>
            </a:r>
          </a:p>
        </p:txBody>
      </p:sp>
      <p:sp>
        <p:nvSpPr>
          <p:cNvPr id="339" name="Shape 339"/>
          <p:cNvSpPr/>
          <p:nvPr/>
        </p:nvSpPr>
        <p:spPr>
          <a:xfrm rot="21071226">
            <a:off x="18177873" y="4115674"/>
            <a:ext cx="1495123" cy="104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分销</a:t>
            </a:r>
          </a:p>
        </p:txBody>
      </p:sp>
      <p:sp>
        <p:nvSpPr>
          <p:cNvPr id="340" name="Shape 340"/>
          <p:cNvSpPr/>
          <p:nvPr/>
        </p:nvSpPr>
        <p:spPr>
          <a:xfrm rot="3104161">
            <a:off x="17980469" y="9622266"/>
            <a:ext cx="1468883" cy="1024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合单</a:t>
            </a:r>
          </a:p>
        </p:txBody>
      </p:sp>
      <p:sp>
        <p:nvSpPr>
          <p:cNvPr id="341" name="Shape 341"/>
          <p:cNvSpPr/>
          <p:nvPr/>
        </p:nvSpPr>
        <p:spPr>
          <a:xfrm rot="3104161">
            <a:off x="15261470" y="7338242"/>
            <a:ext cx="1468882" cy="1024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拆单</a:t>
            </a:r>
          </a:p>
        </p:txBody>
      </p:sp>
      <p:sp>
        <p:nvSpPr>
          <p:cNvPr id="342" name="Shape 342"/>
          <p:cNvSpPr/>
          <p:nvPr/>
        </p:nvSpPr>
        <p:spPr>
          <a:xfrm rot="19561930">
            <a:off x="13848486" y="11276724"/>
            <a:ext cx="1607385" cy="1081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包票</a:t>
            </a:r>
          </a:p>
        </p:txBody>
      </p:sp>
      <p:sp>
        <p:nvSpPr>
          <p:cNvPr id="343" name="Shape 343"/>
          <p:cNvSpPr/>
          <p:nvPr/>
        </p:nvSpPr>
        <p:spPr>
          <a:xfrm rot="19561930">
            <a:off x="20139580" y="11247063"/>
            <a:ext cx="1607384" cy="1081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搭售</a:t>
            </a:r>
          </a:p>
        </p:txBody>
      </p:sp>
      <p:sp>
        <p:nvSpPr>
          <p:cNvPr id="344" name="Shape 344"/>
          <p:cNvSpPr/>
          <p:nvPr/>
        </p:nvSpPr>
        <p:spPr>
          <a:xfrm>
            <a:off x="2370204" y="6392808"/>
            <a:ext cx="2605051" cy="2609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600" extrusionOk="0">
                <a:moveTo>
                  <a:pt x="6934" y="0"/>
                </a:moveTo>
                <a:cubicBezTo>
                  <a:pt x="6735" y="0"/>
                  <a:pt x="6650" y="145"/>
                  <a:pt x="6816" y="441"/>
                </a:cubicBezTo>
                <a:cubicBezTo>
                  <a:pt x="6956" y="690"/>
                  <a:pt x="9918" y="7392"/>
                  <a:pt x="10870" y="9549"/>
                </a:cubicBezTo>
                <a:lnTo>
                  <a:pt x="9219" y="9549"/>
                </a:lnTo>
                <a:lnTo>
                  <a:pt x="6875" y="9549"/>
                </a:lnTo>
                <a:cubicBezTo>
                  <a:pt x="5902" y="9549"/>
                  <a:pt x="4068" y="9760"/>
                  <a:pt x="2789" y="10083"/>
                </a:cubicBezTo>
                <a:cubicBezTo>
                  <a:pt x="2579" y="9830"/>
                  <a:pt x="1314" y="8276"/>
                  <a:pt x="1132" y="8012"/>
                </a:cubicBezTo>
                <a:cubicBezTo>
                  <a:pt x="933" y="7721"/>
                  <a:pt x="734" y="7754"/>
                  <a:pt x="567" y="7754"/>
                </a:cubicBezTo>
                <a:cubicBezTo>
                  <a:pt x="400" y="7754"/>
                  <a:pt x="444" y="7754"/>
                  <a:pt x="283" y="7754"/>
                </a:cubicBezTo>
                <a:cubicBezTo>
                  <a:pt x="116" y="7754"/>
                  <a:pt x="-88" y="7802"/>
                  <a:pt x="41" y="8120"/>
                </a:cubicBezTo>
                <a:cubicBezTo>
                  <a:pt x="219" y="8546"/>
                  <a:pt x="783" y="9922"/>
                  <a:pt x="1148" y="10801"/>
                </a:cubicBezTo>
                <a:cubicBezTo>
                  <a:pt x="783" y="11685"/>
                  <a:pt x="213" y="13054"/>
                  <a:pt x="41" y="13480"/>
                </a:cubicBezTo>
                <a:cubicBezTo>
                  <a:pt x="-88" y="13798"/>
                  <a:pt x="116" y="13847"/>
                  <a:pt x="283" y="13847"/>
                </a:cubicBezTo>
                <a:cubicBezTo>
                  <a:pt x="450" y="13847"/>
                  <a:pt x="406" y="13847"/>
                  <a:pt x="567" y="13847"/>
                </a:cubicBezTo>
                <a:cubicBezTo>
                  <a:pt x="734" y="13847"/>
                  <a:pt x="933" y="13879"/>
                  <a:pt x="1132" y="13588"/>
                </a:cubicBezTo>
                <a:cubicBezTo>
                  <a:pt x="1314" y="13318"/>
                  <a:pt x="2579" y="11770"/>
                  <a:pt x="2789" y="11517"/>
                </a:cubicBezTo>
                <a:cubicBezTo>
                  <a:pt x="4068" y="11840"/>
                  <a:pt x="5907" y="12051"/>
                  <a:pt x="6875" y="12051"/>
                </a:cubicBezTo>
                <a:lnTo>
                  <a:pt x="9095" y="12051"/>
                </a:lnTo>
                <a:lnTo>
                  <a:pt x="10876" y="12051"/>
                </a:lnTo>
                <a:cubicBezTo>
                  <a:pt x="9925" y="14203"/>
                  <a:pt x="6961" y="20910"/>
                  <a:pt x="6822" y="21159"/>
                </a:cubicBezTo>
                <a:cubicBezTo>
                  <a:pt x="6655" y="21455"/>
                  <a:pt x="6746" y="21600"/>
                  <a:pt x="6939" y="21600"/>
                </a:cubicBezTo>
                <a:cubicBezTo>
                  <a:pt x="7133" y="21600"/>
                  <a:pt x="7380" y="21600"/>
                  <a:pt x="7579" y="21600"/>
                </a:cubicBezTo>
                <a:cubicBezTo>
                  <a:pt x="7784" y="21600"/>
                  <a:pt x="7870" y="21481"/>
                  <a:pt x="8005" y="21308"/>
                </a:cubicBezTo>
                <a:cubicBezTo>
                  <a:pt x="8166" y="21104"/>
                  <a:pt x="8988" y="20048"/>
                  <a:pt x="10031" y="18705"/>
                </a:cubicBezTo>
                <a:lnTo>
                  <a:pt x="10930" y="18705"/>
                </a:lnTo>
                <a:cubicBezTo>
                  <a:pt x="11285" y="18705"/>
                  <a:pt x="11613" y="18635"/>
                  <a:pt x="11849" y="18516"/>
                </a:cubicBezTo>
                <a:lnTo>
                  <a:pt x="11849" y="17514"/>
                </a:lnTo>
                <a:cubicBezTo>
                  <a:pt x="11645" y="17417"/>
                  <a:pt x="11387" y="17352"/>
                  <a:pt x="11096" y="17330"/>
                </a:cubicBezTo>
                <a:cubicBezTo>
                  <a:pt x="11494" y="16823"/>
                  <a:pt x="11897" y="16300"/>
                  <a:pt x="12295" y="15793"/>
                </a:cubicBezTo>
                <a:lnTo>
                  <a:pt x="13162" y="15793"/>
                </a:lnTo>
                <a:cubicBezTo>
                  <a:pt x="13517" y="15793"/>
                  <a:pt x="13844" y="15723"/>
                  <a:pt x="14081" y="15605"/>
                </a:cubicBezTo>
                <a:lnTo>
                  <a:pt x="14081" y="14602"/>
                </a:lnTo>
                <a:cubicBezTo>
                  <a:pt x="13887" y="14511"/>
                  <a:pt x="13634" y="14445"/>
                  <a:pt x="13360" y="14424"/>
                </a:cubicBezTo>
                <a:cubicBezTo>
                  <a:pt x="14204" y="13340"/>
                  <a:pt x="14904" y="12445"/>
                  <a:pt x="15210" y="12051"/>
                </a:cubicBezTo>
                <a:lnTo>
                  <a:pt x="18635" y="12051"/>
                </a:lnTo>
                <a:cubicBezTo>
                  <a:pt x="20221" y="12051"/>
                  <a:pt x="21507" y="11491"/>
                  <a:pt x="21507" y="10801"/>
                </a:cubicBezTo>
                <a:cubicBezTo>
                  <a:pt x="21512" y="10111"/>
                  <a:pt x="20226" y="9549"/>
                  <a:pt x="18640" y="9549"/>
                </a:cubicBezTo>
                <a:lnTo>
                  <a:pt x="15215" y="9549"/>
                </a:lnTo>
                <a:cubicBezTo>
                  <a:pt x="14909" y="9155"/>
                  <a:pt x="14209" y="8260"/>
                  <a:pt x="13365" y="7176"/>
                </a:cubicBezTo>
                <a:cubicBezTo>
                  <a:pt x="13645" y="7155"/>
                  <a:pt x="13892" y="7091"/>
                  <a:pt x="14086" y="6999"/>
                </a:cubicBezTo>
                <a:lnTo>
                  <a:pt x="14086" y="5995"/>
                </a:lnTo>
                <a:cubicBezTo>
                  <a:pt x="13844" y="5877"/>
                  <a:pt x="13522" y="5807"/>
                  <a:pt x="13167" y="5807"/>
                </a:cubicBezTo>
                <a:lnTo>
                  <a:pt x="12295" y="5807"/>
                </a:lnTo>
                <a:cubicBezTo>
                  <a:pt x="11897" y="5300"/>
                  <a:pt x="11494" y="4777"/>
                  <a:pt x="11096" y="4270"/>
                </a:cubicBezTo>
                <a:cubicBezTo>
                  <a:pt x="11387" y="4254"/>
                  <a:pt x="11645" y="4185"/>
                  <a:pt x="11849" y="4088"/>
                </a:cubicBezTo>
                <a:lnTo>
                  <a:pt x="11849" y="3084"/>
                </a:lnTo>
                <a:cubicBezTo>
                  <a:pt x="11607" y="2965"/>
                  <a:pt x="11285" y="2895"/>
                  <a:pt x="10930" y="2895"/>
                </a:cubicBezTo>
                <a:lnTo>
                  <a:pt x="10026" y="2895"/>
                </a:lnTo>
                <a:cubicBezTo>
                  <a:pt x="8983" y="1558"/>
                  <a:pt x="8161" y="496"/>
                  <a:pt x="7999" y="292"/>
                </a:cubicBezTo>
                <a:cubicBezTo>
                  <a:pt x="7865" y="119"/>
                  <a:pt x="7779" y="0"/>
                  <a:pt x="7574" y="0"/>
                </a:cubicBezTo>
                <a:cubicBezTo>
                  <a:pt x="7381" y="0"/>
                  <a:pt x="7133" y="0"/>
                  <a:pt x="6934" y="0"/>
                </a:cubicBezTo>
                <a:close/>
              </a:path>
            </a:pathLst>
          </a:custGeom>
          <a:solidFill>
            <a:srgbClr val="34A5DA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l" defTabSz="821531">
              <a:lnSpc>
                <a:spcPct val="80000"/>
              </a:lnSpc>
              <a:defRPr sz="3800" cap="all">
                <a:latin typeface="Baskerville"/>
                <a:ea typeface="Baskerville"/>
                <a:cs typeface="Baskerville"/>
                <a:sym typeface="Baskerville"/>
              </a:defRPr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3674080" y="9648315"/>
            <a:ext cx="1156996" cy="2127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46" y="0"/>
                </a:moveTo>
                <a:lnTo>
                  <a:pt x="7546" y="738"/>
                </a:lnTo>
                <a:lnTo>
                  <a:pt x="14054" y="738"/>
                </a:lnTo>
                <a:lnTo>
                  <a:pt x="14054" y="0"/>
                </a:lnTo>
                <a:lnTo>
                  <a:pt x="7546" y="0"/>
                </a:lnTo>
                <a:close/>
                <a:moveTo>
                  <a:pt x="3926" y="1105"/>
                </a:moveTo>
                <a:cubicBezTo>
                  <a:pt x="2578" y="1105"/>
                  <a:pt x="1410" y="1612"/>
                  <a:pt x="1113" y="2329"/>
                </a:cubicBezTo>
                <a:cubicBezTo>
                  <a:pt x="399" y="4049"/>
                  <a:pt x="0" y="5990"/>
                  <a:pt x="0" y="8044"/>
                </a:cubicBezTo>
                <a:cubicBezTo>
                  <a:pt x="0" y="10099"/>
                  <a:pt x="399" y="12034"/>
                  <a:pt x="1113" y="13760"/>
                </a:cubicBezTo>
                <a:cubicBezTo>
                  <a:pt x="1410" y="14477"/>
                  <a:pt x="2578" y="14983"/>
                  <a:pt x="3926" y="14983"/>
                </a:cubicBezTo>
                <a:lnTo>
                  <a:pt x="17674" y="14983"/>
                </a:lnTo>
                <a:cubicBezTo>
                  <a:pt x="19022" y="14983"/>
                  <a:pt x="20190" y="14477"/>
                  <a:pt x="20487" y="13760"/>
                </a:cubicBezTo>
                <a:cubicBezTo>
                  <a:pt x="21201" y="12040"/>
                  <a:pt x="21600" y="10099"/>
                  <a:pt x="21600" y="8044"/>
                </a:cubicBezTo>
                <a:cubicBezTo>
                  <a:pt x="21600" y="5990"/>
                  <a:pt x="21201" y="4054"/>
                  <a:pt x="20487" y="2329"/>
                </a:cubicBezTo>
                <a:cubicBezTo>
                  <a:pt x="20190" y="1612"/>
                  <a:pt x="19022" y="1105"/>
                  <a:pt x="17674" y="1105"/>
                </a:cubicBezTo>
                <a:lnTo>
                  <a:pt x="3926" y="1105"/>
                </a:lnTo>
                <a:close/>
                <a:moveTo>
                  <a:pt x="3493" y="3736"/>
                </a:moveTo>
                <a:lnTo>
                  <a:pt x="9443" y="3736"/>
                </a:lnTo>
                <a:cubicBezTo>
                  <a:pt x="9839" y="3736"/>
                  <a:pt x="10165" y="3914"/>
                  <a:pt x="10165" y="4130"/>
                </a:cubicBezTo>
                <a:lnTo>
                  <a:pt x="10165" y="7365"/>
                </a:lnTo>
                <a:cubicBezTo>
                  <a:pt x="10165" y="7581"/>
                  <a:pt x="9839" y="7758"/>
                  <a:pt x="9443" y="7758"/>
                </a:cubicBezTo>
                <a:lnTo>
                  <a:pt x="3493" y="7758"/>
                </a:lnTo>
                <a:cubicBezTo>
                  <a:pt x="3096" y="7758"/>
                  <a:pt x="2767" y="7581"/>
                  <a:pt x="2767" y="7365"/>
                </a:cubicBezTo>
                <a:lnTo>
                  <a:pt x="2767" y="4130"/>
                </a:lnTo>
                <a:cubicBezTo>
                  <a:pt x="2767" y="3914"/>
                  <a:pt x="3096" y="3736"/>
                  <a:pt x="3493" y="3736"/>
                </a:cubicBezTo>
                <a:close/>
                <a:moveTo>
                  <a:pt x="12157" y="3736"/>
                </a:moveTo>
                <a:lnTo>
                  <a:pt x="18107" y="3736"/>
                </a:lnTo>
                <a:cubicBezTo>
                  <a:pt x="18504" y="3736"/>
                  <a:pt x="18833" y="3914"/>
                  <a:pt x="18833" y="4130"/>
                </a:cubicBezTo>
                <a:lnTo>
                  <a:pt x="18833" y="7365"/>
                </a:lnTo>
                <a:cubicBezTo>
                  <a:pt x="18833" y="7581"/>
                  <a:pt x="18504" y="7758"/>
                  <a:pt x="18107" y="7758"/>
                </a:cubicBezTo>
                <a:lnTo>
                  <a:pt x="12157" y="7758"/>
                </a:lnTo>
                <a:cubicBezTo>
                  <a:pt x="11761" y="7758"/>
                  <a:pt x="11435" y="7581"/>
                  <a:pt x="11435" y="7365"/>
                </a:cubicBezTo>
                <a:lnTo>
                  <a:pt x="11435" y="4130"/>
                </a:lnTo>
                <a:cubicBezTo>
                  <a:pt x="11435" y="3914"/>
                  <a:pt x="11761" y="3736"/>
                  <a:pt x="12157" y="3736"/>
                </a:cubicBezTo>
                <a:close/>
                <a:moveTo>
                  <a:pt x="4710" y="9306"/>
                </a:moveTo>
                <a:cubicBezTo>
                  <a:pt x="5722" y="9306"/>
                  <a:pt x="6536" y="9749"/>
                  <a:pt x="6536" y="10299"/>
                </a:cubicBezTo>
                <a:cubicBezTo>
                  <a:pt x="6536" y="10849"/>
                  <a:pt x="5712" y="11289"/>
                  <a:pt x="4710" y="11289"/>
                </a:cubicBezTo>
                <a:cubicBezTo>
                  <a:pt x="3709" y="11289"/>
                  <a:pt x="2885" y="10849"/>
                  <a:pt x="2885" y="10299"/>
                </a:cubicBezTo>
                <a:cubicBezTo>
                  <a:pt x="2885" y="9749"/>
                  <a:pt x="3699" y="9306"/>
                  <a:pt x="4710" y="9306"/>
                </a:cubicBezTo>
                <a:close/>
                <a:moveTo>
                  <a:pt x="16890" y="9306"/>
                </a:moveTo>
                <a:cubicBezTo>
                  <a:pt x="17901" y="9306"/>
                  <a:pt x="18715" y="9749"/>
                  <a:pt x="18715" y="10299"/>
                </a:cubicBezTo>
                <a:cubicBezTo>
                  <a:pt x="18715" y="10849"/>
                  <a:pt x="17901" y="11289"/>
                  <a:pt x="16890" y="11289"/>
                </a:cubicBezTo>
                <a:cubicBezTo>
                  <a:pt x="15888" y="11289"/>
                  <a:pt x="15064" y="10849"/>
                  <a:pt x="15064" y="10299"/>
                </a:cubicBezTo>
                <a:cubicBezTo>
                  <a:pt x="15064" y="9749"/>
                  <a:pt x="15878" y="9306"/>
                  <a:pt x="16890" y="9306"/>
                </a:cubicBezTo>
                <a:close/>
                <a:moveTo>
                  <a:pt x="2411" y="15718"/>
                </a:moveTo>
                <a:lnTo>
                  <a:pt x="2064" y="16439"/>
                </a:lnTo>
                <a:lnTo>
                  <a:pt x="4881" y="16439"/>
                </a:lnTo>
                <a:lnTo>
                  <a:pt x="4593" y="17340"/>
                </a:lnTo>
                <a:lnTo>
                  <a:pt x="1636" y="17340"/>
                </a:lnTo>
                <a:lnTo>
                  <a:pt x="1221" y="18203"/>
                </a:lnTo>
                <a:lnTo>
                  <a:pt x="4305" y="18203"/>
                </a:lnTo>
                <a:lnTo>
                  <a:pt x="3957" y="19292"/>
                </a:lnTo>
                <a:lnTo>
                  <a:pt x="703" y="19292"/>
                </a:lnTo>
                <a:lnTo>
                  <a:pt x="198" y="20348"/>
                </a:lnTo>
                <a:lnTo>
                  <a:pt x="3620" y="20348"/>
                </a:lnTo>
                <a:lnTo>
                  <a:pt x="3214" y="21600"/>
                </a:lnTo>
                <a:lnTo>
                  <a:pt x="5742" y="21600"/>
                </a:lnTo>
                <a:lnTo>
                  <a:pt x="6009" y="20348"/>
                </a:lnTo>
                <a:lnTo>
                  <a:pt x="15579" y="20348"/>
                </a:lnTo>
                <a:lnTo>
                  <a:pt x="15848" y="21600"/>
                </a:lnTo>
                <a:lnTo>
                  <a:pt x="18377" y="21600"/>
                </a:lnTo>
                <a:lnTo>
                  <a:pt x="17971" y="20348"/>
                </a:lnTo>
                <a:lnTo>
                  <a:pt x="21392" y="20348"/>
                </a:lnTo>
                <a:lnTo>
                  <a:pt x="20897" y="19292"/>
                </a:lnTo>
                <a:lnTo>
                  <a:pt x="17643" y="19292"/>
                </a:lnTo>
                <a:lnTo>
                  <a:pt x="17295" y="18203"/>
                </a:lnTo>
                <a:lnTo>
                  <a:pt x="20379" y="18203"/>
                </a:lnTo>
                <a:lnTo>
                  <a:pt x="19964" y="17340"/>
                </a:lnTo>
                <a:lnTo>
                  <a:pt x="17007" y="17340"/>
                </a:lnTo>
                <a:lnTo>
                  <a:pt x="16719" y="16439"/>
                </a:lnTo>
                <a:lnTo>
                  <a:pt x="19536" y="16439"/>
                </a:lnTo>
                <a:lnTo>
                  <a:pt x="19189" y="15718"/>
                </a:lnTo>
                <a:lnTo>
                  <a:pt x="2411" y="15718"/>
                </a:lnTo>
                <a:close/>
                <a:moveTo>
                  <a:pt x="6852" y="16439"/>
                </a:moveTo>
                <a:lnTo>
                  <a:pt x="14736" y="16439"/>
                </a:lnTo>
                <a:lnTo>
                  <a:pt x="14934" y="17340"/>
                </a:lnTo>
                <a:lnTo>
                  <a:pt x="6654" y="17340"/>
                </a:lnTo>
                <a:lnTo>
                  <a:pt x="6852" y="16439"/>
                </a:lnTo>
                <a:close/>
                <a:moveTo>
                  <a:pt x="6477" y="18203"/>
                </a:moveTo>
                <a:lnTo>
                  <a:pt x="15123" y="18203"/>
                </a:lnTo>
                <a:lnTo>
                  <a:pt x="15362" y="19292"/>
                </a:lnTo>
                <a:lnTo>
                  <a:pt x="6238" y="19292"/>
                </a:lnTo>
                <a:lnTo>
                  <a:pt x="6477" y="18203"/>
                </a:lnTo>
                <a:close/>
              </a:path>
            </a:pathLst>
          </a:custGeom>
          <a:solidFill>
            <a:srgbClr val="34A5DA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l" defTabSz="821531">
              <a:lnSpc>
                <a:spcPct val="80000"/>
              </a:lnSpc>
              <a:defRPr sz="3800" cap="all">
                <a:latin typeface="Baskerville"/>
                <a:ea typeface="Baskerville"/>
                <a:cs typeface="Baskerville"/>
                <a:sym typeface="Baskerville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176651" y="4940121"/>
            <a:ext cx="2151851" cy="792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solidFill>
            <a:srgbClr val="34A5DA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l" defTabSz="821531">
              <a:lnSpc>
                <a:spcPct val="80000"/>
              </a:lnSpc>
              <a:defRPr sz="3800" cap="all">
                <a:latin typeface="Baskerville"/>
                <a:ea typeface="Baskerville"/>
                <a:cs typeface="Baskerville"/>
                <a:sym typeface="Baskerville"/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158609" y="6336458"/>
            <a:ext cx="1209541" cy="3027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34A5DA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6831376" y="9013204"/>
            <a:ext cx="1209541" cy="3122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34A5DA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7091387" y="4935410"/>
            <a:ext cx="1656734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4" h="20823" extrusionOk="0">
                <a:moveTo>
                  <a:pt x="4672" y="0"/>
                </a:moveTo>
                <a:cubicBezTo>
                  <a:pt x="2805" y="35"/>
                  <a:pt x="864" y="4062"/>
                  <a:pt x="215" y="9428"/>
                </a:cubicBezTo>
                <a:cubicBezTo>
                  <a:pt x="-478" y="15152"/>
                  <a:pt x="561" y="20233"/>
                  <a:pt x="2536" y="20776"/>
                </a:cubicBezTo>
                <a:cubicBezTo>
                  <a:pt x="3732" y="21105"/>
                  <a:pt x="4999" y="19689"/>
                  <a:pt x="5964" y="17250"/>
                </a:cubicBezTo>
                <a:cubicBezTo>
                  <a:pt x="6053" y="17260"/>
                  <a:pt x="6143" y="17266"/>
                  <a:pt x="6234" y="17266"/>
                </a:cubicBezTo>
                <a:lnTo>
                  <a:pt x="14686" y="17266"/>
                </a:lnTo>
                <a:cubicBezTo>
                  <a:pt x="15651" y="19695"/>
                  <a:pt x="16914" y="21104"/>
                  <a:pt x="18108" y="20776"/>
                </a:cubicBezTo>
                <a:cubicBezTo>
                  <a:pt x="20083" y="20233"/>
                  <a:pt x="21122" y="15152"/>
                  <a:pt x="20429" y="9428"/>
                </a:cubicBezTo>
                <a:cubicBezTo>
                  <a:pt x="19736" y="3704"/>
                  <a:pt x="17574" y="-495"/>
                  <a:pt x="15599" y="48"/>
                </a:cubicBezTo>
                <a:cubicBezTo>
                  <a:pt x="14695" y="297"/>
                  <a:pt x="13988" y="1498"/>
                  <a:pt x="13552" y="3274"/>
                </a:cubicBezTo>
                <a:lnTo>
                  <a:pt x="7092" y="3274"/>
                </a:lnTo>
                <a:cubicBezTo>
                  <a:pt x="6656" y="1498"/>
                  <a:pt x="5949" y="297"/>
                  <a:pt x="5045" y="48"/>
                </a:cubicBezTo>
                <a:cubicBezTo>
                  <a:pt x="4922" y="14"/>
                  <a:pt x="4797" y="-2"/>
                  <a:pt x="4672" y="0"/>
                </a:cubicBezTo>
                <a:close/>
                <a:moveTo>
                  <a:pt x="16605" y="4221"/>
                </a:moveTo>
                <a:cubicBezTo>
                  <a:pt x="16964" y="4221"/>
                  <a:pt x="17254" y="4697"/>
                  <a:pt x="17254" y="5287"/>
                </a:cubicBezTo>
                <a:cubicBezTo>
                  <a:pt x="17254" y="5877"/>
                  <a:pt x="16964" y="6356"/>
                  <a:pt x="16605" y="6356"/>
                </a:cubicBezTo>
                <a:cubicBezTo>
                  <a:pt x="16247" y="6356"/>
                  <a:pt x="15955" y="5877"/>
                  <a:pt x="15955" y="5287"/>
                </a:cubicBezTo>
                <a:cubicBezTo>
                  <a:pt x="15955" y="4697"/>
                  <a:pt x="16247" y="4221"/>
                  <a:pt x="16605" y="4221"/>
                </a:cubicBezTo>
                <a:close/>
                <a:moveTo>
                  <a:pt x="3247" y="5258"/>
                </a:moveTo>
                <a:lnTo>
                  <a:pt x="4402" y="5258"/>
                </a:lnTo>
                <a:lnTo>
                  <a:pt x="4402" y="7269"/>
                </a:lnTo>
                <a:lnTo>
                  <a:pt x="5624" y="7269"/>
                </a:lnTo>
                <a:lnTo>
                  <a:pt x="5624" y="9168"/>
                </a:lnTo>
                <a:lnTo>
                  <a:pt x="4402" y="9168"/>
                </a:lnTo>
                <a:lnTo>
                  <a:pt x="4402" y="11179"/>
                </a:lnTo>
                <a:lnTo>
                  <a:pt x="3247" y="11179"/>
                </a:lnTo>
                <a:lnTo>
                  <a:pt x="3247" y="9168"/>
                </a:lnTo>
                <a:lnTo>
                  <a:pt x="2024" y="9168"/>
                </a:lnTo>
                <a:lnTo>
                  <a:pt x="2024" y="7269"/>
                </a:lnTo>
                <a:lnTo>
                  <a:pt x="3247" y="7269"/>
                </a:lnTo>
                <a:lnTo>
                  <a:pt x="3247" y="5258"/>
                </a:lnTo>
                <a:close/>
                <a:moveTo>
                  <a:pt x="14989" y="6629"/>
                </a:moveTo>
                <a:cubicBezTo>
                  <a:pt x="15348" y="6629"/>
                  <a:pt x="15639" y="7108"/>
                  <a:pt x="15639" y="7698"/>
                </a:cubicBezTo>
                <a:cubicBezTo>
                  <a:pt x="15639" y="8288"/>
                  <a:pt x="15348" y="8767"/>
                  <a:pt x="14989" y="8767"/>
                </a:cubicBezTo>
                <a:cubicBezTo>
                  <a:pt x="14631" y="8767"/>
                  <a:pt x="14339" y="8288"/>
                  <a:pt x="14339" y="7698"/>
                </a:cubicBezTo>
                <a:cubicBezTo>
                  <a:pt x="14339" y="7108"/>
                  <a:pt x="14631" y="6629"/>
                  <a:pt x="14989" y="6629"/>
                </a:cubicBezTo>
                <a:close/>
                <a:moveTo>
                  <a:pt x="18220" y="6629"/>
                </a:moveTo>
                <a:cubicBezTo>
                  <a:pt x="18578" y="6629"/>
                  <a:pt x="18870" y="7108"/>
                  <a:pt x="18870" y="7698"/>
                </a:cubicBezTo>
                <a:cubicBezTo>
                  <a:pt x="18870" y="8288"/>
                  <a:pt x="18578" y="8767"/>
                  <a:pt x="18220" y="8767"/>
                </a:cubicBezTo>
                <a:cubicBezTo>
                  <a:pt x="17861" y="8767"/>
                  <a:pt x="17570" y="8288"/>
                  <a:pt x="17570" y="7698"/>
                </a:cubicBezTo>
                <a:cubicBezTo>
                  <a:pt x="17570" y="7108"/>
                  <a:pt x="17861" y="6629"/>
                  <a:pt x="18220" y="6629"/>
                </a:cubicBezTo>
                <a:close/>
                <a:moveTo>
                  <a:pt x="8482" y="7945"/>
                </a:moveTo>
                <a:lnTo>
                  <a:pt x="9567" y="7945"/>
                </a:lnTo>
                <a:cubicBezTo>
                  <a:pt x="9596" y="7945"/>
                  <a:pt x="9619" y="7983"/>
                  <a:pt x="9619" y="8030"/>
                </a:cubicBezTo>
                <a:lnTo>
                  <a:pt x="9619" y="8682"/>
                </a:lnTo>
                <a:cubicBezTo>
                  <a:pt x="9619" y="8729"/>
                  <a:pt x="9596" y="8767"/>
                  <a:pt x="9567" y="8767"/>
                </a:cubicBezTo>
                <a:lnTo>
                  <a:pt x="8482" y="8767"/>
                </a:lnTo>
                <a:cubicBezTo>
                  <a:pt x="8453" y="8767"/>
                  <a:pt x="8430" y="8729"/>
                  <a:pt x="8430" y="8682"/>
                </a:cubicBezTo>
                <a:lnTo>
                  <a:pt x="8430" y="8030"/>
                </a:lnTo>
                <a:cubicBezTo>
                  <a:pt x="8430" y="7983"/>
                  <a:pt x="8453" y="7945"/>
                  <a:pt x="8482" y="7945"/>
                </a:cubicBezTo>
                <a:close/>
                <a:moveTo>
                  <a:pt x="10874" y="7945"/>
                </a:moveTo>
                <a:lnTo>
                  <a:pt x="11959" y="7945"/>
                </a:lnTo>
                <a:cubicBezTo>
                  <a:pt x="11987" y="7945"/>
                  <a:pt x="12011" y="7983"/>
                  <a:pt x="12011" y="8030"/>
                </a:cubicBezTo>
                <a:lnTo>
                  <a:pt x="12011" y="8682"/>
                </a:lnTo>
                <a:cubicBezTo>
                  <a:pt x="12011" y="8729"/>
                  <a:pt x="11987" y="8767"/>
                  <a:pt x="11959" y="8767"/>
                </a:cubicBezTo>
                <a:lnTo>
                  <a:pt x="10874" y="8767"/>
                </a:lnTo>
                <a:cubicBezTo>
                  <a:pt x="10845" y="8767"/>
                  <a:pt x="10822" y="8729"/>
                  <a:pt x="10822" y="8682"/>
                </a:cubicBezTo>
                <a:lnTo>
                  <a:pt x="10822" y="8030"/>
                </a:lnTo>
                <a:cubicBezTo>
                  <a:pt x="10822" y="7983"/>
                  <a:pt x="10845" y="7945"/>
                  <a:pt x="10874" y="7945"/>
                </a:cubicBezTo>
                <a:close/>
                <a:moveTo>
                  <a:pt x="16605" y="9534"/>
                </a:moveTo>
                <a:cubicBezTo>
                  <a:pt x="16964" y="9534"/>
                  <a:pt x="17254" y="10010"/>
                  <a:pt x="17254" y="10600"/>
                </a:cubicBezTo>
                <a:cubicBezTo>
                  <a:pt x="17254" y="11190"/>
                  <a:pt x="16964" y="11669"/>
                  <a:pt x="16605" y="11669"/>
                </a:cubicBezTo>
                <a:cubicBezTo>
                  <a:pt x="16247" y="11669"/>
                  <a:pt x="15955" y="11190"/>
                  <a:pt x="15955" y="10600"/>
                </a:cubicBezTo>
                <a:cubicBezTo>
                  <a:pt x="15955" y="10010"/>
                  <a:pt x="16247" y="9534"/>
                  <a:pt x="16605" y="9534"/>
                </a:cubicBezTo>
                <a:close/>
              </a:path>
            </a:pathLst>
          </a:custGeom>
          <a:solidFill>
            <a:srgbClr val="34A5DA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 rot="20122586">
            <a:off x="12514922" y="8498562"/>
            <a:ext cx="3523788" cy="134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 b="0">
                <a:solidFill>
                  <a:srgbClr val="FAF4C6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运行效率</a:t>
            </a:r>
          </a:p>
        </p:txBody>
      </p:sp>
      <p:sp>
        <p:nvSpPr>
          <p:cNvPr id="351" name="Shape 351"/>
          <p:cNvSpPr/>
          <p:nvPr/>
        </p:nvSpPr>
        <p:spPr>
          <a:xfrm rot="19728902">
            <a:off x="16044619" y="8797098"/>
            <a:ext cx="2560783" cy="974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solidFill>
                  <a:srgbClr val="FAF4C6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可用性</a:t>
            </a:r>
          </a:p>
        </p:txBody>
      </p:sp>
      <p:sp>
        <p:nvSpPr>
          <p:cNvPr id="352" name="Shape 352"/>
          <p:cNvSpPr/>
          <p:nvPr/>
        </p:nvSpPr>
        <p:spPr>
          <a:xfrm rot="693160">
            <a:off x="18738750" y="8926771"/>
            <a:ext cx="3011649" cy="104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solidFill>
                  <a:srgbClr val="FAF4C6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可维护性</a:t>
            </a:r>
          </a:p>
        </p:txBody>
      </p:sp>
      <p:sp>
        <p:nvSpPr>
          <p:cNvPr id="353" name="Shape 353"/>
          <p:cNvSpPr/>
          <p:nvPr/>
        </p:nvSpPr>
        <p:spPr>
          <a:xfrm rot="104729">
            <a:off x="15657588" y="5658167"/>
            <a:ext cx="2560783" cy="97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solidFill>
                  <a:srgbClr val="FAF4C6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可靠性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系统的复杂性</a:t>
            </a:r>
          </a:p>
        </p:txBody>
      </p:sp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762000" y="1785722"/>
            <a:ext cx="22860000" cy="1016001"/>
          </a:xfrm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r>
              <a:t>易变性</a:t>
            </a:r>
          </a:p>
        </p:txBody>
      </p:sp>
      <p:sp>
        <p:nvSpPr>
          <p:cNvPr id="357" name="Shape 357"/>
          <p:cNvSpPr/>
          <p:nvPr/>
        </p:nvSpPr>
        <p:spPr>
          <a:xfrm>
            <a:off x="5208706" y="3714305"/>
            <a:ext cx="13802435" cy="8452427"/>
          </a:xfrm>
          <a:prstGeom prst="rect">
            <a:avLst/>
          </a:prstGeom>
          <a:solidFill>
            <a:schemeClr val="accent2">
              <a:alpha val="4044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8" name="Shape 358"/>
          <p:cNvSpPr/>
          <p:nvPr/>
        </p:nvSpPr>
        <p:spPr>
          <a:xfrm flipV="1">
            <a:off x="5171256" y="3317444"/>
            <a:ext cx="1" cy="8792667"/>
          </a:xfrm>
          <a:prstGeom prst="line">
            <a:avLst/>
          </a:prstGeom>
          <a:ln w="1016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266537" y="12213630"/>
            <a:ext cx="14141361" cy="1"/>
          </a:xfrm>
          <a:prstGeom prst="line">
            <a:avLst/>
          </a:prstGeom>
          <a:ln w="1016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066328" y="12086777"/>
            <a:ext cx="209858" cy="2537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4347814" y="5954928"/>
            <a:ext cx="787401" cy="34457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功能的数量</a:t>
            </a:r>
          </a:p>
        </p:txBody>
      </p:sp>
      <p:sp>
        <p:nvSpPr>
          <p:cNvPr id="362" name="Shape 362"/>
          <p:cNvSpPr/>
          <p:nvPr/>
        </p:nvSpPr>
        <p:spPr>
          <a:xfrm>
            <a:off x="11449069" y="12256368"/>
            <a:ext cx="2300360" cy="78378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功能过程</a:t>
            </a:r>
          </a:p>
        </p:txBody>
      </p:sp>
      <p:sp>
        <p:nvSpPr>
          <p:cNvPr id="363" name="Shape 363"/>
          <p:cNvSpPr/>
          <p:nvPr/>
        </p:nvSpPr>
        <p:spPr>
          <a:xfrm>
            <a:off x="5219196" y="4429376"/>
            <a:ext cx="12378159" cy="7737356"/>
          </a:xfrm>
          <a:prstGeom prst="rect">
            <a:avLst/>
          </a:prstGeom>
          <a:solidFill>
            <a:schemeClr val="accent1">
              <a:lumOff val="13529"/>
              <a:alpha val="4044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221406" y="6944458"/>
            <a:ext cx="8336982" cy="5222275"/>
          </a:xfrm>
          <a:prstGeom prst="rect">
            <a:avLst/>
          </a:prstGeom>
          <a:solidFill>
            <a:schemeClr val="accent6">
              <a:satOff val="15424"/>
              <a:lumOff val="17647"/>
              <a:alpha val="4044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 flipV="1">
            <a:off x="5232890" y="4442731"/>
            <a:ext cx="12304392" cy="773214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10569107" y="2772002"/>
            <a:ext cx="324578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 b="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系统复杂度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body" idx="13"/>
          </p:nvPr>
        </p:nvSpPr>
        <p:spPr>
          <a:xfrm>
            <a:off x="1676400" y="4089400"/>
            <a:ext cx="21056600" cy="4135124"/>
          </a:xfrm>
          <a:prstGeom prst="rect">
            <a:avLst/>
          </a:prstGeom>
        </p:spPr>
        <p:txBody>
          <a:bodyPr/>
          <a:lstStyle/>
          <a:p>
            <a:pPr>
              <a:defRPr sz="9800"/>
            </a:pPr>
            <a:r>
              <a:t>你无法一个人战斗</a:t>
            </a:r>
          </a:p>
          <a:p>
            <a:pPr>
              <a:defRPr sz="9800"/>
            </a:pPr>
            <a:r>
              <a:t>你只能一个人战斗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idx="15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问题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/>
          </p:cNvSpPr>
          <p:nvPr>
            <p:ph type="body" idx="1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/>
          <a:lstStyle/>
          <a:p>
            <a:r>
              <a:t>实战</a:t>
            </a:r>
          </a:p>
        </p:txBody>
      </p:sp>
      <p:sp>
        <p:nvSpPr>
          <p:cNvPr id="372" name="Shape 372"/>
          <p:cNvSpPr>
            <a:spLocks noGrp="1"/>
          </p:cNvSpPr>
          <p:nvPr>
            <p:ph type="body" sz="half" idx="1"/>
          </p:nvPr>
        </p:nvSpPr>
        <p:spPr>
          <a:xfrm>
            <a:off x="5540060" y="2565400"/>
            <a:ext cx="13303880" cy="8585200"/>
          </a:xfrm>
          <a:prstGeom prst="rect">
            <a:avLst/>
          </a:prstGeom>
        </p:spPr>
        <p:txBody>
          <a:bodyPr anchor="ctr"/>
          <a:lstStyle/>
          <a:p>
            <a:pPr marL="0" indent="0" algn="ctr" defTabSz="635634">
              <a:spcBef>
                <a:spcPts val="3000"/>
              </a:spcBef>
              <a:buClrTx/>
              <a:buSzTx/>
              <a:buFontTx/>
              <a:buNone/>
              <a:defRPr sz="10318">
                <a:solidFill>
                  <a:schemeClr val="accent1"/>
                </a:solidFill>
              </a:defRPr>
            </a:pPr>
            <a:r>
              <a:t>分离</a:t>
            </a:r>
          </a:p>
          <a:p>
            <a:pPr marL="0" indent="0" algn="ctr" defTabSz="635634">
              <a:spcBef>
                <a:spcPts val="3000"/>
              </a:spcBef>
              <a:buClrTx/>
              <a:buSzTx/>
              <a:buFontTx/>
              <a:buNone/>
              <a:defRPr sz="10318">
                <a:solidFill>
                  <a:schemeClr val="accent6"/>
                </a:solidFill>
              </a:defRPr>
            </a:pPr>
            <a:r>
              <a:t>业务复杂度</a:t>
            </a:r>
          </a:p>
          <a:p>
            <a:pPr marL="0" indent="0" algn="ctr" defTabSz="635634">
              <a:spcBef>
                <a:spcPts val="3000"/>
              </a:spcBef>
              <a:buClrTx/>
              <a:buSzTx/>
              <a:buFontTx/>
              <a:buNone/>
              <a:defRPr sz="10318">
                <a:solidFill>
                  <a:schemeClr val="accent1"/>
                </a:solidFill>
              </a:defRPr>
            </a:pPr>
            <a:r>
              <a:t>与</a:t>
            </a:r>
          </a:p>
          <a:p>
            <a:pPr marL="0" indent="0" algn="ctr" defTabSz="635634">
              <a:spcBef>
                <a:spcPts val="3000"/>
              </a:spcBef>
              <a:buClrTx/>
              <a:buSzTx/>
              <a:buFontTx/>
              <a:buNone/>
              <a:defRPr sz="10318">
                <a:solidFill>
                  <a:schemeClr val="accent4">
                    <a:hueOff val="-624705"/>
                    <a:lumOff val="1372"/>
                  </a:schemeClr>
                </a:solidFill>
              </a:defRPr>
            </a:pPr>
            <a:r>
              <a:t>技术复杂度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Microsoft Macintosh PowerPoint</Application>
  <PresentationFormat>自定义</PresentationFormat>
  <Paragraphs>908</Paragraphs>
  <Slides>47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Avenir Next</vt:lpstr>
      <vt:lpstr>Avenir Next Medium</vt:lpstr>
      <vt:lpstr>Baskerville</vt:lpstr>
      <vt:lpstr>DFWaWaSC-W5</vt:lpstr>
      <vt:lpstr>DIN Alternate</vt:lpstr>
      <vt:lpstr>DIN Condensed</vt:lpstr>
      <vt:lpstr>Helvetica</vt:lpstr>
      <vt:lpstr>Helvetica Neue</vt:lpstr>
      <vt:lpstr>Helvetica Neue Light</vt:lpstr>
      <vt:lpstr>Helvetica Neue Medium</vt:lpstr>
      <vt:lpstr>Microsoft YaHei</vt:lpstr>
      <vt:lpstr>Black</vt:lpstr>
      <vt:lpstr>实战境内度假交易系统</vt:lpstr>
      <vt:lpstr>PowerPoint 演示文稿</vt:lpstr>
      <vt:lpstr>PowerPoint 演示文稿</vt:lpstr>
      <vt:lpstr>功能、质量的结合体</vt:lpstr>
      <vt:lpstr>过程与过程数据</vt:lpstr>
      <vt:lpstr>混沌性</vt:lpstr>
      <vt:lpstr>易变性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实战境内度假交易系统</dc:title>
  <cp:lastModifiedBy>Microsoft Office 用户</cp:lastModifiedBy>
  <cp:revision>1</cp:revision>
  <dcterms:modified xsi:type="dcterms:W3CDTF">2018-01-23T10:07:27Z</dcterms:modified>
</cp:coreProperties>
</file>