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77" r:id="rId5"/>
    <p:sldId id="618" r:id="rId6"/>
    <p:sldId id="619" r:id="rId7"/>
    <p:sldId id="622" r:id="rId8"/>
    <p:sldId id="593" r:id="rId9"/>
    <p:sldId id="483" r:id="rId10"/>
    <p:sldId id="624" r:id="rId11"/>
    <p:sldId id="537" r:id="rId12"/>
    <p:sldId id="492" r:id="rId13"/>
    <p:sldId id="493" r:id="rId14"/>
    <p:sldId id="494" r:id="rId15"/>
    <p:sldId id="538" r:id="rId16"/>
    <p:sldId id="486" r:id="rId17"/>
    <p:sldId id="495" r:id="rId18"/>
    <p:sldId id="647" r:id="rId19"/>
    <p:sldId id="496" r:id="rId20"/>
    <p:sldId id="500" r:id="rId21"/>
    <p:sldId id="648" r:id="rId22"/>
    <p:sldId id="501" r:id="rId23"/>
    <p:sldId id="659" r:id="rId24"/>
    <p:sldId id="660" r:id="rId25"/>
    <p:sldId id="661" r:id="rId26"/>
    <p:sldId id="662" r:id="rId27"/>
    <p:sldId id="514" r:id="rId28"/>
    <p:sldId id="503" r:id="rId29"/>
    <p:sldId id="490" r:id="rId30"/>
    <p:sldId id="6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64B56"/>
    <a:srgbClr val="DB313D"/>
    <a:srgbClr val="FFC61A"/>
    <a:srgbClr val="01699D"/>
    <a:srgbClr val="87C546"/>
    <a:srgbClr val="49D1DB"/>
    <a:srgbClr val="0174AB"/>
    <a:srgbClr val="F7BA00"/>
    <a:srgbClr val="92D050"/>
    <a:srgbClr val="62D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68" y="-120"/>
      </p:cViewPr>
      <p:guideLst>
        <p:guide orient="horz" pos="2060"/>
        <p:guide pos="39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200"/>
              <a:t>f_</a:t>
            </a:r>
            <a:r>
              <a:rPr lang="en-US" altLang="zh-CN" sz="2200"/>
              <a:t>alert_platform</a:t>
            </a:r>
            <a:endParaRPr lang="en-US" altLang="zh-CN" sz="2200"/>
          </a:p>
        </c:rich>
      </c:tx>
      <c:layout>
        <c:manualLayout>
          <c:xMode val="edge"/>
          <c:yMode val="edge"/>
          <c:x val="0.404289"/>
          <c:y val="0"/>
          <c:w val="0.191423"/>
          <c:h val="0.155941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77156"/>
          <c:y val="0.155941"/>
          <c:w val="0.924954"/>
          <c:h val="0.73378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Sheet1!$B$1:$EN$1</c:f>
              <c:strCache>
                <c:ptCount val="143"/>
                <c:pt idx="0">
                  <c:v>0:00</c:v>
                </c:pt>
                <c:pt idx="1">
                  <c:v>0:10</c:v>
                </c:pt>
                <c:pt idx="2">
                  <c:v>0:20</c:v>
                </c:pt>
                <c:pt idx="3">
                  <c:v>0:30</c:v>
                </c:pt>
                <c:pt idx="4">
                  <c:v>0:40</c:v>
                </c:pt>
                <c:pt idx="5">
                  <c:v>0:50</c:v>
                </c:pt>
                <c:pt idx="6">
                  <c:v>1:00</c:v>
                </c:pt>
                <c:pt idx="7">
                  <c:v>1:10</c:v>
                </c:pt>
                <c:pt idx="8">
                  <c:v>1:20</c:v>
                </c:pt>
                <c:pt idx="9">
                  <c:v>1:30</c:v>
                </c:pt>
                <c:pt idx="10">
                  <c:v>1:40</c:v>
                </c:pt>
                <c:pt idx="11">
                  <c:v>1:50</c:v>
                </c:pt>
                <c:pt idx="12">
                  <c:v>2:00</c:v>
                </c:pt>
                <c:pt idx="13">
                  <c:v>2:10</c:v>
                </c:pt>
                <c:pt idx="14">
                  <c:v>2:20</c:v>
                </c:pt>
                <c:pt idx="15">
                  <c:v>2:30</c:v>
                </c:pt>
                <c:pt idx="16">
                  <c:v>2:40</c:v>
                </c:pt>
                <c:pt idx="17">
                  <c:v>2:50</c:v>
                </c:pt>
                <c:pt idx="18">
                  <c:v>3:00</c:v>
                </c:pt>
                <c:pt idx="19">
                  <c:v>3:10</c:v>
                </c:pt>
                <c:pt idx="20">
                  <c:v>3:20</c:v>
                </c:pt>
                <c:pt idx="21">
                  <c:v>3:30</c:v>
                </c:pt>
                <c:pt idx="22">
                  <c:v>3:40</c:v>
                </c:pt>
                <c:pt idx="23">
                  <c:v>3:50</c:v>
                </c:pt>
                <c:pt idx="24">
                  <c:v>4:00</c:v>
                </c:pt>
                <c:pt idx="25">
                  <c:v>4:10</c:v>
                </c:pt>
                <c:pt idx="26">
                  <c:v>4:20</c:v>
                </c:pt>
                <c:pt idx="27">
                  <c:v>4:30</c:v>
                </c:pt>
                <c:pt idx="28">
                  <c:v>4:40</c:v>
                </c:pt>
                <c:pt idx="29">
                  <c:v>4:50</c:v>
                </c:pt>
                <c:pt idx="30">
                  <c:v>5:00</c:v>
                </c:pt>
                <c:pt idx="31">
                  <c:v>5:10</c:v>
                </c:pt>
                <c:pt idx="32">
                  <c:v>5:20</c:v>
                </c:pt>
                <c:pt idx="33">
                  <c:v>5:30</c:v>
                </c:pt>
                <c:pt idx="34">
                  <c:v>5:40</c:v>
                </c:pt>
                <c:pt idx="35">
                  <c:v>5:50</c:v>
                </c:pt>
                <c:pt idx="36">
                  <c:v>6:00</c:v>
                </c:pt>
                <c:pt idx="37">
                  <c:v>6:10</c:v>
                </c:pt>
                <c:pt idx="38">
                  <c:v>6:20</c:v>
                </c:pt>
                <c:pt idx="39">
                  <c:v>6:30</c:v>
                </c:pt>
                <c:pt idx="40">
                  <c:v>6:40</c:v>
                </c:pt>
                <c:pt idx="41">
                  <c:v>6:50</c:v>
                </c:pt>
                <c:pt idx="42">
                  <c:v>7:00</c:v>
                </c:pt>
                <c:pt idx="43">
                  <c:v>7:10</c:v>
                </c:pt>
                <c:pt idx="44">
                  <c:v>7:20</c:v>
                </c:pt>
                <c:pt idx="45">
                  <c:v>7:30</c:v>
                </c:pt>
                <c:pt idx="46">
                  <c:v>7:40</c:v>
                </c:pt>
                <c:pt idx="47">
                  <c:v>7:50</c:v>
                </c:pt>
                <c:pt idx="48">
                  <c:v>8:00</c:v>
                </c:pt>
                <c:pt idx="49">
                  <c:v>8:10</c:v>
                </c:pt>
                <c:pt idx="50">
                  <c:v>8:20</c:v>
                </c:pt>
                <c:pt idx="51">
                  <c:v>8:30</c:v>
                </c:pt>
                <c:pt idx="52">
                  <c:v>8:40</c:v>
                </c:pt>
                <c:pt idx="53">
                  <c:v>8:50</c:v>
                </c:pt>
                <c:pt idx="54">
                  <c:v>9:00</c:v>
                </c:pt>
                <c:pt idx="55">
                  <c:v>9:10</c:v>
                </c:pt>
                <c:pt idx="56">
                  <c:v>9:20</c:v>
                </c:pt>
                <c:pt idx="57">
                  <c:v>9:30</c:v>
                </c:pt>
                <c:pt idx="58">
                  <c:v>9:40</c:v>
                </c:pt>
                <c:pt idx="59">
                  <c:v>9:50</c:v>
                </c:pt>
                <c:pt idx="60">
                  <c:v>10:00</c:v>
                </c:pt>
                <c:pt idx="61">
                  <c:v>10:10</c:v>
                </c:pt>
                <c:pt idx="62">
                  <c:v>10:20</c:v>
                </c:pt>
                <c:pt idx="63">
                  <c:v>10:30</c:v>
                </c:pt>
                <c:pt idx="64">
                  <c:v>10:40</c:v>
                </c:pt>
                <c:pt idx="65">
                  <c:v>10:50</c:v>
                </c:pt>
                <c:pt idx="66">
                  <c:v>11:00</c:v>
                </c:pt>
                <c:pt idx="67">
                  <c:v>11:10</c:v>
                </c:pt>
                <c:pt idx="68">
                  <c:v>11:20</c:v>
                </c:pt>
                <c:pt idx="69">
                  <c:v>11:30</c:v>
                </c:pt>
                <c:pt idx="70">
                  <c:v>11:40</c:v>
                </c:pt>
                <c:pt idx="71">
                  <c:v>11:50</c:v>
                </c:pt>
                <c:pt idx="72">
                  <c:v>12:00</c:v>
                </c:pt>
                <c:pt idx="73">
                  <c:v>12:10</c:v>
                </c:pt>
                <c:pt idx="74">
                  <c:v>12:20</c:v>
                </c:pt>
                <c:pt idx="75">
                  <c:v>12:30</c:v>
                </c:pt>
                <c:pt idx="76">
                  <c:v>12:40</c:v>
                </c:pt>
                <c:pt idx="77">
                  <c:v>12:50</c:v>
                </c:pt>
                <c:pt idx="78">
                  <c:v>13:00</c:v>
                </c:pt>
                <c:pt idx="79">
                  <c:v>13:10</c:v>
                </c:pt>
                <c:pt idx="80">
                  <c:v>13:20</c:v>
                </c:pt>
                <c:pt idx="81">
                  <c:v>13:30</c:v>
                </c:pt>
                <c:pt idx="82">
                  <c:v>13:40</c:v>
                </c:pt>
                <c:pt idx="83">
                  <c:v>13:50</c:v>
                </c:pt>
                <c:pt idx="84">
                  <c:v>14:00</c:v>
                </c:pt>
                <c:pt idx="85">
                  <c:v>14:10</c:v>
                </c:pt>
                <c:pt idx="86">
                  <c:v>14:20</c:v>
                </c:pt>
                <c:pt idx="87">
                  <c:v>14:30</c:v>
                </c:pt>
                <c:pt idx="88">
                  <c:v>14:40</c:v>
                </c:pt>
                <c:pt idx="89">
                  <c:v>14:50</c:v>
                </c:pt>
                <c:pt idx="90">
                  <c:v>15:00</c:v>
                </c:pt>
                <c:pt idx="91">
                  <c:v>15:10</c:v>
                </c:pt>
                <c:pt idx="92">
                  <c:v>15:20</c:v>
                </c:pt>
                <c:pt idx="93">
                  <c:v>15:30</c:v>
                </c:pt>
                <c:pt idx="94">
                  <c:v>15:40</c:v>
                </c:pt>
                <c:pt idx="95">
                  <c:v>15:50</c:v>
                </c:pt>
                <c:pt idx="96">
                  <c:v>16:00</c:v>
                </c:pt>
                <c:pt idx="97">
                  <c:v>16:10</c:v>
                </c:pt>
                <c:pt idx="98">
                  <c:v>16:20</c:v>
                </c:pt>
                <c:pt idx="99">
                  <c:v>16:30</c:v>
                </c:pt>
                <c:pt idx="100">
                  <c:v>16:40</c:v>
                </c:pt>
                <c:pt idx="101">
                  <c:v>16:50</c:v>
                </c:pt>
                <c:pt idx="102">
                  <c:v>17:00</c:v>
                </c:pt>
                <c:pt idx="103">
                  <c:v>17:10</c:v>
                </c:pt>
                <c:pt idx="104">
                  <c:v>17:20</c:v>
                </c:pt>
                <c:pt idx="105">
                  <c:v>17:30</c:v>
                </c:pt>
                <c:pt idx="106">
                  <c:v>17:40</c:v>
                </c:pt>
                <c:pt idx="107">
                  <c:v>17:50</c:v>
                </c:pt>
                <c:pt idx="108">
                  <c:v>18:00</c:v>
                </c:pt>
                <c:pt idx="109">
                  <c:v>18:10</c:v>
                </c:pt>
                <c:pt idx="110">
                  <c:v>18:20</c:v>
                </c:pt>
                <c:pt idx="111">
                  <c:v>18:30</c:v>
                </c:pt>
                <c:pt idx="112">
                  <c:v>18:40</c:v>
                </c:pt>
                <c:pt idx="113">
                  <c:v>18:50</c:v>
                </c:pt>
                <c:pt idx="114">
                  <c:v>19:00</c:v>
                </c:pt>
                <c:pt idx="115">
                  <c:v>19:10</c:v>
                </c:pt>
                <c:pt idx="116">
                  <c:v>19:20</c:v>
                </c:pt>
                <c:pt idx="117">
                  <c:v>19:30</c:v>
                </c:pt>
                <c:pt idx="118">
                  <c:v>19:40</c:v>
                </c:pt>
                <c:pt idx="119">
                  <c:v>19:50</c:v>
                </c:pt>
                <c:pt idx="120">
                  <c:v>20:00</c:v>
                </c:pt>
                <c:pt idx="121">
                  <c:v>20:10</c:v>
                </c:pt>
                <c:pt idx="122">
                  <c:v>20:20</c:v>
                </c:pt>
                <c:pt idx="123">
                  <c:v>20:30</c:v>
                </c:pt>
                <c:pt idx="124">
                  <c:v>20:40</c:v>
                </c:pt>
                <c:pt idx="125">
                  <c:v>20:50</c:v>
                </c:pt>
                <c:pt idx="126">
                  <c:v>21:00</c:v>
                </c:pt>
                <c:pt idx="127">
                  <c:v>21:10</c:v>
                </c:pt>
                <c:pt idx="128">
                  <c:v>21:20</c:v>
                </c:pt>
                <c:pt idx="129">
                  <c:v>21:30</c:v>
                </c:pt>
                <c:pt idx="130">
                  <c:v>21:40</c:v>
                </c:pt>
                <c:pt idx="131">
                  <c:v>21:50</c:v>
                </c:pt>
                <c:pt idx="132">
                  <c:v>22:00</c:v>
                </c:pt>
                <c:pt idx="133">
                  <c:v>22:10</c:v>
                </c:pt>
                <c:pt idx="134">
                  <c:v>22:20</c:v>
                </c:pt>
                <c:pt idx="135">
                  <c:v>22:30</c:v>
                </c:pt>
                <c:pt idx="136">
                  <c:v>22:40</c:v>
                </c:pt>
                <c:pt idx="137">
                  <c:v>22:50</c:v>
                </c:pt>
                <c:pt idx="138">
                  <c:v>23:00</c:v>
                </c:pt>
                <c:pt idx="139">
                  <c:v>23:10</c:v>
                </c:pt>
                <c:pt idx="140">
                  <c:v>23:20</c:v>
                </c:pt>
                <c:pt idx="141">
                  <c:v>23:30</c:v>
                </c:pt>
                <c:pt idx="142">
                  <c:v>23:40</c:v>
                </c:pt>
              </c:strCache>
            </c:strRef>
          </c:cat>
          <c:val>
            <c:numRef>
              <c:f>Sheet1!$B$2:$EN$2</c:f>
              <c:numCache>
                <c:formatCode>General</c:formatCode>
                <c:ptCount val="14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94</c:v>
                </c:pt>
                <c:pt idx="58">
                  <c:v>94</c:v>
                </c:pt>
                <c:pt idx="59">
                  <c:v>90</c:v>
                </c:pt>
                <c:pt idx="60">
                  <c:v>90</c:v>
                </c:pt>
                <c:pt idx="61">
                  <c:v>90</c:v>
                </c:pt>
                <c:pt idx="62">
                  <c:v>95</c:v>
                </c:pt>
                <c:pt idx="63">
                  <c:v>95</c:v>
                </c:pt>
                <c:pt idx="64">
                  <c:v>95</c:v>
                </c:pt>
                <c:pt idx="65">
                  <c:v>95</c:v>
                </c:pt>
                <c:pt idx="66">
                  <c:v>95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94</c:v>
                </c:pt>
                <c:pt idx="91">
                  <c:v>94</c:v>
                </c:pt>
                <c:pt idx="92">
                  <c:v>94</c:v>
                </c:pt>
                <c:pt idx="93">
                  <c:v>90</c:v>
                </c:pt>
                <c:pt idx="94">
                  <c:v>90</c:v>
                </c:pt>
                <c:pt idx="95">
                  <c:v>90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92</c:v>
                </c:pt>
                <c:pt idx="100">
                  <c:v>92</c:v>
                </c:pt>
                <c:pt idx="101">
                  <c:v>92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146682304"/>
        <c:axId val="-2143280016"/>
      </c:lineChart>
      <c:catAx>
        <c:axId val="214668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3280016"/>
        <c:crosses val="autoZero"/>
        <c:auto val="1"/>
        <c:lblAlgn val="ctr"/>
        <c:lblOffset val="100"/>
        <c:noMultiLvlLbl val="1"/>
      </c:catAx>
      <c:valAx>
        <c:axId val="-21432800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6682304"/>
        <c:crosses val="autoZero"/>
        <c:crossBetween val="midCat"/>
        <c:majorUnit val="5"/>
        <c:minorUnit val="2.5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E136E-BC68-47C2-9E85-9506A7773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6CD15-79BD-4C1C-9BA3-8D8A863275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拓扑网降维成一条条的报警链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节点自分析开始到找到报警链路根源</a:t>
            </a:r>
            <a:r>
              <a:rPr lang="en-US" altLang="en-US"/>
              <a:t>,  </a:t>
            </a:r>
            <a:r>
              <a:rPr lang="zh-CN" altLang="en-US"/>
              <a:t>然后放到其中一个点，是如何进行分析的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90min-16min	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jvm top/jstack</a:t>
            </a:r>
            <a:r>
              <a:rPr lang="zh-CN" altLang="zh-CN"/>
              <a:t>排查</a:t>
            </a:r>
            <a:r>
              <a:rPr lang="en-US" altLang="zh-CN"/>
              <a:t>cpu</a:t>
            </a:r>
            <a:r>
              <a:rPr lang="zh-CN" altLang="en-US"/>
              <a:t>高过程， 预测值</a:t>
            </a:r>
            <a:r>
              <a:rPr lang="en-US" altLang="zh-CN"/>
              <a:t>x</a:t>
            </a:r>
            <a:r>
              <a:rPr lang="zh-CN" altLang="en-US"/>
              <a:t>， 测量值</a:t>
            </a:r>
            <a:r>
              <a:rPr lang="en-US" altLang="zh-CN"/>
              <a:t>y</a:t>
            </a:r>
            <a:r>
              <a:rPr lang="zh-CN" altLang="en-US"/>
              <a:t>，都有噪音误差，根据卡尔曼增益</a:t>
            </a:r>
            <a:r>
              <a:rPr lang="en-US" altLang="zh-CN"/>
              <a:t>k</a:t>
            </a:r>
            <a:r>
              <a:rPr lang="zh-CN" altLang="en-US"/>
              <a:t>求最小误差协方差，加权得到真实值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gz : 4811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nfd  </a:t>
            </a:r>
            <a:r>
              <a:rPr lang="zh-CN" altLang="zh-CN"/>
              <a:t>机票优秀项目奖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zh-CN"/>
              <a:t>增加双</a:t>
            </a:r>
            <a:r>
              <a:rPr lang="en-US" altLang="zh-CN"/>
              <a:t>redis   2 </a:t>
            </a:r>
            <a:r>
              <a:rPr lang="zh-CN" altLang="en-US"/>
              <a:t>去掉</a:t>
            </a:r>
            <a:r>
              <a:rPr lang="en-US" altLang="zh-CN"/>
              <a:t>pid</a:t>
            </a:r>
            <a:r>
              <a:rPr lang="zh-CN" altLang="en-US"/>
              <a:t>概念  </a:t>
            </a:r>
            <a:r>
              <a:rPr lang="en-US" altLang="zh-CN"/>
              <a:t>3 avfeed</a:t>
            </a:r>
            <a:r>
              <a:rPr lang="zh-CN" altLang="en-US"/>
              <a:t> </a:t>
            </a:r>
            <a:r>
              <a:rPr lang="en-US" altLang="zh-CN"/>
              <a:t>4w qps </a:t>
            </a:r>
            <a:r>
              <a:rPr lang="zh-CN" altLang="en-US"/>
              <a:t>逻辑全部后置，支持缓存 </a:t>
            </a:r>
            <a:r>
              <a:rPr lang="en-US" altLang="zh-CN"/>
              <a:t>4 </a:t>
            </a:r>
            <a:r>
              <a:rPr lang="zh-CN" altLang="en-US"/>
              <a:t>后端</a:t>
            </a:r>
            <a:r>
              <a:rPr lang="en-US" altLang="zh-CN"/>
              <a:t>gds</a:t>
            </a:r>
            <a:r>
              <a:rPr lang="zh-CN" altLang="en-US"/>
              <a:t>增加熔断和限流等保护机制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参与了前期的设计工作  后端</a:t>
            </a:r>
            <a:r>
              <a:rPr lang="en-US" altLang="zh-CN"/>
              <a:t>gds</a:t>
            </a:r>
            <a:r>
              <a:rPr lang="zh-CN" altLang="en-US"/>
              <a:t>的重构  熔断限流组件 项目的跟进与推动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熔断，方案设计，组件，代码  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3m&gt;0.6  </a:t>
            </a:r>
            <a:r>
              <a:rPr lang="zh-CN" altLang="zh-CN"/>
              <a:t>内存队列长度是</a:t>
            </a:r>
            <a:r>
              <a:rPr lang="en-US" altLang="zh-CN"/>
              <a:t>3</a:t>
            </a:r>
            <a:r>
              <a:rPr lang="zh-CN" altLang="en-US"/>
              <a:t>， 每个值存失败了， </a:t>
            </a:r>
            <a:r>
              <a:rPr lang="en-US" altLang="zh-CN"/>
              <a:t>1</a:t>
            </a:r>
            <a:r>
              <a:rPr lang="zh-CN" altLang="en-US"/>
              <a:t>分钟定时任务扫描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日常明显已知的排查关系链路存储到数据库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皮尔逊算法其实类似于空间向量求夹角余弦，约逼近</a:t>
            </a:r>
            <a:r>
              <a:rPr lang="en-US" altLang="zh-CN"/>
              <a:t>1</a:t>
            </a:r>
            <a:r>
              <a:rPr lang="zh-CN" altLang="en-US"/>
              <a:t>相关性越大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线上拓扑依赖关系</a:t>
            </a:r>
            <a:r>
              <a:rPr lang="en-US" altLang="zh-CN"/>
              <a:t> : </a:t>
            </a:r>
            <a:r>
              <a:rPr lang="zh-CN" altLang="zh-CN"/>
              <a:t>搜索依赖</a:t>
            </a:r>
            <a:r>
              <a:rPr lang="en-US" altLang="zh-CN"/>
              <a:t>av</a:t>
            </a:r>
            <a:r>
              <a:rPr lang="zh-CN" altLang="en-US"/>
              <a:t>， </a:t>
            </a:r>
            <a:r>
              <a:rPr lang="en-US" altLang="zh-CN"/>
              <a:t>av</a:t>
            </a:r>
            <a:r>
              <a:rPr lang="zh-CN" altLang="en-US"/>
              <a:t>依赖</a:t>
            </a:r>
            <a:r>
              <a:rPr lang="en-US" altLang="zh-CN"/>
              <a:t>pid</a:t>
            </a:r>
            <a:r>
              <a:rPr lang="zh-CN" altLang="en-US"/>
              <a:t>，出现大规模问题，分析整个拓扑网，扫描出来全部的异常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DB71-D7FC-434D-9F6F-0BF1365826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3158-4B04-4F2A-AF0E-DBDDFB1B8E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microsoft.com/office/2007/relationships/hdphoto" Target="../media/hdphoto1.wdp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7365" y="135452"/>
            <a:ext cx="11738624" cy="6688721"/>
            <a:chOff x="227365" y="135452"/>
            <a:chExt cx="11738624" cy="6688721"/>
          </a:xfrm>
        </p:grpSpPr>
        <p:sp>
          <p:nvSpPr>
            <p:cNvPr id="63" name="Freeform 172"/>
            <p:cNvSpPr>
              <a:spLocks noEditPoints="1"/>
            </p:cNvSpPr>
            <p:nvPr/>
          </p:nvSpPr>
          <p:spPr bwMode="auto">
            <a:xfrm>
              <a:off x="1341362" y="286239"/>
              <a:ext cx="487406" cy="531218"/>
            </a:xfrm>
            <a:custGeom>
              <a:avLst/>
              <a:gdLst>
                <a:gd name="T0" fmla="*/ 161 w 267"/>
                <a:gd name="T1" fmla="*/ 0 h 291"/>
                <a:gd name="T2" fmla="*/ 241 w 267"/>
                <a:gd name="T3" fmla="*/ 47 h 291"/>
                <a:gd name="T4" fmla="*/ 152 w 267"/>
                <a:gd name="T5" fmla="*/ 198 h 291"/>
                <a:gd name="T6" fmla="*/ 109 w 267"/>
                <a:gd name="T7" fmla="*/ 224 h 291"/>
                <a:gd name="T8" fmla="*/ 67 w 267"/>
                <a:gd name="T9" fmla="*/ 227 h 291"/>
                <a:gd name="T10" fmla="*/ 71 w 267"/>
                <a:gd name="T11" fmla="*/ 149 h 291"/>
                <a:gd name="T12" fmla="*/ 161 w 267"/>
                <a:gd name="T13" fmla="*/ 0 h 291"/>
                <a:gd name="T14" fmla="*/ 161 w 267"/>
                <a:gd name="T15" fmla="*/ 0 h 291"/>
                <a:gd name="T16" fmla="*/ 239 w 267"/>
                <a:gd name="T17" fmla="*/ 286 h 291"/>
                <a:gd name="T18" fmla="*/ 244 w 267"/>
                <a:gd name="T19" fmla="*/ 257 h 291"/>
                <a:gd name="T20" fmla="*/ 156 w 267"/>
                <a:gd name="T21" fmla="*/ 255 h 291"/>
                <a:gd name="T22" fmla="*/ 267 w 267"/>
                <a:gd name="T23" fmla="*/ 248 h 291"/>
                <a:gd name="T24" fmla="*/ 265 w 267"/>
                <a:gd name="T25" fmla="*/ 236 h 291"/>
                <a:gd name="T26" fmla="*/ 234 w 267"/>
                <a:gd name="T27" fmla="*/ 234 h 291"/>
                <a:gd name="T28" fmla="*/ 265 w 267"/>
                <a:gd name="T29" fmla="*/ 229 h 291"/>
                <a:gd name="T30" fmla="*/ 253 w 267"/>
                <a:gd name="T31" fmla="*/ 205 h 291"/>
                <a:gd name="T32" fmla="*/ 173 w 267"/>
                <a:gd name="T33" fmla="*/ 196 h 291"/>
                <a:gd name="T34" fmla="*/ 171 w 267"/>
                <a:gd name="T35" fmla="*/ 220 h 291"/>
                <a:gd name="T36" fmla="*/ 206 w 267"/>
                <a:gd name="T37" fmla="*/ 227 h 291"/>
                <a:gd name="T38" fmla="*/ 0 w 267"/>
                <a:gd name="T39" fmla="*/ 236 h 291"/>
                <a:gd name="T40" fmla="*/ 3 w 267"/>
                <a:gd name="T41" fmla="*/ 257 h 291"/>
                <a:gd name="T42" fmla="*/ 135 w 267"/>
                <a:gd name="T43" fmla="*/ 274 h 291"/>
                <a:gd name="T44" fmla="*/ 83 w 267"/>
                <a:gd name="T45" fmla="*/ 274 h 291"/>
                <a:gd name="T46" fmla="*/ 85 w 267"/>
                <a:gd name="T47" fmla="*/ 291 h 291"/>
                <a:gd name="T48" fmla="*/ 239 w 267"/>
                <a:gd name="T49" fmla="*/ 286 h 291"/>
                <a:gd name="T50" fmla="*/ 239 w 267"/>
                <a:gd name="T51" fmla="*/ 286 h 291"/>
                <a:gd name="T52" fmla="*/ 104 w 267"/>
                <a:gd name="T53" fmla="*/ 208 h 291"/>
                <a:gd name="T54" fmla="*/ 135 w 267"/>
                <a:gd name="T55" fmla="*/ 189 h 291"/>
                <a:gd name="T56" fmla="*/ 85 w 267"/>
                <a:gd name="T57" fmla="*/ 158 h 291"/>
                <a:gd name="T58" fmla="*/ 83 w 267"/>
                <a:gd name="T59" fmla="*/ 196 h 291"/>
                <a:gd name="T60" fmla="*/ 104 w 267"/>
                <a:gd name="T61" fmla="*/ 208 h 291"/>
                <a:gd name="T62" fmla="*/ 104 w 267"/>
                <a:gd name="T63" fmla="*/ 208 h 291"/>
                <a:gd name="T64" fmla="*/ 213 w 267"/>
                <a:gd name="T65" fmla="*/ 47 h 291"/>
                <a:gd name="T66" fmla="*/ 140 w 267"/>
                <a:gd name="T67" fmla="*/ 168 h 291"/>
                <a:gd name="T68" fmla="*/ 149 w 267"/>
                <a:gd name="T69" fmla="*/ 172 h 291"/>
                <a:gd name="T70" fmla="*/ 223 w 267"/>
                <a:gd name="T71" fmla="*/ 52 h 291"/>
                <a:gd name="T72" fmla="*/ 213 w 267"/>
                <a:gd name="T73" fmla="*/ 47 h 291"/>
                <a:gd name="T74" fmla="*/ 213 w 267"/>
                <a:gd name="T75" fmla="*/ 47 h 291"/>
                <a:gd name="T76" fmla="*/ 168 w 267"/>
                <a:gd name="T77" fmla="*/ 19 h 291"/>
                <a:gd name="T78" fmla="*/ 95 w 267"/>
                <a:gd name="T79" fmla="*/ 139 h 291"/>
                <a:gd name="T80" fmla="*/ 111 w 267"/>
                <a:gd name="T81" fmla="*/ 149 h 291"/>
                <a:gd name="T82" fmla="*/ 185 w 267"/>
                <a:gd name="T83" fmla="*/ 28 h 291"/>
                <a:gd name="T84" fmla="*/ 168 w 267"/>
                <a:gd name="T85" fmla="*/ 1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91">
                  <a:moveTo>
                    <a:pt x="161" y="0"/>
                  </a:moveTo>
                  <a:lnTo>
                    <a:pt x="241" y="47"/>
                  </a:lnTo>
                  <a:lnTo>
                    <a:pt x="152" y="198"/>
                  </a:lnTo>
                  <a:lnTo>
                    <a:pt x="109" y="224"/>
                  </a:lnTo>
                  <a:lnTo>
                    <a:pt x="67" y="227"/>
                  </a:lnTo>
                  <a:lnTo>
                    <a:pt x="71" y="149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239" y="286"/>
                  </a:moveTo>
                  <a:lnTo>
                    <a:pt x="244" y="257"/>
                  </a:lnTo>
                  <a:lnTo>
                    <a:pt x="156" y="255"/>
                  </a:lnTo>
                  <a:lnTo>
                    <a:pt x="267" y="248"/>
                  </a:lnTo>
                  <a:lnTo>
                    <a:pt x="265" y="236"/>
                  </a:lnTo>
                  <a:lnTo>
                    <a:pt x="234" y="234"/>
                  </a:lnTo>
                  <a:lnTo>
                    <a:pt x="265" y="229"/>
                  </a:lnTo>
                  <a:lnTo>
                    <a:pt x="253" y="205"/>
                  </a:lnTo>
                  <a:lnTo>
                    <a:pt x="173" y="196"/>
                  </a:lnTo>
                  <a:lnTo>
                    <a:pt x="171" y="220"/>
                  </a:lnTo>
                  <a:lnTo>
                    <a:pt x="206" y="227"/>
                  </a:lnTo>
                  <a:lnTo>
                    <a:pt x="0" y="236"/>
                  </a:lnTo>
                  <a:lnTo>
                    <a:pt x="3" y="257"/>
                  </a:lnTo>
                  <a:lnTo>
                    <a:pt x="135" y="274"/>
                  </a:lnTo>
                  <a:lnTo>
                    <a:pt x="83" y="274"/>
                  </a:lnTo>
                  <a:lnTo>
                    <a:pt x="85" y="291"/>
                  </a:lnTo>
                  <a:lnTo>
                    <a:pt x="239" y="286"/>
                  </a:lnTo>
                  <a:lnTo>
                    <a:pt x="239" y="286"/>
                  </a:lnTo>
                  <a:close/>
                  <a:moveTo>
                    <a:pt x="104" y="208"/>
                  </a:moveTo>
                  <a:lnTo>
                    <a:pt x="135" y="189"/>
                  </a:lnTo>
                  <a:lnTo>
                    <a:pt x="85" y="158"/>
                  </a:lnTo>
                  <a:lnTo>
                    <a:pt x="83" y="196"/>
                  </a:lnTo>
                  <a:lnTo>
                    <a:pt x="104" y="208"/>
                  </a:lnTo>
                  <a:lnTo>
                    <a:pt x="104" y="208"/>
                  </a:lnTo>
                  <a:close/>
                  <a:moveTo>
                    <a:pt x="213" y="47"/>
                  </a:moveTo>
                  <a:lnTo>
                    <a:pt x="140" y="168"/>
                  </a:lnTo>
                  <a:lnTo>
                    <a:pt x="149" y="172"/>
                  </a:lnTo>
                  <a:lnTo>
                    <a:pt x="223" y="52"/>
                  </a:lnTo>
                  <a:lnTo>
                    <a:pt x="213" y="47"/>
                  </a:lnTo>
                  <a:lnTo>
                    <a:pt x="213" y="47"/>
                  </a:lnTo>
                  <a:close/>
                  <a:moveTo>
                    <a:pt x="168" y="19"/>
                  </a:moveTo>
                  <a:lnTo>
                    <a:pt x="95" y="139"/>
                  </a:lnTo>
                  <a:lnTo>
                    <a:pt x="111" y="149"/>
                  </a:lnTo>
                  <a:lnTo>
                    <a:pt x="185" y="28"/>
                  </a:lnTo>
                  <a:lnTo>
                    <a:pt x="168" y="1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27365" y="135452"/>
              <a:ext cx="11738624" cy="6688721"/>
              <a:chOff x="227365" y="135452"/>
              <a:chExt cx="11738624" cy="6688721"/>
            </a:xfrm>
          </p:grpSpPr>
          <p:sp>
            <p:nvSpPr>
              <p:cNvPr id="5" name="Freeform 161"/>
              <p:cNvSpPr>
                <a:spLocks noEditPoints="1"/>
              </p:cNvSpPr>
              <p:nvPr/>
            </p:nvSpPr>
            <p:spPr bwMode="auto">
              <a:xfrm>
                <a:off x="8046252" y="5265030"/>
                <a:ext cx="1141840" cy="942981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01"/>
              <p:cNvSpPr>
                <a:spLocks noEditPoints="1"/>
              </p:cNvSpPr>
              <p:nvPr/>
            </p:nvSpPr>
            <p:spPr bwMode="auto">
              <a:xfrm>
                <a:off x="563442" y="1808539"/>
                <a:ext cx="510306" cy="63888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心形 6"/>
              <p:cNvSpPr/>
              <p:nvPr/>
            </p:nvSpPr>
            <p:spPr>
              <a:xfrm>
                <a:off x="10530322" y="311223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Freeform 167"/>
              <p:cNvSpPr/>
              <p:nvPr/>
            </p:nvSpPr>
            <p:spPr bwMode="auto">
              <a:xfrm>
                <a:off x="324465" y="5534323"/>
                <a:ext cx="854289" cy="812286"/>
              </a:xfrm>
              <a:custGeom>
                <a:avLst/>
                <a:gdLst>
                  <a:gd name="T0" fmla="*/ 67 w 107"/>
                  <a:gd name="T1" fmla="*/ 38 h 100"/>
                  <a:gd name="T2" fmla="*/ 38 w 107"/>
                  <a:gd name="T3" fmla="*/ 0 h 100"/>
                  <a:gd name="T4" fmla="*/ 24 w 107"/>
                  <a:gd name="T5" fmla="*/ 23 h 100"/>
                  <a:gd name="T6" fmla="*/ 40 w 107"/>
                  <a:gd name="T7" fmla="*/ 37 h 100"/>
                  <a:gd name="T8" fmla="*/ 8 w 107"/>
                  <a:gd name="T9" fmla="*/ 37 h 100"/>
                  <a:gd name="T10" fmla="*/ 0 w 107"/>
                  <a:gd name="T11" fmla="*/ 46 h 100"/>
                  <a:gd name="T12" fmla="*/ 0 w 107"/>
                  <a:gd name="T13" fmla="*/ 46 h 100"/>
                  <a:gd name="T14" fmla="*/ 5 w 107"/>
                  <a:gd name="T15" fmla="*/ 54 h 100"/>
                  <a:gd name="T16" fmla="*/ 0 w 107"/>
                  <a:gd name="T17" fmla="*/ 61 h 100"/>
                  <a:gd name="T18" fmla="*/ 0 w 107"/>
                  <a:gd name="T19" fmla="*/ 61 h 100"/>
                  <a:gd name="T20" fmla="*/ 7 w 107"/>
                  <a:gd name="T21" fmla="*/ 70 h 100"/>
                  <a:gd name="T22" fmla="*/ 5 w 107"/>
                  <a:gd name="T23" fmla="*/ 76 h 100"/>
                  <a:gd name="T24" fmla="*/ 5 w 107"/>
                  <a:gd name="T25" fmla="*/ 76 h 100"/>
                  <a:gd name="T26" fmla="*/ 14 w 107"/>
                  <a:gd name="T27" fmla="*/ 84 h 100"/>
                  <a:gd name="T28" fmla="*/ 14 w 107"/>
                  <a:gd name="T29" fmla="*/ 84 h 100"/>
                  <a:gd name="T30" fmla="*/ 11 w 107"/>
                  <a:gd name="T31" fmla="*/ 91 h 100"/>
                  <a:gd name="T32" fmla="*/ 11 w 107"/>
                  <a:gd name="T33" fmla="*/ 91 h 100"/>
                  <a:gd name="T34" fmla="*/ 20 w 107"/>
                  <a:gd name="T35" fmla="*/ 99 h 100"/>
                  <a:gd name="T36" fmla="*/ 59 w 107"/>
                  <a:gd name="T37" fmla="*/ 99 h 100"/>
                  <a:gd name="T38" fmla="*/ 67 w 107"/>
                  <a:gd name="T39" fmla="*/ 92 h 100"/>
                  <a:gd name="T40" fmla="*/ 86 w 107"/>
                  <a:gd name="T41" fmla="*/ 89 h 100"/>
                  <a:gd name="T42" fmla="*/ 86 w 107"/>
                  <a:gd name="T43" fmla="*/ 100 h 100"/>
                  <a:gd name="T44" fmla="*/ 107 w 107"/>
                  <a:gd name="T45" fmla="*/ 100 h 100"/>
                  <a:gd name="T46" fmla="*/ 107 w 107"/>
                  <a:gd name="T47" fmla="*/ 34 h 100"/>
                  <a:gd name="T48" fmla="*/ 86 w 107"/>
                  <a:gd name="T49" fmla="*/ 34 h 100"/>
                  <a:gd name="T50" fmla="*/ 86 w 107"/>
                  <a:gd name="T51" fmla="*/ 38 h 100"/>
                  <a:gd name="T52" fmla="*/ 87 w 107"/>
                  <a:gd name="T53" fmla="*/ 65 h 100"/>
                  <a:gd name="T54" fmla="*/ 83 w 107"/>
                  <a:gd name="T55" fmla="*/ 65 h 100"/>
                  <a:gd name="T56" fmla="*/ 80 w 107"/>
                  <a:gd name="T57" fmla="*/ 41 h 100"/>
                  <a:gd name="T58" fmla="*/ 67 w 107"/>
                  <a:gd name="T59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7" h="100">
                    <a:moveTo>
                      <a:pt x="67" y="38"/>
                    </a:moveTo>
                    <a:cubicBezTo>
                      <a:pt x="61" y="22"/>
                      <a:pt x="44" y="20"/>
                      <a:pt x="38" y="0"/>
                    </a:cubicBezTo>
                    <a:cubicBezTo>
                      <a:pt x="26" y="0"/>
                      <a:pt x="15" y="11"/>
                      <a:pt x="24" y="23"/>
                    </a:cubicBezTo>
                    <a:cubicBezTo>
                      <a:pt x="28" y="28"/>
                      <a:pt x="35" y="32"/>
                      <a:pt x="40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3" y="37"/>
                      <a:pt x="0" y="41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5" y="54"/>
                    </a:cubicBezTo>
                    <a:cubicBezTo>
                      <a:pt x="2" y="55"/>
                      <a:pt x="0" y="58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5"/>
                      <a:pt x="3" y="69"/>
                      <a:pt x="7" y="70"/>
                    </a:cubicBezTo>
                    <a:cubicBezTo>
                      <a:pt x="6" y="71"/>
                      <a:pt x="5" y="73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80"/>
                      <a:pt x="9" y="84"/>
                      <a:pt x="14" y="8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2" y="86"/>
                      <a:pt x="11" y="88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5"/>
                      <a:pt x="15" y="99"/>
                      <a:pt x="20" y="99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0" y="41"/>
                      <a:pt x="80" y="41"/>
                      <a:pt x="80" y="41"/>
                    </a:cubicBezTo>
                    <a:lnTo>
                      <a:pt x="67" y="3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53"/>
              <p:cNvSpPr>
                <a:spLocks noEditPoints="1"/>
              </p:cNvSpPr>
              <p:nvPr/>
            </p:nvSpPr>
            <p:spPr bwMode="auto">
              <a:xfrm>
                <a:off x="3129004" y="3826928"/>
                <a:ext cx="971482" cy="931482"/>
              </a:xfrm>
              <a:custGeom>
                <a:avLst/>
                <a:gdLst>
                  <a:gd name="T0" fmla="*/ 59 w 126"/>
                  <a:gd name="T1" fmla="*/ 0 h 121"/>
                  <a:gd name="T2" fmla="*/ 112 w 126"/>
                  <a:gd name="T3" fmla="*/ 0 h 121"/>
                  <a:gd name="T4" fmla="*/ 122 w 126"/>
                  <a:gd name="T5" fmla="*/ 4 h 121"/>
                  <a:gd name="T6" fmla="*/ 126 w 126"/>
                  <a:gd name="T7" fmla="*/ 14 h 121"/>
                  <a:gd name="T8" fmla="*/ 126 w 126"/>
                  <a:gd name="T9" fmla="*/ 44 h 121"/>
                  <a:gd name="T10" fmla="*/ 122 w 126"/>
                  <a:gd name="T11" fmla="*/ 54 h 121"/>
                  <a:gd name="T12" fmla="*/ 112 w 126"/>
                  <a:gd name="T13" fmla="*/ 58 h 121"/>
                  <a:gd name="T14" fmla="*/ 82 w 126"/>
                  <a:gd name="T15" fmla="*/ 58 h 121"/>
                  <a:gd name="T16" fmla="*/ 67 w 126"/>
                  <a:gd name="T17" fmla="*/ 71 h 121"/>
                  <a:gd name="T18" fmla="*/ 66 w 126"/>
                  <a:gd name="T19" fmla="*/ 70 h 121"/>
                  <a:gd name="T20" fmla="*/ 62 w 126"/>
                  <a:gd name="T21" fmla="*/ 68 h 121"/>
                  <a:gd name="T22" fmla="*/ 64 w 126"/>
                  <a:gd name="T23" fmla="*/ 58 h 121"/>
                  <a:gd name="T24" fmla="*/ 63 w 126"/>
                  <a:gd name="T25" fmla="*/ 58 h 121"/>
                  <a:gd name="T26" fmla="*/ 65 w 126"/>
                  <a:gd name="T27" fmla="*/ 52 h 121"/>
                  <a:gd name="T28" fmla="*/ 68 w 126"/>
                  <a:gd name="T29" fmla="*/ 52 h 121"/>
                  <a:gd name="T30" fmla="*/ 72 w 126"/>
                  <a:gd name="T31" fmla="*/ 52 h 121"/>
                  <a:gd name="T32" fmla="*/ 71 w 126"/>
                  <a:gd name="T33" fmla="*/ 56 h 121"/>
                  <a:gd name="T34" fmla="*/ 70 w 126"/>
                  <a:gd name="T35" fmla="*/ 60 h 121"/>
                  <a:gd name="T36" fmla="*/ 78 w 126"/>
                  <a:gd name="T37" fmla="*/ 52 h 121"/>
                  <a:gd name="T38" fmla="*/ 79 w 126"/>
                  <a:gd name="T39" fmla="*/ 52 h 121"/>
                  <a:gd name="T40" fmla="*/ 81 w 126"/>
                  <a:gd name="T41" fmla="*/ 52 h 121"/>
                  <a:gd name="T42" fmla="*/ 112 w 126"/>
                  <a:gd name="T43" fmla="*/ 52 h 121"/>
                  <a:gd name="T44" fmla="*/ 117 w 126"/>
                  <a:gd name="T45" fmla="*/ 49 h 121"/>
                  <a:gd name="T46" fmla="*/ 120 w 126"/>
                  <a:gd name="T47" fmla="*/ 44 h 121"/>
                  <a:gd name="T48" fmla="*/ 120 w 126"/>
                  <a:gd name="T49" fmla="*/ 14 h 121"/>
                  <a:gd name="T50" fmla="*/ 117 w 126"/>
                  <a:gd name="T51" fmla="*/ 8 h 121"/>
                  <a:gd name="T52" fmla="*/ 112 w 126"/>
                  <a:gd name="T53" fmla="*/ 6 h 121"/>
                  <a:gd name="T54" fmla="*/ 59 w 126"/>
                  <a:gd name="T55" fmla="*/ 6 h 121"/>
                  <a:gd name="T56" fmla="*/ 53 w 126"/>
                  <a:gd name="T57" fmla="*/ 8 h 121"/>
                  <a:gd name="T58" fmla="*/ 51 w 126"/>
                  <a:gd name="T59" fmla="*/ 14 h 121"/>
                  <a:gd name="T60" fmla="*/ 51 w 126"/>
                  <a:gd name="T61" fmla="*/ 18 h 121"/>
                  <a:gd name="T62" fmla="*/ 44 w 126"/>
                  <a:gd name="T63" fmla="*/ 16 h 121"/>
                  <a:gd name="T64" fmla="*/ 44 w 126"/>
                  <a:gd name="T65" fmla="*/ 14 h 121"/>
                  <a:gd name="T66" fmla="*/ 48 w 126"/>
                  <a:gd name="T67" fmla="*/ 4 h 121"/>
                  <a:gd name="T68" fmla="*/ 59 w 126"/>
                  <a:gd name="T69" fmla="*/ 0 h 121"/>
                  <a:gd name="T70" fmla="*/ 102 w 126"/>
                  <a:gd name="T71" fmla="*/ 24 h 121"/>
                  <a:gd name="T72" fmla="*/ 96 w 126"/>
                  <a:gd name="T73" fmla="*/ 29 h 121"/>
                  <a:gd name="T74" fmla="*/ 102 w 126"/>
                  <a:gd name="T75" fmla="*/ 34 h 121"/>
                  <a:gd name="T76" fmla="*/ 107 w 126"/>
                  <a:gd name="T77" fmla="*/ 29 h 121"/>
                  <a:gd name="T78" fmla="*/ 102 w 126"/>
                  <a:gd name="T79" fmla="*/ 24 h 121"/>
                  <a:gd name="T80" fmla="*/ 85 w 126"/>
                  <a:gd name="T81" fmla="*/ 24 h 121"/>
                  <a:gd name="T82" fmla="*/ 80 w 126"/>
                  <a:gd name="T83" fmla="*/ 29 h 121"/>
                  <a:gd name="T84" fmla="*/ 85 w 126"/>
                  <a:gd name="T85" fmla="*/ 34 h 121"/>
                  <a:gd name="T86" fmla="*/ 90 w 126"/>
                  <a:gd name="T87" fmla="*/ 29 h 121"/>
                  <a:gd name="T88" fmla="*/ 85 w 126"/>
                  <a:gd name="T89" fmla="*/ 24 h 121"/>
                  <a:gd name="T90" fmla="*/ 69 w 126"/>
                  <a:gd name="T91" fmla="*/ 24 h 121"/>
                  <a:gd name="T92" fmla="*/ 64 w 126"/>
                  <a:gd name="T93" fmla="*/ 29 h 121"/>
                  <a:gd name="T94" fmla="*/ 69 w 126"/>
                  <a:gd name="T95" fmla="*/ 34 h 121"/>
                  <a:gd name="T96" fmla="*/ 75 w 126"/>
                  <a:gd name="T97" fmla="*/ 29 h 121"/>
                  <a:gd name="T98" fmla="*/ 69 w 126"/>
                  <a:gd name="T99" fmla="*/ 24 h 121"/>
                  <a:gd name="T100" fmla="*/ 37 w 126"/>
                  <a:gd name="T101" fmla="*/ 23 h 121"/>
                  <a:gd name="T102" fmla="*/ 16 w 126"/>
                  <a:gd name="T103" fmla="*/ 44 h 121"/>
                  <a:gd name="T104" fmla="*/ 37 w 126"/>
                  <a:gd name="T105" fmla="*/ 65 h 121"/>
                  <a:gd name="T106" fmla="*/ 58 w 126"/>
                  <a:gd name="T107" fmla="*/ 44 h 121"/>
                  <a:gd name="T108" fmla="*/ 37 w 126"/>
                  <a:gd name="T109" fmla="*/ 23 h 121"/>
                  <a:gd name="T110" fmla="*/ 74 w 126"/>
                  <a:gd name="T111" fmla="*/ 111 h 121"/>
                  <a:gd name="T112" fmla="*/ 51 w 126"/>
                  <a:gd name="T113" fmla="*/ 71 h 121"/>
                  <a:gd name="T114" fmla="*/ 37 w 126"/>
                  <a:gd name="T115" fmla="*/ 93 h 121"/>
                  <a:gd name="T116" fmla="*/ 24 w 126"/>
                  <a:gd name="T117" fmla="*/ 71 h 121"/>
                  <a:gd name="T118" fmla="*/ 0 w 126"/>
                  <a:gd name="T119" fmla="*/ 111 h 121"/>
                  <a:gd name="T120" fmla="*/ 74 w 126"/>
                  <a:gd name="T121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1">
                    <a:moveTo>
                      <a:pt x="5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19" y="1"/>
                      <a:pt x="122" y="4"/>
                    </a:cubicBezTo>
                    <a:cubicBezTo>
                      <a:pt x="124" y="6"/>
                      <a:pt x="126" y="10"/>
                      <a:pt x="126" y="1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6" y="48"/>
                      <a:pt x="124" y="51"/>
                      <a:pt x="122" y="54"/>
                    </a:cubicBezTo>
                    <a:cubicBezTo>
                      <a:pt x="119" y="56"/>
                      <a:pt x="116" y="58"/>
                      <a:pt x="112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4" y="69"/>
                      <a:pt x="63" y="68"/>
                      <a:pt x="62" y="6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4" y="56"/>
                      <a:pt x="65" y="54"/>
                      <a:pt x="65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4" y="52"/>
                      <a:pt x="116" y="51"/>
                      <a:pt x="117" y="49"/>
                    </a:cubicBezTo>
                    <a:cubicBezTo>
                      <a:pt x="119" y="48"/>
                      <a:pt x="120" y="46"/>
                      <a:pt x="120" y="44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12"/>
                      <a:pt x="119" y="10"/>
                      <a:pt x="117" y="8"/>
                    </a:cubicBezTo>
                    <a:cubicBezTo>
                      <a:pt x="116" y="7"/>
                      <a:pt x="114" y="6"/>
                      <a:pt x="112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6" y="6"/>
                      <a:pt x="54" y="7"/>
                      <a:pt x="53" y="8"/>
                    </a:cubicBezTo>
                    <a:cubicBezTo>
                      <a:pt x="52" y="10"/>
                      <a:pt x="51" y="12"/>
                      <a:pt x="51" y="14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7"/>
                      <a:pt x="47" y="16"/>
                      <a:pt x="44" y="1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0"/>
                      <a:pt x="46" y="6"/>
                      <a:pt x="48" y="4"/>
                    </a:cubicBezTo>
                    <a:cubicBezTo>
                      <a:pt x="51" y="1"/>
                      <a:pt x="55" y="0"/>
                      <a:pt x="59" y="0"/>
                    </a:cubicBezTo>
                    <a:close/>
                    <a:moveTo>
                      <a:pt x="102" y="24"/>
                    </a:moveTo>
                    <a:cubicBezTo>
                      <a:pt x="99" y="24"/>
                      <a:pt x="96" y="26"/>
                      <a:pt x="96" y="29"/>
                    </a:cubicBezTo>
                    <a:cubicBezTo>
                      <a:pt x="96" y="32"/>
                      <a:pt x="99" y="34"/>
                      <a:pt x="102" y="34"/>
                    </a:cubicBezTo>
                    <a:cubicBezTo>
                      <a:pt x="104" y="34"/>
                      <a:pt x="107" y="32"/>
                      <a:pt x="107" y="29"/>
                    </a:cubicBezTo>
                    <a:cubicBezTo>
                      <a:pt x="107" y="26"/>
                      <a:pt x="104" y="24"/>
                      <a:pt x="102" y="24"/>
                    </a:cubicBezTo>
                    <a:close/>
                    <a:moveTo>
                      <a:pt x="85" y="24"/>
                    </a:moveTo>
                    <a:cubicBezTo>
                      <a:pt x="82" y="24"/>
                      <a:pt x="80" y="26"/>
                      <a:pt x="80" y="29"/>
                    </a:cubicBezTo>
                    <a:cubicBezTo>
                      <a:pt x="80" y="32"/>
                      <a:pt x="82" y="34"/>
                      <a:pt x="85" y="34"/>
                    </a:cubicBezTo>
                    <a:cubicBezTo>
                      <a:pt x="88" y="34"/>
                      <a:pt x="90" y="32"/>
                      <a:pt x="90" y="29"/>
                    </a:cubicBezTo>
                    <a:cubicBezTo>
                      <a:pt x="90" y="26"/>
                      <a:pt x="88" y="24"/>
                      <a:pt x="85" y="24"/>
                    </a:cubicBezTo>
                    <a:close/>
                    <a:moveTo>
                      <a:pt x="69" y="24"/>
                    </a:moveTo>
                    <a:cubicBezTo>
                      <a:pt x="67" y="24"/>
                      <a:pt x="64" y="26"/>
                      <a:pt x="64" y="29"/>
                    </a:cubicBezTo>
                    <a:cubicBezTo>
                      <a:pt x="64" y="32"/>
                      <a:pt x="67" y="34"/>
                      <a:pt x="69" y="34"/>
                    </a:cubicBezTo>
                    <a:cubicBezTo>
                      <a:pt x="72" y="34"/>
                      <a:pt x="75" y="32"/>
                      <a:pt x="75" y="29"/>
                    </a:cubicBezTo>
                    <a:cubicBezTo>
                      <a:pt x="75" y="26"/>
                      <a:pt x="72" y="24"/>
                      <a:pt x="69" y="24"/>
                    </a:cubicBezTo>
                    <a:close/>
                    <a:moveTo>
                      <a:pt x="37" y="23"/>
                    </a:moveTo>
                    <a:cubicBezTo>
                      <a:pt x="25" y="23"/>
                      <a:pt x="16" y="33"/>
                      <a:pt x="16" y="44"/>
                    </a:cubicBezTo>
                    <a:cubicBezTo>
                      <a:pt x="16" y="56"/>
                      <a:pt x="25" y="65"/>
                      <a:pt x="37" y="65"/>
                    </a:cubicBezTo>
                    <a:cubicBezTo>
                      <a:pt x="48" y="65"/>
                      <a:pt x="58" y="56"/>
                      <a:pt x="58" y="44"/>
                    </a:cubicBezTo>
                    <a:cubicBezTo>
                      <a:pt x="58" y="33"/>
                      <a:pt x="48" y="23"/>
                      <a:pt x="37" y="23"/>
                    </a:cubicBezTo>
                    <a:close/>
                    <a:moveTo>
                      <a:pt x="74" y="111"/>
                    </a:moveTo>
                    <a:cubicBezTo>
                      <a:pt x="74" y="90"/>
                      <a:pt x="64" y="77"/>
                      <a:pt x="51" y="71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1" y="76"/>
                      <a:pt x="0" y="90"/>
                      <a:pt x="0" y="111"/>
                    </a:cubicBezTo>
                    <a:cubicBezTo>
                      <a:pt x="26" y="121"/>
                      <a:pt x="51" y="120"/>
                      <a:pt x="74" y="1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16"/>
              <p:cNvSpPr>
                <a:spLocks noEditPoints="1"/>
              </p:cNvSpPr>
              <p:nvPr/>
            </p:nvSpPr>
            <p:spPr bwMode="auto">
              <a:xfrm>
                <a:off x="1353485" y="4601973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72"/>
              <p:cNvSpPr>
                <a:spLocks noEditPoints="1"/>
              </p:cNvSpPr>
              <p:nvPr/>
            </p:nvSpPr>
            <p:spPr bwMode="auto">
              <a:xfrm>
                <a:off x="5012134" y="430722"/>
                <a:ext cx="1069786" cy="1165947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53"/>
              <p:cNvSpPr>
                <a:spLocks noEditPoints="1"/>
              </p:cNvSpPr>
              <p:nvPr/>
            </p:nvSpPr>
            <p:spPr bwMode="auto">
              <a:xfrm>
                <a:off x="2275250" y="210537"/>
                <a:ext cx="1013383" cy="971658"/>
              </a:xfrm>
              <a:custGeom>
                <a:avLst/>
                <a:gdLst>
                  <a:gd name="T0" fmla="*/ 59 w 126"/>
                  <a:gd name="T1" fmla="*/ 0 h 121"/>
                  <a:gd name="T2" fmla="*/ 112 w 126"/>
                  <a:gd name="T3" fmla="*/ 0 h 121"/>
                  <a:gd name="T4" fmla="*/ 122 w 126"/>
                  <a:gd name="T5" fmla="*/ 4 h 121"/>
                  <a:gd name="T6" fmla="*/ 126 w 126"/>
                  <a:gd name="T7" fmla="*/ 14 h 121"/>
                  <a:gd name="T8" fmla="*/ 126 w 126"/>
                  <a:gd name="T9" fmla="*/ 44 h 121"/>
                  <a:gd name="T10" fmla="*/ 122 w 126"/>
                  <a:gd name="T11" fmla="*/ 54 h 121"/>
                  <a:gd name="T12" fmla="*/ 112 w 126"/>
                  <a:gd name="T13" fmla="*/ 58 h 121"/>
                  <a:gd name="T14" fmla="*/ 82 w 126"/>
                  <a:gd name="T15" fmla="*/ 58 h 121"/>
                  <a:gd name="T16" fmla="*/ 67 w 126"/>
                  <a:gd name="T17" fmla="*/ 71 h 121"/>
                  <a:gd name="T18" fmla="*/ 66 w 126"/>
                  <a:gd name="T19" fmla="*/ 70 h 121"/>
                  <a:gd name="T20" fmla="*/ 62 w 126"/>
                  <a:gd name="T21" fmla="*/ 68 h 121"/>
                  <a:gd name="T22" fmla="*/ 64 w 126"/>
                  <a:gd name="T23" fmla="*/ 58 h 121"/>
                  <a:gd name="T24" fmla="*/ 63 w 126"/>
                  <a:gd name="T25" fmla="*/ 58 h 121"/>
                  <a:gd name="T26" fmla="*/ 65 w 126"/>
                  <a:gd name="T27" fmla="*/ 52 h 121"/>
                  <a:gd name="T28" fmla="*/ 68 w 126"/>
                  <a:gd name="T29" fmla="*/ 52 h 121"/>
                  <a:gd name="T30" fmla="*/ 72 w 126"/>
                  <a:gd name="T31" fmla="*/ 52 h 121"/>
                  <a:gd name="T32" fmla="*/ 71 w 126"/>
                  <a:gd name="T33" fmla="*/ 56 h 121"/>
                  <a:gd name="T34" fmla="*/ 70 w 126"/>
                  <a:gd name="T35" fmla="*/ 60 h 121"/>
                  <a:gd name="T36" fmla="*/ 78 w 126"/>
                  <a:gd name="T37" fmla="*/ 52 h 121"/>
                  <a:gd name="T38" fmla="*/ 79 w 126"/>
                  <a:gd name="T39" fmla="*/ 52 h 121"/>
                  <a:gd name="T40" fmla="*/ 81 w 126"/>
                  <a:gd name="T41" fmla="*/ 52 h 121"/>
                  <a:gd name="T42" fmla="*/ 112 w 126"/>
                  <a:gd name="T43" fmla="*/ 52 h 121"/>
                  <a:gd name="T44" fmla="*/ 117 w 126"/>
                  <a:gd name="T45" fmla="*/ 49 h 121"/>
                  <a:gd name="T46" fmla="*/ 120 w 126"/>
                  <a:gd name="T47" fmla="*/ 44 h 121"/>
                  <a:gd name="T48" fmla="*/ 120 w 126"/>
                  <a:gd name="T49" fmla="*/ 14 h 121"/>
                  <a:gd name="T50" fmla="*/ 117 w 126"/>
                  <a:gd name="T51" fmla="*/ 8 h 121"/>
                  <a:gd name="T52" fmla="*/ 112 w 126"/>
                  <a:gd name="T53" fmla="*/ 6 h 121"/>
                  <a:gd name="T54" fmla="*/ 59 w 126"/>
                  <a:gd name="T55" fmla="*/ 6 h 121"/>
                  <a:gd name="T56" fmla="*/ 53 w 126"/>
                  <a:gd name="T57" fmla="*/ 8 h 121"/>
                  <a:gd name="T58" fmla="*/ 51 w 126"/>
                  <a:gd name="T59" fmla="*/ 14 h 121"/>
                  <a:gd name="T60" fmla="*/ 51 w 126"/>
                  <a:gd name="T61" fmla="*/ 18 h 121"/>
                  <a:gd name="T62" fmla="*/ 44 w 126"/>
                  <a:gd name="T63" fmla="*/ 16 h 121"/>
                  <a:gd name="T64" fmla="*/ 44 w 126"/>
                  <a:gd name="T65" fmla="*/ 14 h 121"/>
                  <a:gd name="T66" fmla="*/ 48 w 126"/>
                  <a:gd name="T67" fmla="*/ 4 h 121"/>
                  <a:gd name="T68" fmla="*/ 59 w 126"/>
                  <a:gd name="T69" fmla="*/ 0 h 121"/>
                  <a:gd name="T70" fmla="*/ 102 w 126"/>
                  <a:gd name="T71" fmla="*/ 24 h 121"/>
                  <a:gd name="T72" fmla="*/ 96 w 126"/>
                  <a:gd name="T73" fmla="*/ 29 h 121"/>
                  <a:gd name="T74" fmla="*/ 102 w 126"/>
                  <a:gd name="T75" fmla="*/ 34 h 121"/>
                  <a:gd name="T76" fmla="*/ 107 w 126"/>
                  <a:gd name="T77" fmla="*/ 29 h 121"/>
                  <a:gd name="T78" fmla="*/ 102 w 126"/>
                  <a:gd name="T79" fmla="*/ 24 h 121"/>
                  <a:gd name="T80" fmla="*/ 85 w 126"/>
                  <a:gd name="T81" fmla="*/ 24 h 121"/>
                  <a:gd name="T82" fmla="*/ 80 w 126"/>
                  <a:gd name="T83" fmla="*/ 29 h 121"/>
                  <a:gd name="T84" fmla="*/ 85 w 126"/>
                  <a:gd name="T85" fmla="*/ 34 h 121"/>
                  <a:gd name="T86" fmla="*/ 90 w 126"/>
                  <a:gd name="T87" fmla="*/ 29 h 121"/>
                  <a:gd name="T88" fmla="*/ 85 w 126"/>
                  <a:gd name="T89" fmla="*/ 24 h 121"/>
                  <a:gd name="T90" fmla="*/ 69 w 126"/>
                  <a:gd name="T91" fmla="*/ 24 h 121"/>
                  <a:gd name="T92" fmla="*/ 64 w 126"/>
                  <a:gd name="T93" fmla="*/ 29 h 121"/>
                  <a:gd name="T94" fmla="*/ 69 w 126"/>
                  <a:gd name="T95" fmla="*/ 34 h 121"/>
                  <a:gd name="T96" fmla="*/ 75 w 126"/>
                  <a:gd name="T97" fmla="*/ 29 h 121"/>
                  <a:gd name="T98" fmla="*/ 69 w 126"/>
                  <a:gd name="T99" fmla="*/ 24 h 121"/>
                  <a:gd name="T100" fmla="*/ 37 w 126"/>
                  <a:gd name="T101" fmla="*/ 23 h 121"/>
                  <a:gd name="T102" fmla="*/ 16 w 126"/>
                  <a:gd name="T103" fmla="*/ 44 h 121"/>
                  <a:gd name="T104" fmla="*/ 37 w 126"/>
                  <a:gd name="T105" fmla="*/ 65 h 121"/>
                  <a:gd name="T106" fmla="*/ 58 w 126"/>
                  <a:gd name="T107" fmla="*/ 44 h 121"/>
                  <a:gd name="T108" fmla="*/ 37 w 126"/>
                  <a:gd name="T109" fmla="*/ 23 h 121"/>
                  <a:gd name="T110" fmla="*/ 74 w 126"/>
                  <a:gd name="T111" fmla="*/ 111 h 121"/>
                  <a:gd name="T112" fmla="*/ 51 w 126"/>
                  <a:gd name="T113" fmla="*/ 71 h 121"/>
                  <a:gd name="T114" fmla="*/ 37 w 126"/>
                  <a:gd name="T115" fmla="*/ 93 h 121"/>
                  <a:gd name="T116" fmla="*/ 24 w 126"/>
                  <a:gd name="T117" fmla="*/ 71 h 121"/>
                  <a:gd name="T118" fmla="*/ 0 w 126"/>
                  <a:gd name="T119" fmla="*/ 111 h 121"/>
                  <a:gd name="T120" fmla="*/ 74 w 126"/>
                  <a:gd name="T121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1">
                    <a:moveTo>
                      <a:pt x="5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19" y="1"/>
                      <a:pt x="122" y="4"/>
                    </a:cubicBezTo>
                    <a:cubicBezTo>
                      <a:pt x="124" y="6"/>
                      <a:pt x="126" y="10"/>
                      <a:pt x="126" y="1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6" y="48"/>
                      <a:pt x="124" y="51"/>
                      <a:pt x="122" y="54"/>
                    </a:cubicBezTo>
                    <a:cubicBezTo>
                      <a:pt x="119" y="56"/>
                      <a:pt x="116" y="58"/>
                      <a:pt x="112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4" y="69"/>
                      <a:pt x="63" y="68"/>
                      <a:pt x="62" y="6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4" y="56"/>
                      <a:pt x="65" y="54"/>
                      <a:pt x="65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4" y="52"/>
                      <a:pt x="116" y="51"/>
                      <a:pt x="117" y="49"/>
                    </a:cubicBezTo>
                    <a:cubicBezTo>
                      <a:pt x="119" y="48"/>
                      <a:pt x="120" y="46"/>
                      <a:pt x="120" y="44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12"/>
                      <a:pt x="119" y="10"/>
                      <a:pt x="117" y="8"/>
                    </a:cubicBezTo>
                    <a:cubicBezTo>
                      <a:pt x="116" y="7"/>
                      <a:pt x="114" y="6"/>
                      <a:pt x="112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6" y="6"/>
                      <a:pt x="54" y="7"/>
                      <a:pt x="53" y="8"/>
                    </a:cubicBezTo>
                    <a:cubicBezTo>
                      <a:pt x="52" y="10"/>
                      <a:pt x="51" y="12"/>
                      <a:pt x="51" y="14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7"/>
                      <a:pt x="47" y="16"/>
                      <a:pt x="44" y="1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0"/>
                      <a:pt x="46" y="6"/>
                      <a:pt x="48" y="4"/>
                    </a:cubicBezTo>
                    <a:cubicBezTo>
                      <a:pt x="51" y="1"/>
                      <a:pt x="55" y="0"/>
                      <a:pt x="59" y="0"/>
                    </a:cubicBezTo>
                    <a:close/>
                    <a:moveTo>
                      <a:pt x="102" y="24"/>
                    </a:moveTo>
                    <a:cubicBezTo>
                      <a:pt x="99" y="24"/>
                      <a:pt x="96" y="26"/>
                      <a:pt x="96" y="29"/>
                    </a:cubicBezTo>
                    <a:cubicBezTo>
                      <a:pt x="96" y="32"/>
                      <a:pt x="99" y="34"/>
                      <a:pt x="102" y="34"/>
                    </a:cubicBezTo>
                    <a:cubicBezTo>
                      <a:pt x="104" y="34"/>
                      <a:pt x="107" y="32"/>
                      <a:pt x="107" y="29"/>
                    </a:cubicBezTo>
                    <a:cubicBezTo>
                      <a:pt x="107" y="26"/>
                      <a:pt x="104" y="24"/>
                      <a:pt x="102" y="24"/>
                    </a:cubicBezTo>
                    <a:close/>
                    <a:moveTo>
                      <a:pt x="85" y="24"/>
                    </a:moveTo>
                    <a:cubicBezTo>
                      <a:pt x="82" y="24"/>
                      <a:pt x="80" y="26"/>
                      <a:pt x="80" y="29"/>
                    </a:cubicBezTo>
                    <a:cubicBezTo>
                      <a:pt x="80" y="32"/>
                      <a:pt x="82" y="34"/>
                      <a:pt x="85" y="34"/>
                    </a:cubicBezTo>
                    <a:cubicBezTo>
                      <a:pt x="88" y="34"/>
                      <a:pt x="90" y="32"/>
                      <a:pt x="90" y="29"/>
                    </a:cubicBezTo>
                    <a:cubicBezTo>
                      <a:pt x="90" y="26"/>
                      <a:pt x="88" y="24"/>
                      <a:pt x="85" y="24"/>
                    </a:cubicBezTo>
                    <a:close/>
                    <a:moveTo>
                      <a:pt x="69" y="24"/>
                    </a:moveTo>
                    <a:cubicBezTo>
                      <a:pt x="67" y="24"/>
                      <a:pt x="64" y="26"/>
                      <a:pt x="64" y="29"/>
                    </a:cubicBezTo>
                    <a:cubicBezTo>
                      <a:pt x="64" y="32"/>
                      <a:pt x="67" y="34"/>
                      <a:pt x="69" y="34"/>
                    </a:cubicBezTo>
                    <a:cubicBezTo>
                      <a:pt x="72" y="34"/>
                      <a:pt x="75" y="32"/>
                      <a:pt x="75" y="29"/>
                    </a:cubicBezTo>
                    <a:cubicBezTo>
                      <a:pt x="75" y="26"/>
                      <a:pt x="72" y="24"/>
                      <a:pt x="69" y="24"/>
                    </a:cubicBezTo>
                    <a:close/>
                    <a:moveTo>
                      <a:pt x="37" y="23"/>
                    </a:moveTo>
                    <a:cubicBezTo>
                      <a:pt x="25" y="23"/>
                      <a:pt x="16" y="33"/>
                      <a:pt x="16" y="44"/>
                    </a:cubicBezTo>
                    <a:cubicBezTo>
                      <a:pt x="16" y="56"/>
                      <a:pt x="25" y="65"/>
                      <a:pt x="37" y="65"/>
                    </a:cubicBezTo>
                    <a:cubicBezTo>
                      <a:pt x="48" y="65"/>
                      <a:pt x="58" y="56"/>
                      <a:pt x="58" y="44"/>
                    </a:cubicBezTo>
                    <a:cubicBezTo>
                      <a:pt x="58" y="33"/>
                      <a:pt x="48" y="23"/>
                      <a:pt x="37" y="23"/>
                    </a:cubicBezTo>
                    <a:close/>
                    <a:moveTo>
                      <a:pt x="74" y="111"/>
                    </a:moveTo>
                    <a:cubicBezTo>
                      <a:pt x="74" y="90"/>
                      <a:pt x="64" y="77"/>
                      <a:pt x="51" y="71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1" y="76"/>
                      <a:pt x="0" y="90"/>
                      <a:pt x="0" y="111"/>
                    </a:cubicBezTo>
                    <a:cubicBezTo>
                      <a:pt x="26" y="121"/>
                      <a:pt x="51" y="120"/>
                      <a:pt x="74" y="1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61"/>
              <p:cNvSpPr>
                <a:spLocks noEditPoints="1"/>
              </p:cNvSpPr>
              <p:nvPr/>
            </p:nvSpPr>
            <p:spPr bwMode="auto">
              <a:xfrm>
                <a:off x="9779009" y="2972011"/>
                <a:ext cx="778544" cy="642956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6"/>
              <p:cNvSpPr>
                <a:spLocks noEditPoints="1"/>
              </p:cNvSpPr>
              <p:nvPr/>
            </p:nvSpPr>
            <p:spPr bwMode="auto">
              <a:xfrm>
                <a:off x="227365" y="413860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1742921" y="1743493"/>
                <a:ext cx="669058" cy="775119"/>
                <a:chOff x="850245" y="1547235"/>
                <a:chExt cx="130175" cy="15081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6" name="Freeform 17"/>
                <p:cNvSpPr>
                  <a:spLocks noEditPoints="1"/>
                </p:cNvSpPr>
                <p:nvPr/>
              </p:nvSpPr>
              <p:spPr bwMode="auto">
                <a:xfrm>
                  <a:off x="883582" y="1578983"/>
                  <a:ext cx="58738" cy="119063"/>
                </a:xfrm>
                <a:custGeom>
                  <a:avLst/>
                  <a:gdLst>
                    <a:gd name="T0" fmla="*/ 21 w 43"/>
                    <a:gd name="T1" fmla="*/ 0 h 87"/>
                    <a:gd name="T2" fmla="*/ 0 w 43"/>
                    <a:gd name="T3" fmla="*/ 23 h 87"/>
                    <a:gd name="T4" fmla="*/ 6 w 43"/>
                    <a:gd name="T5" fmla="*/ 42 h 87"/>
                    <a:gd name="T6" fmla="*/ 11 w 43"/>
                    <a:gd name="T7" fmla="*/ 52 h 87"/>
                    <a:gd name="T8" fmla="*/ 11 w 43"/>
                    <a:gd name="T9" fmla="*/ 60 h 87"/>
                    <a:gd name="T10" fmla="*/ 11 w 43"/>
                    <a:gd name="T11" fmla="*/ 60 h 87"/>
                    <a:gd name="T12" fmla="*/ 9 w 43"/>
                    <a:gd name="T13" fmla="*/ 61 h 87"/>
                    <a:gd name="T14" fmla="*/ 9 w 43"/>
                    <a:gd name="T15" fmla="*/ 80 h 87"/>
                    <a:gd name="T16" fmla="*/ 11 w 43"/>
                    <a:gd name="T17" fmla="*/ 81 h 87"/>
                    <a:gd name="T18" fmla="*/ 12 w 43"/>
                    <a:gd name="T19" fmla="*/ 81 h 87"/>
                    <a:gd name="T20" fmla="*/ 21 w 43"/>
                    <a:gd name="T21" fmla="*/ 87 h 87"/>
                    <a:gd name="T22" fmla="*/ 31 w 43"/>
                    <a:gd name="T23" fmla="*/ 81 h 87"/>
                    <a:gd name="T24" fmla="*/ 32 w 43"/>
                    <a:gd name="T25" fmla="*/ 81 h 87"/>
                    <a:gd name="T26" fmla="*/ 34 w 43"/>
                    <a:gd name="T27" fmla="*/ 80 h 87"/>
                    <a:gd name="T28" fmla="*/ 34 w 43"/>
                    <a:gd name="T29" fmla="*/ 61 h 87"/>
                    <a:gd name="T30" fmla="*/ 32 w 43"/>
                    <a:gd name="T31" fmla="*/ 60 h 87"/>
                    <a:gd name="T32" fmla="*/ 32 w 43"/>
                    <a:gd name="T33" fmla="*/ 60 h 87"/>
                    <a:gd name="T34" fmla="*/ 32 w 43"/>
                    <a:gd name="T35" fmla="*/ 52 h 87"/>
                    <a:gd name="T36" fmla="*/ 36 w 43"/>
                    <a:gd name="T37" fmla="*/ 44 h 87"/>
                    <a:gd name="T38" fmla="*/ 43 w 43"/>
                    <a:gd name="T39" fmla="*/ 23 h 87"/>
                    <a:gd name="T40" fmla="*/ 21 w 43"/>
                    <a:gd name="T41" fmla="*/ 0 h 87"/>
                    <a:gd name="T42" fmla="*/ 30 w 43"/>
                    <a:gd name="T43" fmla="*/ 40 h 87"/>
                    <a:gd name="T44" fmla="*/ 25 w 43"/>
                    <a:gd name="T45" fmla="*/ 52 h 87"/>
                    <a:gd name="T46" fmla="*/ 25 w 43"/>
                    <a:gd name="T47" fmla="*/ 60 h 87"/>
                    <a:gd name="T48" fmla="*/ 17 w 43"/>
                    <a:gd name="T49" fmla="*/ 60 h 87"/>
                    <a:gd name="T50" fmla="*/ 17 w 43"/>
                    <a:gd name="T51" fmla="*/ 52 h 87"/>
                    <a:gd name="T52" fmla="*/ 12 w 43"/>
                    <a:gd name="T53" fmla="*/ 38 h 87"/>
                    <a:gd name="T54" fmla="*/ 6 w 43"/>
                    <a:gd name="T55" fmla="*/ 23 h 87"/>
                    <a:gd name="T56" fmla="*/ 21 w 43"/>
                    <a:gd name="T57" fmla="*/ 6 h 87"/>
                    <a:gd name="T58" fmla="*/ 37 w 43"/>
                    <a:gd name="T59" fmla="*/ 23 h 87"/>
                    <a:gd name="T60" fmla="*/ 30 w 43"/>
                    <a:gd name="T61" fmla="*/ 4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87">
                      <a:moveTo>
                        <a:pt x="21" y="0"/>
                      </a:moveTo>
                      <a:cubicBezTo>
                        <a:pt x="8" y="0"/>
                        <a:pt x="0" y="9"/>
                        <a:pt x="0" y="23"/>
                      </a:cubicBezTo>
                      <a:cubicBezTo>
                        <a:pt x="0" y="32"/>
                        <a:pt x="3" y="38"/>
                        <a:pt x="6" y="42"/>
                      </a:cubicBezTo>
                      <a:cubicBezTo>
                        <a:pt x="9" y="46"/>
                        <a:pt x="11" y="49"/>
                        <a:pt x="11" y="52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0" y="60"/>
                        <a:pt x="9" y="60"/>
                        <a:pt x="9" y="61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9" y="81"/>
                        <a:pt x="10" y="81"/>
                        <a:pt x="11" y="81"/>
                      </a:cubicBez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2" y="84"/>
                        <a:pt x="16" y="87"/>
                        <a:pt x="21" y="87"/>
                      </a:cubicBezTo>
                      <a:cubicBezTo>
                        <a:pt x="27" y="87"/>
                        <a:pt x="31" y="84"/>
                        <a:pt x="31" y="81"/>
                      </a:cubicBezTo>
                      <a:cubicBezTo>
                        <a:pt x="32" y="81"/>
                        <a:pt x="32" y="81"/>
                        <a:pt x="32" y="81"/>
                      </a:cubicBezTo>
                      <a:cubicBezTo>
                        <a:pt x="33" y="81"/>
                        <a:pt x="34" y="81"/>
                        <a:pt x="34" y="80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4" y="60"/>
                        <a:pt x="33" y="60"/>
                        <a:pt x="32" y="60"/>
                      </a:cubicBezTo>
                      <a:cubicBezTo>
                        <a:pt x="32" y="60"/>
                        <a:pt x="32" y="60"/>
                        <a:pt x="32" y="60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2" y="49"/>
                        <a:pt x="34" y="47"/>
                        <a:pt x="36" y="44"/>
                      </a:cubicBezTo>
                      <a:cubicBezTo>
                        <a:pt x="39" y="40"/>
                        <a:pt x="43" y="34"/>
                        <a:pt x="43" y="23"/>
                      </a:cubicBezTo>
                      <a:cubicBezTo>
                        <a:pt x="43" y="9"/>
                        <a:pt x="34" y="0"/>
                        <a:pt x="21" y="0"/>
                      </a:cubicBezTo>
                      <a:close/>
                      <a:moveTo>
                        <a:pt x="30" y="40"/>
                      </a:moveTo>
                      <a:cubicBezTo>
                        <a:pt x="28" y="43"/>
                        <a:pt x="25" y="47"/>
                        <a:pt x="25" y="52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17" y="60"/>
                        <a:pt x="17" y="60"/>
                        <a:pt x="17" y="60"/>
                      </a:cubicBezTo>
                      <a:cubicBezTo>
                        <a:pt x="17" y="52"/>
                        <a:pt x="17" y="52"/>
                        <a:pt x="17" y="52"/>
                      </a:cubicBezTo>
                      <a:cubicBezTo>
                        <a:pt x="17" y="47"/>
                        <a:pt x="15" y="43"/>
                        <a:pt x="12" y="38"/>
                      </a:cubicBezTo>
                      <a:cubicBezTo>
                        <a:pt x="9" y="34"/>
                        <a:pt x="6" y="30"/>
                        <a:pt x="6" y="23"/>
                      </a:cubicBezTo>
                      <a:cubicBezTo>
                        <a:pt x="6" y="13"/>
                        <a:pt x="12" y="6"/>
                        <a:pt x="21" y="6"/>
                      </a:cubicBezTo>
                      <a:cubicBezTo>
                        <a:pt x="31" y="6"/>
                        <a:pt x="37" y="13"/>
                        <a:pt x="37" y="23"/>
                      </a:cubicBezTo>
                      <a:cubicBezTo>
                        <a:pt x="37" y="32"/>
                        <a:pt x="33" y="36"/>
                        <a:pt x="30" y="4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8"/>
                <p:cNvSpPr/>
                <p:nvPr/>
              </p:nvSpPr>
              <p:spPr bwMode="auto">
                <a:xfrm>
                  <a:off x="956607" y="1612322"/>
                  <a:ext cx="23813" cy="6350"/>
                </a:xfrm>
                <a:custGeom>
                  <a:avLst/>
                  <a:gdLst>
                    <a:gd name="T0" fmla="*/ 14 w 17"/>
                    <a:gd name="T1" fmla="*/ 0 h 5"/>
                    <a:gd name="T2" fmla="*/ 2 w 17"/>
                    <a:gd name="T3" fmla="*/ 0 h 5"/>
                    <a:gd name="T4" fmla="*/ 0 w 17"/>
                    <a:gd name="T5" fmla="*/ 2 h 5"/>
                    <a:gd name="T6" fmla="*/ 2 w 17"/>
                    <a:gd name="T7" fmla="*/ 5 h 5"/>
                    <a:gd name="T8" fmla="*/ 14 w 17"/>
                    <a:gd name="T9" fmla="*/ 5 h 5"/>
                    <a:gd name="T10" fmla="*/ 17 w 17"/>
                    <a:gd name="T11" fmla="*/ 2 h 5"/>
                    <a:gd name="T12" fmla="*/ 14 w 17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5">
                      <a:moveTo>
                        <a:pt x="1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6" y="5"/>
                        <a:pt x="17" y="4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9"/>
                <p:cNvSpPr/>
                <p:nvPr/>
              </p:nvSpPr>
              <p:spPr bwMode="auto">
                <a:xfrm>
                  <a:off x="910570" y="1547235"/>
                  <a:ext cx="6350" cy="23813"/>
                </a:xfrm>
                <a:custGeom>
                  <a:avLst/>
                  <a:gdLst>
                    <a:gd name="T0" fmla="*/ 2 w 5"/>
                    <a:gd name="T1" fmla="*/ 17 h 17"/>
                    <a:gd name="T2" fmla="*/ 5 w 5"/>
                    <a:gd name="T3" fmla="*/ 14 h 17"/>
                    <a:gd name="T4" fmla="*/ 5 w 5"/>
                    <a:gd name="T5" fmla="*/ 2 h 17"/>
                    <a:gd name="T6" fmla="*/ 2 w 5"/>
                    <a:gd name="T7" fmla="*/ 0 h 17"/>
                    <a:gd name="T8" fmla="*/ 0 w 5"/>
                    <a:gd name="T9" fmla="*/ 2 h 17"/>
                    <a:gd name="T10" fmla="*/ 0 w 5"/>
                    <a:gd name="T11" fmla="*/ 14 h 17"/>
                    <a:gd name="T12" fmla="*/ 2 w 5"/>
                    <a:gd name="T1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7">
                      <a:moveTo>
                        <a:pt x="2" y="17"/>
                      </a:moveTo>
                      <a:cubicBezTo>
                        <a:pt x="4" y="17"/>
                        <a:pt x="5" y="16"/>
                        <a:pt x="5" y="14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1" y="17"/>
                        <a:pt x="2" y="1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20"/>
                <p:cNvSpPr/>
                <p:nvPr/>
              </p:nvSpPr>
              <p:spPr bwMode="auto">
                <a:xfrm>
                  <a:off x="850245" y="1612322"/>
                  <a:ext cx="20638" cy="6350"/>
                </a:xfrm>
                <a:custGeom>
                  <a:avLst/>
                  <a:gdLst>
                    <a:gd name="T0" fmla="*/ 14 w 16"/>
                    <a:gd name="T1" fmla="*/ 0 h 5"/>
                    <a:gd name="T2" fmla="*/ 2 w 16"/>
                    <a:gd name="T3" fmla="*/ 0 h 5"/>
                    <a:gd name="T4" fmla="*/ 0 w 16"/>
                    <a:gd name="T5" fmla="*/ 2 h 5"/>
                    <a:gd name="T6" fmla="*/ 2 w 16"/>
                    <a:gd name="T7" fmla="*/ 5 h 5"/>
                    <a:gd name="T8" fmla="*/ 14 w 16"/>
                    <a:gd name="T9" fmla="*/ 5 h 5"/>
                    <a:gd name="T10" fmla="*/ 16 w 16"/>
                    <a:gd name="T11" fmla="*/ 2 h 5"/>
                    <a:gd name="T12" fmla="*/ 14 w 1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5">
                      <a:moveTo>
                        <a:pt x="1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4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21"/>
                <p:cNvSpPr/>
                <p:nvPr/>
              </p:nvSpPr>
              <p:spPr bwMode="auto">
                <a:xfrm>
                  <a:off x="859771" y="1567872"/>
                  <a:ext cx="19050" cy="17463"/>
                </a:xfrm>
                <a:custGeom>
                  <a:avLst/>
                  <a:gdLst>
                    <a:gd name="T0" fmla="*/ 4 w 14"/>
                    <a:gd name="T1" fmla="*/ 1 h 13"/>
                    <a:gd name="T2" fmla="*/ 1 w 14"/>
                    <a:gd name="T3" fmla="*/ 1 h 13"/>
                    <a:gd name="T4" fmla="*/ 1 w 14"/>
                    <a:gd name="T5" fmla="*/ 4 h 13"/>
                    <a:gd name="T6" fmla="*/ 10 w 14"/>
                    <a:gd name="T7" fmla="*/ 13 h 13"/>
                    <a:gd name="T8" fmla="*/ 11 w 14"/>
                    <a:gd name="T9" fmla="*/ 13 h 13"/>
                    <a:gd name="T10" fmla="*/ 13 w 14"/>
                    <a:gd name="T11" fmla="*/ 13 h 13"/>
                    <a:gd name="T12" fmla="*/ 13 w 14"/>
                    <a:gd name="T13" fmla="*/ 9 h 13"/>
                    <a:gd name="T14" fmla="*/ 4 w 14"/>
                    <a:gd name="T1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3">
                      <a:moveTo>
                        <a:pt x="4" y="1"/>
                      </a:move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11" y="13"/>
                        <a:pt x="11" y="13"/>
                      </a:cubicBezTo>
                      <a:cubicBezTo>
                        <a:pt x="12" y="13"/>
                        <a:pt x="13" y="13"/>
                        <a:pt x="13" y="13"/>
                      </a:cubicBezTo>
                      <a:cubicBezTo>
                        <a:pt x="14" y="12"/>
                        <a:pt x="14" y="10"/>
                        <a:pt x="13" y="9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2"/>
                <p:cNvSpPr/>
                <p:nvPr/>
              </p:nvSpPr>
              <p:spPr bwMode="auto">
                <a:xfrm>
                  <a:off x="940734" y="1567872"/>
                  <a:ext cx="17463" cy="17463"/>
                </a:xfrm>
                <a:custGeom>
                  <a:avLst/>
                  <a:gdLst>
                    <a:gd name="T0" fmla="*/ 12 w 13"/>
                    <a:gd name="T1" fmla="*/ 1 h 13"/>
                    <a:gd name="T2" fmla="*/ 9 w 13"/>
                    <a:gd name="T3" fmla="*/ 1 h 13"/>
                    <a:gd name="T4" fmla="*/ 1 w 13"/>
                    <a:gd name="T5" fmla="*/ 9 h 13"/>
                    <a:gd name="T6" fmla="*/ 1 w 13"/>
                    <a:gd name="T7" fmla="*/ 13 h 13"/>
                    <a:gd name="T8" fmla="*/ 2 w 13"/>
                    <a:gd name="T9" fmla="*/ 13 h 13"/>
                    <a:gd name="T10" fmla="*/ 4 w 13"/>
                    <a:gd name="T11" fmla="*/ 13 h 13"/>
                    <a:gd name="T12" fmla="*/ 12 w 13"/>
                    <a:gd name="T13" fmla="*/ 4 h 13"/>
                    <a:gd name="T14" fmla="*/ 12 w 13"/>
                    <a:gd name="T1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3">
                      <a:moveTo>
                        <a:pt x="12" y="1"/>
                      </a:moveTo>
                      <a:cubicBezTo>
                        <a:pt x="12" y="0"/>
                        <a:pt x="10" y="0"/>
                        <a:pt x="9" y="1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2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3" y="13"/>
                        <a:pt x="3" y="13"/>
                        <a:pt x="4" y="13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3" y="3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Freeform 201"/>
              <p:cNvSpPr>
                <a:spLocks noEditPoints="1"/>
              </p:cNvSpPr>
              <p:nvPr/>
            </p:nvSpPr>
            <p:spPr bwMode="auto">
              <a:xfrm>
                <a:off x="5367521" y="3954243"/>
                <a:ext cx="821672" cy="102870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心形 22"/>
              <p:cNvSpPr/>
              <p:nvPr/>
            </p:nvSpPr>
            <p:spPr>
              <a:xfrm>
                <a:off x="468662" y="3055721"/>
                <a:ext cx="884823" cy="884823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172"/>
              <p:cNvSpPr>
                <a:spLocks noEditPoints="1"/>
              </p:cNvSpPr>
              <p:nvPr/>
            </p:nvSpPr>
            <p:spPr bwMode="auto">
              <a:xfrm>
                <a:off x="4100486" y="5701840"/>
                <a:ext cx="700957" cy="763964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61"/>
              <p:cNvSpPr>
                <a:spLocks noEditPoints="1"/>
              </p:cNvSpPr>
              <p:nvPr/>
            </p:nvSpPr>
            <p:spPr bwMode="auto">
              <a:xfrm>
                <a:off x="3496692" y="696332"/>
                <a:ext cx="691338" cy="570937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1"/>
              <p:cNvSpPr>
                <a:spLocks noEditPoints="1"/>
              </p:cNvSpPr>
              <p:nvPr/>
            </p:nvSpPr>
            <p:spPr bwMode="auto">
              <a:xfrm>
                <a:off x="11009766" y="5214878"/>
                <a:ext cx="510306" cy="63888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心形 27"/>
              <p:cNvSpPr/>
              <p:nvPr/>
            </p:nvSpPr>
            <p:spPr>
              <a:xfrm>
                <a:off x="2267371" y="5736729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167"/>
              <p:cNvSpPr/>
              <p:nvPr/>
            </p:nvSpPr>
            <p:spPr bwMode="auto">
              <a:xfrm>
                <a:off x="9008502" y="4488495"/>
                <a:ext cx="653812" cy="609879"/>
              </a:xfrm>
              <a:custGeom>
                <a:avLst/>
                <a:gdLst>
                  <a:gd name="T0" fmla="*/ 67 w 107"/>
                  <a:gd name="T1" fmla="*/ 38 h 100"/>
                  <a:gd name="T2" fmla="*/ 38 w 107"/>
                  <a:gd name="T3" fmla="*/ 0 h 100"/>
                  <a:gd name="T4" fmla="*/ 24 w 107"/>
                  <a:gd name="T5" fmla="*/ 23 h 100"/>
                  <a:gd name="T6" fmla="*/ 40 w 107"/>
                  <a:gd name="T7" fmla="*/ 37 h 100"/>
                  <a:gd name="T8" fmla="*/ 8 w 107"/>
                  <a:gd name="T9" fmla="*/ 37 h 100"/>
                  <a:gd name="T10" fmla="*/ 0 w 107"/>
                  <a:gd name="T11" fmla="*/ 46 h 100"/>
                  <a:gd name="T12" fmla="*/ 0 w 107"/>
                  <a:gd name="T13" fmla="*/ 46 h 100"/>
                  <a:gd name="T14" fmla="*/ 5 w 107"/>
                  <a:gd name="T15" fmla="*/ 54 h 100"/>
                  <a:gd name="T16" fmla="*/ 0 w 107"/>
                  <a:gd name="T17" fmla="*/ 61 h 100"/>
                  <a:gd name="T18" fmla="*/ 0 w 107"/>
                  <a:gd name="T19" fmla="*/ 61 h 100"/>
                  <a:gd name="T20" fmla="*/ 7 w 107"/>
                  <a:gd name="T21" fmla="*/ 70 h 100"/>
                  <a:gd name="T22" fmla="*/ 5 w 107"/>
                  <a:gd name="T23" fmla="*/ 76 h 100"/>
                  <a:gd name="T24" fmla="*/ 5 w 107"/>
                  <a:gd name="T25" fmla="*/ 76 h 100"/>
                  <a:gd name="T26" fmla="*/ 14 w 107"/>
                  <a:gd name="T27" fmla="*/ 84 h 100"/>
                  <a:gd name="T28" fmla="*/ 14 w 107"/>
                  <a:gd name="T29" fmla="*/ 84 h 100"/>
                  <a:gd name="T30" fmla="*/ 11 w 107"/>
                  <a:gd name="T31" fmla="*/ 91 h 100"/>
                  <a:gd name="T32" fmla="*/ 11 w 107"/>
                  <a:gd name="T33" fmla="*/ 91 h 100"/>
                  <a:gd name="T34" fmla="*/ 20 w 107"/>
                  <a:gd name="T35" fmla="*/ 99 h 100"/>
                  <a:gd name="T36" fmla="*/ 59 w 107"/>
                  <a:gd name="T37" fmla="*/ 99 h 100"/>
                  <a:gd name="T38" fmla="*/ 67 w 107"/>
                  <a:gd name="T39" fmla="*/ 92 h 100"/>
                  <a:gd name="T40" fmla="*/ 86 w 107"/>
                  <a:gd name="T41" fmla="*/ 89 h 100"/>
                  <a:gd name="T42" fmla="*/ 86 w 107"/>
                  <a:gd name="T43" fmla="*/ 100 h 100"/>
                  <a:gd name="T44" fmla="*/ 107 w 107"/>
                  <a:gd name="T45" fmla="*/ 100 h 100"/>
                  <a:gd name="T46" fmla="*/ 107 w 107"/>
                  <a:gd name="T47" fmla="*/ 34 h 100"/>
                  <a:gd name="T48" fmla="*/ 86 w 107"/>
                  <a:gd name="T49" fmla="*/ 34 h 100"/>
                  <a:gd name="T50" fmla="*/ 86 w 107"/>
                  <a:gd name="T51" fmla="*/ 38 h 100"/>
                  <a:gd name="T52" fmla="*/ 87 w 107"/>
                  <a:gd name="T53" fmla="*/ 65 h 100"/>
                  <a:gd name="T54" fmla="*/ 83 w 107"/>
                  <a:gd name="T55" fmla="*/ 65 h 100"/>
                  <a:gd name="T56" fmla="*/ 80 w 107"/>
                  <a:gd name="T57" fmla="*/ 41 h 100"/>
                  <a:gd name="T58" fmla="*/ 67 w 107"/>
                  <a:gd name="T59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7" h="100">
                    <a:moveTo>
                      <a:pt x="67" y="38"/>
                    </a:moveTo>
                    <a:cubicBezTo>
                      <a:pt x="61" y="22"/>
                      <a:pt x="44" y="20"/>
                      <a:pt x="38" y="0"/>
                    </a:cubicBezTo>
                    <a:cubicBezTo>
                      <a:pt x="26" y="0"/>
                      <a:pt x="15" y="11"/>
                      <a:pt x="24" y="23"/>
                    </a:cubicBezTo>
                    <a:cubicBezTo>
                      <a:pt x="28" y="28"/>
                      <a:pt x="35" y="32"/>
                      <a:pt x="40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3" y="37"/>
                      <a:pt x="0" y="41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5" y="54"/>
                    </a:cubicBezTo>
                    <a:cubicBezTo>
                      <a:pt x="2" y="55"/>
                      <a:pt x="0" y="58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5"/>
                      <a:pt x="3" y="69"/>
                      <a:pt x="7" y="70"/>
                    </a:cubicBezTo>
                    <a:cubicBezTo>
                      <a:pt x="6" y="71"/>
                      <a:pt x="5" y="73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80"/>
                      <a:pt x="9" y="84"/>
                      <a:pt x="14" y="8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2" y="86"/>
                      <a:pt x="11" y="88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5"/>
                      <a:pt x="15" y="99"/>
                      <a:pt x="20" y="99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0" y="41"/>
                      <a:pt x="80" y="41"/>
                      <a:pt x="80" y="41"/>
                    </a:cubicBezTo>
                    <a:lnTo>
                      <a:pt x="67" y="3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53"/>
              <p:cNvSpPr>
                <a:spLocks noEditPoints="1"/>
              </p:cNvSpPr>
              <p:nvPr/>
            </p:nvSpPr>
            <p:spPr bwMode="auto">
              <a:xfrm>
                <a:off x="9384152" y="5698652"/>
                <a:ext cx="971482" cy="931482"/>
              </a:xfrm>
              <a:custGeom>
                <a:avLst/>
                <a:gdLst>
                  <a:gd name="T0" fmla="*/ 59 w 126"/>
                  <a:gd name="T1" fmla="*/ 0 h 121"/>
                  <a:gd name="T2" fmla="*/ 112 w 126"/>
                  <a:gd name="T3" fmla="*/ 0 h 121"/>
                  <a:gd name="T4" fmla="*/ 122 w 126"/>
                  <a:gd name="T5" fmla="*/ 4 h 121"/>
                  <a:gd name="T6" fmla="*/ 126 w 126"/>
                  <a:gd name="T7" fmla="*/ 14 h 121"/>
                  <a:gd name="T8" fmla="*/ 126 w 126"/>
                  <a:gd name="T9" fmla="*/ 44 h 121"/>
                  <a:gd name="T10" fmla="*/ 122 w 126"/>
                  <a:gd name="T11" fmla="*/ 54 h 121"/>
                  <a:gd name="T12" fmla="*/ 112 w 126"/>
                  <a:gd name="T13" fmla="*/ 58 h 121"/>
                  <a:gd name="T14" fmla="*/ 82 w 126"/>
                  <a:gd name="T15" fmla="*/ 58 h 121"/>
                  <a:gd name="T16" fmla="*/ 67 w 126"/>
                  <a:gd name="T17" fmla="*/ 71 h 121"/>
                  <a:gd name="T18" fmla="*/ 66 w 126"/>
                  <a:gd name="T19" fmla="*/ 70 h 121"/>
                  <a:gd name="T20" fmla="*/ 62 w 126"/>
                  <a:gd name="T21" fmla="*/ 68 h 121"/>
                  <a:gd name="T22" fmla="*/ 64 w 126"/>
                  <a:gd name="T23" fmla="*/ 58 h 121"/>
                  <a:gd name="T24" fmla="*/ 63 w 126"/>
                  <a:gd name="T25" fmla="*/ 58 h 121"/>
                  <a:gd name="T26" fmla="*/ 65 w 126"/>
                  <a:gd name="T27" fmla="*/ 52 h 121"/>
                  <a:gd name="T28" fmla="*/ 68 w 126"/>
                  <a:gd name="T29" fmla="*/ 52 h 121"/>
                  <a:gd name="T30" fmla="*/ 72 w 126"/>
                  <a:gd name="T31" fmla="*/ 52 h 121"/>
                  <a:gd name="T32" fmla="*/ 71 w 126"/>
                  <a:gd name="T33" fmla="*/ 56 h 121"/>
                  <a:gd name="T34" fmla="*/ 70 w 126"/>
                  <a:gd name="T35" fmla="*/ 60 h 121"/>
                  <a:gd name="T36" fmla="*/ 78 w 126"/>
                  <a:gd name="T37" fmla="*/ 52 h 121"/>
                  <a:gd name="T38" fmla="*/ 79 w 126"/>
                  <a:gd name="T39" fmla="*/ 52 h 121"/>
                  <a:gd name="T40" fmla="*/ 81 w 126"/>
                  <a:gd name="T41" fmla="*/ 52 h 121"/>
                  <a:gd name="T42" fmla="*/ 112 w 126"/>
                  <a:gd name="T43" fmla="*/ 52 h 121"/>
                  <a:gd name="T44" fmla="*/ 117 w 126"/>
                  <a:gd name="T45" fmla="*/ 49 h 121"/>
                  <a:gd name="T46" fmla="*/ 120 w 126"/>
                  <a:gd name="T47" fmla="*/ 44 h 121"/>
                  <a:gd name="T48" fmla="*/ 120 w 126"/>
                  <a:gd name="T49" fmla="*/ 14 h 121"/>
                  <a:gd name="T50" fmla="*/ 117 w 126"/>
                  <a:gd name="T51" fmla="*/ 8 h 121"/>
                  <a:gd name="T52" fmla="*/ 112 w 126"/>
                  <a:gd name="T53" fmla="*/ 6 h 121"/>
                  <a:gd name="T54" fmla="*/ 59 w 126"/>
                  <a:gd name="T55" fmla="*/ 6 h 121"/>
                  <a:gd name="T56" fmla="*/ 53 w 126"/>
                  <a:gd name="T57" fmla="*/ 8 h 121"/>
                  <a:gd name="T58" fmla="*/ 51 w 126"/>
                  <a:gd name="T59" fmla="*/ 14 h 121"/>
                  <a:gd name="T60" fmla="*/ 51 w 126"/>
                  <a:gd name="T61" fmla="*/ 18 h 121"/>
                  <a:gd name="T62" fmla="*/ 44 w 126"/>
                  <a:gd name="T63" fmla="*/ 16 h 121"/>
                  <a:gd name="T64" fmla="*/ 44 w 126"/>
                  <a:gd name="T65" fmla="*/ 14 h 121"/>
                  <a:gd name="T66" fmla="*/ 48 w 126"/>
                  <a:gd name="T67" fmla="*/ 4 h 121"/>
                  <a:gd name="T68" fmla="*/ 59 w 126"/>
                  <a:gd name="T69" fmla="*/ 0 h 121"/>
                  <a:gd name="T70" fmla="*/ 102 w 126"/>
                  <a:gd name="T71" fmla="*/ 24 h 121"/>
                  <a:gd name="T72" fmla="*/ 96 w 126"/>
                  <a:gd name="T73" fmla="*/ 29 h 121"/>
                  <a:gd name="T74" fmla="*/ 102 w 126"/>
                  <a:gd name="T75" fmla="*/ 34 h 121"/>
                  <a:gd name="T76" fmla="*/ 107 w 126"/>
                  <a:gd name="T77" fmla="*/ 29 h 121"/>
                  <a:gd name="T78" fmla="*/ 102 w 126"/>
                  <a:gd name="T79" fmla="*/ 24 h 121"/>
                  <a:gd name="T80" fmla="*/ 85 w 126"/>
                  <a:gd name="T81" fmla="*/ 24 h 121"/>
                  <a:gd name="T82" fmla="*/ 80 w 126"/>
                  <a:gd name="T83" fmla="*/ 29 h 121"/>
                  <a:gd name="T84" fmla="*/ 85 w 126"/>
                  <a:gd name="T85" fmla="*/ 34 h 121"/>
                  <a:gd name="T86" fmla="*/ 90 w 126"/>
                  <a:gd name="T87" fmla="*/ 29 h 121"/>
                  <a:gd name="T88" fmla="*/ 85 w 126"/>
                  <a:gd name="T89" fmla="*/ 24 h 121"/>
                  <a:gd name="T90" fmla="*/ 69 w 126"/>
                  <a:gd name="T91" fmla="*/ 24 h 121"/>
                  <a:gd name="T92" fmla="*/ 64 w 126"/>
                  <a:gd name="T93" fmla="*/ 29 h 121"/>
                  <a:gd name="T94" fmla="*/ 69 w 126"/>
                  <a:gd name="T95" fmla="*/ 34 h 121"/>
                  <a:gd name="T96" fmla="*/ 75 w 126"/>
                  <a:gd name="T97" fmla="*/ 29 h 121"/>
                  <a:gd name="T98" fmla="*/ 69 w 126"/>
                  <a:gd name="T99" fmla="*/ 24 h 121"/>
                  <a:gd name="T100" fmla="*/ 37 w 126"/>
                  <a:gd name="T101" fmla="*/ 23 h 121"/>
                  <a:gd name="T102" fmla="*/ 16 w 126"/>
                  <a:gd name="T103" fmla="*/ 44 h 121"/>
                  <a:gd name="T104" fmla="*/ 37 w 126"/>
                  <a:gd name="T105" fmla="*/ 65 h 121"/>
                  <a:gd name="T106" fmla="*/ 58 w 126"/>
                  <a:gd name="T107" fmla="*/ 44 h 121"/>
                  <a:gd name="T108" fmla="*/ 37 w 126"/>
                  <a:gd name="T109" fmla="*/ 23 h 121"/>
                  <a:gd name="T110" fmla="*/ 74 w 126"/>
                  <a:gd name="T111" fmla="*/ 111 h 121"/>
                  <a:gd name="T112" fmla="*/ 51 w 126"/>
                  <a:gd name="T113" fmla="*/ 71 h 121"/>
                  <a:gd name="T114" fmla="*/ 37 w 126"/>
                  <a:gd name="T115" fmla="*/ 93 h 121"/>
                  <a:gd name="T116" fmla="*/ 24 w 126"/>
                  <a:gd name="T117" fmla="*/ 71 h 121"/>
                  <a:gd name="T118" fmla="*/ 0 w 126"/>
                  <a:gd name="T119" fmla="*/ 111 h 121"/>
                  <a:gd name="T120" fmla="*/ 74 w 126"/>
                  <a:gd name="T121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1">
                    <a:moveTo>
                      <a:pt x="5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19" y="1"/>
                      <a:pt x="122" y="4"/>
                    </a:cubicBezTo>
                    <a:cubicBezTo>
                      <a:pt x="124" y="6"/>
                      <a:pt x="126" y="10"/>
                      <a:pt x="126" y="1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6" y="48"/>
                      <a:pt x="124" y="51"/>
                      <a:pt x="122" y="54"/>
                    </a:cubicBezTo>
                    <a:cubicBezTo>
                      <a:pt x="119" y="56"/>
                      <a:pt x="116" y="58"/>
                      <a:pt x="112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4" y="69"/>
                      <a:pt x="63" y="68"/>
                      <a:pt x="62" y="6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4" y="56"/>
                      <a:pt x="65" y="54"/>
                      <a:pt x="65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4" y="52"/>
                      <a:pt x="116" y="51"/>
                      <a:pt x="117" y="49"/>
                    </a:cubicBezTo>
                    <a:cubicBezTo>
                      <a:pt x="119" y="48"/>
                      <a:pt x="120" y="46"/>
                      <a:pt x="120" y="44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12"/>
                      <a:pt x="119" y="10"/>
                      <a:pt x="117" y="8"/>
                    </a:cubicBezTo>
                    <a:cubicBezTo>
                      <a:pt x="116" y="7"/>
                      <a:pt x="114" y="6"/>
                      <a:pt x="112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6" y="6"/>
                      <a:pt x="54" y="7"/>
                      <a:pt x="53" y="8"/>
                    </a:cubicBezTo>
                    <a:cubicBezTo>
                      <a:pt x="52" y="10"/>
                      <a:pt x="51" y="12"/>
                      <a:pt x="51" y="14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7"/>
                      <a:pt x="47" y="16"/>
                      <a:pt x="44" y="1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0"/>
                      <a:pt x="46" y="6"/>
                      <a:pt x="48" y="4"/>
                    </a:cubicBezTo>
                    <a:cubicBezTo>
                      <a:pt x="51" y="1"/>
                      <a:pt x="55" y="0"/>
                      <a:pt x="59" y="0"/>
                    </a:cubicBezTo>
                    <a:close/>
                    <a:moveTo>
                      <a:pt x="102" y="24"/>
                    </a:moveTo>
                    <a:cubicBezTo>
                      <a:pt x="99" y="24"/>
                      <a:pt x="96" y="26"/>
                      <a:pt x="96" y="29"/>
                    </a:cubicBezTo>
                    <a:cubicBezTo>
                      <a:pt x="96" y="32"/>
                      <a:pt x="99" y="34"/>
                      <a:pt x="102" y="34"/>
                    </a:cubicBezTo>
                    <a:cubicBezTo>
                      <a:pt x="104" y="34"/>
                      <a:pt x="107" y="32"/>
                      <a:pt x="107" y="29"/>
                    </a:cubicBezTo>
                    <a:cubicBezTo>
                      <a:pt x="107" y="26"/>
                      <a:pt x="104" y="24"/>
                      <a:pt x="102" y="24"/>
                    </a:cubicBezTo>
                    <a:close/>
                    <a:moveTo>
                      <a:pt x="85" y="24"/>
                    </a:moveTo>
                    <a:cubicBezTo>
                      <a:pt x="82" y="24"/>
                      <a:pt x="80" y="26"/>
                      <a:pt x="80" y="29"/>
                    </a:cubicBezTo>
                    <a:cubicBezTo>
                      <a:pt x="80" y="32"/>
                      <a:pt x="82" y="34"/>
                      <a:pt x="85" y="34"/>
                    </a:cubicBezTo>
                    <a:cubicBezTo>
                      <a:pt x="88" y="34"/>
                      <a:pt x="90" y="32"/>
                      <a:pt x="90" y="29"/>
                    </a:cubicBezTo>
                    <a:cubicBezTo>
                      <a:pt x="90" y="26"/>
                      <a:pt x="88" y="24"/>
                      <a:pt x="85" y="24"/>
                    </a:cubicBezTo>
                    <a:close/>
                    <a:moveTo>
                      <a:pt x="69" y="24"/>
                    </a:moveTo>
                    <a:cubicBezTo>
                      <a:pt x="67" y="24"/>
                      <a:pt x="64" y="26"/>
                      <a:pt x="64" y="29"/>
                    </a:cubicBezTo>
                    <a:cubicBezTo>
                      <a:pt x="64" y="32"/>
                      <a:pt x="67" y="34"/>
                      <a:pt x="69" y="34"/>
                    </a:cubicBezTo>
                    <a:cubicBezTo>
                      <a:pt x="72" y="34"/>
                      <a:pt x="75" y="32"/>
                      <a:pt x="75" y="29"/>
                    </a:cubicBezTo>
                    <a:cubicBezTo>
                      <a:pt x="75" y="26"/>
                      <a:pt x="72" y="24"/>
                      <a:pt x="69" y="24"/>
                    </a:cubicBezTo>
                    <a:close/>
                    <a:moveTo>
                      <a:pt x="37" y="23"/>
                    </a:moveTo>
                    <a:cubicBezTo>
                      <a:pt x="25" y="23"/>
                      <a:pt x="16" y="33"/>
                      <a:pt x="16" y="44"/>
                    </a:cubicBezTo>
                    <a:cubicBezTo>
                      <a:pt x="16" y="56"/>
                      <a:pt x="25" y="65"/>
                      <a:pt x="37" y="65"/>
                    </a:cubicBezTo>
                    <a:cubicBezTo>
                      <a:pt x="48" y="65"/>
                      <a:pt x="58" y="56"/>
                      <a:pt x="58" y="44"/>
                    </a:cubicBezTo>
                    <a:cubicBezTo>
                      <a:pt x="58" y="33"/>
                      <a:pt x="48" y="23"/>
                      <a:pt x="37" y="23"/>
                    </a:cubicBezTo>
                    <a:close/>
                    <a:moveTo>
                      <a:pt x="74" y="111"/>
                    </a:moveTo>
                    <a:cubicBezTo>
                      <a:pt x="74" y="90"/>
                      <a:pt x="64" y="77"/>
                      <a:pt x="51" y="71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1" y="76"/>
                      <a:pt x="0" y="90"/>
                      <a:pt x="0" y="111"/>
                    </a:cubicBezTo>
                    <a:cubicBezTo>
                      <a:pt x="26" y="121"/>
                      <a:pt x="51" y="120"/>
                      <a:pt x="74" y="1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16"/>
              <p:cNvSpPr>
                <a:spLocks noEditPoints="1"/>
              </p:cNvSpPr>
              <p:nvPr/>
            </p:nvSpPr>
            <p:spPr bwMode="auto">
              <a:xfrm>
                <a:off x="11074137" y="3192289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72"/>
              <p:cNvSpPr>
                <a:spLocks noEditPoints="1"/>
              </p:cNvSpPr>
              <p:nvPr/>
            </p:nvSpPr>
            <p:spPr bwMode="auto">
              <a:xfrm>
                <a:off x="3354500" y="5003104"/>
                <a:ext cx="487406" cy="531218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53"/>
              <p:cNvSpPr>
                <a:spLocks noEditPoints="1"/>
              </p:cNvSpPr>
              <p:nvPr/>
            </p:nvSpPr>
            <p:spPr bwMode="auto">
              <a:xfrm>
                <a:off x="7373891" y="135452"/>
                <a:ext cx="794674" cy="761954"/>
              </a:xfrm>
              <a:custGeom>
                <a:avLst/>
                <a:gdLst>
                  <a:gd name="T0" fmla="*/ 59 w 126"/>
                  <a:gd name="T1" fmla="*/ 0 h 121"/>
                  <a:gd name="T2" fmla="*/ 112 w 126"/>
                  <a:gd name="T3" fmla="*/ 0 h 121"/>
                  <a:gd name="T4" fmla="*/ 122 w 126"/>
                  <a:gd name="T5" fmla="*/ 4 h 121"/>
                  <a:gd name="T6" fmla="*/ 126 w 126"/>
                  <a:gd name="T7" fmla="*/ 14 h 121"/>
                  <a:gd name="T8" fmla="*/ 126 w 126"/>
                  <a:gd name="T9" fmla="*/ 44 h 121"/>
                  <a:gd name="T10" fmla="*/ 122 w 126"/>
                  <a:gd name="T11" fmla="*/ 54 h 121"/>
                  <a:gd name="T12" fmla="*/ 112 w 126"/>
                  <a:gd name="T13" fmla="*/ 58 h 121"/>
                  <a:gd name="T14" fmla="*/ 82 w 126"/>
                  <a:gd name="T15" fmla="*/ 58 h 121"/>
                  <a:gd name="T16" fmla="*/ 67 w 126"/>
                  <a:gd name="T17" fmla="*/ 71 h 121"/>
                  <a:gd name="T18" fmla="*/ 66 w 126"/>
                  <a:gd name="T19" fmla="*/ 70 h 121"/>
                  <a:gd name="T20" fmla="*/ 62 w 126"/>
                  <a:gd name="T21" fmla="*/ 68 h 121"/>
                  <a:gd name="T22" fmla="*/ 64 w 126"/>
                  <a:gd name="T23" fmla="*/ 58 h 121"/>
                  <a:gd name="T24" fmla="*/ 63 w 126"/>
                  <a:gd name="T25" fmla="*/ 58 h 121"/>
                  <a:gd name="T26" fmla="*/ 65 w 126"/>
                  <a:gd name="T27" fmla="*/ 52 h 121"/>
                  <a:gd name="T28" fmla="*/ 68 w 126"/>
                  <a:gd name="T29" fmla="*/ 52 h 121"/>
                  <a:gd name="T30" fmla="*/ 72 w 126"/>
                  <a:gd name="T31" fmla="*/ 52 h 121"/>
                  <a:gd name="T32" fmla="*/ 71 w 126"/>
                  <a:gd name="T33" fmla="*/ 56 h 121"/>
                  <a:gd name="T34" fmla="*/ 70 w 126"/>
                  <a:gd name="T35" fmla="*/ 60 h 121"/>
                  <a:gd name="T36" fmla="*/ 78 w 126"/>
                  <a:gd name="T37" fmla="*/ 52 h 121"/>
                  <a:gd name="T38" fmla="*/ 79 w 126"/>
                  <a:gd name="T39" fmla="*/ 52 h 121"/>
                  <a:gd name="T40" fmla="*/ 81 w 126"/>
                  <a:gd name="T41" fmla="*/ 52 h 121"/>
                  <a:gd name="T42" fmla="*/ 112 w 126"/>
                  <a:gd name="T43" fmla="*/ 52 h 121"/>
                  <a:gd name="T44" fmla="*/ 117 w 126"/>
                  <a:gd name="T45" fmla="*/ 49 h 121"/>
                  <a:gd name="T46" fmla="*/ 120 w 126"/>
                  <a:gd name="T47" fmla="*/ 44 h 121"/>
                  <a:gd name="T48" fmla="*/ 120 w 126"/>
                  <a:gd name="T49" fmla="*/ 14 h 121"/>
                  <a:gd name="T50" fmla="*/ 117 w 126"/>
                  <a:gd name="T51" fmla="*/ 8 h 121"/>
                  <a:gd name="T52" fmla="*/ 112 w 126"/>
                  <a:gd name="T53" fmla="*/ 6 h 121"/>
                  <a:gd name="T54" fmla="*/ 59 w 126"/>
                  <a:gd name="T55" fmla="*/ 6 h 121"/>
                  <a:gd name="T56" fmla="*/ 53 w 126"/>
                  <a:gd name="T57" fmla="*/ 8 h 121"/>
                  <a:gd name="T58" fmla="*/ 51 w 126"/>
                  <a:gd name="T59" fmla="*/ 14 h 121"/>
                  <a:gd name="T60" fmla="*/ 51 w 126"/>
                  <a:gd name="T61" fmla="*/ 18 h 121"/>
                  <a:gd name="T62" fmla="*/ 44 w 126"/>
                  <a:gd name="T63" fmla="*/ 16 h 121"/>
                  <a:gd name="T64" fmla="*/ 44 w 126"/>
                  <a:gd name="T65" fmla="*/ 14 h 121"/>
                  <a:gd name="T66" fmla="*/ 48 w 126"/>
                  <a:gd name="T67" fmla="*/ 4 h 121"/>
                  <a:gd name="T68" fmla="*/ 59 w 126"/>
                  <a:gd name="T69" fmla="*/ 0 h 121"/>
                  <a:gd name="T70" fmla="*/ 102 w 126"/>
                  <a:gd name="T71" fmla="*/ 24 h 121"/>
                  <a:gd name="T72" fmla="*/ 96 w 126"/>
                  <a:gd name="T73" fmla="*/ 29 h 121"/>
                  <a:gd name="T74" fmla="*/ 102 w 126"/>
                  <a:gd name="T75" fmla="*/ 34 h 121"/>
                  <a:gd name="T76" fmla="*/ 107 w 126"/>
                  <a:gd name="T77" fmla="*/ 29 h 121"/>
                  <a:gd name="T78" fmla="*/ 102 w 126"/>
                  <a:gd name="T79" fmla="*/ 24 h 121"/>
                  <a:gd name="T80" fmla="*/ 85 w 126"/>
                  <a:gd name="T81" fmla="*/ 24 h 121"/>
                  <a:gd name="T82" fmla="*/ 80 w 126"/>
                  <a:gd name="T83" fmla="*/ 29 h 121"/>
                  <a:gd name="T84" fmla="*/ 85 w 126"/>
                  <a:gd name="T85" fmla="*/ 34 h 121"/>
                  <a:gd name="T86" fmla="*/ 90 w 126"/>
                  <a:gd name="T87" fmla="*/ 29 h 121"/>
                  <a:gd name="T88" fmla="*/ 85 w 126"/>
                  <a:gd name="T89" fmla="*/ 24 h 121"/>
                  <a:gd name="T90" fmla="*/ 69 w 126"/>
                  <a:gd name="T91" fmla="*/ 24 h 121"/>
                  <a:gd name="T92" fmla="*/ 64 w 126"/>
                  <a:gd name="T93" fmla="*/ 29 h 121"/>
                  <a:gd name="T94" fmla="*/ 69 w 126"/>
                  <a:gd name="T95" fmla="*/ 34 h 121"/>
                  <a:gd name="T96" fmla="*/ 75 w 126"/>
                  <a:gd name="T97" fmla="*/ 29 h 121"/>
                  <a:gd name="T98" fmla="*/ 69 w 126"/>
                  <a:gd name="T99" fmla="*/ 24 h 121"/>
                  <a:gd name="T100" fmla="*/ 37 w 126"/>
                  <a:gd name="T101" fmla="*/ 23 h 121"/>
                  <a:gd name="T102" fmla="*/ 16 w 126"/>
                  <a:gd name="T103" fmla="*/ 44 h 121"/>
                  <a:gd name="T104" fmla="*/ 37 w 126"/>
                  <a:gd name="T105" fmla="*/ 65 h 121"/>
                  <a:gd name="T106" fmla="*/ 58 w 126"/>
                  <a:gd name="T107" fmla="*/ 44 h 121"/>
                  <a:gd name="T108" fmla="*/ 37 w 126"/>
                  <a:gd name="T109" fmla="*/ 23 h 121"/>
                  <a:gd name="T110" fmla="*/ 74 w 126"/>
                  <a:gd name="T111" fmla="*/ 111 h 121"/>
                  <a:gd name="T112" fmla="*/ 51 w 126"/>
                  <a:gd name="T113" fmla="*/ 71 h 121"/>
                  <a:gd name="T114" fmla="*/ 37 w 126"/>
                  <a:gd name="T115" fmla="*/ 93 h 121"/>
                  <a:gd name="T116" fmla="*/ 24 w 126"/>
                  <a:gd name="T117" fmla="*/ 71 h 121"/>
                  <a:gd name="T118" fmla="*/ 0 w 126"/>
                  <a:gd name="T119" fmla="*/ 111 h 121"/>
                  <a:gd name="T120" fmla="*/ 74 w 126"/>
                  <a:gd name="T121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1">
                    <a:moveTo>
                      <a:pt x="5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19" y="1"/>
                      <a:pt x="122" y="4"/>
                    </a:cubicBezTo>
                    <a:cubicBezTo>
                      <a:pt x="124" y="6"/>
                      <a:pt x="126" y="10"/>
                      <a:pt x="126" y="1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6" y="48"/>
                      <a:pt x="124" y="51"/>
                      <a:pt x="122" y="54"/>
                    </a:cubicBezTo>
                    <a:cubicBezTo>
                      <a:pt x="119" y="56"/>
                      <a:pt x="116" y="58"/>
                      <a:pt x="112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4" y="69"/>
                      <a:pt x="63" y="68"/>
                      <a:pt x="62" y="6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4" y="56"/>
                      <a:pt x="65" y="54"/>
                      <a:pt x="65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4" y="52"/>
                      <a:pt x="116" y="51"/>
                      <a:pt x="117" y="49"/>
                    </a:cubicBezTo>
                    <a:cubicBezTo>
                      <a:pt x="119" y="48"/>
                      <a:pt x="120" y="46"/>
                      <a:pt x="120" y="44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12"/>
                      <a:pt x="119" y="10"/>
                      <a:pt x="117" y="8"/>
                    </a:cubicBezTo>
                    <a:cubicBezTo>
                      <a:pt x="116" y="7"/>
                      <a:pt x="114" y="6"/>
                      <a:pt x="112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6" y="6"/>
                      <a:pt x="54" y="7"/>
                      <a:pt x="53" y="8"/>
                    </a:cubicBezTo>
                    <a:cubicBezTo>
                      <a:pt x="52" y="10"/>
                      <a:pt x="51" y="12"/>
                      <a:pt x="51" y="14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7"/>
                      <a:pt x="47" y="16"/>
                      <a:pt x="44" y="1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0"/>
                      <a:pt x="46" y="6"/>
                      <a:pt x="48" y="4"/>
                    </a:cubicBezTo>
                    <a:cubicBezTo>
                      <a:pt x="51" y="1"/>
                      <a:pt x="55" y="0"/>
                      <a:pt x="59" y="0"/>
                    </a:cubicBezTo>
                    <a:close/>
                    <a:moveTo>
                      <a:pt x="102" y="24"/>
                    </a:moveTo>
                    <a:cubicBezTo>
                      <a:pt x="99" y="24"/>
                      <a:pt x="96" y="26"/>
                      <a:pt x="96" y="29"/>
                    </a:cubicBezTo>
                    <a:cubicBezTo>
                      <a:pt x="96" y="32"/>
                      <a:pt x="99" y="34"/>
                      <a:pt x="102" y="34"/>
                    </a:cubicBezTo>
                    <a:cubicBezTo>
                      <a:pt x="104" y="34"/>
                      <a:pt x="107" y="32"/>
                      <a:pt x="107" y="29"/>
                    </a:cubicBezTo>
                    <a:cubicBezTo>
                      <a:pt x="107" y="26"/>
                      <a:pt x="104" y="24"/>
                      <a:pt x="102" y="24"/>
                    </a:cubicBezTo>
                    <a:close/>
                    <a:moveTo>
                      <a:pt x="85" y="24"/>
                    </a:moveTo>
                    <a:cubicBezTo>
                      <a:pt x="82" y="24"/>
                      <a:pt x="80" y="26"/>
                      <a:pt x="80" y="29"/>
                    </a:cubicBezTo>
                    <a:cubicBezTo>
                      <a:pt x="80" y="32"/>
                      <a:pt x="82" y="34"/>
                      <a:pt x="85" y="34"/>
                    </a:cubicBezTo>
                    <a:cubicBezTo>
                      <a:pt x="88" y="34"/>
                      <a:pt x="90" y="32"/>
                      <a:pt x="90" y="29"/>
                    </a:cubicBezTo>
                    <a:cubicBezTo>
                      <a:pt x="90" y="26"/>
                      <a:pt x="88" y="24"/>
                      <a:pt x="85" y="24"/>
                    </a:cubicBezTo>
                    <a:close/>
                    <a:moveTo>
                      <a:pt x="69" y="24"/>
                    </a:moveTo>
                    <a:cubicBezTo>
                      <a:pt x="67" y="24"/>
                      <a:pt x="64" y="26"/>
                      <a:pt x="64" y="29"/>
                    </a:cubicBezTo>
                    <a:cubicBezTo>
                      <a:pt x="64" y="32"/>
                      <a:pt x="67" y="34"/>
                      <a:pt x="69" y="34"/>
                    </a:cubicBezTo>
                    <a:cubicBezTo>
                      <a:pt x="72" y="34"/>
                      <a:pt x="75" y="32"/>
                      <a:pt x="75" y="29"/>
                    </a:cubicBezTo>
                    <a:cubicBezTo>
                      <a:pt x="75" y="26"/>
                      <a:pt x="72" y="24"/>
                      <a:pt x="69" y="24"/>
                    </a:cubicBezTo>
                    <a:close/>
                    <a:moveTo>
                      <a:pt x="37" y="23"/>
                    </a:moveTo>
                    <a:cubicBezTo>
                      <a:pt x="25" y="23"/>
                      <a:pt x="16" y="33"/>
                      <a:pt x="16" y="44"/>
                    </a:cubicBezTo>
                    <a:cubicBezTo>
                      <a:pt x="16" y="56"/>
                      <a:pt x="25" y="65"/>
                      <a:pt x="37" y="65"/>
                    </a:cubicBezTo>
                    <a:cubicBezTo>
                      <a:pt x="48" y="65"/>
                      <a:pt x="58" y="56"/>
                      <a:pt x="58" y="44"/>
                    </a:cubicBezTo>
                    <a:cubicBezTo>
                      <a:pt x="58" y="33"/>
                      <a:pt x="48" y="23"/>
                      <a:pt x="37" y="23"/>
                    </a:cubicBezTo>
                    <a:close/>
                    <a:moveTo>
                      <a:pt x="74" y="111"/>
                    </a:moveTo>
                    <a:cubicBezTo>
                      <a:pt x="74" y="90"/>
                      <a:pt x="64" y="77"/>
                      <a:pt x="51" y="71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1" y="76"/>
                      <a:pt x="0" y="90"/>
                      <a:pt x="0" y="111"/>
                    </a:cubicBezTo>
                    <a:cubicBezTo>
                      <a:pt x="26" y="121"/>
                      <a:pt x="51" y="120"/>
                      <a:pt x="74" y="1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61"/>
              <p:cNvSpPr>
                <a:spLocks noEditPoints="1"/>
              </p:cNvSpPr>
              <p:nvPr/>
            </p:nvSpPr>
            <p:spPr bwMode="auto">
              <a:xfrm>
                <a:off x="1578484" y="3214440"/>
                <a:ext cx="1346565" cy="1112053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16"/>
              <p:cNvSpPr>
                <a:spLocks noEditPoints="1"/>
              </p:cNvSpPr>
              <p:nvPr/>
            </p:nvSpPr>
            <p:spPr bwMode="auto">
              <a:xfrm>
                <a:off x="9067294" y="702008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10148326" y="4292669"/>
                <a:ext cx="669061" cy="775128"/>
                <a:chOff x="791201" y="1796701"/>
                <a:chExt cx="130176" cy="150813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37" name="Freeform 17"/>
                <p:cNvSpPr>
                  <a:spLocks noEditPoints="1"/>
                </p:cNvSpPr>
                <p:nvPr/>
              </p:nvSpPr>
              <p:spPr bwMode="auto">
                <a:xfrm>
                  <a:off x="824539" y="1828451"/>
                  <a:ext cx="58738" cy="119063"/>
                </a:xfrm>
                <a:custGeom>
                  <a:avLst/>
                  <a:gdLst>
                    <a:gd name="T0" fmla="*/ 21 w 43"/>
                    <a:gd name="T1" fmla="*/ 0 h 87"/>
                    <a:gd name="T2" fmla="*/ 0 w 43"/>
                    <a:gd name="T3" fmla="*/ 23 h 87"/>
                    <a:gd name="T4" fmla="*/ 6 w 43"/>
                    <a:gd name="T5" fmla="*/ 42 h 87"/>
                    <a:gd name="T6" fmla="*/ 11 w 43"/>
                    <a:gd name="T7" fmla="*/ 52 h 87"/>
                    <a:gd name="T8" fmla="*/ 11 w 43"/>
                    <a:gd name="T9" fmla="*/ 60 h 87"/>
                    <a:gd name="T10" fmla="*/ 11 w 43"/>
                    <a:gd name="T11" fmla="*/ 60 h 87"/>
                    <a:gd name="T12" fmla="*/ 9 w 43"/>
                    <a:gd name="T13" fmla="*/ 61 h 87"/>
                    <a:gd name="T14" fmla="*/ 9 w 43"/>
                    <a:gd name="T15" fmla="*/ 80 h 87"/>
                    <a:gd name="T16" fmla="*/ 11 w 43"/>
                    <a:gd name="T17" fmla="*/ 81 h 87"/>
                    <a:gd name="T18" fmla="*/ 12 w 43"/>
                    <a:gd name="T19" fmla="*/ 81 h 87"/>
                    <a:gd name="T20" fmla="*/ 21 w 43"/>
                    <a:gd name="T21" fmla="*/ 87 h 87"/>
                    <a:gd name="T22" fmla="*/ 31 w 43"/>
                    <a:gd name="T23" fmla="*/ 81 h 87"/>
                    <a:gd name="T24" fmla="*/ 32 w 43"/>
                    <a:gd name="T25" fmla="*/ 81 h 87"/>
                    <a:gd name="T26" fmla="*/ 34 w 43"/>
                    <a:gd name="T27" fmla="*/ 80 h 87"/>
                    <a:gd name="T28" fmla="*/ 34 w 43"/>
                    <a:gd name="T29" fmla="*/ 61 h 87"/>
                    <a:gd name="T30" fmla="*/ 32 w 43"/>
                    <a:gd name="T31" fmla="*/ 60 h 87"/>
                    <a:gd name="T32" fmla="*/ 32 w 43"/>
                    <a:gd name="T33" fmla="*/ 60 h 87"/>
                    <a:gd name="T34" fmla="*/ 32 w 43"/>
                    <a:gd name="T35" fmla="*/ 52 h 87"/>
                    <a:gd name="T36" fmla="*/ 36 w 43"/>
                    <a:gd name="T37" fmla="*/ 44 h 87"/>
                    <a:gd name="T38" fmla="*/ 43 w 43"/>
                    <a:gd name="T39" fmla="*/ 23 h 87"/>
                    <a:gd name="T40" fmla="*/ 21 w 43"/>
                    <a:gd name="T41" fmla="*/ 0 h 87"/>
                    <a:gd name="T42" fmla="*/ 30 w 43"/>
                    <a:gd name="T43" fmla="*/ 40 h 87"/>
                    <a:gd name="T44" fmla="*/ 25 w 43"/>
                    <a:gd name="T45" fmla="*/ 52 h 87"/>
                    <a:gd name="T46" fmla="*/ 25 w 43"/>
                    <a:gd name="T47" fmla="*/ 60 h 87"/>
                    <a:gd name="T48" fmla="*/ 17 w 43"/>
                    <a:gd name="T49" fmla="*/ 60 h 87"/>
                    <a:gd name="T50" fmla="*/ 17 w 43"/>
                    <a:gd name="T51" fmla="*/ 52 h 87"/>
                    <a:gd name="T52" fmla="*/ 12 w 43"/>
                    <a:gd name="T53" fmla="*/ 38 h 87"/>
                    <a:gd name="T54" fmla="*/ 6 w 43"/>
                    <a:gd name="T55" fmla="*/ 23 h 87"/>
                    <a:gd name="T56" fmla="*/ 21 w 43"/>
                    <a:gd name="T57" fmla="*/ 6 h 87"/>
                    <a:gd name="T58" fmla="*/ 37 w 43"/>
                    <a:gd name="T59" fmla="*/ 23 h 87"/>
                    <a:gd name="T60" fmla="*/ 30 w 43"/>
                    <a:gd name="T61" fmla="*/ 4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87">
                      <a:moveTo>
                        <a:pt x="21" y="0"/>
                      </a:moveTo>
                      <a:cubicBezTo>
                        <a:pt x="8" y="0"/>
                        <a:pt x="0" y="9"/>
                        <a:pt x="0" y="23"/>
                      </a:cubicBezTo>
                      <a:cubicBezTo>
                        <a:pt x="0" y="32"/>
                        <a:pt x="3" y="38"/>
                        <a:pt x="6" y="42"/>
                      </a:cubicBezTo>
                      <a:cubicBezTo>
                        <a:pt x="9" y="46"/>
                        <a:pt x="11" y="49"/>
                        <a:pt x="11" y="52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0" y="60"/>
                        <a:pt x="9" y="60"/>
                        <a:pt x="9" y="61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9" y="81"/>
                        <a:pt x="10" y="81"/>
                        <a:pt x="11" y="81"/>
                      </a:cubicBez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2" y="84"/>
                        <a:pt x="16" y="87"/>
                        <a:pt x="21" y="87"/>
                      </a:cubicBezTo>
                      <a:cubicBezTo>
                        <a:pt x="27" y="87"/>
                        <a:pt x="31" y="84"/>
                        <a:pt x="31" y="81"/>
                      </a:cubicBezTo>
                      <a:cubicBezTo>
                        <a:pt x="32" y="81"/>
                        <a:pt x="32" y="81"/>
                        <a:pt x="32" y="81"/>
                      </a:cubicBezTo>
                      <a:cubicBezTo>
                        <a:pt x="33" y="81"/>
                        <a:pt x="34" y="81"/>
                        <a:pt x="34" y="80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4" y="60"/>
                        <a:pt x="33" y="60"/>
                        <a:pt x="32" y="60"/>
                      </a:cubicBezTo>
                      <a:cubicBezTo>
                        <a:pt x="32" y="60"/>
                        <a:pt x="32" y="60"/>
                        <a:pt x="32" y="60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2" y="49"/>
                        <a:pt x="34" y="47"/>
                        <a:pt x="36" y="44"/>
                      </a:cubicBezTo>
                      <a:cubicBezTo>
                        <a:pt x="39" y="40"/>
                        <a:pt x="43" y="34"/>
                        <a:pt x="43" y="23"/>
                      </a:cubicBezTo>
                      <a:cubicBezTo>
                        <a:pt x="43" y="9"/>
                        <a:pt x="34" y="0"/>
                        <a:pt x="21" y="0"/>
                      </a:cubicBezTo>
                      <a:close/>
                      <a:moveTo>
                        <a:pt x="30" y="40"/>
                      </a:moveTo>
                      <a:cubicBezTo>
                        <a:pt x="28" y="43"/>
                        <a:pt x="25" y="47"/>
                        <a:pt x="25" y="52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17" y="60"/>
                        <a:pt x="17" y="60"/>
                        <a:pt x="17" y="60"/>
                      </a:cubicBezTo>
                      <a:cubicBezTo>
                        <a:pt x="17" y="52"/>
                        <a:pt x="17" y="52"/>
                        <a:pt x="17" y="52"/>
                      </a:cubicBezTo>
                      <a:cubicBezTo>
                        <a:pt x="17" y="47"/>
                        <a:pt x="15" y="43"/>
                        <a:pt x="12" y="38"/>
                      </a:cubicBezTo>
                      <a:cubicBezTo>
                        <a:pt x="9" y="34"/>
                        <a:pt x="6" y="30"/>
                        <a:pt x="6" y="23"/>
                      </a:cubicBezTo>
                      <a:cubicBezTo>
                        <a:pt x="6" y="13"/>
                        <a:pt x="12" y="6"/>
                        <a:pt x="21" y="6"/>
                      </a:cubicBezTo>
                      <a:cubicBezTo>
                        <a:pt x="31" y="6"/>
                        <a:pt x="37" y="13"/>
                        <a:pt x="37" y="23"/>
                      </a:cubicBezTo>
                      <a:cubicBezTo>
                        <a:pt x="37" y="32"/>
                        <a:pt x="33" y="36"/>
                        <a:pt x="30" y="4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18"/>
                <p:cNvSpPr/>
                <p:nvPr/>
              </p:nvSpPr>
              <p:spPr bwMode="auto">
                <a:xfrm>
                  <a:off x="897564" y="1861789"/>
                  <a:ext cx="23813" cy="6350"/>
                </a:xfrm>
                <a:custGeom>
                  <a:avLst/>
                  <a:gdLst>
                    <a:gd name="T0" fmla="*/ 14 w 17"/>
                    <a:gd name="T1" fmla="*/ 0 h 5"/>
                    <a:gd name="T2" fmla="*/ 2 w 17"/>
                    <a:gd name="T3" fmla="*/ 0 h 5"/>
                    <a:gd name="T4" fmla="*/ 0 w 17"/>
                    <a:gd name="T5" fmla="*/ 2 h 5"/>
                    <a:gd name="T6" fmla="*/ 2 w 17"/>
                    <a:gd name="T7" fmla="*/ 5 h 5"/>
                    <a:gd name="T8" fmla="*/ 14 w 17"/>
                    <a:gd name="T9" fmla="*/ 5 h 5"/>
                    <a:gd name="T10" fmla="*/ 17 w 17"/>
                    <a:gd name="T11" fmla="*/ 2 h 5"/>
                    <a:gd name="T12" fmla="*/ 14 w 17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5">
                      <a:moveTo>
                        <a:pt x="1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6" y="5"/>
                        <a:pt x="17" y="4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19"/>
                <p:cNvSpPr/>
                <p:nvPr/>
              </p:nvSpPr>
              <p:spPr bwMode="auto">
                <a:xfrm>
                  <a:off x="851526" y="1796701"/>
                  <a:ext cx="6350" cy="23813"/>
                </a:xfrm>
                <a:custGeom>
                  <a:avLst/>
                  <a:gdLst>
                    <a:gd name="T0" fmla="*/ 2 w 5"/>
                    <a:gd name="T1" fmla="*/ 17 h 17"/>
                    <a:gd name="T2" fmla="*/ 5 w 5"/>
                    <a:gd name="T3" fmla="*/ 14 h 17"/>
                    <a:gd name="T4" fmla="*/ 5 w 5"/>
                    <a:gd name="T5" fmla="*/ 2 h 17"/>
                    <a:gd name="T6" fmla="*/ 2 w 5"/>
                    <a:gd name="T7" fmla="*/ 0 h 17"/>
                    <a:gd name="T8" fmla="*/ 0 w 5"/>
                    <a:gd name="T9" fmla="*/ 2 h 17"/>
                    <a:gd name="T10" fmla="*/ 0 w 5"/>
                    <a:gd name="T11" fmla="*/ 14 h 17"/>
                    <a:gd name="T12" fmla="*/ 2 w 5"/>
                    <a:gd name="T1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7">
                      <a:moveTo>
                        <a:pt x="2" y="17"/>
                      </a:moveTo>
                      <a:cubicBezTo>
                        <a:pt x="4" y="17"/>
                        <a:pt x="5" y="16"/>
                        <a:pt x="5" y="14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1" y="17"/>
                        <a:pt x="2" y="1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20"/>
                <p:cNvSpPr/>
                <p:nvPr/>
              </p:nvSpPr>
              <p:spPr bwMode="auto">
                <a:xfrm>
                  <a:off x="791201" y="1861789"/>
                  <a:ext cx="20638" cy="6350"/>
                </a:xfrm>
                <a:custGeom>
                  <a:avLst/>
                  <a:gdLst>
                    <a:gd name="T0" fmla="*/ 14 w 16"/>
                    <a:gd name="T1" fmla="*/ 0 h 5"/>
                    <a:gd name="T2" fmla="*/ 2 w 16"/>
                    <a:gd name="T3" fmla="*/ 0 h 5"/>
                    <a:gd name="T4" fmla="*/ 0 w 16"/>
                    <a:gd name="T5" fmla="*/ 2 h 5"/>
                    <a:gd name="T6" fmla="*/ 2 w 16"/>
                    <a:gd name="T7" fmla="*/ 5 h 5"/>
                    <a:gd name="T8" fmla="*/ 14 w 16"/>
                    <a:gd name="T9" fmla="*/ 5 h 5"/>
                    <a:gd name="T10" fmla="*/ 16 w 16"/>
                    <a:gd name="T11" fmla="*/ 2 h 5"/>
                    <a:gd name="T12" fmla="*/ 14 w 1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5">
                      <a:moveTo>
                        <a:pt x="1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4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21"/>
                <p:cNvSpPr/>
                <p:nvPr/>
              </p:nvSpPr>
              <p:spPr bwMode="auto">
                <a:xfrm>
                  <a:off x="800726" y="1817339"/>
                  <a:ext cx="19050" cy="17463"/>
                </a:xfrm>
                <a:custGeom>
                  <a:avLst/>
                  <a:gdLst>
                    <a:gd name="T0" fmla="*/ 4 w 14"/>
                    <a:gd name="T1" fmla="*/ 1 h 13"/>
                    <a:gd name="T2" fmla="*/ 1 w 14"/>
                    <a:gd name="T3" fmla="*/ 1 h 13"/>
                    <a:gd name="T4" fmla="*/ 1 w 14"/>
                    <a:gd name="T5" fmla="*/ 4 h 13"/>
                    <a:gd name="T6" fmla="*/ 10 w 14"/>
                    <a:gd name="T7" fmla="*/ 13 h 13"/>
                    <a:gd name="T8" fmla="*/ 11 w 14"/>
                    <a:gd name="T9" fmla="*/ 13 h 13"/>
                    <a:gd name="T10" fmla="*/ 13 w 14"/>
                    <a:gd name="T11" fmla="*/ 13 h 13"/>
                    <a:gd name="T12" fmla="*/ 13 w 14"/>
                    <a:gd name="T13" fmla="*/ 9 h 13"/>
                    <a:gd name="T14" fmla="*/ 4 w 14"/>
                    <a:gd name="T1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3">
                      <a:moveTo>
                        <a:pt x="4" y="1"/>
                      </a:move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11" y="13"/>
                        <a:pt x="11" y="13"/>
                      </a:cubicBezTo>
                      <a:cubicBezTo>
                        <a:pt x="12" y="13"/>
                        <a:pt x="13" y="13"/>
                        <a:pt x="13" y="13"/>
                      </a:cubicBezTo>
                      <a:cubicBezTo>
                        <a:pt x="14" y="12"/>
                        <a:pt x="14" y="10"/>
                        <a:pt x="13" y="9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2"/>
                <p:cNvSpPr/>
                <p:nvPr/>
              </p:nvSpPr>
              <p:spPr bwMode="auto">
                <a:xfrm>
                  <a:off x="881689" y="1817339"/>
                  <a:ext cx="17463" cy="17463"/>
                </a:xfrm>
                <a:custGeom>
                  <a:avLst/>
                  <a:gdLst>
                    <a:gd name="T0" fmla="*/ 12 w 13"/>
                    <a:gd name="T1" fmla="*/ 1 h 13"/>
                    <a:gd name="T2" fmla="*/ 9 w 13"/>
                    <a:gd name="T3" fmla="*/ 1 h 13"/>
                    <a:gd name="T4" fmla="*/ 1 w 13"/>
                    <a:gd name="T5" fmla="*/ 9 h 13"/>
                    <a:gd name="T6" fmla="*/ 1 w 13"/>
                    <a:gd name="T7" fmla="*/ 13 h 13"/>
                    <a:gd name="T8" fmla="*/ 2 w 13"/>
                    <a:gd name="T9" fmla="*/ 13 h 13"/>
                    <a:gd name="T10" fmla="*/ 4 w 13"/>
                    <a:gd name="T11" fmla="*/ 13 h 13"/>
                    <a:gd name="T12" fmla="*/ 12 w 13"/>
                    <a:gd name="T13" fmla="*/ 4 h 13"/>
                    <a:gd name="T14" fmla="*/ 12 w 13"/>
                    <a:gd name="T1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3">
                      <a:moveTo>
                        <a:pt x="12" y="1"/>
                      </a:moveTo>
                      <a:cubicBezTo>
                        <a:pt x="12" y="0"/>
                        <a:pt x="10" y="0"/>
                        <a:pt x="9" y="1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2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3" y="13"/>
                        <a:pt x="3" y="13"/>
                        <a:pt x="4" y="13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3" y="3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Freeform 201"/>
              <p:cNvSpPr>
                <a:spLocks noEditPoints="1"/>
              </p:cNvSpPr>
              <p:nvPr/>
            </p:nvSpPr>
            <p:spPr bwMode="auto">
              <a:xfrm>
                <a:off x="10774789" y="1275481"/>
                <a:ext cx="821672" cy="102870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心形 43"/>
              <p:cNvSpPr/>
              <p:nvPr/>
            </p:nvSpPr>
            <p:spPr>
              <a:xfrm>
                <a:off x="5760669" y="5721982"/>
                <a:ext cx="884823" cy="884823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Freeform 172"/>
              <p:cNvSpPr>
                <a:spLocks noEditPoints="1"/>
              </p:cNvSpPr>
              <p:nvPr/>
            </p:nvSpPr>
            <p:spPr bwMode="auto">
              <a:xfrm>
                <a:off x="8781881" y="2010511"/>
                <a:ext cx="700957" cy="763964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心形 49"/>
              <p:cNvSpPr/>
              <p:nvPr/>
            </p:nvSpPr>
            <p:spPr>
              <a:xfrm>
                <a:off x="6853903" y="1073788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心形 50"/>
              <p:cNvSpPr/>
              <p:nvPr/>
            </p:nvSpPr>
            <p:spPr>
              <a:xfrm>
                <a:off x="1263484" y="1047491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心形 51"/>
              <p:cNvSpPr/>
              <p:nvPr/>
            </p:nvSpPr>
            <p:spPr>
              <a:xfrm>
                <a:off x="10887055" y="6173398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心形 52"/>
              <p:cNvSpPr/>
              <p:nvPr/>
            </p:nvSpPr>
            <p:spPr>
              <a:xfrm rot="10800000">
                <a:off x="9902603" y="1947588"/>
                <a:ext cx="740844" cy="740844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Freeform 172"/>
              <p:cNvSpPr>
                <a:spLocks noEditPoints="1"/>
              </p:cNvSpPr>
              <p:nvPr/>
            </p:nvSpPr>
            <p:spPr bwMode="auto">
              <a:xfrm>
                <a:off x="282325" y="4330586"/>
                <a:ext cx="579754" cy="631866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72"/>
              <p:cNvSpPr>
                <a:spLocks noEditPoints="1"/>
              </p:cNvSpPr>
              <p:nvPr/>
            </p:nvSpPr>
            <p:spPr bwMode="auto">
              <a:xfrm>
                <a:off x="11274651" y="4248129"/>
                <a:ext cx="579754" cy="631866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01"/>
              <p:cNvSpPr>
                <a:spLocks noEditPoints="1"/>
              </p:cNvSpPr>
              <p:nvPr/>
            </p:nvSpPr>
            <p:spPr bwMode="auto">
              <a:xfrm>
                <a:off x="4616915" y="135452"/>
                <a:ext cx="510306" cy="63888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01"/>
              <p:cNvSpPr>
                <a:spLocks noEditPoints="1"/>
              </p:cNvSpPr>
              <p:nvPr/>
            </p:nvSpPr>
            <p:spPr bwMode="auto">
              <a:xfrm>
                <a:off x="3372267" y="6173398"/>
                <a:ext cx="510306" cy="63888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61"/>
              <p:cNvSpPr>
                <a:spLocks noEditPoints="1"/>
              </p:cNvSpPr>
              <p:nvPr/>
            </p:nvSpPr>
            <p:spPr bwMode="auto">
              <a:xfrm>
                <a:off x="8202216" y="1105181"/>
                <a:ext cx="691338" cy="570937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61"/>
              <p:cNvSpPr>
                <a:spLocks noEditPoints="1"/>
              </p:cNvSpPr>
              <p:nvPr/>
            </p:nvSpPr>
            <p:spPr bwMode="auto">
              <a:xfrm>
                <a:off x="1659445" y="6253236"/>
                <a:ext cx="691338" cy="570937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61"/>
              <p:cNvSpPr>
                <a:spLocks noEditPoints="1"/>
              </p:cNvSpPr>
              <p:nvPr/>
            </p:nvSpPr>
            <p:spPr bwMode="auto">
              <a:xfrm>
                <a:off x="11274651" y="439884"/>
                <a:ext cx="691338" cy="570937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6"/>
              <p:cNvSpPr>
                <a:spLocks noEditPoints="1"/>
              </p:cNvSpPr>
              <p:nvPr/>
            </p:nvSpPr>
            <p:spPr bwMode="auto">
              <a:xfrm>
                <a:off x="7158973" y="5879316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-3810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任意多边形 48"/>
          <p:cNvSpPr/>
          <p:nvPr/>
        </p:nvSpPr>
        <p:spPr>
          <a:xfrm>
            <a:off x="1879600" y="1673225"/>
            <a:ext cx="8425180" cy="4333240"/>
          </a:xfrm>
          <a:custGeom>
            <a:avLst/>
            <a:gdLst>
              <a:gd name="connsiteX0" fmla="*/ 0 w 6503831"/>
              <a:gd name="connsiteY0" fmla="*/ 0 h 3554569"/>
              <a:gd name="connsiteX1" fmla="*/ 6503831 w 6503831"/>
              <a:gd name="connsiteY1" fmla="*/ 206062 h 3554569"/>
              <a:gd name="connsiteX2" fmla="*/ 5937161 w 6503831"/>
              <a:gd name="connsiteY2" fmla="*/ 3142445 h 3554569"/>
              <a:gd name="connsiteX3" fmla="*/ 1558344 w 6503831"/>
              <a:gd name="connsiteY3" fmla="*/ 3554569 h 3554569"/>
              <a:gd name="connsiteX4" fmla="*/ 0 w 6503831"/>
              <a:gd name="connsiteY4" fmla="*/ 0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3831" h="3554569">
                <a:moveTo>
                  <a:pt x="0" y="0"/>
                </a:moveTo>
                <a:lnTo>
                  <a:pt x="6503831" y="206062"/>
                </a:lnTo>
                <a:lnTo>
                  <a:pt x="5937161" y="3142445"/>
                </a:lnTo>
                <a:lnTo>
                  <a:pt x="1558344" y="3554569"/>
                </a:lnTo>
                <a:lnTo>
                  <a:pt x="0" y="0"/>
                </a:lnTo>
                <a:close/>
              </a:path>
            </a:pathLst>
          </a:custGeom>
          <a:solidFill>
            <a:srgbClr val="013A57"/>
          </a:solidFill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任意多边形 63"/>
          <p:cNvSpPr/>
          <p:nvPr/>
        </p:nvSpPr>
        <p:spPr>
          <a:xfrm rot="520135">
            <a:off x="2449830" y="1160780"/>
            <a:ext cx="2152650" cy="1101725"/>
          </a:xfrm>
          <a:custGeom>
            <a:avLst/>
            <a:gdLst>
              <a:gd name="connsiteX0" fmla="*/ 0 w 1970468"/>
              <a:gd name="connsiteY0" fmla="*/ 0 h 1159098"/>
              <a:gd name="connsiteX1" fmla="*/ 180305 w 1970468"/>
              <a:gd name="connsiteY1" fmla="*/ 1159098 h 1159098"/>
              <a:gd name="connsiteX2" fmla="*/ 1970468 w 1970468"/>
              <a:gd name="connsiteY2" fmla="*/ 940158 h 1159098"/>
              <a:gd name="connsiteX3" fmla="*/ 1893195 w 1970468"/>
              <a:gd name="connsiteY3" fmla="*/ 206062 h 1159098"/>
              <a:gd name="connsiteX4" fmla="*/ 0 w 1970468"/>
              <a:gd name="connsiteY4" fmla="*/ 0 h 115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159098">
                <a:moveTo>
                  <a:pt x="0" y="0"/>
                </a:moveTo>
                <a:lnTo>
                  <a:pt x="180305" y="1159098"/>
                </a:lnTo>
                <a:lnTo>
                  <a:pt x="1970468" y="940158"/>
                </a:lnTo>
                <a:lnTo>
                  <a:pt x="1893195" y="2060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QUNAR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698861" y="3381867"/>
            <a:ext cx="55386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232150" y="2187575"/>
            <a:ext cx="6511925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</a:rPr>
              <a:t>晋升述职答辩</a:t>
            </a:r>
            <a:r>
              <a:rPr lang="en-US" altLang="zh-CN" sz="3200">
                <a:solidFill>
                  <a:schemeClr val="bg1"/>
                </a:solidFill>
              </a:rPr>
              <a:t>  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zh-CN" sz="3200">
                <a:solidFill>
                  <a:schemeClr val="bg1"/>
                </a:solidFill>
              </a:rPr>
              <a:t>   </a:t>
            </a:r>
            <a:r>
              <a:rPr lang="zh-CN" altLang="zh-CN" sz="3200">
                <a:solidFill>
                  <a:schemeClr val="bg1"/>
                </a:solidFill>
                <a:sym typeface="+mn-ea"/>
              </a:rPr>
              <a:t>国内研发 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-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基础数据 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- RD - </a:t>
            </a:r>
            <a:r>
              <a:rPr lang="zh-CN" altLang="zh-CN" sz="3200">
                <a:solidFill>
                  <a:schemeClr val="bg1"/>
                </a:solidFill>
              </a:rPr>
              <a:t>康学超</a:t>
            </a:r>
            <a:endParaRPr lang="zh-CN" altLang="zh-CN" sz="3200">
              <a:solidFill>
                <a:schemeClr val="bg1"/>
              </a:solidFill>
            </a:endParaRPr>
          </a:p>
          <a:p>
            <a:endParaRPr lang="zh-CN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04820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功能一  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报警配置链</a:t>
            </a:r>
            <a:endParaRPr lang="en-US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380" y="2204085"/>
            <a:ext cx="178117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44160" y="1436370"/>
            <a:ext cx="1503045" cy="10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MU</a:t>
            </a:r>
            <a:endParaRPr lang="en-US" altLang="zh-CN"/>
          </a:p>
          <a:p>
            <a:pPr algn="ctr"/>
            <a:r>
              <a:rPr lang="zh-CN" altLang="en-US"/>
              <a:t>展示率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033395" y="2667000"/>
            <a:ext cx="1888490" cy="106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东航展示率(非共享)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3450" y="3855720"/>
            <a:ext cx="1888490" cy="11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东航旗舰店展示率(非共享)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97790" y="5542280"/>
            <a:ext cx="1888490" cy="11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MU旗舰店抓取成功率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49170" y="5476240"/>
            <a:ext cx="1888490" cy="11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MU旗舰店总查询量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03495" y="3733165"/>
            <a:ext cx="1984375" cy="10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东航自营代理商展示率(非共享)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382385" y="5013325"/>
            <a:ext cx="1984375" cy="10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包装吐数量</a:t>
            </a:r>
            <a:endParaRPr lang="zh-CN" altLang="zh-CN"/>
          </a:p>
        </p:txBody>
      </p:sp>
      <p:sp>
        <p:nvSpPr>
          <p:cNvPr id="14" name="椭圆 13"/>
          <p:cNvSpPr/>
          <p:nvPr/>
        </p:nvSpPr>
        <p:spPr>
          <a:xfrm>
            <a:off x="4277360" y="5657850"/>
            <a:ext cx="1816735" cy="10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twell</a:t>
            </a:r>
            <a:r>
              <a:rPr lang="zh-CN" altLang="zh-CN"/>
              <a:t>请求量</a:t>
            </a:r>
            <a:endParaRPr lang="zh-CN" altLang="zh-CN"/>
          </a:p>
        </p:txBody>
      </p:sp>
      <p:sp>
        <p:nvSpPr>
          <p:cNvPr id="16" name="下箭头 15"/>
          <p:cNvSpPr/>
          <p:nvPr/>
        </p:nvSpPr>
        <p:spPr>
          <a:xfrm rot="3900000">
            <a:off x="4812030" y="1963420"/>
            <a:ext cx="460375" cy="11328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3900000">
            <a:off x="2555240" y="3223895"/>
            <a:ext cx="460375" cy="9690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2460000">
            <a:off x="817880" y="4752340"/>
            <a:ext cx="460375" cy="9690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8840000">
            <a:off x="2493010" y="4752340"/>
            <a:ext cx="460375" cy="873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8120000">
            <a:off x="7005320" y="1963420"/>
            <a:ext cx="460375" cy="11328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9020000">
            <a:off x="4812665" y="3334385"/>
            <a:ext cx="460375" cy="7283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4560000">
            <a:off x="5826125" y="5322570"/>
            <a:ext cx="460375" cy="7639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5" name="五边形 24"/>
          <p:cNvSpPr/>
          <p:nvPr/>
        </p:nvSpPr>
        <p:spPr>
          <a:xfrm>
            <a:off x="2694305" y="1605915"/>
            <a:ext cx="1737360" cy="5981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r>
              <a:rPr lang="zh-CN" altLang="en-US"/>
              <a:t>报警</a:t>
            </a:r>
            <a:endParaRPr lang="zh-CN" altLang="en-US"/>
          </a:p>
          <a:p>
            <a:pPr algn="ctr"/>
            <a:r>
              <a:rPr lang="zh-CN" altLang="en-US"/>
              <a:t>触发</a:t>
            </a: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6380000">
            <a:off x="4670425" y="1420495"/>
            <a:ext cx="516890" cy="9683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 rot="19020000">
            <a:off x="6751955" y="4421505"/>
            <a:ext cx="460375" cy="72834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32015" y="2764155"/>
            <a:ext cx="1984375" cy="10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MU</a:t>
            </a:r>
            <a:r>
              <a:rPr lang="zh-CN" altLang="en-US"/>
              <a:t>共享展示率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940040" y="4277995"/>
            <a:ext cx="1984375" cy="10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MU-HO</a:t>
            </a:r>
            <a:r>
              <a:rPr lang="zh-CN" altLang="en-US"/>
              <a:t>展示率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009505" y="3921760"/>
            <a:ext cx="1984375" cy="10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MU-MF</a:t>
            </a:r>
            <a:r>
              <a:rPr lang="zh-CN" altLang="en-US"/>
              <a:t>展示率</a:t>
            </a:r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8120000">
            <a:off x="9549765" y="3216275"/>
            <a:ext cx="460375" cy="11328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20400000">
            <a:off x="8432800" y="3829685"/>
            <a:ext cx="460375" cy="4686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62010" y="1421130"/>
            <a:ext cx="3145790" cy="7677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秒级定位故障链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zh-CN" sz="3200">
                <a:solidFill>
                  <a:schemeClr val="bg1"/>
                </a:solidFill>
                <a:sym typeface="+mn-ea"/>
              </a:rPr>
              <a:t>报警配置链分析逻辑</a:t>
            </a:r>
            <a:endParaRPr lang="zh-CN" altLang="zh-CN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41790" y="3168015"/>
            <a:ext cx="2726690" cy="1463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200"/>
              <a:t>难点、核心点：</a:t>
            </a:r>
            <a:endParaRPr lang="zh-CN" altLang="zh-CN" sz="2200"/>
          </a:p>
          <a:p>
            <a:pPr algn="ctr"/>
            <a:endParaRPr lang="zh-CN" altLang="zh-CN" sz="2200"/>
          </a:p>
          <a:p>
            <a:pPr algn="ctr"/>
            <a:r>
              <a:rPr lang="zh-CN" altLang="zh-CN" sz="2200"/>
              <a:t>监控趋势图相关性</a:t>
            </a:r>
            <a:endParaRPr lang="zh-CN" altLang="zh-CN" sz="2200"/>
          </a:p>
          <a:p>
            <a:pPr algn="ctr"/>
            <a:r>
              <a:rPr lang="zh-CN" altLang="zh-CN" sz="2200"/>
              <a:t>算法开发</a:t>
            </a:r>
            <a:endParaRPr lang="zh-CN" altLang="zh-CN" sz="2200"/>
          </a:p>
        </p:txBody>
      </p:sp>
      <p:pic>
        <p:nvPicPr>
          <p:cNvPr id="6" name="图片 5" descr="报警配置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1199515"/>
            <a:ext cx="8111490" cy="540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-254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核心算法：皮尔逊</a:t>
            </a:r>
            <a:r>
              <a:rPr lang="zh-CN" altLang="zh-CN" sz="3200">
                <a:solidFill>
                  <a:schemeClr val="bg1"/>
                </a:solidFill>
                <a:sym typeface="+mn-ea"/>
              </a:rPr>
              <a:t>算法</a:t>
            </a:r>
            <a:endParaRPr lang="zh-CN" altLang="zh-CN" sz="3200"/>
          </a:p>
        </p:txBody>
      </p:sp>
      <p:pic>
        <p:nvPicPr>
          <p:cNvPr id="8" name="图片 7" descr="皮尔逊公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1148080"/>
            <a:ext cx="5847080" cy="2875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4485" y="4218940"/>
            <a:ext cx="9093200" cy="3279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900">
              <a:solidFill>
                <a:schemeClr val="bg1"/>
              </a:solidFill>
            </a:endParaRPr>
          </a:p>
          <a:p>
            <a:r>
              <a:rPr lang="zh-CN" altLang="en-US" sz="1900">
                <a:solidFill>
                  <a:schemeClr val="bg1"/>
                </a:solidFill>
              </a:rPr>
              <a:t>X和Y的协方差 / ( x的标准差 * y的标准差)</a:t>
            </a:r>
            <a:endParaRPr lang="zh-CN" altLang="en-US" sz="1900">
              <a:solidFill>
                <a:schemeClr val="bg1"/>
              </a:solidFill>
            </a:endParaRPr>
          </a:p>
          <a:p>
            <a:r>
              <a:rPr lang="zh-CN" altLang="en-US" sz="1900">
                <a:solidFill>
                  <a:schemeClr val="bg1"/>
                </a:solidFill>
              </a:rPr>
              <a:t>E : 期望</a:t>
            </a:r>
            <a:r>
              <a:rPr lang="en-US" altLang="zh-CN" sz="1900">
                <a:solidFill>
                  <a:schemeClr val="bg1"/>
                </a:solidFill>
              </a:rPr>
              <a:t>, </a:t>
            </a:r>
            <a:r>
              <a:rPr lang="zh-CN" altLang="en-US" sz="1900">
                <a:solidFill>
                  <a:schemeClr val="bg1"/>
                </a:solidFill>
                <a:sym typeface="+mn-ea"/>
              </a:rPr>
              <a:t>N: 变量个数</a:t>
            </a:r>
            <a:endParaRPr lang="en-US" altLang="zh-CN" sz="1900">
              <a:solidFill>
                <a:schemeClr val="bg1"/>
              </a:solidFill>
            </a:endParaRPr>
          </a:p>
          <a:p>
            <a:r>
              <a:rPr lang="zh-CN" altLang="en-US" sz="1900">
                <a:solidFill>
                  <a:schemeClr val="bg1"/>
                </a:solidFill>
              </a:rPr>
              <a:t>cov : 协方差</a:t>
            </a:r>
            <a:r>
              <a:rPr lang="en-US" altLang="zh-CN" sz="1900">
                <a:solidFill>
                  <a:schemeClr val="bg1"/>
                </a:solidFill>
              </a:rPr>
              <a:t>(</a:t>
            </a:r>
            <a:r>
              <a:rPr lang="zh-CN" altLang="zh-CN" sz="1900">
                <a:solidFill>
                  <a:schemeClr val="bg1"/>
                </a:solidFill>
              </a:rPr>
              <a:t>描述多维数据距均值的离散程度</a:t>
            </a:r>
            <a:r>
              <a:rPr lang="en-US" altLang="zh-CN" sz="1900">
                <a:solidFill>
                  <a:schemeClr val="bg1"/>
                </a:solidFill>
              </a:rPr>
              <a:t>)</a:t>
            </a:r>
            <a:endParaRPr lang="zh-CN" altLang="en-US" sz="1900">
              <a:solidFill>
                <a:schemeClr val="bg1"/>
              </a:solidFill>
            </a:endParaRPr>
          </a:p>
          <a:p>
            <a:endParaRPr lang="zh-CN" altLang="en-US" sz="1900">
              <a:solidFill>
                <a:schemeClr val="bg1"/>
              </a:solidFill>
            </a:endParaRPr>
          </a:p>
          <a:p>
            <a:r>
              <a:rPr lang="zh-CN" altLang="en-US" sz="1900">
                <a:solidFill>
                  <a:schemeClr val="bg1"/>
                </a:solidFill>
              </a:rPr>
              <a:t>|</a:t>
            </a:r>
            <a:r>
              <a:rPr lang="en-US" altLang="zh-CN" sz="1900">
                <a:solidFill>
                  <a:schemeClr val="bg1"/>
                </a:solidFill>
              </a:rPr>
              <a:t>p</a:t>
            </a:r>
            <a:r>
              <a:rPr lang="zh-CN" altLang="en-US" sz="1900">
                <a:solidFill>
                  <a:schemeClr val="bg1"/>
                </a:solidFill>
              </a:rPr>
              <a:t>|&lt;0.4为低度线性相关；</a:t>
            </a:r>
            <a:endParaRPr lang="zh-CN" altLang="en-US" sz="1900">
              <a:solidFill>
                <a:schemeClr val="bg1"/>
              </a:solidFill>
            </a:endParaRPr>
          </a:p>
          <a:p>
            <a:r>
              <a:rPr lang="zh-CN" altLang="en-US" sz="1900">
                <a:solidFill>
                  <a:schemeClr val="bg1"/>
                </a:solidFill>
              </a:rPr>
              <a:t>0.4≤|</a:t>
            </a:r>
            <a:r>
              <a:rPr lang="en-US" altLang="zh-CN" sz="1900">
                <a:solidFill>
                  <a:schemeClr val="bg1"/>
                </a:solidFill>
              </a:rPr>
              <a:t>p</a:t>
            </a:r>
            <a:r>
              <a:rPr lang="zh-CN" altLang="en-US" sz="1900">
                <a:solidFill>
                  <a:schemeClr val="bg1"/>
                </a:solidFill>
              </a:rPr>
              <a:t>|&lt;0.7为显著性相关；</a:t>
            </a:r>
            <a:endParaRPr lang="zh-CN" altLang="en-US" sz="1900">
              <a:solidFill>
                <a:schemeClr val="bg1"/>
              </a:solidFill>
            </a:endParaRPr>
          </a:p>
          <a:p>
            <a:r>
              <a:rPr lang="zh-CN" altLang="en-US" sz="1900">
                <a:solidFill>
                  <a:schemeClr val="bg1"/>
                </a:solidFill>
              </a:rPr>
              <a:t>0.7≤|</a:t>
            </a:r>
            <a:r>
              <a:rPr lang="en-US" altLang="zh-CN" sz="1900">
                <a:solidFill>
                  <a:schemeClr val="bg1"/>
                </a:solidFill>
              </a:rPr>
              <a:t>p</a:t>
            </a:r>
            <a:r>
              <a:rPr lang="zh-CN" altLang="en-US" sz="1900">
                <a:solidFill>
                  <a:schemeClr val="bg1"/>
                </a:solidFill>
              </a:rPr>
              <a:t>|&lt;1为高度线性相关。</a:t>
            </a:r>
            <a:endParaRPr lang="zh-CN" altLang="en-US" sz="1900">
              <a:solidFill>
                <a:schemeClr val="bg1"/>
              </a:solidFill>
            </a:endParaRPr>
          </a:p>
          <a:p>
            <a:endParaRPr lang="zh-CN" altLang="en-US" sz="1900">
              <a:solidFill>
                <a:schemeClr val="bg1"/>
              </a:solidFill>
            </a:endParaRPr>
          </a:p>
          <a:p>
            <a:endParaRPr lang="zh-CN" altLang="en-US" sz="1900">
              <a:solidFill>
                <a:schemeClr val="bg1"/>
              </a:solidFill>
            </a:endParaRPr>
          </a:p>
          <a:p>
            <a:endParaRPr lang="zh-CN" altLang="en-US" sz="1900">
              <a:solidFill>
                <a:schemeClr val="bg1"/>
              </a:solidFill>
            </a:endParaRPr>
          </a:p>
        </p:txBody>
      </p:sp>
      <p:pic>
        <p:nvPicPr>
          <p:cNvPr id="11" name="图片 10" descr="余弦定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905" y="1148080"/>
            <a:ext cx="6221095" cy="2875915"/>
          </a:xfrm>
          <a:prstGeom prst="rect">
            <a:avLst/>
          </a:prstGeom>
        </p:spPr>
      </p:pic>
      <p:pic>
        <p:nvPicPr>
          <p:cNvPr id="13" name="图片 12" descr="co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965" y="5808345"/>
            <a:ext cx="3630930" cy="707390"/>
          </a:xfrm>
          <a:prstGeom prst="rect">
            <a:avLst/>
          </a:prstGeom>
        </p:spPr>
      </p:pic>
      <p:pic>
        <p:nvPicPr>
          <p:cNvPr id="14" name="图片 13" descr="方差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965" y="4503420"/>
            <a:ext cx="3630930" cy="83693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862445" y="4503420"/>
            <a:ext cx="1493520" cy="83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一维数据</a:t>
            </a:r>
            <a:endParaRPr lang="zh-CN" altLang="en-US"/>
          </a:p>
          <a:p>
            <a:pPr algn="ctr"/>
            <a:r>
              <a:rPr lang="zh-CN" altLang="en-US"/>
              <a:t>方差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62445" y="5808345"/>
            <a:ext cx="1493520" cy="7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二维数据</a:t>
            </a:r>
            <a:endParaRPr lang="zh-CN" altLang="en-US"/>
          </a:p>
          <a:p>
            <a:pPr algn="ctr"/>
            <a:r>
              <a:rPr lang="zh-CN" altLang="en-US"/>
              <a:t>协方差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7240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报警配置链线上效果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CZ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2714625"/>
            <a:ext cx="6696075" cy="3676015"/>
          </a:xfrm>
          <a:prstGeom prst="rect">
            <a:avLst/>
          </a:prstGeom>
        </p:spPr>
      </p:pic>
      <p:pic>
        <p:nvPicPr>
          <p:cNvPr id="8" name="图片 7" descr="CZ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" y="1823720"/>
            <a:ext cx="7889240" cy="4371340"/>
          </a:xfrm>
          <a:prstGeom prst="rect">
            <a:avLst/>
          </a:prstGeom>
        </p:spPr>
      </p:pic>
      <p:pic>
        <p:nvPicPr>
          <p:cNvPr id="9" name="图片 8" descr="CZ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00" y="1188085"/>
            <a:ext cx="8026400" cy="4655820"/>
          </a:xfrm>
          <a:prstGeom prst="rect">
            <a:avLst/>
          </a:prstGeom>
        </p:spPr>
      </p:pic>
      <p:pic>
        <p:nvPicPr>
          <p:cNvPr id="10" name="图片 9" descr="CZ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250" y="1823720"/>
            <a:ext cx="5104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695" y="37274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功能二：核心拓扑功能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647565" y="1265555"/>
            <a:ext cx="1508125" cy="1096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交易</a:t>
            </a:r>
            <a:endParaRPr lang="zh-CN" altLang="zh-CN"/>
          </a:p>
          <a:p>
            <a:pPr algn="ctr"/>
            <a:r>
              <a:rPr lang="zh-CN" altLang="zh-CN"/>
              <a:t>系统</a:t>
            </a:r>
            <a:r>
              <a:rPr lang="zh-CN" alt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9</a:t>
            </a:r>
            <a:r>
              <a:rPr lang="zh-CN" altLang="zh-CN">
                <a:sym typeface="+mn-ea"/>
              </a:rPr>
              <a:t>）</a:t>
            </a:r>
            <a:endParaRPr lang="en-US" altLang="zh-CN"/>
          </a:p>
        </p:txBody>
      </p:sp>
      <p:sp>
        <p:nvSpPr>
          <p:cNvPr id="13" name="下箭头 12"/>
          <p:cNvSpPr/>
          <p:nvPr/>
        </p:nvSpPr>
        <p:spPr>
          <a:xfrm>
            <a:off x="5173345" y="2362200"/>
            <a:ext cx="456565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47565" y="2880995"/>
            <a:ext cx="1508125" cy="10966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搜索</a:t>
            </a:r>
            <a:endParaRPr lang="zh-CN" altLang="zh-CN"/>
          </a:p>
          <a:p>
            <a:pPr algn="ctr"/>
            <a:r>
              <a:rPr lang="zh-CN" altLang="zh-CN"/>
              <a:t>系统（</a:t>
            </a:r>
            <a:r>
              <a:rPr lang="en-US" altLang="zh-CN"/>
              <a:t>2</a:t>
            </a:r>
            <a:r>
              <a:rPr lang="zh-CN" altLang="zh-CN"/>
              <a:t>）</a:t>
            </a:r>
            <a:endParaRPr lang="zh-CN" altLang="zh-CN"/>
          </a:p>
        </p:txBody>
      </p:sp>
      <p:sp>
        <p:nvSpPr>
          <p:cNvPr id="14" name="右箭头 13"/>
          <p:cNvSpPr/>
          <p:nvPr/>
        </p:nvSpPr>
        <p:spPr>
          <a:xfrm rot="8520000">
            <a:off x="3785870" y="3806190"/>
            <a:ext cx="1094105" cy="458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34615" y="4287520"/>
            <a:ext cx="1508125" cy="1097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运价</a:t>
            </a:r>
            <a:endParaRPr lang="zh-CN" altLang="zh-CN"/>
          </a:p>
          <a:p>
            <a:pPr algn="ctr"/>
            <a:r>
              <a:rPr lang="zh-CN" altLang="zh-CN"/>
              <a:t>系统</a:t>
            </a:r>
            <a:r>
              <a:rPr lang="zh-CN" alt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zh-CN">
                <a:sym typeface="+mn-ea"/>
              </a:rPr>
              <a:t>）</a:t>
            </a:r>
            <a:endParaRPr lang="zh-CN" altLang="zh-CN"/>
          </a:p>
        </p:txBody>
      </p:sp>
      <p:sp>
        <p:nvSpPr>
          <p:cNvPr id="15" name="右箭头 14"/>
          <p:cNvSpPr/>
          <p:nvPr/>
        </p:nvSpPr>
        <p:spPr>
          <a:xfrm rot="3120000">
            <a:off x="5720080" y="3921125"/>
            <a:ext cx="752475" cy="539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89955" y="4364355"/>
            <a:ext cx="1432560" cy="10204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AV</a:t>
            </a:r>
            <a:endParaRPr lang="en-US" altLang="zh-CN"/>
          </a:p>
          <a:p>
            <a:pPr algn="ctr"/>
            <a:r>
              <a:rPr lang="zh-CN" altLang="en-US"/>
              <a:t>系统（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8100000">
            <a:off x="5218430" y="5240655"/>
            <a:ext cx="957580" cy="44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81830" y="5761355"/>
            <a:ext cx="1508125" cy="10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PID</a:t>
            </a:r>
            <a:endParaRPr lang="en-US" altLang="zh-CN"/>
          </a:p>
          <a:p>
            <a:pPr algn="ctr"/>
            <a:r>
              <a:rPr lang="zh-CN" altLang="en-US"/>
              <a:t>系统（</a:t>
            </a:r>
            <a:r>
              <a:rPr lang="en-US" altLang="zh-CN"/>
              <a:t>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9920000">
            <a:off x="7296785" y="4196715"/>
            <a:ext cx="104394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60080" y="3456305"/>
            <a:ext cx="1508125" cy="10966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强刷</a:t>
            </a:r>
            <a:endParaRPr lang="zh-CN" altLang="zh-CN"/>
          </a:p>
          <a:p>
            <a:pPr algn="ctr"/>
            <a:r>
              <a:rPr lang="zh-CN" altLang="zh-CN"/>
              <a:t>系统（</a:t>
            </a:r>
            <a:r>
              <a:rPr lang="en-US" altLang="zh-CN"/>
              <a:t>6</a:t>
            </a:r>
            <a:r>
              <a:rPr lang="zh-CN" altLang="zh-CN"/>
              <a:t>）</a:t>
            </a:r>
            <a:endParaRPr lang="zh-CN" altLang="zh-CN"/>
          </a:p>
        </p:txBody>
      </p:sp>
      <p:sp>
        <p:nvSpPr>
          <p:cNvPr id="18" name="右箭头 17"/>
          <p:cNvSpPr/>
          <p:nvPr/>
        </p:nvSpPr>
        <p:spPr>
          <a:xfrm rot="2700000">
            <a:off x="7255510" y="5235575"/>
            <a:ext cx="1094105" cy="458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7680" y="5654675"/>
            <a:ext cx="1341120" cy="10966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GDS</a:t>
            </a:r>
            <a:endParaRPr lang="zh-CN" altLang="en-US"/>
          </a:p>
          <a:p>
            <a:pPr algn="ctr"/>
            <a:r>
              <a:rPr lang="zh-CN" altLang="en-US"/>
              <a:t>系统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768205" y="1402715"/>
            <a:ext cx="1859915" cy="33483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</a:t>
            </a:r>
            <a:r>
              <a:rPr lang="zh-CN" altLang="en-US"/>
              <a:t>报警</a:t>
            </a:r>
            <a:r>
              <a:rPr lang="en-US" altLang="zh-CN"/>
              <a:t>10</a:t>
            </a:r>
            <a:r>
              <a:rPr lang="zh-CN" altLang="en-US"/>
              <a:t>条</a:t>
            </a:r>
            <a:endParaRPr lang="zh-CN" altLang="en-US"/>
          </a:p>
          <a:p>
            <a:pPr algn="ctr"/>
            <a:r>
              <a:rPr lang="en-US" altLang="zh-CN"/>
              <a:t>2 </a:t>
            </a:r>
            <a:r>
              <a:rPr lang="zh-CN" altLang="en-US"/>
              <a:t>监控扫描</a:t>
            </a:r>
            <a:r>
              <a:rPr lang="en-US" altLang="zh-CN"/>
              <a:t>7</a:t>
            </a:r>
            <a:r>
              <a:rPr lang="zh-CN" altLang="en-US"/>
              <a:t>个</a:t>
            </a:r>
            <a:endParaRPr lang="zh-CN" altLang="en-US"/>
          </a:p>
          <a:p>
            <a:pPr algn="ctr"/>
            <a:r>
              <a:rPr lang="en-US" altLang="zh-CN"/>
              <a:t>3 </a:t>
            </a:r>
            <a:r>
              <a:rPr lang="zh-CN" altLang="en-US"/>
              <a:t>异常日志</a:t>
            </a:r>
            <a:r>
              <a:rPr lang="en-US" altLang="zh-CN"/>
              <a:t>5</a:t>
            </a:r>
            <a:r>
              <a:rPr lang="zh-CN" altLang="en-US"/>
              <a:t>个，有历史新增</a:t>
            </a:r>
            <a:endParaRPr lang="zh-CN" altLang="en-US"/>
          </a:p>
          <a:p>
            <a:pPr algn="ctr"/>
            <a:r>
              <a:rPr lang="en-US" altLang="zh-CN"/>
              <a:t>4 </a:t>
            </a:r>
            <a:r>
              <a:rPr lang="zh-CN" altLang="en-US"/>
              <a:t>有</a:t>
            </a:r>
            <a:r>
              <a:rPr lang="en-US" altLang="zh-CN"/>
              <a:t>QConfig</a:t>
            </a:r>
            <a:r>
              <a:rPr lang="zh-CN" altLang="en-US"/>
              <a:t>变化</a:t>
            </a:r>
            <a:endParaRPr lang="zh-CN" altLang="en-US"/>
          </a:p>
          <a:p>
            <a:pPr algn="ctr"/>
            <a:r>
              <a:rPr lang="en-US" altLang="en-US"/>
              <a:t>5 </a:t>
            </a:r>
            <a:r>
              <a:rPr lang="zh-CN" altLang="en-US"/>
              <a:t>热发配置变更</a:t>
            </a:r>
            <a:endParaRPr lang="en-US" altLang="en-US"/>
          </a:p>
          <a:p>
            <a:pPr algn="ctr"/>
            <a:r>
              <a:rPr lang="en-US" altLang="en-US"/>
              <a:t>6 </a:t>
            </a:r>
            <a:r>
              <a:rPr lang="zh-CN" altLang="en-US"/>
              <a:t>慢查询</a:t>
            </a:r>
            <a:r>
              <a:rPr lang="en-US" altLang="zh-CN"/>
              <a:t>SQL 2</a:t>
            </a:r>
            <a:r>
              <a:rPr lang="zh-CN" altLang="en-US"/>
              <a:t>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93695" y="37274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拓扑：降维策略、模型抽象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07615" y="2320290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B</a:t>
            </a:r>
            <a:endParaRPr lang="en-US" altLang="zh-CN" sz="2500"/>
          </a:p>
        </p:txBody>
      </p:sp>
      <p:sp>
        <p:nvSpPr>
          <p:cNvPr id="23" name="椭圆 22"/>
          <p:cNvSpPr/>
          <p:nvPr/>
        </p:nvSpPr>
        <p:spPr>
          <a:xfrm>
            <a:off x="982345" y="2072005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F</a:t>
            </a:r>
            <a:endParaRPr lang="en-US" altLang="zh-CN" sz="2500"/>
          </a:p>
        </p:txBody>
      </p:sp>
      <p:sp>
        <p:nvSpPr>
          <p:cNvPr id="26" name="椭圆 25"/>
          <p:cNvSpPr/>
          <p:nvPr/>
        </p:nvSpPr>
        <p:spPr>
          <a:xfrm>
            <a:off x="617855" y="4500880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C</a:t>
            </a:r>
            <a:endParaRPr lang="en-US" altLang="zh-CN" sz="2500"/>
          </a:p>
        </p:txBody>
      </p:sp>
      <p:sp>
        <p:nvSpPr>
          <p:cNvPr id="27" name="椭圆 26"/>
          <p:cNvSpPr/>
          <p:nvPr/>
        </p:nvSpPr>
        <p:spPr>
          <a:xfrm>
            <a:off x="2370455" y="4592320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D</a:t>
            </a:r>
            <a:endParaRPr lang="en-US" altLang="zh-CN" sz="2500"/>
          </a:p>
        </p:txBody>
      </p:sp>
      <p:sp>
        <p:nvSpPr>
          <p:cNvPr id="28" name="椭圆 27"/>
          <p:cNvSpPr/>
          <p:nvPr/>
        </p:nvSpPr>
        <p:spPr>
          <a:xfrm>
            <a:off x="3230245" y="3540125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E</a:t>
            </a:r>
            <a:endParaRPr lang="en-US" altLang="zh-CN" sz="2500"/>
          </a:p>
        </p:txBody>
      </p:sp>
      <p:sp>
        <p:nvSpPr>
          <p:cNvPr id="31" name="椭圆 30"/>
          <p:cNvSpPr/>
          <p:nvPr/>
        </p:nvSpPr>
        <p:spPr>
          <a:xfrm>
            <a:off x="287655" y="3143885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A</a:t>
            </a:r>
            <a:endParaRPr lang="en-US" altLang="zh-CN" sz="25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58875" y="3540125"/>
            <a:ext cx="1348740" cy="1156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3" idx="5"/>
          </p:cNvCxnSpPr>
          <p:nvPr/>
        </p:nvCxnSpPr>
        <p:spPr>
          <a:xfrm flipH="1" flipV="1">
            <a:off x="1716405" y="2774950"/>
            <a:ext cx="797560" cy="1903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6"/>
            <a:endCxn id="28" idx="2"/>
          </p:cNvCxnSpPr>
          <p:nvPr/>
        </p:nvCxnSpPr>
        <p:spPr>
          <a:xfrm>
            <a:off x="1147445" y="3556000"/>
            <a:ext cx="2082800" cy="396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477645" y="4008120"/>
            <a:ext cx="1691640" cy="899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585085" y="4023360"/>
            <a:ext cx="61468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3"/>
          </p:cNvCxnSpPr>
          <p:nvPr/>
        </p:nvCxnSpPr>
        <p:spPr>
          <a:xfrm flipH="1">
            <a:off x="1419225" y="3023235"/>
            <a:ext cx="1214120" cy="18675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6"/>
            <a:endCxn id="27" idx="1"/>
          </p:cNvCxnSpPr>
          <p:nvPr/>
        </p:nvCxnSpPr>
        <p:spPr>
          <a:xfrm flipV="1">
            <a:off x="1477645" y="4712970"/>
            <a:ext cx="1018540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2" idx="3"/>
          </p:cNvCxnSpPr>
          <p:nvPr/>
        </p:nvCxnSpPr>
        <p:spPr>
          <a:xfrm>
            <a:off x="2633345" y="3023235"/>
            <a:ext cx="535940" cy="817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4196715" y="3404235"/>
            <a:ext cx="1684020" cy="118808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900">
                <a:solidFill>
                  <a:schemeClr val="tx1"/>
                </a:solidFill>
              </a:rPr>
              <a:t>降维策略</a:t>
            </a:r>
            <a:endParaRPr lang="zh-CN" altLang="zh-CN" sz="19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987415" y="2320290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B</a:t>
            </a:r>
            <a:endParaRPr lang="en-US" altLang="zh-CN" sz="2500"/>
          </a:p>
        </p:txBody>
      </p:sp>
      <p:sp>
        <p:nvSpPr>
          <p:cNvPr id="44" name="椭圆 43"/>
          <p:cNvSpPr/>
          <p:nvPr/>
        </p:nvSpPr>
        <p:spPr>
          <a:xfrm>
            <a:off x="7242175" y="2320290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C</a:t>
            </a:r>
            <a:endParaRPr lang="en-US" altLang="zh-CN" sz="2500"/>
          </a:p>
        </p:txBody>
      </p:sp>
      <p:sp>
        <p:nvSpPr>
          <p:cNvPr id="45" name="椭圆 44"/>
          <p:cNvSpPr/>
          <p:nvPr/>
        </p:nvSpPr>
        <p:spPr>
          <a:xfrm>
            <a:off x="8552815" y="2320290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D</a:t>
            </a:r>
            <a:endParaRPr lang="en-US" altLang="zh-CN" sz="2500"/>
          </a:p>
        </p:txBody>
      </p:sp>
      <p:sp>
        <p:nvSpPr>
          <p:cNvPr id="46" name="椭圆 45"/>
          <p:cNvSpPr/>
          <p:nvPr/>
        </p:nvSpPr>
        <p:spPr>
          <a:xfrm>
            <a:off x="9879330" y="2320290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F</a:t>
            </a:r>
            <a:endParaRPr lang="en-US" altLang="zh-CN" sz="2500"/>
          </a:p>
        </p:txBody>
      </p:sp>
      <p:sp>
        <p:nvSpPr>
          <p:cNvPr id="48" name="椭圆 47"/>
          <p:cNvSpPr/>
          <p:nvPr/>
        </p:nvSpPr>
        <p:spPr>
          <a:xfrm>
            <a:off x="5987415" y="3677285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B</a:t>
            </a:r>
            <a:endParaRPr lang="en-US" altLang="zh-CN" sz="2500"/>
          </a:p>
        </p:txBody>
      </p:sp>
      <p:sp>
        <p:nvSpPr>
          <p:cNvPr id="49" name="椭圆 48"/>
          <p:cNvSpPr/>
          <p:nvPr/>
        </p:nvSpPr>
        <p:spPr>
          <a:xfrm>
            <a:off x="7242175" y="3677285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C</a:t>
            </a:r>
            <a:endParaRPr lang="en-US" altLang="zh-CN" sz="2500"/>
          </a:p>
        </p:txBody>
      </p:sp>
      <p:sp>
        <p:nvSpPr>
          <p:cNvPr id="50" name="椭圆 49"/>
          <p:cNvSpPr/>
          <p:nvPr/>
        </p:nvSpPr>
        <p:spPr>
          <a:xfrm>
            <a:off x="8552815" y="3706495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E</a:t>
            </a:r>
            <a:endParaRPr lang="en-US" altLang="zh-CN" sz="2500"/>
          </a:p>
        </p:txBody>
      </p:sp>
      <p:sp>
        <p:nvSpPr>
          <p:cNvPr id="51" name="椭圆 50"/>
          <p:cNvSpPr/>
          <p:nvPr/>
        </p:nvSpPr>
        <p:spPr>
          <a:xfrm>
            <a:off x="9879330" y="3706495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D</a:t>
            </a:r>
            <a:endParaRPr lang="en-US" altLang="zh-CN" sz="2500"/>
          </a:p>
        </p:txBody>
      </p:sp>
      <p:sp>
        <p:nvSpPr>
          <p:cNvPr id="52" name="椭圆 51"/>
          <p:cNvSpPr/>
          <p:nvPr/>
        </p:nvSpPr>
        <p:spPr>
          <a:xfrm>
            <a:off x="11097895" y="3707130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F</a:t>
            </a:r>
            <a:endParaRPr lang="en-US" altLang="zh-CN" sz="2500"/>
          </a:p>
        </p:txBody>
      </p:sp>
      <p:sp>
        <p:nvSpPr>
          <p:cNvPr id="53" name="椭圆 52"/>
          <p:cNvSpPr/>
          <p:nvPr/>
        </p:nvSpPr>
        <p:spPr>
          <a:xfrm>
            <a:off x="5987415" y="4890770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A</a:t>
            </a:r>
            <a:endParaRPr lang="en-US" altLang="zh-CN" sz="2500"/>
          </a:p>
        </p:txBody>
      </p:sp>
      <p:sp>
        <p:nvSpPr>
          <p:cNvPr id="54" name="椭圆 53"/>
          <p:cNvSpPr/>
          <p:nvPr/>
        </p:nvSpPr>
        <p:spPr>
          <a:xfrm>
            <a:off x="7242175" y="4890770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E</a:t>
            </a:r>
            <a:endParaRPr lang="en-US" altLang="zh-CN" sz="2500"/>
          </a:p>
        </p:txBody>
      </p:sp>
      <p:cxnSp>
        <p:nvCxnSpPr>
          <p:cNvPr id="55" name="直接箭头连接符 54"/>
          <p:cNvCxnSpPr>
            <a:stCxn id="43" idx="6"/>
            <a:endCxn id="44" idx="2"/>
          </p:cNvCxnSpPr>
          <p:nvPr/>
        </p:nvCxnSpPr>
        <p:spPr>
          <a:xfrm>
            <a:off x="6847205" y="2732405"/>
            <a:ext cx="394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4" idx="6"/>
            <a:endCxn id="45" idx="2"/>
          </p:cNvCxnSpPr>
          <p:nvPr/>
        </p:nvCxnSpPr>
        <p:spPr>
          <a:xfrm>
            <a:off x="8101965" y="2732405"/>
            <a:ext cx="450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6"/>
            <a:endCxn id="46" idx="2"/>
          </p:cNvCxnSpPr>
          <p:nvPr/>
        </p:nvCxnSpPr>
        <p:spPr>
          <a:xfrm>
            <a:off x="9412605" y="2732405"/>
            <a:ext cx="466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6"/>
            <a:endCxn id="49" idx="2"/>
          </p:cNvCxnSpPr>
          <p:nvPr/>
        </p:nvCxnSpPr>
        <p:spPr>
          <a:xfrm>
            <a:off x="6847205" y="4089400"/>
            <a:ext cx="394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2"/>
          </p:cNvCxnSpPr>
          <p:nvPr/>
        </p:nvCxnSpPr>
        <p:spPr>
          <a:xfrm>
            <a:off x="8100695" y="4114800"/>
            <a:ext cx="45212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6"/>
            <a:endCxn id="51" idx="2"/>
          </p:cNvCxnSpPr>
          <p:nvPr/>
        </p:nvCxnSpPr>
        <p:spPr>
          <a:xfrm>
            <a:off x="9412605" y="4118610"/>
            <a:ext cx="466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1" idx="6"/>
            <a:endCxn id="52" idx="2"/>
          </p:cNvCxnSpPr>
          <p:nvPr/>
        </p:nvCxnSpPr>
        <p:spPr>
          <a:xfrm>
            <a:off x="10739120" y="4118610"/>
            <a:ext cx="35877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3" idx="6"/>
            <a:endCxn id="54" idx="2"/>
          </p:cNvCxnSpPr>
          <p:nvPr/>
        </p:nvCxnSpPr>
        <p:spPr>
          <a:xfrm>
            <a:off x="6847205" y="5302885"/>
            <a:ext cx="3949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-1524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93695" y="37274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拓扑：降维策略、模型抽象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5255" y="2733040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B</a:t>
            </a:r>
            <a:endParaRPr lang="en-US" altLang="zh-CN" sz="2500"/>
          </a:p>
        </p:txBody>
      </p:sp>
      <p:sp>
        <p:nvSpPr>
          <p:cNvPr id="44" name="椭圆 43"/>
          <p:cNvSpPr/>
          <p:nvPr/>
        </p:nvSpPr>
        <p:spPr>
          <a:xfrm>
            <a:off x="1297305" y="2732405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C</a:t>
            </a:r>
            <a:endParaRPr lang="en-US" altLang="zh-CN" sz="2500"/>
          </a:p>
        </p:txBody>
      </p:sp>
      <p:sp>
        <p:nvSpPr>
          <p:cNvPr id="45" name="椭圆 44"/>
          <p:cNvSpPr/>
          <p:nvPr/>
        </p:nvSpPr>
        <p:spPr>
          <a:xfrm>
            <a:off x="2352675" y="2732405"/>
            <a:ext cx="859790" cy="8235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D</a:t>
            </a:r>
            <a:endParaRPr lang="en-US" altLang="zh-CN" sz="2500"/>
          </a:p>
        </p:txBody>
      </p:sp>
      <p:sp>
        <p:nvSpPr>
          <p:cNvPr id="46" name="椭圆 45"/>
          <p:cNvSpPr/>
          <p:nvPr/>
        </p:nvSpPr>
        <p:spPr>
          <a:xfrm>
            <a:off x="3463290" y="2732405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F</a:t>
            </a:r>
            <a:endParaRPr lang="en-US" altLang="zh-CN" sz="2500"/>
          </a:p>
        </p:txBody>
      </p:sp>
      <p:sp>
        <p:nvSpPr>
          <p:cNvPr id="48" name="椭圆 47"/>
          <p:cNvSpPr/>
          <p:nvPr/>
        </p:nvSpPr>
        <p:spPr>
          <a:xfrm>
            <a:off x="135255" y="3860165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B</a:t>
            </a:r>
            <a:endParaRPr lang="en-US" altLang="zh-CN" sz="2500"/>
          </a:p>
        </p:txBody>
      </p:sp>
      <p:sp>
        <p:nvSpPr>
          <p:cNvPr id="49" name="椭圆 48"/>
          <p:cNvSpPr/>
          <p:nvPr/>
        </p:nvSpPr>
        <p:spPr>
          <a:xfrm>
            <a:off x="1297305" y="3860165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 b="1"/>
              <a:t>C</a:t>
            </a:r>
            <a:endParaRPr lang="en-US" altLang="zh-CN" sz="2500" b="1"/>
          </a:p>
        </p:txBody>
      </p:sp>
      <p:sp>
        <p:nvSpPr>
          <p:cNvPr id="50" name="椭圆 49"/>
          <p:cNvSpPr/>
          <p:nvPr/>
        </p:nvSpPr>
        <p:spPr>
          <a:xfrm>
            <a:off x="2352675" y="3846195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E</a:t>
            </a:r>
            <a:endParaRPr lang="en-US" altLang="zh-CN" sz="2500"/>
          </a:p>
        </p:txBody>
      </p:sp>
      <p:sp>
        <p:nvSpPr>
          <p:cNvPr id="51" name="椭圆 50"/>
          <p:cNvSpPr/>
          <p:nvPr/>
        </p:nvSpPr>
        <p:spPr>
          <a:xfrm>
            <a:off x="3463290" y="3860165"/>
            <a:ext cx="859790" cy="8235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D</a:t>
            </a:r>
            <a:endParaRPr lang="en-US" altLang="zh-CN" sz="2500"/>
          </a:p>
        </p:txBody>
      </p:sp>
      <p:sp>
        <p:nvSpPr>
          <p:cNvPr id="52" name="椭圆 51"/>
          <p:cNvSpPr/>
          <p:nvPr/>
        </p:nvSpPr>
        <p:spPr>
          <a:xfrm>
            <a:off x="4575175" y="3860800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F</a:t>
            </a:r>
            <a:endParaRPr lang="en-US" altLang="zh-CN" sz="2500"/>
          </a:p>
        </p:txBody>
      </p:sp>
      <p:sp>
        <p:nvSpPr>
          <p:cNvPr id="53" name="椭圆 52"/>
          <p:cNvSpPr/>
          <p:nvPr/>
        </p:nvSpPr>
        <p:spPr>
          <a:xfrm>
            <a:off x="135255" y="4968240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A</a:t>
            </a:r>
            <a:endParaRPr lang="en-US" altLang="zh-CN" sz="2500"/>
          </a:p>
        </p:txBody>
      </p:sp>
      <p:cxnSp>
        <p:nvCxnSpPr>
          <p:cNvPr id="55" name="直接箭头连接符 54"/>
          <p:cNvCxnSpPr>
            <a:stCxn id="43" idx="6"/>
            <a:endCxn id="44" idx="2"/>
          </p:cNvCxnSpPr>
          <p:nvPr/>
        </p:nvCxnSpPr>
        <p:spPr>
          <a:xfrm flipV="1">
            <a:off x="995045" y="3144520"/>
            <a:ext cx="3022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4" idx="6"/>
            <a:endCxn id="45" idx="2"/>
          </p:cNvCxnSpPr>
          <p:nvPr/>
        </p:nvCxnSpPr>
        <p:spPr>
          <a:xfrm>
            <a:off x="2157095" y="3144520"/>
            <a:ext cx="1955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6"/>
            <a:endCxn id="46" idx="2"/>
          </p:cNvCxnSpPr>
          <p:nvPr/>
        </p:nvCxnSpPr>
        <p:spPr>
          <a:xfrm>
            <a:off x="3212465" y="3144520"/>
            <a:ext cx="250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6"/>
            <a:endCxn id="49" idx="2"/>
          </p:cNvCxnSpPr>
          <p:nvPr/>
        </p:nvCxnSpPr>
        <p:spPr>
          <a:xfrm>
            <a:off x="995045" y="4272280"/>
            <a:ext cx="302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6"/>
            <a:endCxn id="50" idx="2"/>
          </p:cNvCxnSpPr>
          <p:nvPr/>
        </p:nvCxnSpPr>
        <p:spPr>
          <a:xfrm flipV="1">
            <a:off x="2157095" y="4258310"/>
            <a:ext cx="19558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6"/>
            <a:endCxn id="51" idx="2"/>
          </p:cNvCxnSpPr>
          <p:nvPr/>
        </p:nvCxnSpPr>
        <p:spPr>
          <a:xfrm>
            <a:off x="3212465" y="4258310"/>
            <a:ext cx="25082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1" idx="6"/>
            <a:endCxn id="52" idx="2"/>
          </p:cNvCxnSpPr>
          <p:nvPr/>
        </p:nvCxnSpPr>
        <p:spPr>
          <a:xfrm>
            <a:off x="4323080" y="4272280"/>
            <a:ext cx="25209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3" idx="6"/>
            <a:endCxn id="54" idx="2"/>
          </p:cNvCxnSpPr>
          <p:nvPr/>
        </p:nvCxnSpPr>
        <p:spPr>
          <a:xfrm flipV="1">
            <a:off x="995045" y="5379720"/>
            <a:ext cx="31877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729730" y="2733040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B</a:t>
            </a:r>
            <a:endParaRPr lang="en-US" altLang="zh-CN" sz="2500"/>
          </a:p>
        </p:txBody>
      </p:sp>
      <p:sp>
        <p:nvSpPr>
          <p:cNvPr id="3" name="椭圆 2"/>
          <p:cNvSpPr/>
          <p:nvPr/>
        </p:nvSpPr>
        <p:spPr>
          <a:xfrm>
            <a:off x="6729730" y="3846195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B</a:t>
            </a:r>
            <a:endParaRPr lang="en-US" altLang="zh-CN" sz="2500"/>
          </a:p>
        </p:txBody>
      </p:sp>
      <p:sp>
        <p:nvSpPr>
          <p:cNvPr id="4" name="椭圆 3"/>
          <p:cNvSpPr/>
          <p:nvPr/>
        </p:nvSpPr>
        <p:spPr>
          <a:xfrm>
            <a:off x="7933690" y="3860800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C</a:t>
            </a:r>
            <a:endParaRPr lang="en-US" altLang="zh-CN" sz="2500"/>
          </a:p>
        </p:txBody>
      </p:sp>
      <p:sp>
        <p:nvSpPr>
          <p:cNvPr id="5" name="椭圆 4"/>
          <p:cNvSpPr/>
          <p:nvPr/>
        </p:nvSpPr>
        <p:spPr>
          <a:xfrm>
            <a:off x="9084945" y="3846195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E</a:t>
            </a:r>
            <a:endParaRPr lang="en-US" altLang="zh-CN" sz="2500"/>
          </a:p>
        </p:txBody>
      </p:sp>
      <p:sp>
        <p:nvSpPr>
          <p:cNvPr id="6" name="椭圆 5"/>
          <p:cNvSpPr/>
          <p:nvPr/>
        </p:nvSpPr>
        <p:spPr>
          <a:xfrm>
            <a:off x="10235565" y="3860800"/>
            <a:ext cx="859790" cy="8235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D</a:t>
            </a:r>
            <a:endParaRPr lang="en-US" altLang="zh-CN" sz="2500"/>
          </a:p>
        </p:txBody>
      </p:sp>
      <p:sp>
        <p:nvSpPr>
          <p:cNvPr id="7" name="椭圆 6"/>
          <p:cNvSpPr/>
          <p:nvPr/>
        </p:nvSpPr>
        <p:spPr>
          <a:xfrm>
            <a:off x="11332210" y="3846195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F</a:t>
            </a:r>
            <a:endParaRPr lang="en-US" altLang="zh-CN" sz="2500"/>
          </a:p>
        </p:txBody>
      </p:sp>
      <p:sp>
        <p:nvSpPr>
          <p:cNvPr id="8" name="椭圆 7"/>
          <p:cNvSpPr/>
          <p:nvPr/>
        </p:nvSpPr>
        <p:spPr>
          <a:xfrm>
            <a:off x="7933690" y="2733040"/>
            <a:ext cx="859790" cy="823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C</a:t>
            </a:r>
            <a:endParaRPr lang="en-US" altLang="zh-CN" sz="2500"/>
          </a:p>
        </p:txBody>
      </p:sp>
      <p:sp>
        <p:nvSpPr>
          <p:cNvPr id="9" name="椭圆 8"/>
          <p:cNvSpPr/>
          <p:nvPr/>
        </p:nvSpPr>
        <p:spPr>
          <a:xfrm>
            <a:off x="9084945" y="2733040"/>
            <a:ext cx="859790" cy="8235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D</a:t>
            </a:r>
            <a:endParaRPr lang="en-US" altLang="zh-CN" sz="2500"/>
          </a:p>
        </p:txBody>
      </p:sp>
      <p:sp>
        <p:nvSpPr>
          <p:cNvPr id="10" name="椭圆 9"/>
          <p:cNvSpPr/>
          <p:nvPr/>
        </p:nvSpPr>
        <p:spPr>
          <a:xfrm>
            <a:off x="10235565" y="2733040"/>
            <a:ext cx="859790" cy="8235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F</a:t>
            </a:r>
            <a:endParaRPr lang="en-US" altLang="zh-CN" sz="2500"/>
          </a:p>
        </p:txBody>
      </p:sp>
      <p:sp>
        <p:nvSpPr>
          <p:cNvPr id="11" name="椭圆 10"/>
          <p:cNvSpPr/>
          <p:nvPr/>
        </p:nvSpPr>
        <p:spPr>
          <a:xfrm>
            <a:off x="6713855" y="4949825"/>
            <a:ext cx="859790" cy="860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A</a:t>
            </a:r>
            <a:endParaRPr lang="en-US" altLang="zh-CN" sz="2500"/>
          </a:p>
        </p:txBody>
      </p:sp>
      <p:sp>
        <p:nvSpPr>
          <p:cNvPr id="12" name="椭圆 11"/>
          <p:cNvSpPr/>
          <p:nvPr/>
        </p:nvSpPr>
        <p:spPr>
          <a:xfrm>
            <a:off x="1313815" y="5005070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E</a:t>
            </a:r>
            <a:endParaRPr lang="en-US" altLang="zh-CN" sz="2500"/>
          </a:p>
        </p:txBody>
      </p:sp>
      <p:sp>
        <p:nvSpPr>
          <p:cNvPr id="13" name="椭圆 12"/>
          <p:cNvSpPr/>
          <p:nvPr/>
        </p:nvSpPr>
        <p:spPr>
          <a:xfrm>
            <a:off x="7933690" y="4949825"/>
            <a:ext cx="859790" cy="823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E</a:t>
            </a:r>
            <a:endParaRPr lang="en-US" altLang="zh-CN" sz="2500"/>
          </a:p>
        </p:txBody>
      </p:sp>
      <p:cxnSp>
        <p:nvCxnSpPr>
          <p:cNvPr id="14" name="直接箭头连接符 13"/>
          <p:cNvCxnSpPr>
            <a:stCxn id="2" idx="6"/>
          </p:cNvCxnSpPr>
          <p:nvPr/>
        </p:nvCxnSpPr>
        <p:spPr>
          <a:xfrm>
            <a:off x="7589520" y="3145155"/>
            <a:ext cx="3441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6"/>
            <a:endCxn id="9" idx="2"/>
          </p:cNvCxnSpPr>
          <p:nvPr/>
        </p:nvCxnSpPr>
        <p:spPr>
          <a:xfrm>
            <a:off x="8793480" y="3145155"/>
            <a:ext cx="291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10" idx="2"/>
          </p:cNvCxnSpPr>
          <p:nvPr/>
        </p:nvCxnSpPr>
        <p:spPr>
          <a:xfrm>
            <a:off x="9944735" y="3145155"/>
            <a:ext cx="2908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651125" y="1386840"/>
            <a:ext cx="1373505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200">
                <a:solidFill>
                  <a:schemeClr val="tx1"/>
                </a:solidFill>
              </a:rPr>
              <a:t>业务报警</a:t>
            </a:r>
            <a:endParaRPr lang="zh-CN" altLang="zh-CN" sz="2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23080" y="1386840"/>
            <a:ext cx="1373505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200">
                <a:solidFill>
                  <a:schemeClr val="tx1"/>
                </a:solidFill>
              </a:rPr>
              <a:t>发布变更</a:t>
            </a:r>
            <a:endParaRPr lang="zh-CN" altLang="zh-CN" sz="2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2660" y="1386840"/>
            <a:ext cx="1373505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200">
                <a:solidFill>
                  <a:schemeClr val="tx1"/>
                </a:solidFill>
              </a:rPr>
              <a:t>机器报警</a:t>
            </a:r>
            <a:endParaRPr lang="zh-CN" altLang="zh-CN" sz="22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69315" y="1805940"/>
            <a:ext cx="1781810" cy="1047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4" idx="0"/>
          </p:cNvCxnSpPr>
          <p:nvPr/>
        </p:nvCxnSpPr>
        <p:spPr>
          <a:xfrm flipV="1">
            <a:off x="1727200" y="1905000"/>
            <a:ext cx="871855" cy="827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69315" y="1905000"/>
            <a:ext cx="1729740" cy="2045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9" idx="0"/>
          </p:cNvCxnSpPr>
          <p:nvPr/>
        </p:nvCxnSpPr>
        <p:spPr>
          <a:xfrm flipV="1">
            <a:off x="1727200" y="1965960"/>
            <a:ext cx="871855" cy="18942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0" idx="0"/>
            <a:endCxn id="18" idx="1"/>
          </p:cNvCxnSpPr>
          <p:nvPr/>
        </p:nvCxnSpPr>
        <p:spPr>
          <a:xfrm flipV="1">
            <a:off x="2782570" y="1805940"/>
            <a:ext cx="1540510" cy="2040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5" idx="7"/>
            <a:endCxn id="19" idx="2"/>
          </p:cNvCxnSpPr>
          <p:nvPr/>
        </p:nvCxnSpPr>
        <p:spPr>
          <a:xfrm flipV="1">
            <a:off x="3086735" y="2225040"/>
            <a:ext cx="3642995" cy="628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1" idx="7"/>
          </p:cNvCxnSpPr>
          <p:nvPr/>
        </p:nvCxnSpPr>
        <p:spPr>
          <a:xfrm flipV="1">
            <a:off x="4197350" y="2255520"/>
            <a:ext cx="2516505" cy="1725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" idx="6"/>
            <a:endCxn id="4" idx="2"/>
          </p:cNvCxnSpPr>
          <p:nvPr/>
        </p:nvCxnSpPr>
        <p:spPr>
          <a:xfrm>
            <a:off x="7589520" y="4258310"/>
            <a:ext cx="34417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" idx="6"/>
            <a:endCxn id="5" idx="2"/>
          </p:cNvCxnSpPr>
          <p:nvPr/>
        </p:nvCxnSpPr>
        <p:spPr>
          <a:xfrm flipV="1">
            <a:off x="8793480" y="4258310"/>
            <a:ext cx="29146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" idx="6"/>
            <a:endCxn id="6" idx="2"/>
          </p:cNvCxnSpPr>
          <p:nvPr/>
        </p:nvCxnSpPr>
        <p:spPr>
          <a:xfrm>
            <a:off x="9944735" y="4258310"/>
            <a:ext cx="29083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" idx="6"/>
            <a:endCxn id="7" idx="2"/>
          </p:cNvCxnSpPr>
          <p:nvPr/>
        </p:nvCxnSpPr>
        <p:spPr>
          <a:xfrm flipV="1">
            <a:off x="11095355" y="4258310"/>
            <a:ext cx="23685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39395" y="5958840"/>
            <a:ext cx="183007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AppCode</a:t>
            </a:r>
            <a:endParaRPr lang="en-US" altLang="zh-CN" sz="2000"/>
          </a:p>
          <a:p>
            <a:pPr algn="ctr"/>
            <a:r>
              <a:rPr lang="zh-CN" altLang="en-US" sz="2000">
                <a:sym typeface="+mn-ea"/>
              </a:rPr>
              <a:t>节点自分析</a:t>
            </a:r>
            <a:endParaRPr lang="zh-CN" altLang="en-US" sz="2000"/>
          </a:p>
        </p:txBody>
      </p:sp>
      <p:sp>
        <p:nvSpPr>
          <p:cNvPr id="72" name="矩形 71"/>
          <p:cNvSpPr/>
          <p:nvPr/>
        </p:nvSpPr>
        <p:spPr>
          <a:xfrm>
            <a:off x="2599690" y="5958840"/>
            <a:ext cx="178435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AppCode</a:t>
            </a:r>
            <a:endParaRPr lang="en-US" altLang="zh-CN" sz="2000"/>
          </a:p>
          <a:p>
            <a:pPr algn="ctr"/>
            <a:r>
              <a:rPr lang="zh-CN" altLang="en-US" sz="2000">
                <a:sym typeface="+mn-ea"/>
              </a:rPr>
              <a:t>异常事件叠加</a:t>
            </a:r>
            <a:endParaRPr lang="zh-CN" altLang="en-US" sz="2000"/>
          </a:p>
        </p:txBody>
      </p:sp>
      <p:sp>
        <p:nvSpPr>
          <p:cNvPr id="73" name="矩形 72"/>
          <p:cNvSpPr/>
          <p:nvPr/>
        </p:nvSpPr>
        <p:spPr>
          <a:xfrm>
            <a:off x="5051425" y="5958840"/>
            <a:ext cx="166243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AppCode</a:t>
            </a:r>
            <a:endParaRPr lang="en-US" altLang="zh-CN" sz="2000"/>
          </a:p>
          <a:p>
            <a:pPr algn="ctr"/>
            <a:r>
              <a:rPr lang="zh-CN" altLang="en-US" sz="2000"/>
              <a:t>健康打分</a:t>
            </a:r>
            <a:endParaRPr lang="zh-CN" altLang="en-US" sz="2000"/>
          </a:p>
        </p:txBody>
      </p:sp>
      <p:sp>
        <p:nvSpPr>
          <p:cNvPr id="74" name="燕尾形箭头 73"/>
          <p:cNvSpPr/>
          <p:nvPr/>
        </p:nvSpPr>
        <p:spPr>
          <a:xfrm>
            <a:off x="5222875" y="3642995"/>
            <a:ext cx="1506855" cy="1259205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权重链路计算</a:t>
            </a:r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422515" y="5958840"/>
            <a:ext cx="166243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链路异常</a:t>
            </a:r>
            <a:endParaRPr lang="zh-CN" altLang="en-US" sz="2000"/>
          </a:p>
          <a:p>
            <a:pPr algn="ctr"/>
            <a:r>
              <a:rPr lang="zh-CN" altLang="en-US" sz="2000"/>
              <a:t>权重计算</a:t>
            </a:r>
            <a:endParaRPr lang="zh-CN" altLang="en-US" sz="2000"/>
          </a:p>
        </p:txBody>
      </p:sp>
      <p:sp>
        <p:nvSpPr>
          <p:cNvPr id="76" name="矩形 75"/>
          <p:cNvSpPr/>
          <p:nvPr/>
        </p:nvSpPr>
        <p:spPr>
          <a:xfrm>
            <a:off x="9669780" y="5958840"/>
            <a:ext cx="166243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链路根源</a:t>
            </a:r>
            <a:endParaRPr lang="zh-CN" altLang="en-US" sz="2000"/>
          </a:p>
          <a:p>
            <a:pPr algn="ctr"/>
            <a:r>
              <a:rPr lang="zh-CN" altLang="en-US" sz="2000"/>
              <a:t>报警</a:t>
            </a:r>
            <a:endParaRPr lang="zh-CN" altLang="en-US" sz="2000"/>
          </a:p>
        </p:txBody>
      </p:sp>
      <p:cxnSp>
        <p:nvCxnSpPr>
          <p:cNvPr id="77" name="直接箭头连接符 76"/>
          <p:cNvCxnSpPr>
            <a:stCxn id="70" idx="3"/>
            <a:endCxn id="72" idx="1"/>
          </p:cNvCxnSpPr>
          <p:nvPr/>
        </p:nvCxnSpPr>
        <p:spPr>
          <a:xfrm>
            <a:off x="2069465" y="6339840"/>
            <a:ext cx="5302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2" idx="3"/>
            <a:endCxn id="73" idx="1"/>
          </p:cNvCxnSpPr>
          <p:nvPr/>
        </p:nvCxnSpPr>
        <p:spPr>
          <a:xfrm>
            <a:off x="4384040" y="6339840"/>
            <a:ext cx="667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3"/>
            <a:endCxn id="75" idx="1"/>
          </p:cNvCxnSpPr>
          <p:nvPr/>
        </p:nvCxnSpPr>
        <p:spPr>
          <a:xfrm>
            <a:off x="6713855" y="6339840"/>
            <a:ext cx="708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3"/>
            <a:endCxn id="76" idx="1"/>
          </p:cNvCxnSpPr>
          <p:nvPr/>
        </p:nvCxnSpPr>
        <p:spPr>
          <a:xfrm>
            <a:off x="9084945" y="6339840"/>
            <a:ext cx="5848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1" idx="6"/>
            <a:endCxn id="13" idx="2"/>
          </p:cNvCxnSpPr>
          <p:nvPr/>
        </p:nvCxnSpPr>
        <p:spPr>
          <a:xfrm flipV="1">
            <a:off x="7573645" y="5361940"/>
            <a:ext cx="360045" cy="184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7933690" y="1386840"/>
            <a:ext cx="1068070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报警</a:t>
            </a: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9001125" y="1386840"/>
            <a:ext cx="1028065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监控分析</a:t>
            </a:r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0029190" y="1386840"/>
            <a:ext cx="1065530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异常日志分析</a:t>
            </a:r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1094720" y="1386840"/>
            <a:ext cx="1097280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  <a:p>
            <a:pPr algn="ctr"/>
            <a:r>
              <a:rPr lang="zh-CN" altLang="en-US"/>
              <a:t>慢查询</a:t>
            </a:r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 flipH="1" flipV="1">
            <a:off x="8415655" y="2346960"/>
            <a:ext cx="1047115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9" idx="0"/>
            <a:endCxn id="84" idx="4"/>
          </p:cNvCxnSpPr>
          <p:nvPr/>
        </p:nvCxnSpPr>
        <p:spPr>
          <a:xfrm flipV="1">
            <a:off x="9514840" y="2346960"/>
            <a:ext cx="635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9462770" y="2352040"/>
            <a:ext cx="104394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9530080" y="2346960"/>
            <a:ext cx="2064385" cy="411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右箭头 90"/>
          <p:cNvSpPr/>
          <p:nvPr/>
        </p:nvSpPr>
        <p:spPr>
          <a:xfrm>
            <a:off x="6412230" y="4984115"/>
            <a:ext cx="2698750" cy="396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乘号 91"/>
          <p:cNvSpPr/>
          <p:nvPr/>
        </p:nvSpPr>
        <p:spPr>
          <a:xfrm>
            <a:off x="9274175" y="4967605"/>
            <a:ext cx="755015" cy="80518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1915" y="174625"/>
            <a:ext cx="745299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拓扑功能子模块 </a:t>
            </a:r>
            <a:endParaRPr lang="zh-CN" altLang="zh-CN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9235" y="3078480"/>
            <a:ext cx="2087880" cy="14325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300"/>
              <a:t>AppCode</a:t>
            </a:r>
            <a:endParaRPr lang="en-US" altLang="zh-CN" sz="2300"/>
          </a:p>
        </p:txBody>
      </p:sp>
      <p:sp>
        <p:nvSpPr>
          <p:cNvPr id="8" name="矩形 7"/>
          <p:cNvSpPr/>
          <p:nvPr/>
        </p:nvSpPr>
        <p:spPr>
          <a:xfrm>
            <a:off x="3361055" y="2173605"/>
            <a:ext cx="3261360" cy="9048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异常日志模块：</a:t>
            </a:r>
            <a:endParaRPr lang="zh-CN" altLang="en-US" sz="2000"/>
          </a:p>
          <a:p>
            <a:pPr algn="ctr"/>
            <a:r>
              <a:rPr lang="zh-CN" altLang="en-US" sz="2000"/>
              <a:t>历史新增、饱和度、增速</a:t>
            </a:r>
            <a:endParaRPr lang="zh-CN" altLang="en-US" sz="2000"/>
          </a:p>
          <a:p>
            <a:pPr algn="ctr"/>
            <a:r>
              <a:rPr lang="zh-CN" altLang="en-US" sz="2000"/>
              <a:t>分优先级</a:t>
            </a:r>
            <a:endParaRPr lang="zh-CN" altLang="en-US" sz="2000"/>
          </a:p>
        </p:txBody>
      </p:sp>
      <p:cxnSp>
        <p:nvCxnSpPr>
          <p:cNvPr id="10" name="直接箭头连接符 9"/>
          <p:cNvCxnSpPr>
            <a:stCxn id="7" idx="6"/>
            <a:endCxn id="8" idx="1"/>
          </p:cNvCxnSpPr>
          <p:nvPr/>
        </p:nvCxnSpPr>
        <p:spPr>
          <a:xfrm flipV="1">
            <a:off x="2317115" y="2626360"/>
            <a:ext cx="1043940" cy="1168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61055" y="3244215"/>
            <a:ext cx="3261360" cy="10058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监控指标模块：</a:t>
            </a:r>
            <a:endParaRPr lang="zh-CN" altLang="en-US" sz="2000"/>
          </a:p>
          <a:p>
            <a:pPr algn="ctr"/>
            <a:r>
              <a:rPr lang="zh-CN" altLang="en-US" sz="2000"/>
              <a:t>新增、消失、正常升高</a:t>
            </a:r>
            <a:endParaRPr lang="zh-CN" altLang="en-US" sz="2000"/>
          </a:p>
        </p:txBody>
      </p:sp>
      <p:cxnSp>
        <p:nvCxnSpPr>
          <p:cNvPr id="12" name="直接箭头连接符 11"/>
          <p:cNvCxnSpPr>
            <a:stCxn id="7" idx="6"/>
            <a:endCxn id="11" idx="1"/>
          </p:cNvCxnSpPr>
          <p:nvPr/>
        </p:nvCxnSpPr>
        <p:spPr>
          <a:xfrm flipV="1">
            <a:off x="2317115" y="3747135"/>
            <a:ext cx="1043940" cy="47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61055" y="4430395"/>
            <a:ext cx="3261360" cy="1005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机器指标模块：</a:t>
            </a:r>
            <a:endParaRPr lang="zh-CN" altLang="en-US" sz="2000"/>
          </a:p>
          <a:p>
            <a:pPr algn="ctr"/>
            <a:r>
              <a:rPr lang="en-US" altLang="zh-CN" sz="2000"/>
              <a:t>cpu</a:t>
            </a:r>
            <a:r>
              <a:rPr lang="zh-CN" altLang="zh-CN" sz="2000"/>
              <a:t> 、</a:t>
            </a:r>
            <a:r>
              <a:rPr lang="en-US" altLang="zh-CN" sz="2000"/>
              <a:t>load</a:t>
            </a:r>
            <a:r>
              <a:rPr lang="zh-CN" altLang="en-US" sz="2000"/>
              <a:t>、</a:t>
            </a:r>
            <a:r>
              <a:rPr lang="en-US" altLang="zh-CN" sz="2000"/>
              <a:t> tcp</a:t>
            </a:r>
            <a:endParaRPr lang="zh-CN" altLang="en-US" sz="200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2348230" y="3880485"/>
            <a:ext cx="1012825" cy="1052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61055" y="5568950"/>
            <a:ext cx="3261360" cy="1005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DB</a:t>
            </a:r>
            <a:r>
              <a:rPr lang="zh-CN" altLang="en-US" sz="2000"/>
              <a:t>慢查询模块：</a:t>
            </a:r>
            <a:endParaRPr lang="zh-CN" altLang="en-US" sz="2000"/>
          </a:p>
          <a:p>
            <a:pPr algn="ctr"/>
            <a:r>
              <a:rPr lang="zh-CN" altLang="en-US" sz="2000"/>
              <a:t>慢查询</a:t>
            </a:r>
            <a:r>
              <a:rPr lang="en-US" altLang="zh-CN" sz="2000"/>
              <a:t>sql</a:t>
            </a:r>
            <a:endParaRPr lang="en-US" altLang="zh-CN" sz="2000"/>
          </a:p>
        </p:txBody>
      </p:sp>
      <p:cxnSp>
        <p:nvCxnSpPr>
          <p:cNvPr id="16" name="直接箭头连接符 15"/>
          <p:cNvCxnSpPr>
            <a:stCxn id="7" idx="6"/>
            <a:endCxn id="15" idx="1"/>
          </p:cNvCxnSpPr>
          <p:nvPr/>
        </p:nvCxnSpPr>
        <p:spPr>
          <a:xfrm>
            <a:off x="2317115" y="3794760"/>
            <a:ext cx="1043940" cy="22771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082915" y="3281680"/>
            <a:ext cx="1991995" cy="14325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300"/>
              <a:t>系统健康状态加权打分</a:t>
            </a:r>
            <a:endParaRPr lang="zh-CN" altLang="en-US" sz="2300"/>
          </a:p>
        </p:txBody>
      </p:sp>
      <p:cxnSp>
        <p:nvCxnSpPr>
          <p:cNvPr id="18" name="直接箭头连接符 17"/>
          <p:cNvCxnSpPr>
            <a:stCxn id="8" idx="3"/>
            <a:endCxn id="17" idx="2"/>
          </p:cNvCxnSpPr>
          <p:nvPr/>
        </p:nvCxnSpPr>
        <p:spPr>
          <a:xfrm>
            <a:off x="6622415" y="2626360"/>
            <a:ext cx="1460500" cy="1371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</p:cNvCxnSpPr>
          <p:nvPr/>
        </p:nvCxnSpPr>
        <p:spPr>
          <a:xfrm>
            <a:off x="6622415" y="3747135"/>
            <a:ext cx="1417320" cy="260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7" idx="2"/>
          </p:cNvCxnSpPr>
          <p:nvPr/>
        </p:nvCxnSpPr>
        <p:spPr>
          <a:xfrm flipV="1">
            <a:off x="6622415" y="3997960"/>
            <a:ext cx="146050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</p:cNvCxnSpPr>
          <p:nvPr/>
        </p:nvCxnSpPr>
        <p:spPr>
          <a:xfrm flipV="1">
            <a:off x="6622415" y="4038600"/>
            <a:ext cx="1402080" cy="2033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61055" y="1169670"/>
            <a:ext cx="326136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Watcher</a:t>
            </a:r>
            <a:r>
              <a:rPr lang="zh-CN" altLang="zh-CN" sz="2000"/>
              <a:t>报警</a:t>
            </a:r>
            <a:endParaRPr lang="zh-CN" altLang="zh-CN" sz="2000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 flipV="1">
            <a:off x="2370455" y="1588770"/>
            <a:ext cx="990600" cy="2175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</p:cNvCxnSpPr>
          <p:nvPr/>
        </p:nvCxnSpPr>
        <p:spPr>
          <a:xfrm>
            <a:off x="6622415" y="1588770"/>
            <a:ext cx="1432560" cy="2358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0706735" y="2007870"/>
            <a:ext cx="1264285" cy="9290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200">
                <a:solidFill>
                  <a:schemeClr val="tx1"/>
                </a:solidFill>
              </a:rPr>
              <a:t>搜索</a:t>
            </a:r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706735" y="3501390"/>
            <a:ext cx="1264285" cy="9290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200">
                <a:solidFill>
                  <a:schemeClr val="tx1"/>
                </a:solidFill>
              </a:rPr>
              <a:t>AV</a:t>
            </a:r>
            <a:endParaRPr lang="en-US" altLang="zh-CN" sz="220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706735" y="4831080"/>
            <a:ext cx="1264285" cy="9290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200">
                <a:solidFill>
                  <a:schemeClr val="tx1"/>
                </a:solidFill>
              </a:rPr>
              <a:t>PID</a:t>
            </a:r>
            <a:endParaRPr lang="en-US" altLang="zh-CN" sz="22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1" idx="4"/>
            <a:endCxn id="32" idx="0"/>
          </p:cNvCxnSpPr>
          <p:nvPr/>
        </p:nvCxnSpPr>
        <p:spPr>
          <a:xfrm>
            <a:off x="11339195" y="2936875"/>
            <a:ext cx="0" cy="5645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4"/>
            <a:endCxn id="33" idx="0"/>
          </p:cNvCxnSpPr>
          <p:nvPr/>
        </p:nvCxnSpPr>
        <p:spPr>
          <a:xfrm>
            <a:off x="11339195" y="4430395"/>
            <a:ext cx="0" cy="400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6"/>
            <a:endCxn id="32" idx="2"/>
          </p:cNvCxnSpPr>
          <p:nvPr/>
        </p:nvCxnSpPr>
        <p:spPr>
          <a:xfrm flipV="1">
            <a:off x="10074910" y="3966210"/>
            <a:ext cx="63182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Chart 156"/>
          <p:cNvGraphicFramePr/>
          <p:nvPr/>
        </p:nvGraphicFramePr>
        <p:xfrm>
          <a:off x="833755" y="1419225"/>
          <a:ext cx="10505440" cy="4656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890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异常</a:t>
            </a:r>
            <a:r>
              <a:rPr lang="zh-CN" altLang="en-US" sz="3200">
                <a:sym typeface="+mn-ea"/>
              </a:rPr>
              <a:t>日志模块</a:t>
            </a:r>
            <a:r>
              <a:rPr lang="en-US" altLang="zh-CN" sz="3200">
                <a:sym typeface="+mn-ea"/>
              </a:rPr>
              <a:t>1.0</a:t>
            </a:r>
            <a:endParaRPr lang="en-US" altLang="zh-CN" sz="3200">
              <a:sym typeface="+mn-ea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487680" y="6108700"/>
            <a:ext cx="7223125" cy="518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6901180" y="5511800"/>
            <a:ext cx="472440" cy="7010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6028055" y="5725160"/>
            <a:ext cx="472440" cy="4876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2901950" y="5725160"/>
            <a:ext cx="472440" cy="4876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870960" y="5511800"/>
            <a:ext cx="472440" cy="7010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减号 30"/>
          <p:cNvSpPr/>
          <p:nvPr/>
        </p:nvSpPr>
        <p:spPr>
          <a:xfrm>
            <a:off x="3580765" y="5344160"/>
            <a:ext cx="4130040" cy="381000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减号 31"/>
          <p:cNvSpPr/>
          <p:nvPr/>
        </p:nvSpPr>
        <p:spPr>
          <a:xfrm>
            <a:off x="2420620" y="5511800"/>
            <a:ext cx="4453255" cy="3810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73875" y="6489700"/>
            <a:ext cx="97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Now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98515" y="6489700"/>
            <a:ext cx="97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Now - 2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80765" y="6489700"/>
            <a:ext cx="121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Now - 15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28570" y="6489700"/>
            <a:ext cx="121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Now-17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1948180" y="5725160"/>
            <a:ext cx="472440" cy="4876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74800" y="6489700"/>
            <a:ext cx="121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now-24h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7" name="图片 16" descr="日志versio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1068705"/>
            <a:ext cx="9018270" cy="40900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335770" y="1574165"/>
            <a:ext cx="2575560" cy="701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线上问题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335770" y="2581910"/>
            <a:ext cx="2575560" cy="1377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</a:t>
            </a:r>
            <a:r>
              <a:rPr lang="zh-CN" altLang="en-US"/>
              <a:t>业务系统异常入库量</a:t>
            </a:r>
            <a:endParaRPr lang="zh-CN" altLang="en-US"/>
          </a:p>
          <a:p>
            <a:pPr algn="ctr"/>
            <a:r>
              <a:rPr lang="en-US" altLang="zh-CN"/>
              <a:t>125w/25h --&gt; 1800w/4h</a:t>
            </a:r>
            <a:endParaRPr lang="en-US" altLang="zh-CN"/>
          </a:p>
          <a:p>
            <a:pPr algn="ctr"/>
            <a:r>
              <a:rPr lang="en-US" altLang="zh-CN"/>
              <a:t>select  count(*) &gt; 30s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9335770" y="4234180"/>
            <a:ext cx="2575560" cy="701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 </a:t>
            </a:r>
            <a:r>
              <a:rPr lang="zh-CN" altLang="zh-CN"/>
              <a:t>报警</a:t>
            </a:r>
            <a:r>
              <a:rPr lang="zh-CN" altLang="en-US"/>
              <a:t>多不完全精准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9335770" y="5407660"/>
            <a:ext cx="2575560" cy="701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r>
              <a:rPr lang="zh-CN" altLang="en-US"/>
              <a:t>没有</a:t>
            </a:r>
            <a:r>
              <a:rPr lang="en-US" altLang="zh-CN"/>
              <a:t>feedback</a:t>
            </a:r>
            <a:r>
              <a:rPr lang="zh-CN" altLang="en-US"/>
              <a:t>反馈屏蔽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7240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异常</a:t>
            </a:r>
            <a:r>
              <a:rPr lang="zh-CN" altLang="en-US" sz="3200">
                <a:sym typeface="+mn-ea"/>
              </a:rPr>
              <a:t>日志模块</a:t>
            </a:r>
            <a:r>
              <a:rPr lang="en-US" altLang="zh-CN" sz="3200">
                <a:sym typeface="+mn-ea"/>
              </a:rPr>
              <a:t>2.0</a:t>
            </a:r>
            <a:endParaRPr lang="en-US" altLang="zh-CN" sz="3200">
              <a:sym typeface="+mn-ea"/>
            </a:endParaRPr>
          </a:p>
        </p:txBody>
      </p:sp>
      <p:pic>
        <p:nvPicPr>
          <p:cNvPr id="6" name="图片 5" descr="日志versio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1089025"/>
            <a:ext cx="11391265" cy="5768975"/>
          </a:xfrm>
          <a:prstGeom prst="rect">
            <a:avLst/>
          </a:prstGeom>
        </p:spPr>
      </p:pic>
      <p:pic>
        <p:nvPicPr>
          <p:cNvPr id="7" name="图片 6" descr="异常日志数据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5" y="1561465"/>
            <a:ext cx="6790690" cy="4108450"/>
          </a:xfrm>
          <a:prstGeom prst="rect">
            <a:avLst/>
          </a:prstGeom>
        </p:spPr>
      </p:pic>
      <p:pic>
        <p:nvPicPr>
          <p:cNvPr id="8" name="图片 7" descr="日志分析模块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515" y="1172845"/>
            <a:ext cx="7004050" cy="4885055"/>
          </a:xfrm>
          <a:prstGeom prst="rect">
            <a:avLst/>
          </a:prstGeom>
        </p:spPr>
      </p:pic>
      <p:sp>
        <p:nvSpPr>
          <p:cNvPr id="2" name="上箭头 1"/>
          <p:cNvSpPr/>
          <p:nvPr/>
        </p:nvSpPr>
        <p:spPr>
          <a:xfrm>
            <a:off x="1520825" y="3928745"/>
            <a:ext cx="394970" cy="127698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2094865" y="3213735"/>
            <a:ext cx="394970" cy="199263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>
            <a:off x="3134995" y="3713480"/>
            <a:ext cx="394970" cy="149225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-1270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32810" y="988695"/>
            <a:ext cx="552831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600"/>
              <a:t>自我介绍、团队介绍</a:t>
            </a:r>
            <a:endParaRPr lang="zh-CN" altLang="zh-CN" sz="3600"/>
          </a:p>
        </p:txBody>
      </p:sp>
      <p:sp>
        <p:nvSpPr>
          <p:cNvPr id="6" name="矩形 5"/>
          <p:cNvSpPr/>
          <p:nvPr/>
        </p:nvSpPr>
        <p:spPr>
          <a:xfrm>
            <a:off x="3432810" y="2411095"/>
            <a:ext cx="5528310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600"/>
              <a:t>技术贡献</a:t>
            </a:r>
            <a:endParaRPr lang="zh-CN" altLang="zh-CN" sz="3600"/>
          </a:p>
        </p:txBody>
      </p:sp>
      <p:sp>
        <p:nvSpPr>
          <p:cNvPr id="2" name="矩形 1"/>
          <p:cNvSpPr/>
          <p:nvPr/>
        </p:nvSpPr>
        <p:spPr>
          <a:xfrm>
            <a:off x="3432810" y="3874135"/>
            <a:ext cx="5528310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/>
              <a:t>  </a:t>
            </a:r>
            <a:r>
              <a:rPr lang="zh-CN" altLang="zh-CN" sz="3600"/>
              <a:t>带团队经历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3200">
                <a:sym typeface="+mn-ea"/>
              </a:rPr>
              <a:t>监控指标模块</a:t>
            </a:r>
            <a:endParaRPr lang="zh-CN" altLang="zh-CN" sz="3200"/>
          </a:p>
        </p:txBody>
      </p:sp>
      <p:pic>
        <p:nvPicPr>
          <p:cNvPr id="5" name="图片 4" descr="监控指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45" y="1090295"/>
            <a:ext cx="9213215" cy="5621655"/>
          </a:xfrm>
          <a:prstGeom prst="rect">
            <a:avLst/>
          </a:prstGeom>
        </p:spPr>
      </p:pic>
      <p:pic>
        <p:nvPicPr>
          <p:cNvPr id="13" name="图片 12" descr="指标分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495" y="1903730"/>
            <a:ext cx="8900160" cy="365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3200">
                <a:sym typeface="+mn-ea"/>
              </a:rPr>
              <a:t>监控指标分析逻辑</a:t>
            </a:r>
            <a:endParaRPr lang="en-US" altLang="zh-CN" sz="3200">
              <a:sym typeface="+mn-ea"/>
            </a:endParaRPr>
          </a:p>
        </p:txBody>
      </p:sp>
      <p:pic>
        <p:nvPicPr>
          <p:cNvPr id="2" name="图片 1" descr="监控指标逻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069975"/>
            <a:ext cx="11175365" cy="560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监控指标调度方案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1.0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监控调度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" y="1351915"/>
            <a:ext cx="11406505" cy="464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监控指标调度方案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2.0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监控调度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224915"/>
            <a:ext cx="10113010" cy="531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bg1"/>
                </a:solidFill>
                <a:sym typeface="+mn-ea"/>
              </a:rPr>
              <a:t>监控指标性能优化效果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1061720"/>
            <a:ext cx="10622280" cy="4909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服务器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台：</a:t>
            </a:r>
            <a:r>
              <a:rPr lang="en-US" altLang="zh-CN" sz="2000">
                <a:solidFill>
                  <a:schemeClr val="bg1"/>
                </a:solidFill>
              </a:rPr>
              <a:t>Server1, Server2,   AppCode1: 10000</a:t>
            </a:r>
            <a:r>
              <a:rPr lang="zh-CN" altLang="zh-CN" sz="2000">
                <a:solidFill>
                  <a:schemeClr val="bg1"/>
                </a:solidFill>
              </a:rPr>
              <a:t>指标</a:t>
            </a:r>
            <a:r>
              <a:rPr lang="en-US" altLang="zh-CN" sz="2000">
                <a:solidFill>
                  <a:schemeClr val="bg1"/>
                </a:solidFill>
              </a:rPr>
              <a:t>, AppCode2 : 1000</a:t>
            </a:r>
            <a:r>
              <a:rPr lang="zh-CN" altLang="zh-CN" sz="2000">
                <a:solidFill>
                  <a:schemeClr val="bg1"/>
                </a:solidFill>
              </a:rPr>
              <a:t>指标</a:t>
            </a:r>
            <a:endParaRPr lang="zh-CN" altLang="zh-CN" sz="2000">
              <a:solidFill>
                <a:schemeClr val="bg1"/>
              </a:solidFill>
            </a:endParaRPr>
          </a:p>
          <a:p>
            <a:r>
              <a:rPr lang="zh-CN" altLang="zh-CN" sz="2000">
                <a:solidFill>
                  <a:schemeClr val="bg1"/>
                </a:solidFill>
              </a:rPr>
              <a:t>一个指标四次取数 </a:t>
            </a:r>
            <a:r>
              <a:rPr lang="en-US" altLang="zh-CN" sz="2000">
                <a:solidFill>
                  <a:schemeClr val="bg1"/>
                </a:solidFill>
              </a:rPr>
              <a:t>: 600ms,   </a:t>
            </a:r>
            <a:r>
              <a:rPr lang="zh-CN" altLang="zh-CN" sz="2000">
                <a:solidFill>
                  <a:schemeClr val="bg1"/>
                </a:solidFill>
              </a:rPr>
              <a:t>一个指标全部运算</a:t>
            </a:r>
            <a:r>
              <a:rPr lang="en-US" altLang="zh-CN" sz="2000">
                <a:solidFill>
                  <a:schemeClr val="bg1"/>
                </a:solidFill>
              </a:rPr>
              <a:t>:200ms,   </a:t>
            </a:r>
            <a:r>
              <a:rPr lang="zh-CN" altLang="zh-CN" sz="2000">
                <a:solidFill>
                  <a:schemeClr val="bg1"/>
                </a:solidFill>
              </a:rPr>
              <a:t>单机 </a:t>
            </a:r>
            <a:r>
              <a:rPr lang="en-US" altLang="zh-CN" sz="2000">
                <a:solidFill>
                  <a:schemeClr val="bg1"/>
                </a:solidFill>
              </a:rPr>
              <a:t>: 20</a:t>
            </a:r>
            <a:r>
              <a:rPr lang="zh-CN" altLang="en-US" sz="2000">
                <a:solidFill>
                  <a:schemeClr val="bg1"/>
                </a:solidFill>
              </a:rPr>
              <a:t>个线程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zh-CN" sz="2400">
                <a:solidFill>
                  <a:schemeClr val="bg1"/>
                </a:solidFill>
              </a:rPr>
              <a:t>调度</a:t>
            </a:r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： 瓶颈在指标最多的机器  </a:t>
            </a:r>
            <a:r>
              <a:rPr lang="en-US" altLang="zh-CN" sz="2400">
                <a:solidFill>
                  <a:schemeClr val="bg1"/>
                </a:solidFill>
              </a:rPr>
              <a:t>400s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 </a:t>
            </a:r>
            <a:r>
              <a:rPr lang="en-US" altLang="zh-CN" sz="2000">
                <a:solidFill>
                  <a:schemeClr val="bg1"/>
                </a:solidFill>
              </a:rPr>
              <a:t>Server1 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:  10000 * (600 + 200)  /  20 / 1000 = 400s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        Server2  :  1000 *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 (600 + 200)  /  20 / 1000 = 40s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调度</a:t>
            </a:r>
            <a:r>
              <a:rPr lang="en-US" altLang="zh-CN" sz="2400">
                <a:solidFill>
                  <a:schemeClr val="bg1"/>
                </a:solidFill>
              </a:rPr>
              <a:t>2 :  </a:t>
            </a:r>
            <a:r>
              <a:rPr lang="en-US" altLang="zh-CN" sz="2000">
                <a:solidFill>
                  <a:schemeClr val="bg1"/>
                </a:solidFill>
              </a:rPr>
              <a:t>(10000 + 1000) * (600 + 200) / 2 / 20 / 1000 = 220s  , </a:t>
            </a:r>
            <a:r>
              <a:rPr lang="zh-CN" altLang="zh-CN" sz="2000">
                <a:solidFill>
                  <a:schemeClr val="bg1"/>
                </a:solidFill>
              </a:rPr>
              <a:t>优化</a:t>
            </a:r>
            <a:r>
              <a:rPr lang="en-US" altLang="zh-CN" sz="2000">
                <a:solidFill>
                  <a:schemeClr val="bg1"/>
                </a:solidFill>
              </a:rPr>
              <a:t>180s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调度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2  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四次</a:t>
            </a:r>
            <a:r>
              <a:rPr lang="zh-CN" altLang="zh-CN" sz="2400">
                <a:solidFill>
                  <a:schemeClr val="bg1"/>
                </a:solidFill>
              </a:rPr>
              <a:t>取数并发优化： </a:t>
            </a:r>
            <a:r>
              <a:rPr lang="zh-CN" altLang="zh-CN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600ms  --&gt;  150ms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    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 (10000 + 1000) * (150 + 200) / 2 / 20 / 1000 = 97s   ,  </a:t>
            </a:r>
            <a:r>
              <a:rPr lang="zh-CN" altLang="zh-CN" sz="2000">
                <a:solidFill>
                  <a:schemeClr val="bg1"/>
                </a:solidFill>
                <a:sym typeface="+mn-ea"/>
              </a:rPr>
              <a:t>优化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303s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调度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2 </a:t>
            </a:r>
            <a:r>
              <a:rPr lang="en-US" altLang="zh-CN" sz="2400">
                <a:solidFill>
                  <a:schemeClr val="bg1"/>
                </a:solidFill>
              </a:rPr>
              <a:t> redis</a:t>
            </a:r>
            <a:r>
              <a:rPr lang="zh-CN" altLang="zh-CN" sz="2400">
                <a:solidFill>
                  <a:schemeClr val="bg1"/>
                </a:solidFill>
              </a:rPr>
              <a:t>缓存优化</a:t>
            </a:r>
            <a:r>
              <a:rPr lang="en-US" altLang="zh-CN" sz="2400">
                <a:solidFill>
                  <a:schemeClr val="bg1"/>
                </a:solidFill>
              </a:rPr>
              <a:t> 10%</a:t>
            </a:r>
            <a:r>
              <a:rPr lang="zh-CN" altLang="zh-CN" sz="2400">
                <a:solidFill>
                  <a:schemeClr val="bg1"/>
                </a:solidFill>
              </a:rPr>
              <a:t>命中率</a:t>
            </a:r>
            <a:r>
              <a:rPr lang="en-US" altLang="zh-CN" sz="2400">
                <a:solidFill>
                  <a:schemeClr val="bg1"/>
                </a:solidFill>
              </a:rPr>
              <a:t>(</a:t>
            </a:r>
            <a:r>
              <a:rPr lang="zh-CN" altLang="zh-CN" sz="2400">
                <a:solidFill>
                  <a:schemeClr val="bg1"/>
                </a:solidFill>
              </a:rPr>
              <a:t>线上监控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    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(10000 + 1000) * 0.1 * 200/2/20/1000  + (10000+1000)* 0.9  *(150 +  200 ) / 2 / 20 / 1000 =  92s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0335" y="5775960"/>
            <a:ext cx="8229600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1.1w</a:t>
            </a:r>
            <a:r>
              <a:rPr lang="zh-CN" altLang="zh-CN" sz="2800"/>
              <a:t>指标 </a:t>
            </a:r>
            <a:r>
              <a:rPr lang="en-US" altLang="zh-CN" sz="2800"/>
              <a:t>: </a:t>
            </a:r>
            <a:r>
              <a:rPr lang="zh-CN" altLang="zh-CN" sz="2800"/>
              <a:t>优化前</a:t>
            </a:r>
            <a:r>
              <a:rPr lang="en-US" altLang="zh-CN" sz="2800"/>
              <a:t>400s --&gt; </a:t>
            </a:r>
            <a:r>
              <a:rPr lang="zh-CN" altLang="zh-CN" sz="2800">
                <a:sym typeface="+mn-ea"/>
              </a:rPr>
              <a:t>优化后</a:t>
            </a:r>
            <a:r>
              <a:rPr lang="en-US" altLang="zh-CN" sz="2800"/>
              <a:t>92s</a:t>
            </a:r>
            <a:endParaRPr lang="en-US" altLang="zh-CN" sz="2800"/>
          </a:p>
        </p:txBody>
      </p:sp>
      <p:pic>
        <p:nvPicPr>
          <p:cNvPr id="6" name="图片 5" descr="监控指标逻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1181100"/>
            <a:ext cx="9828530" cy="437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-1524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雷达系统遇到的问题</a:t>
            </a:r>
            <a:endParaRPr lang="zh-CN" altLang="zh-CN" sz="3200"/>
          </a:p>
        </p:txBody>
      </p:sp>
      <p:sp>
        <p:nvSpPr>
          <p:cNvPr id="23" name="文本框 22"/>
          <p:cNvSpPr txBox="1"/>
          <p:nvPr/>
        </p:nvSpPr>
        <p:spPr>
          <a:xfrm>
            <a:off x="556895" y="1116965"/>
            <a:ext cx="1136650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1  watcher</a:t>
            </a:r>
            <a:r>
              <a:rPr lang="zh-CN" altLang="en-US">
                <a:solidFill>
                  <a:schemeClr val="bg1"/>
                </a:solidFill>
              </a:rPr>
              <a:t>是系统瓶颈 </a:t>
            </a:r>
            <a:r>
              <a:rPr lang="en-US" altLang="zh-CN">
                <a:solidFill>
                  <a:schemeClr val="bg1"/>
                </a:solidFill>
              </a:rPr>
              <a:t>: 20w</a:t>
            </a:r>
            <a:r>
              <a:rPr lang="zh-CN" altLang="zh-CN">
                <a:solidFill>
                  <a:schemeClr val="bg1"/>
                </a:solidFill>
              </a:rPr>
              <a:t>业务</a:t>
            </a:r>
            <a:r>
              <a:rPr lang="zh-CN" altLang="en-US">
                <a:solidFill>
                  <a:schemeClr val="bg1"/>
                </a:solidFill>
              </a:rPr>
              <a:t>指标量</a:t>
            </a:r>
            <a:r>
              <a:rPr lang="en-US" altLang="zh-CN">
                <a:solidFill>
                  <a:schemeClr val="bg1"/>
                </a:solidFill>
              </a:rPr>
              <a:t>,  1400</a:t>
            </a:r>
            <a:r>
              <a:rPr lang="zh-CN" altLang="zh-CN">
                <a:solidFill>
                  <a:schemeClr val="bg1"/>
                </a:solidFill>
              </a:rPr>
              <a:t>台线上服务器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zh-CN">
                <a:solidFill>
                  <a:schemeClr val="bg1"/>
                </a:solidFill>
              </a:rPr>
              <a:t>  </a:t>
            </a:r>
            <a:r>
              <a:rPr lang="en-US" altLang="zh-CN">
                <a:solidFill>
                  <a:schemeClr val="bg1"/>
                </a:solidFill>
              </a:rPr>
              <a:t>QPS:100</a:t>
            </a:r>
            <a:r>
              <a:rPr lang="zh-CN" altLang="zh-CN">
                <a:solidFill>
                  <a:schemeClr val="bg1"/>
                </a:solidFill>
              </a:rPr>
              <a:t>限制</a:t>
            </a:r>
            <a:r>
              <a:rPr lang="en-US" altLang="zh-CN">
                <a:solidFill>
                  <a:schemeClr val="bg1"/>
                </a:solidFill>
              </a:rPr>
              <a:t>,  tsdb</a:t>
            </a:r>
            <a:r>
              <a:rPr lang="zh-CN" altLang="en-US">
                <a:solidFill>
                  <a:schemeClr val="bg1"/>
                </a:solidFill>
              </a:rPr>
              <a:t>文件写</a:t>
            </a:r>
            <a:r>
              <a:rPr lang="en-US" altLang="zh-CN">
                <a:solidFill>
                  <a:schemeClr val="bg1"/>
                </a:solidFill>
              </a:rPr>
              <a:t>ssd,</a:t>
            </a:r>
            <a:r>
              <a:rPr lang="zh-CN" altLang="zh-CN">
                <a:solidFill>
                  <a:schemeClr val="bg1"/>
                </a:solidFill>
              </a:rPr>
              <a:t> 无缓存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zh-CN">
                <a:solidFill>
                  <a:schemeClr val="bg1"/>
                </a:solidFill>
              </a:rPr>
              <a:t>磁盘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zh-CN">
                <a:solidFill>
                  <a:schemeClr val="bg1"/>
                </a:solidFill>
              </a:rPr>
              <a:t>网络</a:t>
            </a:r>
            <a:r>
              <a:rPr lang="en-US" altLang="zh-CN">
                <a:solidFill>
                  <a:schemeClr val="bg1"/>
                </a:solidFill>
              </a:rPr>
              <a:t>IO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2  </a:t>
            </a:r>
            <a:r>
              <a:rPr lang="zh-CN" altLang="en-US">
                <a:solidFill>
                  <a:schemeClr val="bg1"/>
                </a:solidFill>
              </a:rPr>
              <a:t>计算性能： 一个指标</a:t>
            </a:r>
            <a:r>
              <a:rPr lang="en-US" altLang="zh-CN">
                <a:solidFill>
                  <a:schemeClr val="bg1"/>
                </a:solidFill>
              </a:rPr>
              <a:t>200ms</a:t>
            </a:r>
            <a:r>
              <a:rPr lang="zh-CN" altLang="en-US">
                <a:solidFill>
                  <a:schemeClr val="bg1"/>
                </a:solidFill>
              </a:rPr>
              <a:t>，  </a:t>
            </a:r>
            <a:r>
              <a:rPr lang="en-US" altLang="zh-CN">
                <a:solidFill>
                  <a:schemeClr val="bg1"/>
                </a:solidFill>
              </a:rPr>
              <a:t>forkjoin</a:t>
            </a:r>
            <a:r>
              <a:rPr lang="zh-CN" altLang="en-US">
                <a:solidFill>
                  <a:schemeClr val="bg1"/>
                </a:solidFill>
              </a:rPr>
              <a:t>处理 </a:t>
            </a:r>
            <a:r>
              <a:rPr lang="en-US" altLang="zh-CN">
                <a:solidFill>
                  <a:schemeClr val="bg1"/>
                </a:solidFill>
              </a:rPr>
              <a:t>--&gt; </a:t>
            </a:r>
            <a:r>
              <a:rPr lang="zh-CN" altLang="zh-CN">
                <a:solidFill>
                  <a:schemeClr val="bg1"/>
                </a:solidFill>
              </a:rPr>
              <a:t>大数据处理框架调研</a:t>
            </a:r>
            <a:endParaRPr lang="zh-CN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 2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雷达系统宕机：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cpu高,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错用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poll cpu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空转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线程池队列修改成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arraylist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3  </a:t>
            </a:r>
            <a:r>
              <a:rPr lang="zh-CN" altLang="en-US">
                <a:solidFill>
                  <a:schemeClr val="bg1"/>
                </a:solidFill>
              </a:rPr>
              <a:t>监控收敛</a:t>
            </a:r>
            <a:r>
              <a:rPr lang="en-US" altLang="zh-CN">
                <a:solidFill>
                  <a:schemeClr val="bg1"/>
                </a:solidFill>
              </a:rPr>
              <a:t>去噪音 : </a:t>
            </a:r>
            <a:r>
              <a:rPr lang="zh-CN" altLang="en-US">
                <a:solidFill>
                  <a:schemeClr val="bg1"/>
                </a:solidFill>
              </a:rPr>
              <a:t>锯齿类、</a:t>
            </a:r>
            <a:r>
              <a:rPr lang="en-US" altLang="zh-CN">
                <a:solidFill>
                  <a:schemeClr val="bg1"/>
                </a:solidFill>
              </a:rPr>
              <a:t>刺尖</a:t>
            </a:r>
            <a:r>
              <a:rPr lang="zh-CN" altLang="en-US">
                <a:solidFill>
                  <a:schemeClr val="bg1"/>
                </a:solidFill>
              </a:rPr>
              <a:t>类监控收敛  </a:t>
            </a:r>
            <a:r>
              <a:rPr lang="en-US" altLang="zh-CN">
                <a:solidFill>
                  <a:schemeClr val="bg1"/>
                </a:solidFill>
              </a:rPr>
              <a:t>:  </a:t>
            </a:r>
            <a:r>
              <a:rPr lang="zh-CN" altLang="en-US">
                <a:solidFill>
                  <a:schemeClr val="bg1"/>
                </a:solidFill>
              </a:rPr>
              <a:t>卡尔曼滤波器算法调研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6" name="图片 5" descr="c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" y="2793365"/>
            <a:ext cx="4838065" cy="3161665"/>
          </a:xfrm>
          <a:prstGeom prst="rect">
            <a:avLst/>
          </a:prstGeom>
        </p:spPr>
      </p:pic>
      <p:pic>
        <p:nvPicPr>
          <p:cNvPr id="7" name="图片 6" descr="jvm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5" y="2993390"/>
            <a:ext cx="6876415" cy="2761615"/>
          </a:xfrm>
          <a:prstGeom prst="rect">
            <a:avLst/>
          </a:prstGeom>
        </p:spPr>
      </p:pic>
      <p:pic>
        <p:nvPicPr>
          <p:cNvPr id="8" name="图片 7" descr="jvm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720" y="2747645"/>
            <a:ext cx="9066530" cy="4095115"/>
          </a:xfrm>
          <a:prstGeom prst="rect">
            <a:avLst/>
          </a:prstGeom>
        </p:spPr>
      </p:pic>
      <p:pic>
        <p:nvPicPr>
          <p:cNvPr id="9" name="图片 8" descr="jvm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260" y="3221990"/>
            <a:ext cx="9295765" cy="1630680"/>
          </a:xfrm>
          <a:prstGeom prst="rect">
            <a:avLst/>
          </a:prstGeom>
        </p:spPr>
      </p:pic>
      <p:pic>
        <p:nvPicPr>
          <p:cNvPr id="10" name="图片 9" descr="jvm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625" y="2818765"/>
            <a:ext cx="10058400" cy="3111500"/>
          </a:xfrm>
          <a:prstGeom prst="rect">
            <a:avLst/>
          </a:prstGeom>
        </p:spPr>
      </p:pic>
      <p:pic>
        <p:nvPicPr>
          <p:cNvPr id="11" name="图片 10" descr="kalman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75" y="1116965"/>
            <a:ext cx="8134350" cy="490474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665210" y="1452245"/>
            <a:ext cx="3526790" cy="3152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Q</a:t>
            </a:r>
            <a:r>
              <a:rPr lang="zh-CN" altLang="en-US" sz="2400">
                <a:sym typeface="+mn-ea"/>
              </a:rPr>
              <a:t>(k) </a:t>
            </a:r>
            <a:r>
              <a:rPr lang="en-US" altLang="zh-CN" sz="2400">
                <a:sym typeface="+mn-ea"/>
              </a:rPr>
              <a:t>: </a:t>
            </a:r>
            <a:r>
              <a:rPr lang="zh-CN" altLang="en-US" sz="2400">
                <a:sym typeface="+mn-ea"/>
              </a:rPr>
              <a:t>k时刻过程的噪声</a:t>
            </a:r>
            <a:endParaRPr lang="zh-CN" altLang="en-US" sz="2400">
              <a:sym typeface="+mn-ea"/>
            </a:endParaRPr>
          </a:p>
          <a:p>
            <a:pPr algn="ctr"/>
            <a:r>
              <a:rPr lang="en-US" altLang="zh-CN" sz="2400">
                <a:sym typeface="+mn-ea"/>
              </a:rPr>
              <a:t>R</a:t>
            </a:r>
            <a:r>
              <a:rPr lang="zh-CN" altLang="en-US" sz="2400">
                <a:sym typeface="+mn-ea"/>
              </a:rPr>
              <a:t>(k) </a:t>
            </a:r>
            <a:r>
              <a:rPr lang="en-US" altLang="en-US" sz="2400">
                <a:sym typeface="+mn-ea"/>
              </a:rPr>
              <a:t> : </a:t>
            </a:r>
            <a:r>
              <a:rPr lang="zh-CN" altLang="en-US" sz="2400">
                <a:sym typeface="+mn-ea"/>
              </a:rPr>
              <a:t>k时刻测量的噪声</a:t>
            </a:r>
            <a:endParaRPr lang="zh-CN" altLang="en-US" sz="2400"/>
          </a:p>
          <a:p>
            <a:pPr algn="ctr"/>
            <a:r>
              <a:rPr lang="en-US" altLang="zh-CN" sz="2400">
                <a:sym typeface="+mn-ea"/>
              </a:rPr>
              <a:t>K(k) : </a:t>
            </a:r>
            <a:r>
              <a:rPr lang="zh-CN" altLang="en-US" sz="2400">
                <a:sym typeface="+mn-ea"/>
              </a:rPr>
              <a:t>k时刻</a:t>
            </a:r>
            <a:r>
              <a:rPr lang="zh-CN" altLang="zh-CN" sz="2400">
                <a:sym typeface="+mn-ea"/>
              </a:rPr>
              <a:t>卡尔曼增益</a:t>
            </a:r>
            <a:endParaRPr lang="zh-CN" altLang="zh-CN" sz="2400"/>
          </a:p>
          <a:p>
            <a:pPr algn="ctr"/>
            <a:r>
              <a:rPr lang="en-US" altLang="zh-CN" sz="2400">
                <a:sym typeface="+mn-ea"/>
              </a:rPr>
              <a:t>P(k) : </a:t>
            </a:r>
            <a:r>
              <a:rPr lang="zh-CN" altLang="en-US" sz="2400">
                <a:sym typeface="+mn-ea"/>
              </a:rPr>
              <a:t>k时刻</a:t>
            </a:r>
            <a:r>
              <a:rPr lang="zh-CN" altLang="zh-CN" sz="2400">
                <a:sym typeface="+mn-ea"/>
              </a:rPr>
              <a:t>误差协方差</a:t>
            </a:r>
            <a:endParaRPr lang="zh-CN" altLang="zh-CN" sz="2400"/>
          </a:p>
          <a:p>
            <a:pPr algn="ctr"/>
            <a:r>
              <a:rPr lang="en-US" altLang="zh-CN" sz="2400"/>
              <a:t>U</a:t>
            </a:r>
            <a:r>
              <a:rPr lang="zh-CN" altLang="en-US" sz="2400"/>
              <a:t>(k) </a:t>
            </a:r>
            <a:r>
              <a:rPr lang="en-US" altLang="zh-CN" sz="2400"/>
              <a:t>: </a:t>
            </a:r>
            <a:r>
              <a:rPr lang="zh-CN" altLang="en-US" sz="2400"/>
              <a:t>k时刻系统控制量</a:t>
            </a:r>
            <a:endParaRPr lang="zh-CN" altLang="en-US" sz="2400"/>
          </a:p>
          <a:p>
            <a:pPr algn="ctr"/>
            <a:r>
              <a:rPr lang="en-US" altLang="zh-CN" sz="2400">
                <a:sym typeface="+mn-ea"/>
              </a:rPr>
              <a:t>X</a:t>
            </a:r>
            <a:r>
              <a:rPr lang="zh-CN" altLang="en-US" sz="2400">
                <a:sym typeface="+mn-ea"/>
              </a:rPr>
              <a:t>(k) </a:t>
            </a:r>
            <a:r>
              <a:rPr lang="en-US" altLang="zh-CN" sz="2400">
                <a:sym typeface="+mn-ea"/>
              </a:rPr>
              <a:t>: </a:t>
            </a:r>
            <a:r>
              <a:rPr lang="zh-CN" altLang="en-US" sz="2400">
                <a:sym typeface="+mn-ea"/>
              </a:rPr>
              <a:t>k时刻系统状态</a:t>
            </a:r>
            <a:endParaRPr lang="en-US" altLang="zh-CN" sz="2400"/>
          </a:p>
          <a:p>
            <a:pPr algn="ctr"/>
            <a:r>
              <a:rPr lang="en-US" altLang="zh-CN" sz="2400"/>
              <a:t>Y</a:t>
            </a:r>
            <a:r>
              <a:rPr lang="zh-CN" altLang="en-US" sz="2400"/>
              <a:t>(k) </a:t>
            </a:r>
            <a:r>
              <a:rPr lang="en-US" altLang="zh-CN" sz="2400"/>
              <a:t>: </a:t>
            </a:r>
            <a:r>
              <a:rPr lang="zh-CN" altLang="en-US" sz="2400"/>
              <a:t>k时刻的测量值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A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B</a:t>
            </a:r>
            <a:r>
              <a:rPr lang="en-US" altLang="zh-CN" sz="2400">
                <a:sym typeface="+mn-ea"/>
              </a:rPr>
              <a:t>,H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: </a:t>
            </a:r>
            <a:r>
              <a:rPr lang="zh-CN" altLang="en-US" sz="2400">
                <a:sym typeface="+mn-ea"/>
              </a:rPr>
              <a:t>系统参数</a:t>
            </a:r>
            <a:endParaRPr lang="zh-CN" altLang="en-US" sz="2400"/>
          </a:p>
        </p:txBody>
      </p:sp>
      <p:pic>
        <p:nvPicPr>
          <p:cNvPr id="16" name="图片 15" descr="锯齿类收敛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475" y="1569720"/>
            <a:ext cx="6081395" cy="3719195"/>
          </a:xfrm>
          <a:prstGeom prst="rect">
            <a:avLst/>
          </a:prstGeom>
        </p:spPr>
      </p:pic>
      <p:pic>
        <p:nvPicPr>
          <p:cNvPr id="17" name="图片 16" descr="刺尖收敛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7155" y="1569720"/>
            <a:ext cx="5744845" cy="3719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zh-CN" sz="3200">
                <a:solidFill>
                  <a:schemeClr val="bg1"/>
                </a:solidFill>
                <a:sym typeface="+mn-ea"/>
              </a:rPr>
              <a:t>项目总结</a:t>
            </a:r>
            <a:endParaRPr lang="zh-CN" altLang="zh-CN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2025" y="1386840"/>
            <a:ext cx="10606405" cy="442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200">
              <a:solidFill>
                <a:schemeClr val="bg1"/>
              </a:solidFill>
            </a:endParaRPr>
          </a:p>
          <a:p>
            <a:r>
              <a:rPr lang="en-US" altLang="zh-CN" sz="2200">
                <a:solidFill>
                  <a:schemeClr val="bg1"/>
                </a:solidFill>
              </a:rPr>
              <a:t>1  </a:t>
            </a:r>
            <a:r>
              <a:rPr lang="zh-CN" altLang="en-US" sz="2200">
                <a:solidFill>
                  <a:schemeClr val="bg1"/>
                </a:solidFill>
              </a:rPr>
              <a:t>全程主导系统的需求提出、系统设计、项目的开发、项目的测试，</a:t>
            </a:r>
            <a:r>
              <a:rPr lang="en-US" altLang="zh-CN" sz="2200">
                <a:solidFill>
                  <a:schemeClr val="bg1"/>
                </a:solidFill>
              </a:rPr>
              <a:t>PM, DEV,</a:t>
            </a:r>
            <a:r>
              <a:rPr lang="zh-CN" altLang="en-US" sz="2200">
                <a:solidFill>
                  <a:schemeClr val="bg1"/>
                </a:solidFill>
              </a:rPr>
              <a:t> </a:t>
            </a:r>
            <a:r>
              <a:rPr lang="en-US" altLang="zh-CN" sz="2200">
                <a:solidFill>
                  <a:schemeClr val="bg1"/>
                </a:solidFill>
              </a:rPr>
              <a:t>QA</a:t>
            </a:r>
            <a:endParaRPr lang="en-US" altLang="zh-CN" sz="2200">
              <a:solidFill>
                <a:schemeClr val="bg1"/>
              </a:solidFill>
            </a:endParaRPr>
          </a:p>
          <a:p>
            <a:endParaRPr lang="en-US" altLang="zh-CN" sz="2200">
              <a:solidFill>
                <a:schemeClr val="bg1"/>
              </a:solidFill>
            </a:endParaRPr>
          </a:p>
          <a:p>
            <a:r>
              <a:rPr lang="en-US" altLang="zh-CN" sz="2200">
                <a:solidFill>
                  <a:schemeClr val="bg1"/>
                </a:solidFill>
              </a:rPr>
              <a:t>2  </a:t>
            </a:r>
            <a:r>
              <a:rPr lang="zh-CN" altLang="en-US" sz="2200">
                <a:solidFill>
                  <a:schemeClr val="bg1"/>
                </a:solidFill>
              </a:rPr>
              <a:t>针对业务的痛点问题，通过技术手段进行解决，技术架构不断演进</a:t>
            </a:r>
            <a:r>
              <a:rPr lang="en-US" altLang="zh-CN" sz="2200">
                <a:solidFill>
                  <a:schemeClr val="bg1"/>
                </a:solidFill>
              </a:rPr>
              <a:t>, </a:t>
            </a:r>
            <a:r>
              <a:rPr lang="zh-CN" altLang="en-US" sz="2200">
                <a:solidFill>
                  <a:schemeClr val="bg1"/>
                </a:solidFill>
              </a:rPr>
              <a:t>比如雷达</a:t>
            </a:r>
            <a:endParaRPr lang="zh-CN" altLang="en-US" sz="2200">
              <a:solidFill>
                <a:schemeClr val="bg1"/>
              </a:solidFill>
            </a:endParaRPr>
          </a:p>
          <a:p>
            <a:endParaRPr lang="zh-CN" altLang="en-US" sz="2200">
              <a:solidFill>
                <a:schemeClr val="bg1"/>
              </a:solidFill>
            </a:endParaRPr>
          </a:p>
          <a:p>
            <a:r>
              <a:rPr lang="en-US" altLang="zh-CN" sz="2200">
                <a:solidFill>
                  <a:schemeClr val="bg1"/>
                </a:solidFill>
              </a:rPr>
              <a:t>3  </a:t>
            </a:r>
            <a:r>
              <a:rPr lang="zh-CN" altLang="en-US" sz="2200">
                <a:solidFill>
                  <a:schemeClr val="bg1"/>
                </a:solidFill>
              </a:rPr>
              <a:t>自己要作为用户多使用雷达这个产品，不停提出优化改进，多沟通交流</a:t>
            </a:r>
            <a:endParaRPr lang="zh-CN" altLang="en-US" sz="2200">
              <a:solidFill>
                <a:schemeClr val="bg1"/>
              </a:solidFill>
            </a:endParaRPr>
          </a:p>
          <a:p>
            <a:endParaRPr lang="zh-CN" altLang="en-US" sz="2200">
              <a:solidFill>
                <a:schemeClr val="bg1"/>
              </a:solidFill>
            </a:endParaRPr>
          </a:p>
          <a:p>
            <a:r>
              <a:rPr lang="en-US" altLang="zh-CN" sz="2200">
                <a:solidFill>
                  <a:schemeClr val="bg1"/>
                </a:solidFill>
              </a:rPr>
              <a:t>4   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把控项目的进度 </a:t>
            </a:r>
            <a:r>
              <a:rPr lang="en-US" altLang="zh-CN" sz="2200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2200">
                <a:solidFill>
                  <a:schemeClr val="bg1"/>
                </a:solidFill>
              </a:rPr>
              <a:t>每周对一遍下周的开发任务， 每天早上说一遍当前的开发进度</a:t>
            </a:r>
            <a:endParaRPr lang="zh-CN" altLang="en-US" sz="2200">
              <a:solidFill>
                <a:schemeClr val="bg1"/>
              </a:solidFill>
            </a:endParaRPr>
          </a:p>
          <a:p>
            <a:endParaRPr lang="zh-CN" altLang="en-US" sz="2200">
              <a:solidFill>
                <a:schemeClr val="bg1"/>
              </a:solidFill>
            </a:endParaRPr>
          </a:p>
          <a:p>
            <a:r>
              <a:rPr lang="en-US" altLang="zh-CN" sz="2200">
                <a:solidFill>
                  <a:schemeClr val="bg1"/>
                </a:solidFill>
              </a:rPr>
              <a:t>5   </a:t>
            </a:r>
            <a:r>
              <a:rPr lang="zh-CN" altLang="en-US" sz="2200">
                <a:solidFill>
                  <a:schemeClr val="bg1"/>
                </a:solidFill>
              </a:rPr>
              <a:t>雷达系统算法和技术架构挑战性并存</a:t>
            </a:r>
            <a:endParaRPr lang="zh-CN" altLang="en-US" sz="2200">
              <a:solidFill>
                <a:schemeClr val="bg1"/>
              </a:solidFill>
            </a:endParaRPr>
          </a:p>
          <a:p>
            <a:endParaRPr lang="zh-CN" altLang="zh-CN" sz="2200">
              <a:solidFill>
                <a:schemeClr val="bg1"/>
              </a:solidFill>
            </a:endParaRPr>
          </a:p>
          <a:p>
            <a:r>
              <a:rPr lang="en-US" altLang="zh-CN" sz="2200">
                <a:solidFill>
                  <a:schemeClr val="bg1"/>
                </a:solidFill>
              </a:rPr>
              <a:t>6   </a:t>
            </a:r>
            <a:r>
              <a:rPr lang="zh-CN" altLang="en-US" sz="2200">
                <a:solidFill>
                  <a:schemeClr val="bg1"/>
                </a:solidFill>
              </a:rPr>
              <a:t>雷达的目标是做成一个公司级的产品，服务整个</a:t>
            </a:r>
            <a:r>
              <a:rPr lang="en-US" altLang="zh-CN" sz="2200">
                <a:solidFill>
                  <a:schemeClr val="bg1"/>
                </a:solidFill>
              </a:rPr>
              <a:t>Qunar</a:t>
            </a:r>
            <a:endParaRPr lang="en-US" altLang="zh-CN" sz="22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36320" y="1367155"/>
            <a:ext cx="10826750" cy="4637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  </a:t>
            </a:r>
            <a:r>
              <a:rPr lang="en-US" altLang="zh-CN" sz="2600">
                <a:solidFill>
                  <a:schemeClr val="bg1"/>
                </a:solidFill>
              </a:rPr>
              <a:t>1   </a:t>
            </a:r>
            <a:r>
              <a:rPr lang="zh-CN" altLang="zh-CN" sz="2600">
                <a:solidFill>
                  <a:schemeClr val="bg1"/>
                </a:solidFill>
              </a:rPr>
              <a:t>工作排期协调、</a:t>
            </a:r>
            <a:r>
              <a:rPr lang="zh-CN" altLang="en-US" sz="2600">
                <a:solidFill>
                  <a:schemeClr val="bg1"/>
                </a:solidFill>
              </a:rPr>
              <a:t>产品需求对接、提技术优化方案</a:t>
            </a:r>
            <a:r>
              <a:rPr lang="en-US" altLang="zh-CN" sz="2600">
                <a:solidFill>
                  <a:schemeClr val="bg1"/>
                </a:solidFill>
              </a:rPr>
              <a:t>,</a:t>
            </a:r>
            <a:r>
              <a:rPr lang="zh-CN" altLang="zh-CN" sz="2600">
                <a:solidFill>
                  <a:schemeClr val="bg1"/>
                </a:solidFill>
              </a:rPr>
              <a:t>  熟悉业务和系统</a:t>
            </a:r>
            <a:endParaRPr lang="zh-CN" altLang="zh-CN" sz="2600">
              <a:solidFill>
                <a:schemeClr val="bg1"/>
              </a:solidFill>
            </a:endParaRPr>
          </a:p>
          <a:p>
            <a:endParaRPr lang="en-US" altLang="zh-CN" sz="2600">
              <a:solidFill>
                <a:schemeClr val="bg1"/>
              </a:solidFill>
            </a:endParaRPr>
          </a:p>
          <a:p>
            <a:r>
              <a:rPr lang="en-US" altLang="zh-CN" sz="2600">
                <a:solidFill>
                  <a:schemeClr val="bg1"/>
                </a:solidFill>
              </a:rPr>
              <a:t>  2   </a:t>
            </a:r>
            <a:r>
              <a:rPr lang="zh-CN" altLang="en-US" sz="2600">
                <a:solidFill>
                  <a:schemeClr val="bg1"/>
                </a:solidFill>
              </a:rPr>
              <a:t>项目推进，业务上线和系统项目质量为两条主线， 资源投入</a:t>
            </a:r>
            <a:endParaRPr lang="zh-CN" altLang="en-US" sz="2600">
              <a:solidFill>
                <a:schemeClr val="bg1"/>
              </a:solidFill>
            </a:endParaRPr>
          </a:p>
          <a:p>
            <a:endParaRPr lang="zh-CN" altLang="en-US" sz="2600">
              <a:solidFill>
                <a:schemeClr val="bg1"/>
              </a:solidFill>
            </a:endParaRPr>
          </a:p>
          <a:p>
            <a:r>
              <a:rPr lang="zh-CN" altLang="en-US" sz="2600">
                <a:solidFill>
                  <a:schemeClr val="bg1"/>
                </a:solidFill>
              </a:rPr>
              <a:t>  </a:t>
            </a:r>
            <a:r>
              <a:rPr lang="en-US" altLang="zh-CN" sz="2600">
                <a:solidFill>
                  <a:schemeClr val="bg1"/>
                </a:solidFill>
              </a:rPr>
              <a:t>3   </a:t>
            </a:r>
            <a:r>
              <a:rPr lang="zh-CN" altLang="en-US" sz="2600">
                <a:solidFill>
                  <a:schemeClr val="bg1"/>
                </a:solidFill>
              </a:rPr>
              <a:t>提大需求</a:t>
            </a:r>
            <a:r>
              <a:rPr lang="en-US" altLang="zh-CN" sz="2600">
                <a:solidFill>
                  <a:schemeClr val="bg1"/>
                </a:solidFill>
              </a:rPr>
              <a:t>, </a:t>
            </a:r>
            <a:r>
              <a:rPr lang="zh-CN" altLang="en-US" sz="2600">
                <a:solidFill>
                  <a:schemeClr val="bg1"/>
                </a:solidFill>
              </a:rPr>
              <a:t>让每个人参与大需求</a:t>
            </a:r>
            <a:r>
              <a:rPr lang="en-US" altLang="zh-CN" sz="2600">
                <a:solidFill>
                  <a:schemeClr val="bg1"/>
                </a:solidFill>
              </a:rPr>
              <a:t>,</a:t>
            </a:r>
            <a:r>
              <a:rPr lang="zh-CN" altLang="en-US" sz="2600">
                <a:solidFill>
                  <a:schemeClr val="bg1"/>
                </a:solidFill>
              </a:rPr>
              <a:t>拥有成就感</a:t>
            </a:r>
            <a:r>
              <a:rPr lang="en-US" altLang="zh-CN" sz="2600">
                <a:solidFill>
                  <a:schemeClr val="bg1"/>
                </a:solidFill>
              </a:rPr>
              <a:t>/</a:t>
            </a:r>
            <a:r>
              <a:rPr lang="zh-CN" altLang="zh-CN" sz="2600">
                <a:solidFill>
                  <a:schemeClr val="bg1"/>
                </a:solidFill>
              </a:rPr>
              <a:t>责任感，避免每天杂活</a:t>
            </a:r>
            <a:endParaRPr lang="zh-CN" altLang="zh-CN" sz="2600">
              <a:solidFill>
                <a:schemeClr val="bg1"/>
              </a:solidFill>
            </a:endParaRPr>
          </a:p>
          <a:p>
            <a:r>
              <a:rPr lang="zh-CN" altLang="zh-CN" sz="2600">
                <a:solidFill>
                  <a:schemeClr val="bg1"/>
                </a:solidFill>
              </a:rPr>
              <a:t>       或者不痛不痒的小需求</a:t>
            </a:r>
            <a:endParaRPr lang="zh-CN" altLang="zh-CN" sz="2600">
              <a:solidFill>
                <a:schemeClr val="bg1"/>
              </a:solidFill>
            </a:endParaRPr>
          </a:p>
          <a:p>
            <a:endParaRPr lang="zh-CN" altLang="zh-CN" sz="2600">
              <a:solidFill>
                <a:schemeClr val="bg1"/>
              </a:solidFill>
            </a:endParaRPr>
          </a:p>
          <a:p>
            <a:r>
              <a:rPr lang="zh-CN" altLang="zh-CN" sz="2600">
                <a:solidFill>
                  <a:schemeClr val="bg1"/>
                </a:solidFill>
              </a:rPr>
              <a:t>  </a:t>
            </a:r>
            <a:r>
              <a:rPr lang="en-US" altLang="zh-CN" sz="2600">
                <a:solidFill>
                  <a:schemeClr val="bg1"/>
                </a:solidFill>
              </a:rPr>
              <a:t>4   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日常问题先确定优先级 </a:t>
            </a:r>
            <a:r>
              <a:rPr lang="en-US" altLang="zh-CN" sz="26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然后再相对应进行解决</a:t>
            </a:r>
            <a:endParaRPr lang="zh-CN" altLang="en-US" sz="2600">
              <a:solidFill>
                <a:schemeClr val="bg1"/>
              </a:solidFill>
            </a:endParaRPr>
          </a:p>
          <a:p>
            <a:endParaRPr lang="zh-CN" altLang="zh-CN" sz="2600">
              <a:solidFill>
                <a:schemeClr val="bg1"/>
              </a:solidFill>
            </a:endParaRPr>
          </a:p>
          <a:p>
            <a:r>
              <a:rPr lang="zh-CN" altLang="zh-CN" sz="2600">
                <a:solidFill>
                  <a:schemeClr val="bg1"/>
                </a:solidFill>
              </a:rPr>
              <a:t>  </a:t>
            </a:r>
            <a:r>
              <a:rPr lang="en-US" altLang="zh-CN" sz="2600">
                <a:solidFill>
                  <a:schemeClr val="bg1"/>
                </a:solidFill>
              </a:rPr>
              <a:t>5   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制定</a:t>
            </a:r>
            <a:r>
              <a:rPr lang="zh-CN" altLang="zh-CN" sz="2600">
                <a:solidFill>
                  <a:schemeClr val="bg1"/>
                </a:solidFill>
                <a:sym typeface="+mn-ea"/>
              </a:rPr>
              <a:t>规则，</a:t>
            </a:r>
            <a:r>
              <a:rPr lang="zh-CN" altLang="en-US" sz="2600">
                <a:solidFill>
                  <a:schemeClr val="bg1"/>
                </a:solidFill>
                <a:sym typeface="+mn-ea"/>
              </a:rPr>
              <a:t>日常工作</a:t>
            </a:r>
            <a:r>
              <a:rPr lang="zh-CN" altLang="zh-CN" sz="2600">
                <a:solidFill>
                  <a:schemeClr val="bg1"/>
                </a:solidFill>
                <a:sym typeface="+mn-ea"/>
              </a:rPr>
              <a:t>按照规则执行</a:t>
            </a:r>
            <a:endParaRPr lang="zh-CN" altLang="zh-CN" sz="26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          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3395" y="302260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800"/>
              <a:t>带团队经历</a:t>
            </a:r>
            <a:endParaRPr lang="zh-CN" altLang="zh-CN" sz="3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7365" y="135452"/>
            <a:ext cx="11738624" cy="6688721"/>
            <a:chOff x="227365" y="135452"/>
            <a:chExt cx="11738624" cy="6688721"/>
          </a:xfrm>
        </p:grpSpPr>
        <p:sp>
          <p:nvSpPr>
            <p:cNvPr id="63" name="Freeform 172"/>
            <p:cNvSpPr>
              <a:spLocks noEditPoints="1"/>
            </p:cNvSpPr>
            <p:nvPr/>
          </p:nvSpPr>
          <p:spPr bwMode="auto">
            <a:xfrm>
              <a:off x="1341362" y="286239"/>
              <a:ext cx="487406" cy="531218"/>
            </a:xfrm>
            <a:custGeom>
              <a:avLst/>
              <a:gdLst>
                <a:gd name="T0" fmla="*/ 161 w 267"/>
                <a:gd name="T1" fmla="*/ 0 h 291"/>
                <a:gd name="T2" fmla="*/ 241 w 267"/>
                <a:gd name="T3" fmla="*/ 47 h 291"/>
                <a:gd name="T4" fmla="*/ 152 w 267"/>
                <a:gd name="T5" fmla="*/ 198 h 291"/>
                <a:gd name="T6" fmla="*/ 109 w 267"/>
                <a:gd name="T7" fmla="*/ 224 h 291"/>
                <a:gd name="T8" fmla="*/ 67 w 267"/>
                <a:gd name="T9" fmla="*/ 227 h 291"/>
                <a:gd name="T10" fmla="*/ 71 w 267"/>
                <a:gd name="T11" fmla="*/ 149 h 291"/>
                <a:gd name="T12" fmla="*/ 161 w 267"/>
                <a:gd name="T13" fmla="*/ 0 h 291"/>
                <a:gd name="T14" fmla="*/ 161 w 267"/>
                <a:gd name="T15" fmla="*/ 0 h 291"/>
                <a:gd name="T16" fmla="*/ 239 w 267"/>
                <a:gd name="T17" fmla="*/ 286 h 291"/>
                <a:gd name="T18" fmla="*/ 244 w 267"/>
                <a:gd name="T19" fmla="*/ 257 h 291"/>
                <a:gd name="T20" fmla="*/ 156 w 267"/>
                <a:gd name="T21" fmla="*/ 255 h 291"/>
                <a:gd name="T22" fmla="*/ 267 w 267"/>
                <a:gd name="T23" fmla="*/ 248 h 291"/>
                <a:gd name="T24" fmla="*/ 265 w 267"/>
                <a:gd name="T25" fmla="*/ 236 h 291"/>
                <a:gd name="T26" fmla="*/ 234 w 267"/>
                <a:gd name="T27" fmla="*/ 234 h 291"/>
                <a:gd name="T28" fmla="*/ 265 w 267"/>
                <a:gd name="T29" fmla="*/ 229 h 291"/>
                <a:gd name="T30" fmla="*/ 253 w 267"/>
                <a:gd name="T31" fmla="*/ 205 h 291"/>
                <a:gd name="T32" fmla="*/ 173 w 267"/>
                <a:gd name="T33" fmla="*/ 196 h 291"/>
                <a:gd name="T34" fmla="*/ 171 w 267"/>
                <a:gd name="T35" fmla="*/ 220 h 291"/>
                <a:gd name="T36" fmla="*/ 206 w 267"/>
                <a:gd name="T37" fmla="*/ 227 h 291"/>
                <a:gd name="T38" fmla="*/ 0 w 267"/>
                <a:gd name="T39" fmla="*/ 236 h 291"/>
                <a:gd name="T40" fmla="*/ 3 w 267"/>
                <a:gd name="T41" fmla="*/ 257 h 291"/>
                <a:gd name="T42" fmla="*/ 135 w 267"/>
                <a:gd name="T43" fmla="*/ 274 h 291"/>
                <a:gd name="T44" fmla="*/ 83 w 267"/>
                <a:gd name="T45" fmla="*/ 274 h 291"/>
                <a:gd name="T46" fmla="*/ 85 w 267"/>
                <a:gd name="T47" fmla="*/ 291 h 291"/>
                <a:gd name="T48" fmla="*/ 239 w 267"/>
                <a:gd name="T49" fmla="*/ 286 h 291"/>
                <a:gd name="T50" fmla="*/ 239 w 267"/>
                <a:gd name="T51" fmla="*/ 286 h 291"/>
                <a:gd name="T52" fmla="*/ 104 w 267"/>
                <a:gd name="T53" fmla="*/ 208 h 291"/>
                <a:gd name="T54" fmla="*/ 135 w 267"/>
                <a:gd name="T55" fmla="*/ 189 h 291"/>
                <a:gd name="T56" fmla="*/ 85 w 267"/>
                <a:gd name="T57" fmla="*/ 158 h 291"/>
                <a:gd name="T58" fmla="*/ 83 w 267"/>
                <a:gd name="T59" fmla="*/ 196 h 291"/>
                <a:gd name="T60" fmla="*/ 104 w 267"/>
                <a:gd name="T61" fmla="*/ 208 h 291"/>
                <a:gd name="T62" fmla="*/ 104 w 267"/>
                <a:gd name="T63" fmla="*/ 208 h 291"/>
                <a:gd name="T64" fmla="*/ 213 w 267"/>
                <a:gd name="T65" fmla="*/ 47 h 291"/>
                <a:gd name="T66" fmla="*/ 140 w 267"/>
                <a:gd name="T67" fmla="*/ 168 h 291"/>
                <a:gd name="T68" fmla="*/ 149 w 267"/>
                <a:gd name="T69" fmla="*/ 172 h 291"/>
                <a:gd name="T70" fmla="*/ 223 w 267"/>
                <a:gd name="T71" fmla="*/ 52 h 291"/>
                <a:gd name="T72" fmla="*/ 213 w 267"/>
                <a:gd name="T73" fmla="*/ 47 h 291"/>
                <a:gd name="T74" fmla="*/ 213 w 267"/>
                <a:gd name="T75" fmla="*/ 47 h 291"/>
                <a:gd name="T76" fmla="*/ 168 w 267"/>
                <a:gd name="T77" fmla="*/ 19 h 291"/>
                <a:gd name="T78" fmla="*/ 95 w 267"/>
                <a:gd name="T79" fmla="*/ 139 h 291"/>
                <a:gd name="T80" fmla="*/ 111 w 267"/>
                <a:gd name="T81" fmla="*/ 149 h 291"/>
                <a:gd name="T82" fmla="*/ 185 w 267"/>
                <a:gd name="T83" fmla="*/ 28 h 291"/>
                <a:gd name="T84" fmla="*/ 168 w 267"/>
                <a:gd name="T85" fmla="*/ 1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91">
                  <a:moveTo>
                    <a:pt x="161" y="0"/>
                  </a:moveTo>
                  <a:lnTo>
                    <a:pt x="241" y="47"/>
                  </a:lnTo>
                  <a:lnTo>
                    <a:pt x="152" y="198"/>
                  </a:lnTo>
                  <a:lnTo>
                    <a:pt x="109" y="224"/>
                  </a:lnTo>
                  <a:lnTo>
                    <a:pt x="67" y="227"/>
                  </a:lnTo>
                  <a:lnTo>
                    <a:pt x="71" y="149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239" y="286"/>
                  </a:moveTo>
                  <a:lnTo>
                    <a:pt x="244" y="257"/>
                  </a:lnTo>
                  <a:lnTo>
                    <a:pt x="156" y="255"/>
                  </a:lnTo>
                  <a:lnTo>
                    <a:pt x="267" y="248"/>
                  </a:lnTo>
                  <a:lnTo>
                    <a:pt x="265" y="236"/>
                  </a:lnTo>
                  <a:lnTo>
                    <a:pt x="234" y="234"/>
                  </a:lnTo>
                  <a:lnTo>
                    <a:pt x="265" y="229"/>
                  </a:lnTo>
                  <a:lnTo>
                    <a:pt x="253" y="205"/>
                  </a:lnTo>
                  <a:lnTo>
                    <a:pt x="173" y="196"/>
                  </a:lnTo>
                  <a:lnTo>
                    <a:pt x="171" y="220"/>
                  </a:lnTo>
                  <a:lnTo>
                    <a:pt x="206" y="227"/>
                  </a:lnTo>
                  <a:lnTo>
                    <a:pt x="0" y="236"/>
                  </a:lnTo>
                  <a:lnTo>
                    <a:pt x="3" y="257"/>
                  </a:lnTo>
                  <a:lnTo>
                    <a:pt x="135" y="274"/>
                  </a:lnTo>
                  <a:lnTo>
                    <a:pt x="83" y="274"/>
                  </a:lnTo>
                  <a:lnTo>
                    <a:pt x="85" y="291"/>
                  </a:lnTo>
                  <a:lnTo>
                    <a:pt x="239" y="286"/>
                  </a:lnTo>
                  <a:lnTo>
                    <a:pt x="239" y="286"/>
                  </a:lnTo>
                  <a:close/>
                  <a:moveTo>
                    <a:pt x="104" y="208"/>
                  </a:moveTo>
                  <a:lnTo>
                    <a:pt x="135" y="189"/>
                  </a:lnTo>
                  <a:lnTo>
                    <a:pt x="85" y="158"/>
                  </a:lnTo>
                  <a:lnTo>
                    <a:pt x="83" y="196"/>
                  </a:lnTo>
                  <a:lnTo>
                    <a:pt x="104" y="208"/>
                  </a:lnTo>
                  <a:lnTo>
                    <a:pt x="104" y="208"/>
                  </a:lnTo>
                  <a:close/>
                  <a:moveTo>
                    <a:pt x="213" y="47"/>
                  </a:moveTo>
                  <a:lnTo>
                    <a:pt x="140" y="168"/>
                  </a:lnTo>
                  <a:lnTo>
                    <a:pt x="149" y="172"/>
                  </a:lnTo>
                  <a:lnTo>
                    <a:pt x="223" y="52"/>
                  </a:lnTo>
                  <a:lnTo>
                    <a:pt x="213" y="47"/>
                  </a:lnTo>
                  <a:lnTo>
                    <a:pt x="213" y="47"/>
                  </a:lnTo>
                  <a:close/>
                  <a:moveTo>
                    <a:pt x="168" y="19"/>
                  </a:moveTo>
                  <a:lnTo>
                    <a:pt x="95" y="139"/>
                  </a:lnTo>
                  <a:lnTo>
                    <a:pt x="111" y="149"/>
                  </a:lnTo>
                  <a:lnTo>
                    <a:pt x="185" y="28"/>
                  </a:lnTo>
                  <a:lnTo>
                    <a:pt x="168" y="1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27365" y="135452"/>
              <a:ext cx="11738624" cy="6688721"/>
              <a:chOff x="227365" y="135452"/>
              <a:chExt cx="11738624" cy="6688721"/>
            </a:xfrm>
          </p:grpSpPr>
          <p:sp>
            <p:nvSpPr>
              <p:cNvPr id="5" name="Freeform 161"/>
              <p:cNvSpPr>
                <a:spLocks noEditPoints="1"/>
              </p:cNvSpPr>
              <p:nvPr/>
            </p:nvSpPr>
            <p:spPr bwMode="auto">
              <a:xfrm>
                <a:off x="8046252" y="5265030"/>
                <a:ext cx="1141840" cy="942981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01"/>
              <p:cNvSpPr>
                <a:spLocks noEditPoints="1"/>
              </p:cNvSpPr>
              <p:nvPr/>
            </p:nvSpPr>
            <p:spPr bwMode="auto">
              <a:xfrm>
                <a:off x="563442" y="1808539"/>
                <a:ext cx="510306" cy="63888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心形 6"/>
              <p:cNvSpPr/>
              <p:nvPr/>
            </p:nvSpPr>
            <p:spPr>
              <a:xfrm>
                <a:off x="10530322" y="311223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Freeform 167"/>
              <p:cNvSpPr/>
              <p:nvPr/>
            </p:nvSpPr>
            <p:spPr bwMode="auto">
              <a:xfrm>
                <a:off x="324465" y="5534323"/>
                <a:ext cx="854289" cy="812286"/>
              </a:xfrm>
              <a:custGeom>
                <a:avLst/>
                <a:gdLst>
                  <a:gd name="T0" fmla="*/ 67 w 107"/>
                  <a:gd name="T1" fmla="*/ 38 h 100"/>
                  <a:gd name="T2" fmla="*/ 38 w 107"/>
                  <a:gd name="T3" fmla="*/ 0 h 100"/>
                  <a:gd name="T4" fmla="*/ 24 w 107"/>
                  <a:gd name="T5" fmla="*/ 23 h 100"/>
                  <a:gd name="T6" fmla="*/ 40 w 107"/>
                  <a:gd name="T7" fmla="*/ 37 h 100"/>
                  <a:gd name="T8" fmla="*/ 8 w 107"/>
                  <a:gd name="T9" fmla="*/ 37 h 100"/>
                  <a:gd name="T10" fmla="*/ 0 w 107"/>
                  <a:gd name="T11" fmla="*/ 46 h 100"/>
                  <a:gd name="T12" fmla="*/ 0 w 107"/>
                  <a:gd name="T13" fmla="*/ 46 h 100"/>
                  <a:gd name="T14" fmla="*/ 5 w 107"/>
                  <a:gd name="T15" fmla="*/ 54 h 100"/>
                  <a:gd name="T16" fmla="*/ 0 w 107"/>
                  <a:gd name="T17" fmla="*/ 61 h 100"/>
                  <a:gd name="T18" fmla="*/ 0 w 107"/>
                  <a:gd name="T19" fmla="*/ 61 h 100"/>
                  <a:gd name="T20" fmla="*/ 7 w 107"/>
                  <a:gd name="T21" fmla="*/ 70 h 100"/>
                  <a:gd name="T22" fmla="*/ 5 w 107"/>
                  <a:gd name="T23" fmla="*/ 76 h 100"/>
                  <a:gd name="T24" fmla="*/ 5 w 107"/>
                  <a:gd name="T25" fmla="*/ 76 h 100"/>
                  <a:gd name="T26" fmla="*/ 14 w 107"/>
                  <a:gd name="T27" fmla="*/ 84 h 100"/>
                  <a:gd name="T28" fmla="*/ 14 w 107"/>
                  <a:gd name="T29" fmla="*/ 84 h 100"/>
                  <a:gd name="T30" fmla="*/ 11 w 107"/>
                  <a:gd name="T31" fmla="*/ 91 h 100"/>
                  <a:gd name="T32" fmla="*/ 11 w 107"/>
                  <a:gd name="T33" fmla="*/ 91 h 100"/>
                  <a:gd name="T34" fmla="*/ 20 w 107"/>
                  <a:gd name="T35" fmla="*/ 99 h 100"/>
                  <a:gd name="T36" fmla="*/ 59 w 107"/>
                  <a:gd name="T37" fmla="*/ 99 h 100"/>
                  <a:gd name="T38" fmla="*/ 67 w 107"/>
                  <a:gd name="T39" fmla="*/ 92 h 100"/>
                  <a:gd name="T40" fmla="*/ 86 w 107"/>
                  <a:gd name="T41" fmla="*/ 89 h 100"/>
                  <a:gd name="T42" fmla="*/ 86 w 107"/>
                  <a:gd name="T43" fmla="*/ 100 h 100"/>
                  <a:gd name="T44" fmla="*/ 107 w 107"/>
                  <a:gd name="T45" fmla="*/ 100 h 100"/>
                  <a:gd name="T46" fmla="*/ 107 w 107"/>
                  <a:gd name="T47" fmla="*/ 34 h 100"/>
                  <a:gd name="T48" fmla="*/ 86 w 107"/>
                  <a:gd name="T49" fmla="*/ 34 h 100"/>
                  <a:gd name="T50" fmla="*/ 86 w 107"/>
                  <a:gd name="T51" fmla="*/ 38 h 100"/>
                  <a:gd name="T52" fmla="*/ 87 w 107"/>
                  <a:gd name="T53" fmla="*/ 65 h 100"/>
                  <a:gd name="T54" fmla="*/ 83 w 107"/>
                  <a:gd name="T55" fmla="*/ 65 h 100"/>
                  <a:gd name="T56" fmla="*/ 80 w 107"/>
                  <a:gd name="T57" fmla="*/ 41 h 100"/>
                  <a:gd name="T58" fmla="*/ 67 w 107"/>
                  <a:gd name="T59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7" h="100">
                    <a:moveTo>
                      <a:pt x="67" y="38"/>
                    </a:moveTo>
                    <a:cubicBezTo>
                      <a:pt x="61" y="22"/>
                      <a:pt x="44" y="20"/>
                      <a:pt x="38" y="0"/>
                    </a:cubicBezTo>
                    <a:cubicBezTo>
                      <a:pt x="26" y="0"/>
                      <a:pt x="15" y="11"/>
                      <a:pt x="24" y="23"/>
                    </a:cubicBezTo>
                    <a:cubicBezTo>
                      <a:pt x="28" y="28"/>
                      <a:pt x="35" y="32"/>
                      <a:pt x="40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3" y="37"/>
                      <a:pt x="0" y="41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5" y="54"/>
                    </a:cubicBezTo>
                    <a:cubicBezTo>
                      <a:pt x="2" y="55"/>
                      <a:pt x="0" y="58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5"/>
                      <a:pt x="3" y="69"/>
                      <a:pt x="7" y="70"/>
                    </a:cubicBezTo>
                    <a:cubicBezTo>
                      <a:pt x="6" y="71"/>
                      <a:pt x="5" y="73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80"/>
                      <a:pt x="9" y="84"/>
                      <a:pt x="14" y="8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2" y="86"/>
                      <a:pt x="11" y="88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5"/>
                      <a:pt x="15" y="99"/>
                      <a:pt x="20" y="99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0" y="41"/>
                      <a:pt x="80" y="41"/>
                      <a:pt x="80" y="41"/>
                    </a:cubicBezTo>
                    <a:lnTo>
                      <a:pt x="67" y="3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53"/>
              <p:cNvSpPr>
                <a:spLocks noEditPoints="1"/>
              </p:cNvSpPr>
              <p:nvPr/>
            </p:nvSpPr>
            <p:spPr bwMode="auto">
              <a:xfrm>
                <a:off x="3129004" y="3826928"/>
                <a:ext cx="971482" cy="931482"/>
              </a:xfrm>
              <a:custGeom>
                <a:avLst/>
                <a:gdLst>
                  <a:gd name="T0" fmla="*/ 59 w 126"/>
                  <a:gd name="T1" fmla="*/ 0 h 121"/>
                  <a:gd name="T2" fmla="*/ 112 w 126"/>
                  <a:gd name="T3" fmla="*/ 0 h 121"/>
                  <a:gd name="T4" fmla="*/ 122 w 126"/>
                  <a:gd name="T5" fmla="*/ 4 h 121"/>
                  <a:gd name="T6" fmla="*/ 126 w 126"/>
                  <a:gd name="T7" fmla="*/ 14 h 121"/>
                  <a:gd name="T8" fmla="*/ 126 w 126"/>
                  <a:gd name="T9" fmla="*/ 44 h 121"/>
                  <a:gd name="T10" fmla="*/ 122 w 126"/>
                  <a:gd name="T11" fmla="*/ 54 h 121"/>
                  <a:gd name="T12" fmla="*/ 112 w 126"/>
                  <a:gd name="T13" fmla="*/ 58 h 121"/>
                  <a:gd name="T14" fmla="*/ 82 w 126"/>
                  <a:gd name="T15" fmla="*/ 58 h 121"/>
                  <a:gd name="T16" fmla="*/ 67 w 126"/>
                  <a:gd name="T17" fmla="*/ 71 h 121"/>
                  <a:gd name="T18" fmla="*/ 66 w 126"/>
                  <a:gd name="T19" fmla="*/ 70 h 121"/>
                  <a:gd name="T20" fmla="*/ 62 w 126"/>
                  <a:gd name="T21" fmla="*/ 68 h 121"/>
                  <a:gd name="T22" fmla="*/ 64 w 126"/>
                  <a:gd name="T23" fmla="*/ 58 h 121"/>
                  <a:gd name="T24" fmla="*/ 63 w 126"/>
                  <a:gd name="T25" fmla="*/ 58 h 121"/>
                  <a:gd name="T26" fmla="*/ 65 w 126"/>
                  <a:gd name="T27" fmla="*/ 52 h 121"/>
                  <a:gd name="T28" fmla="*/ 68 w 126"/>
                  <a:gd name="T29" fmla="*/ 52 h 121"/>
                  <a:gd name="T30" fmla="*/ 72 w 126"/>
                  <a:gd name="T31" fmla="*/ 52 h 121"/>
                  <a:gd name="T32" fmla="*/ 71 w 126"/>
                  <a:gd name="T33" fmla="*/ 56 h 121"/>
                  <a:gd name="T34" fmla="*/ 70 w 126"/>
                  <a:gd name="T35" fmla="*/ 60 h 121"/>
                  <a:gd name="T36" fmla="*/ 78 w 126"/>
                  <a:gd name="T37" fmla="*/ 52 h 121"/>
                  <a:gd name="T38" fmla="*/ 79 w 126"/>
                  <a:gd name="T39" fmla="*/ 52 h 121"/>
                  <a:gd name="T40" fmla="*/ 81 w 126"/>
                  <a:gd name="T41" fmla="*/ 52 h 121"/>
                  <a:gd name="T42" fmla="*/ 112 w 126"/>
                  <a:gd name="T43" fmla="*/ 52 h 121"/>
                  <a:gd name="T44" fmla="*/ 117 w 126"/>
                  <a:gd name="T45" fmla="*/ 49 h 121"/>
                  <a:gd name="T46" fmla="*/ 120 w 126"/>
                  <a:gd name="T47" fmla="*/ 44 h 121"/>
                  <a:gd name="T48" fmla="*/ 120 w 126"/>
                  <a:gd name="T49" fmla="*/ 14 h 121"/>
                  <a:gd name="T50" fmla="*/ 117 w 126"/>
                  <a:gd name="T51" fmla="*/ 8 h 121"/>
                  <a:gd name="T52" fmla="*/ 112 w 126"/>
                  <a:gd name="T53" fmla="*/ 6 h 121"/>
                  <a:gd name="T54" fmla="*/ 59 w 126"/>
                  <a:gd name="T55" fmla="*/ 6 h 121"/>
                  <a:gd name="T56" fmla="*/ 53 w 126"/>
                  <a:gd name="T57" fmla="*/ 8 h 121"/>
                  <a:gd name="T58" fmla="*/ 51 w 126"/>
                  <a:gd name="T59" fmla="*/ 14 h 121"/>
                  <a:gd name="T60" fmla="*/ 51 w 126"/>
                  <a:gd name="T61" fmla="*/ 18 h 121"/>
                  <a:gd name="T62" fmla="*/ 44 w 126"/>
                  <a:gd name="T63" fmla="*/ 16 h 121"/>
                  <a:gd name="T64" fmla="*/ 44 w 126"/>
                  <a:gd name="T65" fmla="*/ 14 h 121"/>
                  <a:gd name="T66" fmla="*/ 48 w 126"/>
                  <a:gd name="T67" fmla="*/ 4 h 121"/>
                  <a:gd name="T68" fmla="*/ 59 w 126"/>
                  <a:gd name="T69" fmla="*/ 0 h 121"/>
                  <a:gd name="T70" fmla="*/ 102 w 126"/>
                  <a:gd name="T71" fmla="*/ 24 h 121"/>
                  <a:gd name="T72" fmla="*/ 96 w 126"/>
                  <a:gd name="T73" fmla="*/ 29 h 121"/>
                  <a:gd name="T74" fmla="*/ 102 w 126"/>
                  <a:gd name="T75" fmla="*/ 34 h 121"/>
                  <a:gd name="T76" fmla="*/ 107 w 126"/>
                  <a:gd name="T77" fmla="*/ 29 h 121"/>
                  <a:gd name="T78" fmla="*/ 102 w 126"/>
                  <a:gd name="T79" fmla="*/ 24 h 121"/>
                  <a:gd name="T80" fmla="*/ 85 w 126"/>
                  <a:gd name="T81" fmla="*/ 24 h 121"/>
                  <a:gd name="T82" fmla="*/ 80 w 126"/>
                  <a:gd name="T83" fmla="*/ 29 h 121"/>
                  <a:gd name="T84" fmla="*/ 85 w 126"/>
                  <a:gd name="T85" fmla="*/ 34 h 121"/>
                  <a:gd name="T86" fmla="*/ 90 w 126"/>
                  <a:gd name="T87" fmla="*/ 29 h 121"/>
                  <a:gd name="T88" fmla="*/ 85 w 126"/>
                  <a:gd name="T89" fmla="*/ 24 h 121"/>
                  <a:gd name="T90" fmla="*/ 69 w 126"/>
                  <a:gd name="T91" fmla="*/ 24 h 121"/>
                  <a:gd name="T92" fmla="*/ 64 w 126"/>
                  <a:gd name="T93" fmla="*/ 29 h 121"/>
                  <a:gd name="T94" fmla="*/ 69 w 126"/>
                  <a:gd name="T95" fmla="*/ 34 h 121"/>
                  <a:gd name="T96" fmla="*/ 75 w 126"/>
                  <a:gd name="T97" fmla="*/ 29 h 121"/>
                  <a:gd name="T98" fmla="*/ 69 w 126"/>
                  <a:gd name="T99" fmla="*/ 24 h 121"/>
                  <a:gd name="T100" fmla="*/ 37 w 126"/>
                  <a:gd name="T101" fmla="*/ 23 h 121"/>
                  <a:gd name="T102" fmla="*/ 16 w 126"/>
                  <a:gd name="T103" fmla="*/ 44 h 121"/>
                  <a:gd name="T104" fmla="*/ 37 w 126"/>
                  <a:gd name="T105" fmla="*/ 65 h 121"/>
                  <a:gd name="T106" fmla="*/ 58 w 126"/>
                  <a:gd name="T107" fmla="*/ 44 h 121"/>
                  <a:gd name="T108" fmla="*/ 37 w 126"/>
                  <a:gd name="T109" fmla="*/ 23 h 121"/>
                  <a:gd name="T110" fmla="*/ 74 w 126"/>
                  <a:gd name="T111" fmla="*/ 111 h 121"/>
                  <a:gd name="T112" fmla="*/ 51 w 126"/>
                  <a:gd name="T113" fmla="*/ 71 h 121"/>
                  <a:gd name="T114" fmla="*/ 37 w 126"/>
                  <a:gd name="T115" fmla="*/ 93 h 121"/>
                  <a:gd name="T116" fmla="*/ 24 w 126"/>
                  <a:gd name="T117" fmla="*/ 71 h 121"/>
                  <a:gd name="T118" fmla="*/ 0 w 126"/>
                  <a:gd name="T119" fmla="*/ 111 h 121"/>
                  <a:gd name="T120" fmla="*/ 74 w 126"/>
                  <a:gd name="T121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1">
                    <a:moveTo>
                      <a:pt x="5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19" y="1"/>
                      <a:pt x="122" y="4"/>
                    </a:cubicBezTo>
                    <a:cubicBezTo>
                      <a:pt x="124" y="6"/>
                      <a:pt x="126" y="10"/>
                      <a:pt x="126" y="1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6" y="48"/>
                      <a:pt x="124" y="51"/>
                      <a:pt x="122" y="54"/>
                    </a:cubicBezTo>
                    <a:cubicBezTo>
                      <a:pt x="119" y="56"/>
                      <a:pt x="116" y="58"/>
                      <a:pt x="112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4" y="69"/>
                      <a:pt x="63" y="68"/>
                      <a:pt x="62" y="6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4" y="56"/>
                      <a:pt x="65" y="54"/>
                      <a:pt x="65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4" y="52"/>
                      <a:pt x="116" y="51"/>
                      <a:pt x="117" y="49"/>
                    </a:cubicBezTo>
                    <a:cubicBezTo>
                      <a:pt x="119" y="48"/>
                      <a:pt x="120" y="46"/>
                      <a:pt x="120" y="44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12"/>
                      <a:pt x="119" y="10"/>
                      <a:pt x="117" y="8"/>
                    </a:cubicBezTo>
                    <a:cubicBezTo>
                      <a:pt x="116" y="7"/>
                      <a:pt x="114" y="6"/>
                      <a:pt x="112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6" y="6"/>
                      <a:pt x="54" y="7"/>
                      <a:pt x="53" y="8"/>
                    </a:cubicBezTo>
                    <a:cubicBezTo>
                      <a:pt x="52" y="10"/>
                      <a:pt x="51" y="12"/>
                      <a:pt x="51" y="14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7"/>
                      <a:pt x="47" y="16"/>
                      <a:pt x="44" y="1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0"/>
                      <a:pt x="46" y="6"/>
                      <a:pt x="48" y="4"/>
                    </a:cubicBezTo>
                    <a:cubicBezTo>
                      <a:pt x="51" y="1"/>
                      <a:pt x="55" y="0"/>
                      <a:pt x="59" y="0"/>
                    </a:cubicBezTo>
                    <a:close/>
                    <a:moveTo>
                      <a:pt x="102" y="24"/>
                    </a:moveTo>
                    <a:cubicBezTo>
                      <a:pt x="99" y="24"/>
                      <a:pt x="96" y="26"/>
                      <a:pt x="96" y="29"/>
                    </a:cubicBezTo>
                    <a:cubicBezTo>
                      <a:pt x="96" y="32"/>
                      <a:pt x="99" y="34"/>
                      <a:pt x="102" y="34"/>
                    </a:cubicBezTo>
                    <a:cubicBezTo>
                      <a:pt x="104" y="34"/>
                      <a:pt x="107" y="32"/>
                      <a:pt x="107" y="29"/>
                    </a:cubicBezTo>
                    <a:cubicBezTo>
                      <a:pt x="107" y="26"/>
                      <a:pt x="104" y="24"/>
                      <a:pt x="102" y="24"/>
                    </a:cubicBezTo>
                    <a:close/>
                    <a:moveTo>
                      <a:pt x="85" y="24"/>
                    </a:moveTo>
                    <a:cubicBezTo>
                      <a:pt x="82" y="24"/>
                      <a:pt x="80" y="26"/>
                      <a:pt x="80" y="29"/>
                    </a:cubicBezTo>
                    <a:cubicBezTo>
                      <a:pt x="80" y="32"/>
                      <a:pt x="82" y="34"/>
                      <a:pt x="85" y="34"/>
                    </a:cubicBezTo>
                    <a:cubicBezTo>
                      <a:pt x="88" y="34"/>
                      <a:pt x="90" y="32"/>
                      <a:pt x="90" y="29"/>
                    </a:cubicBezTo>
                    <a:cubicBezTo>
                      <a:pt x="90" y="26"/>
                      <a:pt x="88" y="24"/>
                      <a:pt x="85" y="24"/>
                    </a:cubicBezTo>
                    <a:close/>
                    <a:moveTo>
                      <a:pt x="69" y="24"/>
                    </a:moveTo>
                    <a:cubicBezTo>
                      <a:pt x="67" y="24"/>
                      <a:pt x="64" y="26"/>
                      <a:pt x="64" y="29"/>
                    </a:cubicBezTo>
                    <a:cubicBezTo>
                      <a:pt x="64" y="32"/>
                      <a:pt x="67" y="34"/>
                      <a:pt x="69" y="34"/>
                    </a:cubicBezTo>
                    <a:cubicBezTo>
                      <a:pt x="72" y="34"/>
                      <a:pt x="75" y="32"/>
                      <a:pt x="75" y="29"/>
                    </a:cubicBezTo>
                    <a:cubicBezTo>
                      <a:pt x="75" y="26"/>
                      <a:pt x="72" y="24"/>
                      <a:pt x="69" y="24"/>
                    </a:cubicBezTo>
                    <a:close/>
                    <a:moveTo>
                      <a:pt x="37" y="23"/>
                    </a:moveTo>
                    <a:cubicBezTo>
                      <a:pt x="25" y="23"/>
                      <a:pt x="16" y="33"/>
                      <a:pt x="16" y="44"/>
                    </a:cubicBezTo>
                    <a:cubicBezTo>
                      <a:pt x="16" y="56"/>
                      <a:pt x="25" y="65"/>
                      <a:pt x="37" y="65"/>
                    </a:cubicBezTo>
                    <a:cubicBezTo>
                      <a:pt x="48" y="65"/>
                      <a:pt x="58" y="56"/>
                      <a:pt x="58" y="44"/>
                    </a:cubicBezTo>
                    <a:cubicBezTo>
                      <a:pt x="58" y="33"/>
                      <a:pt x="48" y="23"/>
                      <a:pt x="37" y="23"/>
                    </a:cubicBezTo>
                    <a:close/>
                    <a:moveTo>
                      <a:pt x="74" y="111"/>
                    </a:moveTo>
                    <a:cubicBezTo>
                      <a:pt x="74" y="90"/>
                      <a:pt x="64" y="77"/>
                      <a:pt x="51" y="71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1" y="76"/>
                      <a:pt x="0" y="90"/>
                      <a:pt x="0" y="111"/>
                    </a:cubicBezTo>
                    <a:cubicBezTo>
                      <a:pt x="26" y="121"/>
                      <a:pt x="51" y="120"/>
                      <a:pt x="74" y="1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16"/>
              <p:cNvSpPr>
                <a:spLocks noEditPoints="1"/>
              </p:cNvSpPr>
              <p:nvPr/>
            </p:nvSpPr>
            <p:spPr bwMode="auto">
              <a:xfrm>
                <a:off x="1353485" y="4601973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72"/>
              <p:cNvSpPr>
                <a:spLocks noEditPoints="1"/>
              </p:cNvSpPr>
              <p:nvPr/>
            </p:nvSpPr>
            <p:spPr bwMode="auto">
              <a:xfrm>
                <a:off x="5012134" y="430722"/>
                <a:ext cx="1069786" cy="1165947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53"/>
              <p:cNvSpPr>
                <a:spLocks noEditPoints="1"/>
              </p:cNvSpPr>
              <p:nvPr/>
            </p:nvSpPr>
            <p:spPr bwMode="auto">
              <a:xfrm>
                <a:off x="2275250" y="210537"/>
                <a:ext cx="1013383" cy="971658"/>
              </a:xfrm>
              <a:custGeom>
                <a:avLst/>
                <a:gdLst>
                  <a:gd name="T0" fmla="*/ 59 w 126"/>
                  <a:gd name="T1" fmla="*/ 0 h 121"/>
                  <a:gd name="T2" fmla="*/ 112 w 126"/>
                  <a:gd name="T3" fmla="*/ 0 h 121"/>
                  <a:gd name="T4" fmla="*/ 122 w 126"/>
                  <a:gd name="T5" fmla="*/ 4 h 121"/>
                  <a:gd name="T6" fmla="*/ 126 w 126"/>
                  <a:gd name="T7" fmla="*/ 14 h 121"/>
                  <a:gd name="T8" fmla="*/ 126 w 126"/>
                  <a:gd name="T9" fmla="*/ 44 h 121"/>
                  <a:gd name="T10" fmla="*/ 122 w 126"/>
                  <a:gd name="T11" fmla="*/ 54 h 121"/>
                  <a:gd name="T12" fmla="*/ 112 w 126"/>
                  <a:gd name="T13" fmla="*/ 58 h 121"/>
                  <a:gd name="T14" fmla="*/ 82 w 126"/>
                  <a:gd name="T15" fmla="*/ 58 h 121"/>
                  <a:gd name="T16" fmla="*/ 67 w 126"/>
                  <a:gd name="T17" fmla="*/ 71 h 121"/>
                  <a:gd name="T18" fmla="*/ 66 w 126"/>
                  <a:gd name="T19" fmla="*/ 70 h 121"/>
                  <a:gd name="T20" fmla="*/ 62 w 126"/>
                  <a:gd name="T21" fmla="*/ 68 h 121"/>
                  <a:gd name="T22" fmla="*/ 64 w 126"/>
                  <a:gd name="T23" fmla="*/ 58 h 121"/>
                  <a:gd name="T24" fmla="*/ 63 w 126"/>
                  <a:gd name="T25" fmla="*/ 58 h 121"/>
                  <a:gd name="T26" fmla="*/ 65 w 126"/>
                  <a:gd name="T27" fmla="*/ 52 h 121"/>
                  <a:gd name="T28" fmla="*/ 68 w 126"/>
                  <a:gd name="T29" fmla="*/ 52 h 121"/>
                  <a:gd name="T30" fmla="*/ 72 w 126"/>
                  <a:gd name="T31" fmla="*/ 52 h 121"/>
                  <a:gd name="T32" fmla="*/ 71 w 126"/>
                  <a:gd name="T33" fmla="*/ 56 h 121"/>
                  <a:gd name="T34" fmla="*/ 70 w 126"/>
                  <a:gd name="T35" fmla="*/ 60 h 121"/>
                  <a:gd name="T36" fmla="*/ 78 w 126"/>
                  <a:gd name="T37" fmla="*/ 52 h 121"/>
                  <a:gd name="T38" fmla="*/ 79 w 126"/>
                  <a:gd name="T39" fmla="*/ 52 h 121"/>
                  <a:gd name="T40" fmla="*/ 81 w 126"/>
                  <a:gd name="T41" fmla="*/ 52 h 121"/>
                  <a:gd name="T42" fmla="*/ 112 w 126"/>
                  <a:gd name="T43" fmla="*/ 52 h 121"/>
                  <a:gd name="T44" fmla="*/ 117 w 126"/>
                  <a:gd name="T45" fmla="*/ 49 h 121"/>
                  <a:gd name="T46" fmla="*/ 120 w 126"/>
                  <a:gd name="T47" fmla="*/ 44 h 121"/>
                  <a:gd name="T48" fmla="*/ 120 w 126"/>
                  <a:gd name="T49" fmla="*/ 14 h 121"/>
                  <a:gd name="T50" fmla="*/ 117 w 126"/>
                  <a:gd name="T51" fmla="*/ 8 h 121"/>
                  <a:gd name="T52" fmla="*/ 112 w 126"/>
                  <a:gd name="T53" fmla="*/ 6 h 121"/>
                  <a:gd name="T54" fmla="*/ 59 w 126"/>
                  <a:gd name="T55" fmla="*/ 6 h 121"/>
                  <a:gd name="T56" fmla="*/ 53 w 126"/>
                  <a:gd name="T57" fmla="*/ 8 h 121"/>
                  <a:gd name="T58" fmla="*/ 51 w 126"/>
                  <a:gd name="T59" fmla="*/ 14 h 121"/>
                  <a:gd name="T60" fmla="*/ 51 w 126"/>
                  <a:gd name="T61" fmla="*/ 18 h 121"/>
                  <a:gd name="T62" fmla="*/ 44 w 126"/>
                  <a:gd name="T63" fmla="*/ 16 h 121"/>
                  <a:gd name="T64" fmla="*/ 44 w 126"/>
                  <a:gd name="T65" fmla="*/ 14 h 121"/>
                  <a:gd name="T66" fmla="*/ 48 w 126"/>
                  <a:gd name="T67" fmla="*/ 4 h 121"/>
                  <a:gd name="T68" fmla="*/ 59 w 126"/>
                  <a:gd name="T69" fmla="*/ 0 h 121"/>
                  <a:gd name="T70" fmla="*/ 102 w 126"/>
                  <a:gd name="T71" fmla="*/ 24 h 121"/>
                  <a:gd name="T72" fmla="*/ 96 w 126"/>
                  <a:gd name="T73" fmla="*/ 29 h 121"/>
                  <a:gd name="T74" fmla="*/ 102 w 126"/>
                  <a:gd name="T75" fmla="*/ 34 h 121"/>
                  <a:gd name="T76" fmla="*/ 107 w 126"/>
                  <a:gd name="T77" fmla="*/ 29 h 121"/>
                  <a:gd name="T78" fmla="*/ 102 w 126"/>
                  <a:gd name="T79" fmla="*/ 24 h 121"/>
                  <a:gd name="T80" fmla="*/ 85 w 126"/>
                  <a:gd name="T81" fmla="*/ 24 h 121"/>
                  <a:gd name="T82" fmla="*/ 80 w 126"/>
                  <a:gd name="T83" fmla="*/ 29 h 121"/>
                  <a:gd name="T84" fmla="*/ 85 w 126"/>
                  <a:gd name="T85" fmla="*/ 34 h 121"/>
                  <a:gd name="T86" fmla="*/ 90 w 126"/>
                  <a:gd name="T87" fmla="*/ 29 h 121"/>
                  <a:gd name="T88" fmla="*/ 85 w 126"/>
                  <a:gd name="T89" fmla="*/ 24 h 121"/>
                  <a:gd name="T90" fmla="*/ 69 w 126"/>
                  <a:gd name="T91" fmla="*/ 24 h 121"/>
                  <a:gd name="T92" fmla="*/ 64 w 126"/>
                  <a:gd name="T93" fmla="*/ 29 h 121"/>
                  <a:gd name="T94" fmla="*/ 69 w 126"/>
                  <a:gd name="T95" fmla="*/ 34 h 121"/>
                  <a:gd name="T96" fmla="*/ 75 w 126"/>
                  <a:gd name="T97" fmla="*/ 29 h 121"/>
                  <a:gd name="T98" fmla="*/ 69 w 126"/>
                  <a:gd name="T99" fmla="*/ 24 h 121"/>
                  <a:gd name="T100" fmla="*/ 37 w 126"/>
                  <a:gd name="T101" fmla="*/ 23 h 121"/>
                  <a:gd name="T102" fmla="*/ 16 w 126"/>
                  <a:gd name="T103" fmla="*/ 44 h 121"/>
                  <a:gd name="T104" fmla="*/ 37 w 126"/>
                  <a:gd name="T105" fmla="*/ 65 h 121"/>
                  <a:gd name="T106" fmla="*/ 58 w 126"/>
                  <a:gd name="T107" fmla="*/ 44 h 121"/>
                  <a:gd name="T108" fmla="*/ 37 w 126"/>
                  <a:gd name="T109" fmla="*/ 23 h 121"/>
                  <a:gd name="T110" fmla="*/ 74 w 126"/>
                  <a:gd name="T111" fmla="*/ 111 h 121"/>
                  <a:gd name="T112" fmla="*/ 51 w 126"/>
                  <a:gd name="T113" fmla="*/ 71 h 121"/>
                  <a:gd name="T114" fmla="*/ 37 w 126"/>
                  <a:gd name="T115" fmla="*/ 93 h 121"/>
                  <a:gd name="T116" fmla="*/ 24 w 126"/>
                  <a:gd name="T117" fmla="*/ 71 h 121"/>
                  <a:gd name="T118" fmla="*/ 0 w 126"/>
                  <a:gd name="T119" fmla="*/ 111 h 121"/>
                  <a:gd name="T120" fmla="*/ 74 w 126"/>
                  <a:gd name="T121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1">
                    <a:moveTo>
                      <a:pt x="5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19" y="1"/>
                      <a:pt x="122" y="4"/>
                    </a:cubicBezTo>
                    <a:cubicBezTo>
                      <a:pt x="124" y="6"/>
                      <a:pt x="126" y="10"/>
                      <a:pt x="126" y="1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6" y="48"/>
                      <a:pt x="124" y="51"/>
                      <a:pt x="122" y="54"/>
                    </a:cubicBezTo>
                    <a:cubicBezTo>
                      <a:pt x="119" y="56"/>
                      <a:pt x="116" y="58"/>
                      <a:pt x="112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4" y="69"/>
                      <a:pt x="63" y="68"/>
                      <a:pt x="62" y="6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4" y="56"/>
                      <a:pt x="65" y="54"/>
                      <a:pt x="65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4" y="52"/>
                      <a:pt x="116" y="51"/>
                      <a:pt x="117" y="49"/>
                    </a:cubicBezTo>
                    <a:cubicBezTo>
                      <a:pt x="119" y="48"/>
                      <a:pt x="120" y="46"/>
                      <a:pt x="120" y="44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12"/>
                      <a:pt x="119" y="10"/>
                      <a:pt x="117" y="8"/>
                    </a:cubicBezTo>
                    <a:cubicBezTo>
                      <a:pt x="116" y="7"/>
                      <a:pt x="114" y="6"/>
                      <a:pt x="112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6" y="6"/>
                      <a:pt x="54" y="7"/>
                      <a:pt x="53" y="8"/>
                    </a:cubicBezTo>
                    <a:cubicBezTo>
                      <a:pt x="52" y="10"/>
                      <a:pt x="51" y="12"/>
                      <a:pt x="51" y="14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7"/>
                      <a:pt x="47" y="16"/>
                      <a:pt x="44" y="1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0"/>
                      <a:pt x="46" y="6"/>
                      <a:pt x="48" y="4"/>
                    </a:cubicBezTo>
                    <a:cubicBezTo>
                      <a:pt x="51" y="1"/>
                      <a:pt x="55" y="0"/>
                      <a:pt x="59" y="0"/>
                    </a:cubicBezTo>
                    <a:close/>
                    <a:moveTo>
                      <a:pt x="102" y="24"/>
                    </a:moveTo>
                    <a:cubicBezTo>
                      <a:pt x="99" y="24"/>
                      <a:pt x="96" y="26"/>
                      <a:pt x="96" y="29"/>
                    </a:cubicBezTo>
                    <a:cubicBezTo>
                      <a:pt x="96" y="32"/>
                      <a:pt x="99" y="34"/>
                      <a:pt x="102" y="34"/>
                    </a:cubicBezTo>
                    <a:cubicBezTo>
                      <a:pt x="104" y="34"/>
                      <a:pt x="107" y="32"/>
                      <a:pt x="107" y="29"/>
                    </a:cubicBezTo>
                    <a:cubicBezTo>
                      <a:pt x="107" y="26"/>
                      <a:pt x="104" y="24"/>
                      <a:pt x="102" y="24"/>
                    </a:cubicBezTo>
                    <a:close/>
                    <a:moveTo>
                      <a:pt x="85" y="24"/>
                    </a:moveTo>
                    <a:cubicBezTo>
                      <a:pt x="82" y="24"/>
                      <a:pt x="80" y="26"/>
                      <a:pt x="80" y="29"/>
                    </a:cubicBezTo>
                    <a:cubicBezTo>
                      <a:pt x="80" y="32"/>
                      <a:pt x="82" y="34"/>
                      <a:pt x="85" y="34"/>
                    </a:cubicBezTo>
                    <a:cubicBezTo>
                      <a:pt x="88" y="34"/>
                      <a:pt x="90" y="32"/>
                      <a:pt x="90" y="29"/>
                    </a:cubicBezTo>
                    <a:cubicBezTo>
                      <a:pt x="90" y="26"/>
                      <a:pt x="88" y="24"/>
                      <a:pt x="85" y="24"/>
                    </a:cubicBezTo>
                    <a:close/>
                    <a:moveTo>
                      <a:pt x="69" y="24"/>
                    </a:moveTo>
                    <a:cubicBezTo>
                      <a:pt x="67" y="24"/>
                      <a:pt x="64" y="26"/>
                      <a:pt x="64" y="29"/>
                    </a:cubicBezTo>
                    <a:cubicBezTo>
                      <a:pt x="64" y="32"/>
                      <a:pt x="67" y="34"/>
                      <a:pt x="69" y="34"/>
                    </a:cubicBezTo>
                    <a:cubicBezTo>
                      <a:pt x="72" y="34"/>
                      <a:pt x="75" y="32"/>
                      <a:pt x="75" y="29"/>
                    </a:cubicBezTo>
                    <a:cubicBezTo>
                      <a:pt x="75" y="26"/>
                      <a:pt x="72" y="24"/>
                      <a:pt x="69" y="24"/>
                    </a:cubicBezTo>
                    <a:close/>
                    <a:moveTo>
                      <a:pt x="37" y="23"/>
                    </a:moveTo>
                    <a:cubicBezTo>
                      <a:pt x="25" y="23"/>
                      <a:pt x="16" y="33"/>
                      <a:pt x="16" y="44"/>
                    </a:cubicBezTo>
                    <a:cubicBezTo>
                      <a:pt x="16" y="56"/>
                      <a:pt x="25" y="65"/>
                      <a:pt x="37" y="65"/>
                    </a:cubicBezTo>
                    <a:cubicBezTo>
                      <a:pt x="48" y="65"/>
                      <a:pt x="58" y="56"/>
                      <a:pt x="58" y="44"/>
                    </a:cubicBezTo>
                    <a:cubicBezTo>
                      <a:pt x="58" y="33"/>
                      <a:pt x="48" y="23"/>
                      <a:pt x="37" y="23"/>
                    </a:cubicBezTo>
                    <a:close/>
                    <a:moveTo>
                      <a:pt x="74" y="111"/>
                    </a:moveTo>
                    <a:cubicBezTo>
                      <a:pt x="74" y="90"/>
                      <a:pt x="64" y="77"/>
                      <a:pt x="51" y="71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1" y="76"/>
                      <a:pt x="0" y="90"/>
                      <a:pt x="0" y="111"/>
                    </a:cubicBezTo>
                    <a:cubicBezTo>
                      <a:pt x="26" y="121"/>
                      <a:pt x="51" y="120"/>
                      <a:pt x="74" y="1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61"/>
              <p:cNvSpPr>
                <a:spLocks noEditPoints="1"/>
              </p:cNvSpPr>
              <p:nvPr/>
            </p:nvSpPr>
            <p:spPr bwMode="auto">
              <a:xfrm>
                <a:off x="9779009" y="2972011"/>
                <a:ext cx="778544" cy="642956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6"/>
              <p:cNvSpPr>
                <a:spLocks noEditPoints="1"/>
              </p:cNvSpPr>
              <p:nvPr/>
            </p:nvSpPr>
            <p:spPr bwMode="auto">
              <a:xfrm>
                <a:off x="227365" y="413860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1742921" y="1743493"/>
                <a:ext cx="669058" cy="775119"/>
                <a:chOff x="850245" y="1547235"/>
                <a:chExt cx="130175" cy="15081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6" name="Freeform 17"/>
                <p:cNvSpPr>
                  <a:spLocks noEditPoints="1"/>
                </p:cNvSpPr>
                <p:nvPr/>
              </p:nvSpPr>
              <p:spPr bwMode="auto">
                <a:xfrm>
                  <a:off x="883582" y="1578983"/>
                  <a:ext cx="58738" cy="119063"/>
                </a:xfrm>
                <a:custGeom>
                  <a:avLst/>
                  <a:gdLst>
                    <a:gd name="T0" fmla="*/ 21 w 43"/>
                    <a:gd name="T1" fmla="*/ 0 h 87"/>
                    <a:gd name="T2" fmla="*/ 0 w 43"/>
                    <a:gd name="T3" fmla="*/ 23 h 87"/>
                    <a:gd name="T4" fmla="*/ 6 w 43"/>
                    <a:gd name="T5" fmla="*/ 42 h 87"/>
                    <a:gd name="T6" fmla="*/ 11 w 43"/>
                    <a:gd name="T7" fmla="*/ 52 h 87"/>
                    <a:gd name="T8" fmla="*/ 11 w 43"/>
                    <a:gd name="T9" fmla="*/ 60 h 87"/>
                    <a:gd name="T10" fmla="*/ 11 w 43"/>
                    <a:gd name="T11" fmla="*/ 60 h 87"/>
                    <a:gd name="T12" fmla="*/ 9 w 43"/>
                    <a:gd name="T13" fmla="*/ 61 h 87"/>
                    <a:gd name="T14" fmla="*/ 9 w 43"/>
                    <a:gd name="T15" fmla="*/ 80 h 87"/>
                    <a:gd name="T16" fmla="*/ 11 w 43"/>
                    <a:gd name="T17" fmla="*/ 81 h 87"/>
                    <a:gd name="T18" fmla="*/ 12 w 43"/>
                    <a:gd name="T19" fmla="*/ 81 h 87"/>
                    <a:gd name="T20" fmla="*/ 21 w 43"/>
                    <a:gd name="T21" fmla="*/ 87 h 87"/>
                    <a:gd name="T22" fmla="*/ 31 w 43"/>
                    <a:gd name="T23" fmla="*/ 81 h 87"/>
                    <a:gd name="T24" fmla="*/ 32 w 43"/>
                    <a:gd name="T25" fmla="*/ 81 h 87"/>
                    <a:gd name="T26" fmla="*/ 34 w 43"/>
                    <a:gd name="T27" fmla="*/ 80 h 87"/>
                    <a:gd name="T28" fmla="*/ 34 w 43"/>
                    <a:gd name="T29" fmla="*/ 61 h 87"/>
                    <a:gd name="T30" fmla="*/ 32 w 43"/>
                    <a:gd name="T31" fmla="*/ 60 h 87"/>
                    <a:gd name="T32" fmla="*/ 32 w 43"/>
                    <a:gd name="T33" fmla="*/ 60 h 87"/>
                    <a:gd name="T34" fmla="*/ 32 w 43"/>
                    <a:gd name="T35" fmla="*/ 52 h 87"/>
                    <a:gd name="T36" fmla="*/ 36 w 43"/>
                    <a:gd name="T37" fmla="*/ 44 h 87"/>
                    <a:gd name="T38" fmla="*/ 43 w 43"/>
                    <a:gd name="T39" fmla="*/ 23 h 87"/>
                    <a:gd name="T40" fmla="*/ 21 w 43"/>
                    <a:gd name="T41" fmla="*/ 0 h 87"/>
                    <a:gd name="T42" fmla="*/ 30 w 43"/>
                    <a:gd name="T43" fmla="*/ 40 h 87"/>
                    <a:gd name="T44" fmla="*/ 25 w 43"/>
                    <a:gd name="T45" fmla="*/ 52 h 87"/>
                    <a:gd name="T46" fmla="*/ 25 w 43"/>
                    <a:gd name="T47" fmla="*/ 60 h 87"/>
                    <a:gd name="T48" fmla="*/ 17 w 43"/>
                    <a:gd name="T49" fmla="*/ 60 h 87"/>
                    <a:gd name="T50" fmla="*/ 17 w 43"/>
                    <a:gd name="T51" fmla="*/ 52 h 87"/>
                    <a:gd name="T52" fmla="*/ 12 w 43"/>
                    <a:gd name="T53" fmla="*/ 38 h 87"/>
                    <a:gd name="T54" fmla="*/ 6 w 43"/>
                    <a:gd name="T55" fmla="*/ 23 h 87"/>
                    <a:gd name="T56" fmla="*/ 21 w 43"/>
                    <a:gd name="T57" fmla="*/ 6 h 87"/>
                    <a:gd name="T58" fmla="*/ 37 w 43"/>
                    <a:gd name="T59" fmla="*/ 23 h 87"/>
                    <a:gd name="T60" fmla="*/ 30 w 43"/>
                    <a:gd name="T61" fmla="*/ 4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87">
                      <a:moveTo>
                        <a:pt x="21" y="0"/>
                      </a:moveTo>
                      <a:cubicBezTo>
                        <a:pt x="8" y="0"/>
                        <a:pt x="0" y="9"/>
                        <a:pt x="0" y="23"/>
                      </a:cubicBezTo>
                      <a:cubicBezTo>
                        <a:pt x="0" y="32"/>
                        <a:pt x="3" y="38"/>
                        <a:pt x="6" y="42"/>
                      </a:cubicBezTo>
                      <a:cubicBezTo>
                        <a:pt x="9" y="46"/>
                        <a:pt x="11" y="49"/>
                        <a:pt x="11" y="52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0" y="60"/>
                        <a:pt x="9" y="60"/>
                        <a:pt x="9" y="61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9" y="81"/>
                        <a:pt x="10" y="81"/>
                        <a:pt x="11" y="81"/>
                      </a:cubicBez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2" y="84"/>
                        <a:pt x="16" y="87"/>
                        <a:pt x="21" y="87"/>
                      </a:cubicBezTo>
                      <a:cubicBezTo>
                        <a:pt x="27" y="87"/>
                        <a:pt x="31" y="84"/>
                        <a:pt x="31" y="81"/>
                      </a:cubicBezTo>
                      <a:cubicBezTo>
                        <a:pt x="32" y="81"/>
                        <a:pt x="32" y="81"/>
                        <a:pt x="32" y="81"/>
                      </a:cubicBezTo>
                      <a:cubicBezTo>
                        <a:pt x="33" y="81"/>
                        <a:pt x="34" y="81"/>
                        <a:pt x="34" y="80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4" y="60"/>
                        <a:pt x="33" y="60"/>
                        <a:pt x="32" y="60"/>
                      </a:cubicBezTo>
                      <a:cubicBezTo>
                        <a:pt x="32" y="60"/>
                        <a:pt x="32" y="60"/>
                        <a:pt x="32" y="60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2" y="49"/>
                        <a:pt x="34" y="47"/>
                        <a:pt x="36" y="44"/>
                      </a:cubicBezTo>
                      <a:cubicBezTo>
                        <a:pt x="39" y="40"/>
                        <a:pt x="43" y="34"/>
                        <a:pt x="43" y="23"/>
                      </a:cubicBezTo>
                      <a:cubicBezTo>
                        <a:pt x="43" y="9"/>
                        <a:pt x="34" y="0"/>
                        <a:pt x="21" y="0"/>
                      </a:cubicBezTo>
                      <a:close/>
                      <a:moveTo>
                        <a:pt x="30" y="40"/>
                      </a:moveTo>
                      <a:cubicBezTo>
                        <a:pt x="28" y="43"/>
                        <a:pt x="25" y="47"/>
                        <a:pt x="25" y="52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17" y="60"/>
                        <a:pt x="17" y="60"/>
                        <a:pt x="17" y="60"/>
                      </a:cubicBezTo>
                      <a:cubicBezTo>
                        <a:pt x="17" y="52"/>
                        <a:pt x="17" y="52"/>
                        <a:pt x="17" y="52"/>
                      </a:cubicBezTo>
                      <a:cubicBezTo>
                        <a:pt x="17" y="47"/>
                        <a:pt x="15" y="43"/>
                        <a:pt x="12" y="38"/>
                      </a:cubicBezTo>
                      <a:cubicBezTo>
                        <a:pt x="9" y="34"/>
                        <a:pt x="6" y="30"/>
                        <a:pt x="6" y="23"/>
                      </a:cubicBezTo>
                      <a:cubicBezTo>
                        <a:pt x="6" y="13"/>
                        <a:pt x="12" y="6"/>
                        <a:pt x="21" y="6"/>
                      </a:cubicBezTo>
                      <a:cubicBezTo>
                        <a:pt x="31" y="6"/>
                        <a:pt x="37" y="13"/>
                        <a:pt x="37" y="23"/>
                      </a:cubicBezTo>
                      <a:cubicBezTo>
                        <a:pt x="37" y="32"/>
                        <a:pt x="33" y="36"/>
                        <a:pt x="30" y="4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8"/>
                <p:cNvSpPr/>
                <p:nvPr/>
              </p:nvSpPr>
              <p:spPr bwMode="auto">
                <a:xfrm>
                  <a:off x="956607" y="1612322"/>
                  <a:ext cx="23813" cy="6350"/>
                </a:xfrm>
                <a:custGeom>
                  <a:avLst/>
                  <a:gdLst>
                    <a:gd name="T0" fmla="*/ 14 w 17"/>
                    <a:gd name="T1" fmla="*/ 0 h 5"/>
                    <a:gd name="T2" fmla="*/ 2 w 17"/>
                    <a:gd name="T3" fmla="*/ 0 h 5"/>
                    <a:gd name="T4" fmla="*/ 0 w 17"/>
                    <a:gd name="T5" fmla="*/ 2 h 5"/>
                    <a:gd name="T6" fmla="*/ 2 w 17"/>
                    <a:gd name="T7" fmla="*/ 5 h 5"/>
                    <a:gd name="T8" fmla="*/ 14 w 17"/>
                    <a:gd name="T9" fmla="*/ 5 h 5"/>
                    <a:gd name="T10" fmla="*/ 17 w 17"/>
                    <a:gd name="T11" fmla="*/ 2 h 5"/>
                    <a:gd name="T12" fmla="*/ 14 w 17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5">
                      <a:moveTo>
                        <a:pt x="1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6" y="5"/>
                        <a:pt x="17" y="4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9"/>
                <p:cNvSpPr/>
                <p:nvPr/>
              </p:nvSpPr>
              <p:spPr bwMode="auto">
                <a:xfrm>
                  <a:off x="910570" y="1547235"/>
                  <a:ext cx="6350" cy="23813"/>
                </a:xfrm>
                <a:custGeom>
                  <a:avLst/>
                  <a:gdLst>
                    <a:gd name="T0" fmla="*/ 2 w 5"/>
                    <a:gd name="T1" fmla="*/ 17 h 17"/>
                    <a:gd name="T2" fmla="*/ 5 w 5"/>
                    <a:gd name="T3" fmla="*/ 14 h 17"/>
                    <a:gd name="T4" fmla="*/ 5 w 5"/>
                    <a:gd name="T5" fmla="*/ 2 h 17"/>
                    <a:gd name="T6" fmla="*/ 2 w 5"/>
                    <a:gd name="T7" fmla="*/ 0 h 17"/>
                    <a:gd name="T8" fmla="*/ 0 w 5"/>
                    <a:gd name="T9" fmla="*/ 2 h 17"/>
                    <a:gd name="T10" fmla="*/ 0 w 5"/>
                    <a:gd name="T11" fmla="*/ 14 h 17"/>
                    <a:gd name="T12" fmla="*/ 2 w 5"/>
                    <a:gd name="T1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7">
                      <a:moveTo>
                        <a:pt x="2" y="17"/>
                      </a:moveTo>
                      <a:cubicBezTo>
                        <a:pt x="4" y="17"/>
                        <a:pt x="5" y="16"/>
                        <a:pt x="5" y="14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1" y="17"/>
                        <a:pt x="2" y="1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20"/>
                <p:cNvSpPr/>
                <p:nvPr/>
              </p:nvSpPr>
              <p:spPr bwMode="auto">
                <a:xfrm>
                  <a:off x="850245" y="1612322"/>
                  <a:ext cx="20638" cy="6350"/>
                </a:xfrm>
                <a:custGeom>
                  <a:avLst/>
                  <a:gdLst>
                    <a:gd name="T0" fmla="*/ 14 w 16"/>
                    <a:gd name="T1" fmla="*/ 0 h 5"/>
                    <a:gd name="T2" fmla="*/ 2 w 16"/>
                    <a:gd name="T3" fmla="*/ 0 h 5"/>
                    <a:gd name="T4" fmla="*/ 0 w 16"/>
                    <a:gd name="T5" fmla="*/ 2 h 5"/>
                    <a:gd name="T6" fmla="*/ 2 w 16"/>
                    <a:gd name="T7" fmla="*/ 5 h 5"/>
                    <a:gd name="T8" fmla="*/ 14 w 16"/>
                    <a:gd name="T9" fmla="*/ 5 h 5"/>
                    <a:gd name="T10" fmla="*/ 16 w 16"/>
                    <a:gd name="T11" fmla="*/ 2 h 5"/>
                    <a:gd name="T12" fmla="*/ 14 w 1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5">
                      <a:moveTo>
                        <a:pt x="1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4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21"/>
                <p:cNvSpPr/>
                <p:nvPr/>
              </p:nvSpPr>
              <p:spPr bwMode="auto">
                <a:xfrm>
                  <a:off x="859771" y="1567872"/>
                  <a:ext cx="19050" cy="17463"/>
                </a:xfrm>
                <a:custGeom>
                  <a:avLst/>
                  <a:gdLst>
                    <a:gd name="T0" fmla="*/ 4 w 14"/>
                    <a:gd name="T1" fmla="*/ 1 h 13"/>
                    <a:gd name="T2" fmla="*/ 1 w 14"/>
                    <a:gd name="T3" fmla="*/ 1 h 13"/>
                    <a:gd name="T4" fmla="*/ 1 w 14"/>
                    <a:gd name="T5" fmla="*/ 4 h 13"/>
                    <a:gd name="T6" fmla="*/ 10 w 14"/>
                    <a:gd name="T7" fmla="*/ 13 h 13"/>
                    <a:gd name="T8" fmla="*/ 11 w 14"/>
                    <a:gd name="T9" fmla="*/ 13 h 13"/>
                    <a:gd name="T10" fmla="*/ 13 w 14"/>
                    <a:gd name="T11" fmla="*/ 13 h 13"/>
                    <a:gd name="T12" fmla="*/ 13 w 14"/>
                    <a:gd name="T13" fmla="*/ 9 h 13"/>
                    <a:gd name="T14" fmla="*/ 4 w 14"/>
                    <a:gd name="T1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3">
                      <a:moveTo>
                        <a:pt x="4" y="1"/>
                      </a:move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11" y="13"/>
                        <a:pt x="11" y="13"/>
                      </a:cubicBezTo>
                      <a:cubicBezTo>
                        <a:pt x="12" y="13"/>
                        <a:pt x="13" y="13"/>
                        <a:pt x="13" y="13"/>
                      </a:cubicBezTo>
                      <a:cubicBezTo>
                        <a:pt x="14" y="12"/>
                        <a:pt x="14" y="10"/>
                        <a:pt x="13" y="9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2"/>
                <p:cNvSpPr/>
                <p:nvPr/>
              </p:nvSpPr>
              <p:spPr bwMode="auto">
                <a:xfrm>
                  <a:off x="940734" y="1567872"/>
                  <a:ext cx="17463" cy="17463"/>
                </a:xfrm>
                <a:custGeom>
                  <a:avLst/>
                  <a:gdLst>
                    <a:gd name="T0" fmla="*/ 12 w 13"/>
                    <a:gd name="T1" fmla="*/ 1 h 13"/>
                    <a:gd name="T2" fmla="*/ 9 w 13"/>
                    <a:gd name="T3" fmla="*/ 1 h 13"/>
                    <a:gd name="T4" fmla="*/ 1 w 13"/>
                    <a:gd name="T5" fmla="*/ 9 h 13"/>
                    <a:gd name="T6" fmla="*/ 1 w 13"/>
                    <a:gd name="T7" fmla="*/ 13 h 13"/>
                    <a:gd name="T8" fmla="*/ 2 w 13"/>
                    <a:gd name="T9" fmla="*/ 13 h 13"/>
                    <a:gd name="T10" fmla="*/ 4 w 13"/>
                    <a:gd name="T11" fmla="*/ 13 h 13"/>
                    <a:gd name="T12" fmla="*/ 12 w 13"/>
                    <a:gd name="T13" fmla="*/ 4 h 13"/>
                    <a:gd name="T14" fmla="*/ 12 w 13"/>
                    <a:gd name="T1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3">
                      <a:moveTo>
                        <a:pt x="12" y="1"/>
                      </a:moveTo>
                      <a:cubicBezTo>
                        <a:pt x="12" y="0"/>
                        <a:pt x="10" y="0"/>
                        <a:pt x="9" y="1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2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3" y="13"/>
                        <a:pt x="3" y="13"/>
                        <a:pt x="4" y="13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3" y="3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Freeform 201"/>
              <p:cNvSpPr>
                <a:spLocks noEditPoints="1"/>
              </p:cNvSpPr>
              <p:nvPr/>
            </p:nvSpPr>
            <p:spPr bwMode="auto">
              <a:xfrm>
                <a:off x="5367521" y="3954243"/>
                <a:ext cx="821672" cy="102870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心形 22"/>
              <p:cNvSpPr/>
              <p:nvPr/>
            </p:nvSpPr>
            <p:spPr>
              <a:xfrm>
                <a:off x="468662" y="3055721"/>
                <a:ext cx="884823" cy="884823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172"/>
              <p:cNvSpPr>
                <a:spLocks noEditPoints="1"/>
              </p:cNvSpPr>
              <p:nvPr/>
            </p:nvSpPr>
            <p:spPr bwMode="auto">
              <a:xfrm>
                <a:off x="4100486" y="5701840"/>
                <a:ext cx="700957" cy="763964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61"/>
              <p:cNvSpPr>
                <a:spLocks noEditPoints="1"/>
              </p:cNvSpPr>
              <p:nvPr/>
            </p:nvSpPr>
            <p:spPr bwMode="auto">
              <a:xfrm>
                <a:off x="3496692" y="696332"/>
                <a:ext cx="691338" cy="570937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01"/>
              <p:cNvSpPr>
                <a:spLocks noEditPoints="1"/>
              </p:cNvSpPr>
              <p:nvPr/>
            </p:nvSpPr>
            <p:spPr bwMode="auto">
              <a:xfrm>
                <a:off x="11009766" y="5214878"/>
                <a:ext cx="510306" cy="63888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心形 27"/>
              <p:cNvSpPr/>
              <p:nvPr/>
            </p:nvSpPr>
            <p:spPr>
              <a:xfrm>
                <a:off x="2267371" y="5736729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167"/>
              <p:cNvSpPr/>
              <p:nvPr/>
            </p:nvSpPr>
            <p:spPr bwMode="auto">
              <a:xfrm>
                <a:off x="9008502" y="4488495"/>
                <a:ext cx="653812" cy="609879"/>
              </a:xfrm>
              <a:custGeom>
                <a:avLst/>
                <a:gdLst>
                  <a:gd name="T0" fmla="*/ 67 w 107"/>
                  <a:gd name="T1" fmla="*/ 38 h 100"/>
                  <a:gd name="T2" fmla="*/ 38 w 107"/>
                  <a:gd name="T3" fmla="*/ 0 h 100"/>
                  <a:gd name="T4" fmla="*/ 24 w 107"/>
                  <a:gd name="T5" fmla="*/ 23 h 100"/>
                  <a:gd name="T6" fmla="*/ 40 w 107"/>
                  <a:gd name="T7" fmla="*/ 37 h 100"/>
                  <a:gd name="T8" fmla="*/ 8 w 107"/>
                  <a:gd name="T9" fmla="*/ 37 h 100"/>
                  <a:gd name="T10" fmla="*/ 0 w 107"/>
                  <a:gd name="T11" fmla="*/ 46 h 100"/>
                  <a:gd name="T12" fmla="*/ 0 w 107"/>
                  <a:gd name="T13" fmla="*/ 46 h 100"/>
                  <a:gd name="T14" fmla="*/ 5 w 107"/>
                  <a:gd name="T15" fmla="*/ 54 h 100"/>
                  <a:gd name="T16" fmla="*/ 0 w 107"/>
                  <a:gd name="T17" fmla="*/ 61 h 100"/>
                  <a:gd name="T18" fmla="*/ 0 w 107"/>
                  <a:gd name="T19" fmla="*/ 61 h 100"/>
                  <a:gd name="T20" fmla="*/ 7 w 107"/>
                  <a:gd name="T21" fmla="*/ 70 h 100"/>
                  <a:gd name="T22" fmla="*/ 5 w 107"/>
                  <a:gd name="T23" fmla="*/ 76 h 100"/>
                  <a:gd name="T24" fmla="*/ 5 w 107"/>
                  <a:gd name="T25" fmla="*/ 76 h 100"/>
                  <a:gd name="T26" fmla="*/ 14 w 107"/>
                  <a:gd name="T27" fmla="*/ 84 h 100"/>
                  <a:gd name="T28" fmla="*/ 14 w 107"/>
                  <a:gd name="T29" fmla="*/ 84 h 100"/>
                  <a:gd name="T30" fmla="*/ 11 w 107"/>
                  <a:gd name="T31" fmla="*/ 91 h 100"/>
                  <a:gd name="T32" fmla="*/ 11 w 107"/>
                  <a:gd name="T33" fmla="*/ 91 h 100"/>
                  <a:gd name="T34" fmla="*/ 20 w 107"/>
                  <a:gd name="T35" fmla="*/ 99 h 100"/>
                  <a:gd name="T36" fmla="*/ 59 w 107"/>
                  <a:gd name="T37" fmla="*/ 99 h 100"/>
                  <a:gd name="T38" fmla="*/ 67 w 107"/>
                  <a:gd name="T39" fmla="*/ 92 h 100"/>
                  <a:gd name="T40" fmla="*/ 86 w 107"/>
                  <a:gd name="T41" fmla="*/ 89 h 100"/>
                  <a:gd name="T42" fmla="*/ 86 w 107"/>
                  <a:gd name="T43" fmla="*/ 100 h 100"/>
                  <a:gd name="T44" fmla="*/ 107 w 107"/>
                  <a:gd name="T45" fmla="*/ 100 h 100"/>
                  <a:gd name="T46" fmla="*/ 107 w 107"/>
                  <a:gd name="T47" fmla="*/ 34 h 100"/>
                  <a:gd name="T48" fmla="*/ 86 w 107"/>
                  <a:gd name="T49" fmla="*/ 34 h 100"/>
                  <a:gd name="T50" fmla="*/ 86 w 107"/>
                  <a:gd name="T51" fmla="*/ 38 h 100"/>
                  <a:gd name="T52" fmla="*/ 87 w 107"/>
                  <a:gd name="T53" fmla="*/ 65 h 100"/>
                  <a:gd name="T54" fmla="*/ 83 w 107"/>
                  <a:gd name="T55" fmla="*/ 65 h 100"/>
                  <a:gd name="T56" fmla="*/ 80 w 107"/>
                  <a:gd name="T57" fmla="*/ 41 h 100"/>
                  <a:gd name="T58" fmla="*/ 67 w 107"/>
                  <a:gd name="T59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7" h="100">
                    <a:moveTo>
                      <a:pt x="67" y="38"/>
                    </a:moveTo>
                    <a:cubicBezTo>
                      <a:pt x="61" y="22"/>
                      <a:pt x="44" y="20"/>
                      <a:pt x="38" y="0"/>
                    </a:cubicBezTo>
                    <a:cubicBezTo>
                      <a:pt x="26" y="0"/>
                      <a:pt x="15" y="11"/>
                      <a:pt x="24" y="23"/>
                    </a:cubicBezTo>
                    <a:cubicBezTo>
                      <a:pt x="28" y="28"/>
                      <a:pt x="35" y="32"/>
                      <a:pt x="40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3" y="37"/>
                      <a:pt x="0" y="41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5" y="54"/>
                    </a:cubicBezTo>
                    <a:cubicBezTo>
                      <a:pt x="2" y="55"/>
                      <a:pt x="0" y="58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5"/>
                      <a:pt x="3" y="69"/>
                      <a:pt x="7" y="70"/>
                    </a:cubicBezTo>
                    <a:cubicBezTo>
                      <a:pt x="6" y="71"/>
                      <a:pt x="5" y="73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80"/>
                      <a:pt x="9" y="84"/>
                      <a:pt x="14" y="8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2" y="86"/>
                      <a:pt x="11" y="88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5"/>
                      <a:pt x="15" y="99"/>
                      <a:pt x="20" y="99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0" y="41"/>
                      <a:pt x="80" y="41"/>
                      <a:pt x="80" y="41"/>
                    </a:cubicBezTo>
                    <a:lnTo>
                      <a:pt x="67" y="3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53"/>
              <p:cNvSpPr>
                <a:spLocks noEditPoints="1"/>
              </p:cNvSpPr>
              <p:nvPr/>
            </p:nvSpPr>
            <p:spPr bwMode="auto">
              <a:xfrm>
                <a:off x="9384152" y="5698652"/>
                <a:ext cx="971482" cy="931482"/>
              </a:xfrm>
              <a:custGeom>
                <a:avLst/>
                <a:gdLst>
                  <a:gd name="T0" fmla="*/ 59 w 126"/>
                  <a:gd name="T1" fmla="*/ 0 h 121"/>
                  <a:gd name="T2" fmla="*/ 112 w 126"/>
                  <a:gd name="T3" fmla="*/ 0 h 121"/>
                  <a:gd name="T4" fmla="*/ 122 w 126"/>
                  <a:gd name="T5" fmla="*/ 4 h 121"/>
                  <a:gd name="T6" fmla="*/ 126 w 126"/>
                  <a:gd name="T7" fmla="*/ 14 h 121"/>
                  <a:gd name="T8" fmla="*/ 126 w 126"/>
                  <a:gd name="T9" fmla="*/ 44 h 121"/>
                  <a:gd name="T10" fmla="*/ 122 w 126"/>
                  <a:gd name="T11" fmla="*/ 54 h 121"/>
                  <a:gd name="T12" fmla="*/ 112 w 126"/>
                  <a:gd name="T13" fmla="*/ 58 h 121"/>
                  <a:gd name="T14" fmla="*/ 82 w 126"/>
                  <a:gd name="T15" fmla="*/ 58 h 121"/>
                  <a:gd name="T16" fmla="*/ 67 w 126"/>
                  <a:gd name="T17" fmla="*/ 71 h 121"/>
                  <a:gd name="T18" fmla="*/ 66 w 126"/>
                  <a:gd name="T19" fmla="*/ 70 h 121"/>
                  <a:gd name="T20" fmla="*/ 62 w 126"/>
                  <a:gd name="T21" fmla="*/ 68 h 121"/>
                  <a:gd name="T22" fmla="*/ 64 w 126"/>
                  <a:gd name="T23" fmla="*/ 58 h 121"/>
                  <a:gd name="T24" fmla="*/ 63 w 126"/>
                  <a:gd name="T25" fmla="*/ 58 h 121"/>
                  <a:gd name="T26" fmla="*/ 65 w 126"/>
                  <a:gd name="T27" fmla="*/ 52 h 121"/>
                  <a:gd name="T28" fmla="*/ 68 w 126"/>
                  <a:gd name="T29" fmla="*/ 52 h 121"/>
                  <a:gd name="T30" fmla="*/ 72 w 126"/>
                  <a:gd name="T31" fmla="*/ 52 h 121"/>
                  <a:gd name="T32" fmla="*/ 71 w 126"/>
                  <a:gd name="T33" fmla="*/ 56 h 121"/>
                  <a:gd name="T34" fmla="*/ 70 w 126"/>
                  <a:gd name="T35" fmla="*/ 60 h 121"/>
                  <a:gd name="T36" fmla="*/ 78 w 126"/>
                  <a:gd name="T37" fmla="*/ 52 h 121"/>
                  <a:gd name="T38" fmla="*/ 79 w 126"/>
                  <a:gd name="T39" fmla="*/ 52 h 121"/>
                  <a:gd name="T40" fmla="*/ 81 w 126"/>
                  <a:gd name="T41" fmla="*/ 52 h 121"/>
                  <a:gd name="T42" fmla="*/ 112 w 126"/>
                  <a:gd name="T43" fmla="*/ 52 h 121"/>
                  <a:gd name="T44" fmla="*/ 117 w 126"/>
                  <a:gd name="T45" fmla="*/ 49 h 121"/>
                  <a:gd name="T46" fmla="*/ 120 w 126"/>
                  <a:gd name="T47" fmla="*/ 44 h 121"/>
                  <a:gd name="T48" fmla="*/ 120 w 126"/>
                  <a:gd name="T49" fmla="*/ 14 h 121"/>
                  <a:gd name="T50" fmla="*/ 117 w 126"/>
                  <a:gd name="T51" fmla="*/ 8 h 121"/>
                  <a:gd name="T52" fmla="*/ 112 w 126"/>
                  <a:gd name="T53" fmla="*/ 6 h 121"/>
                  <a:gd name="T54" fmla="*/ 59 w 126"/>
                  <a:gd name="T55" fmla="*/ 6 h 121"/>
                  <a:gd name="T56" fmla="*/ 53 w 126"/>
                  <a:gd name="T57" fmla="*/ 8 h 121"/>
                  <a:gd name="T58" fmla="*/ 51 w 126"/>
                  <a:gd name="T59" fmla="*/ 14 h 121"/>
                  <a:gd name="T60" fmla="*/ 51 w 126"/>
                  <a:gd name="T61" fmla="*/ 18 h 121"/>
                  <a:gd name="T62" fmla="*/ 44 w 126"/>
                  <a:gd name="T63" fmla="*/ 16 h 121"/>
                  <a:gd name="T64" fmla="*/ 44 w 126"/>
                  <a:gd name="T65" fmla="*/ 14 h 121"/>
                  <a:gd name="T66" fmla="*/ 48 w 126"/>
                  <a:gd name="T67" fmla="*/ 4 h 121"/>
                  <a:gd name="T68" fmla="*/ 59 w 126"/>
                  <a:gd name="T69" fmla="*/ 0 h 121"/>
                  <a:gd name="T70" fmla="*/ 102 w 126"/>
                  <a:gd name="T71" fmla="*/ 24 h 121"/>
                  <a:gd name="T72" fmla="*/ 96 w 126"/>
                  <a:gd name="T73" fmla="*/ 29 h 121"/>
                  <a:gd name="T74" fmla="*/ 102 w 126"/>
                  <a:gd name="T75" fmla="*/ 34 h 121"/>
                  <a:gd name="T76" fmla="*/ 107 w 126"/>
                  <a:gd name="T77" fmla="*/ 29 h 121"/>
                  <a:gd name="T78" fmla="*/ 102 w 126"/>
                  <a:gd name="T79" fmla="*/ 24 h 121"/>
                  <a:gd name="T80" fmla="*/ 85 w 126"/>
                  <a:gd name="T81" fmla="*/ 24 h 121"/>
                  <a:gd name="T82" fmla="*/ 80 w 126"/>
                  <a:gd name="T83" fmla="*/ 29 h 121"/>
                  <a:gd name="T84" fmla="*/ 85 w 126"/>
                  <a:gd name="T85" fmla="*/ 34 h 121"/>
                  <a:gd name="T86" fmla="*/ 90 w 126"/>
                  <a:gd name="T87" fmla="*/ 29 h 121"/>
                  <a:gd name="T88" fmla="*/ 85 w 126"/>
                  <a:gd name="T89" fmla="*/ 24 h 121"/>
                  <a:gd name="T90" fmla="*/ 69 w 126"/>
                  <a:gd name="T91" fmla="*/ 24 h 121"/>
                  <a:gd name="T92" fmla="*/ 64 w 126"/>
                  <a:gd name="T93" fmla="*/ 29 h 121"/>
                  <a:gd name="T94" fmla="*/ 69 w 126"/>
                  <a:gd name="T95" fmla="*/ 34 h 121"/>
                  <a:gd name="T96" fmla="*/ 75 w 126"/>
                  <a:gd name="T97" fmla="*/ 29 h 121"/>
                  <a:gd name="T98" fmla="*/ 69 w 126"/>
                  <a:gd name="T99" fmla="*/ 24 h 121"/>
                  <a:gd name="T100" fmla="*/ 37 w 126"/>
                  <a:gd name="T101" fmla="*/ 23 h 121"/>
                  <a:gd name="T102" fmla="*/ 16 w 126"/>
                  <a:gd name="T103" fmla="*/ 44 h 121"/>
                  <a:gd name="T104" fmla="*/ 37 w 126"/>
                  <a:gd name="T105" fmla="*/ 65 h 121"/>
                  <a:gd name="T106" fmla="*/ 58 w 126"/>
                  <a:gd name="T107" fmla="*/ 44 h 121"/>
                  <a:gd name="T108" fmla="*/ 37 w 126"/>
                  <a:gd name="T109" fmla="*/ 23 h 121"/>
                  <a:gd name="T110" fmla="*/ 74 w 126"/>
                  <a:gd name="T111" fmla="*/ 111 h 121"/>
                  <a:gd name="T112" fmla="*/ 51 w 126"/>
                  <a:gd name="T113" fmla="*/ 71 h 121"/>
                  <a:gd name="T114" fmla="*/ 37 w 126"/>
                  <a:gd name="T115" fmla="*/ 93 h 121"/>
                  <a:gd name="T116" fmla="*/ 24 w 126"/>
                  <a:gd name="T117" fmla="*/ 71 h 121"/>
                  <a:gd name="T118" fmla="*/ 0 w 126"/>
                  <a:gd name="T119" fmla="*/ 111 h 121"/>
                  <a:gd name="T120" fmla="*/ 74 w 126"/>
                  <a:gd name="T121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1">
                    <a:moveTo>
                      <a:pt x="5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19" y="1"/>
                      <a:pt x="122" y="4"/>
                    </a:cubicBezTo>
                    <a:cubicBezTo>
                      <a:pt x="124" y="6"/>
                      <a:pt x="126" y="10"/>
                      <a:pt x="126" y="1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6" y="48"/>
                      <a:pt x="124" y="51"/>
                      <a:pt x="122" y="54"/>
                    </a:cubicBezTo>
                    <a:cubicBezTo>
                      <a:pt x="119" y="56"/>
                      <a:pt x="116" y="58"/>
                      <a:pt x="112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4" y="69"/>
                      <a:pt x="63" y="68"/>
                      <a:pt x="62" y="6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4" y="56"/>
                      <a:pt x="65" y="54"/>
                      <a:pt x="65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4" y="52"/>
                      <a:pt x="116" y="51"/>
                      <a:pt x="117" y="49"/>
                    </a:cubicBezTo>
                    <a:cubicBezTo>
                      <a:pt x="119" y="48"/>
                      <a:pt x="120" y="46"/>
                      <a:pt x="120" y="44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12"/>
                      <a:pt x="119" y="10"/>
                      <a:pt x="117" y="8"/>
                    </a:cubicBezTo>
                    <a:cubicBezTo>
                      <a:pt x="116" y="7"/>
                      <a:pt x="114" y="6"/>
                      <a:pt x="112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6" y="6"/>
                      <a:pt x="54" y="7"/>
                      <a:pt x="53" y="8"/>
                    </a:cubicBezTo>
                    <a:cubicBezTo>
                      <a:pt x="52" y="10"/>
                      <a:pt x="51" y="12"/>
                      <a:pt x="51" y="14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7"/>
                      <a:pt x="47" y="16"/>
                      <a:pt x="44" y="1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0"/>
                      <a:pt x="46" y="6"/>
                      <a:pt x="48" y="4"/>
                    </a:cubicBezTo>
                    <a:cubicBezTo>
                      <a:pt x="51" y="1"/>
                      <a:pt x="55" y="0"/>
                      <a:pt x="59" y="0"/>
                    </a:cubicBezTo>
                    <a:close/>
                    <a:moveTo>
                      <a:pt x="102" y="24"/>
                    </a:moveTo>
                    <a:cubicBezTo>
                      <a:pt x="99" y="24"/>
                      <a:pt x="96" y="26"/>
                      <a:pt x="96" y="29"/>
                    </a:cubicBezTo>
                    <a:cubicBezTo>
                      <a:pt x="96" y="32"/>
                      <a:pt x="99" y="34"/>
                      <a:pt x="102" y="34"/>
                    </a:cubicBezTo>
                    <a:cubicBezTo>
                      <a:pt x="104" y="34"/>
                      <a:pt x="107" y="32"/>
                      <a:pt x="107" y="29"/>
                    </a:cubicBezTo>
                    <a:cubicBezTo>
                      <a:pt x="107" y="26"/>
                      <a:pt x="104" y="24"/>
                      <a:pt x="102" y="24"/>
                    </a:cubicBezTo>
                    <a:close/>
                    <a:moveTo>
                      <a:pt x="85" y="24"/>
                    </a:moveTo>
                    <a:cubicBezTo>
                      <a:pt x="82" y="24"/>
                      <a:pt x="80" y="26"/>
                      <a:pt x="80" y="29"/>
                    </a:cubicBezTo>
                    <a:cubicBezTo>
                      <a:pt x="80" y="32"/>
                      <a:pt x="82" y="34"/>
                      <a:pt x="85" y="34"/>
                    </a:cubicBezTo>
                    <a:cubicBezTo>
                      <a:pt x="88" y="34"/>
                      <a:pt x="90" y="32"/>
                      <a:pt x="90" y="29"/>
                    </a:cubicBezTo>
                    <a:cubicBezTo>
                      <a:pt x="90" y="26"/>
                      <a:pt x="88" y="24"/>
                      <a:pt x="85" y="24"/>
                    </a:cubicBezTo>
                    <a:close/>
                    <a:moveTo>
                      <a:pt x="69" y="24"/>
                    </a:moveTo>
                    <a:cubicBezTo>
                      <a:pt x="67" y="24"/>
                      <a:pt x="64" y="26"/>
                      <a:pt x="64" y="29"/>
                    </a:cubicBezTo>
                    <a:cubicBezTo>
                      <a:pt x="64" y="32"/>
                      <a:pt x="67" y="34"/>
                      <a:pt x="69" y="34"/>
                    </a:cubicBezTo>
                    <a:cubicBezTo>
                      <a:pt x="72" y="34"/>
                      <a:pt x="75" y="32"/>
                      <a:pt x="75" y="29"/>
                    </a:cubicBezTo>
                    <a:cubicBezTo>
                      <a:pt x="75" y="26"/>
                      <a:pt x="72" y="24"/>
                      <a:pt x="69" y="24"/>
                    </a:cubicBezTo>
                    <a:close/>
                    <a:moveTo>
                      <a:pt x="37" y="23"/>
                    </a:moveTo>
                    <a:cubicBezTo>
                      <a:pt x="25" y="23"/>
                      <a:pt x="16" y="33"/>
                      <a:pt x="16" y="44"/>
                    </a:cubicBezTo>
                    <a:cubicBezTo>
                      <a:pt x="16" y="56"/>
                      <a:pt x="25" y="65"/>
                      <a:pt x="37" y="65"/>
                    </a:cubicBezTo>
                    <a:cubicBezTo>
                      <a:pt x="48" y="65"/>
                      <a:pt x="58" y="56"/>
                      <a:pt x="58" y="44"/>
                    </a:cubicBezTo>
                    <a:cubicBezTo>
                      <a:pt x="58" y="33"/>
                      <a:pt x="48" y="23"/>
                      <a:pt x="37" y="23"/>
                    </a:cubicBezTo>
                    <a:close/>
                    <a:moveTo>
                      <a:pt x="74" y="111"/>
                    </a:moveTo>
                    <a:cubicBezTo>
                      <a:pt x="74" y="90"/>
                      <a:pt x="64" y="77"/>
                      <a:pt x="51" y="71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1" y="76"/>
                      <a:pt x="0" y="90"/>
                      <a:pt x="0" y="111"/>
                    </a:cubicBezTo>
                    <a:cubicBezTo>
                      <a:pt x="26" y="121"/>
                      <a:pt x="51" y="120"/>
                      <a:pt x="74" y="1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16"/>
              <p:cNvSpPr>
                <a:spLocks noEditPoints="1"/>
              </p:cNvSpPr>
              <p:nvPr/>
            </p:nvSpPr>
            <p:spPr bwMode="auto">
              <a:xfrm>
                <a:off x="11074137" y="3192289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72"/>
              <p:cNvSpPr>
                <a:spLocks noEditPoints="1"/>
              </p:cNvSpPr>
              <p:nvPr/>
            </p:nvSpPr>
            <p:spPr bwMode="auto">
              <a:xfrm>
                <a:off x="3354500" y="5003104"/>
                <a:ext cx="487406" cy="531218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53"/>
              <p:cNvSpPr>
                <a:spLocks noEditPoints="1"/>
              </p:cNvSpPr>
              <p:nvPr/>
            </p:nvSpPr>
            <p:spPr bwMode="auto">
              <a:xfrm>
                <a:off x="7373891" y="135452"/>
                <a:ext cx="794674" cy="761954"/>
              </a:xfrm>
              <a:custGeom>
                <a:avLst/>
                <a:gdLst>
                  <a:gd name="T0" fmla="*/ 59 w 126"/>
                  <a:gd name="T1" fmla="*/ 0 h 121"/>
                  <a:gd name="T2" fmla="*/ 112 w 126"/>
                  <a:gd name="T3" fmla="*/ 0 h 121"/>
                  <a:gd name="T4" fmla="*/ 122 w 126"/>
                  <a:gd name="T5" fmla="*/ 4 h 121"/>
                  <a:gd name="T6" fmla="*/ 126 w 126"/>
                  <a:gd name="T7" fmla="*/ 14 h 121"/>
                  <a:gd name="T8" fmla="*/ 126 w 126"/>
                  <a:gd name="T9" fmla="*/ 44 h 121"/>
                  <a:gd name="T10" fmla="*/ 122 w 126"/>
                  <a:gd name="T11" fmla="*/ 54 h 121"/>
                  <a:gd name="T12" fmla="*/ 112 w 126"/>
                  <a:gd name="T13" fmla="*/ 58 h 121"/>
                  <a:gd name="T14" fmla="*/ 82 w 126"/>
                  <a:gd name="T15" fmla="*/ 58 h 121"/>
                  <a:gd name="T16" fmla="*/ 67 w 126"/>
                  <a:gd name="T17" fmla="*/ 71 h 121"/>
                  <a:gd name="T18" fmla="*/ 66 w 126"/>
                  <a:gd name="T19" fmla="*/ 70 h 121"/>
                  <a:gd name="T20" fmla="*/ 62 w 126"/>
                  <a:gd name="T21" fmla="*/ 68 h 121"/>
                  <a:gd name="T22" fmla="*/ 64 w 126"/>
                  <a:gd name="T23" fmla="*/ 58 h 121"/>
                  <a:gd name="T24" fmla="*/ 63 w 126"/>
                  <a:gd name="T25" fmla="*/ 58 h 121"/>
                  <a:gd name="T26" fmla="*/ 65 w 126"/>
                  <a:gd name="T27" fmla="*/ 52 h 121"/>
                  <a:gd name="T28" fmla="*/ 68 w 126"/>
                  <a:gd name="T29" fmla="*/ 52 h 121"/>
                  <a:gd name="T30" fmla="*/ 72 w 126"/>
                  <a:gd name="T31" fmla="*/ 52 h 121"/>
                  <a:gd name="T32" fmla="*/ 71 w 126"/>
                  <a:gd name="T33" fmla="*/ 56 h 121"/>
                  <a:gd name="T34" fmla="*/ 70 w 126"/>
                  <a:gd name="T35" fmla="*/ 60 h 121"/>
                  <a:gd name="T36" fmla="*/ 78 w 126"/>
                  <a:gd name="T37" fmla="*/ 52 h 121"/>
                  <a:gd name="T38" fmla="*/ 79 w 126"/>
                  <a:gd name="T39" fmla="*/ 52 h 121"/>
                  <a:gd name="T40" fmla="*/ 81 w 126"/>
                  <a:gd name="T41" fmla="*/ 52 h 121"/>
                  <a:gd name="T42" fmla="*/ 112 w 126"/>
                  <a:gd name="T43" fmla="*/ 52 h 121"/>
                  <a:gd name="T44" fmla="*/ 117 w 126"/>
                  <a:gd name="T45" fmla="*/ 49 h 121"/>
                  <a:gd name="T46" fmla="*/ 120 w 126"/>
                  <a:gd name="T47" fmla="*/ 44 h 121"/>
                  <a:gd name="T48" fmla="*/ 120 w 126"/>
                  <a:gd name="T49" fmla="*/ 14 h 121"/>
                  <a:gd name="T50" fmla="*/ 117 w 126"/>
                  <a:gd name="T51" fmla="*/ 8 h 121"/>
                  <a:gd name="T52" fmla="*/ 112 w 126"/>
                  <a:gd name="T53" fmla="*/ 6 h 121"/>
                  <a:gd name="T54" fmla="*/ 59 w 126"/>
                  <a:gd name="T55" fmla="*/ 6 h 121"/>
                  <a:gd name="T56" fmla="*/ 53 w 126"/>
                  <a:gd name="T57" fmla="*/ 8 h 121"/>
                  <a:gd name="T58" fmla="*/ 51 w 126"/>
                  <a:gd name="T59" fmla="*/ 14 h 121"/>
                  <a:gd name="T60" fmla="*/ 51 w 126"/>
                  <a:gd name="T61" fmla="*/ 18 h 121"/>
                  <a:gd name="T62" fmla="*/ 44 w 126"/>
                  <a:gd name="T63" fmla="*/ 16 h 121"/>
                  <a:gd name="T64" fmla="*/ 44 w 126"/>
                  <a:gd name="T65" fmla="*/ 14 h 121"/>
                  <a:gd name="T66" fmla="*/ 48 w 126"/>
                  <a:gd name="T67" fmla="*/ 4 h 121"/>
                  <a:gd name="T68" fmla="*/ 59 w 126"/>
                  <a:gd name="T69" fmla="*/ 0 h 121"/>
                  <a:gd name="T70" fmla="*/ 102 w 126"/>
                  <a:gd name="T71" fmla="*/ 24 h 121"/>
                  <a:gd name="T72" fmla="*/ 96 w 126"/>
                  <a:gd name="T73" fmla="*/ 29 h 121"/>
                  <a:gd name="T74" fmla="*/ 102 w 126"/>
                  <a:gd name="T75" fmla="*/ 34 h 121"/>
                  <a:gd name="T76" fmla="*/ 107 w 126"/>
                  <a:gd name="T77" fmla="*/ 29 h 121"/>
                  <a:gd name="T78" fmla="*/ 102 w 126"/>
                  <a:gd name="T79" fmla="*/ 24 h 121"/>
                  <a:gd name="T80" fmla="*/ 85 w 126"/>
                  <a:gd name="T81" fmla="*/ 24 h 121"/>
                  <a:gd name="T82" fmla="*/ 80 w 126"/>
                  <a:gd name="T83" fmla="*/ 29 h 121"/>
                  <a:gd name="T84" fmla="*/ 85 w 126"/>
                  <a:gd name="T85" fmla="*/ 34 h 121"/>
                  <a:gd name="T86" fmla="*/ 90 w 126"/>
                  <a:gd name="T87" fmla="*/ 29 h 121"/>
                  <a:gd name="T88" fmla="*/ 85 w 126"/>
                  <a:gd name="T89" fmla="*/ 24 h 121"/>
                  <a:gd name="T90" fmla="*/ 69 w 126"/>
                  <a:gd name="T91" fmla="*/ 24 h 121"/>
                  <a:gd name="T92" fmla="*/ 64 w 126"/>
                  <a:gd name="T93" fmla="*/ 29 h 121"/>
                  <a:gd name="T94" fmla="*/ 69 w 126"/>
                  <a:gd name="T95" fmla="*/ 34 h 121"/>
                  <a:gd name="T96" fmla="*/ 75 w 126"/>
                  <a:gd name="T97" fmla="*/ 29 h 121"/>
                  <a:gd name="T98" fmla="*/ 69 w 126"/>
                  <a:gd name="T99" fmla="*/ 24 h 121"/>
                  <a:gd name="T100" fmla="*/ 37 w 126"/>
                  <a:gd name="T101" fmla="*/ 23 h 121"/>
                  <a:gd name="T102" fmla="*/ 16 w 126"/>
                  <a:gd name="T103" fmla="*/ 44 h 121"/>
                  <a:gd name="T104" fmla="*/ 37 w 126"/>
                  <a:gd name="T105" fmla="*/ 65 h 121"/>
                  <a:gd name="T106" fmla="*/ 58 w 126"/>
                  <a:gd name="T107" fmla="*/ 44 h 121"/>
                  <a:gd name="T108" fmla="*/ 37 w 126"/>
                  <a:gd name="T109" fmla="*/ 23 h 121"/>
                  <a:gd name="T110" fmla="*/ 74 w 126"/>
                  <a:gd name="T111" fmla="*/ 111 h 121"/>
                  <a:gd name="T112" fmla="*/ 51 w 126"/>
                  <a:gd name="T113" fmla="*/ 71 h 121"/>
                  <a:gd name="T114" fmla="*/ 37 w 126"/>
                  <a:gd name="T115" fmla="*/ 93 h 121"/>
                  <a:gd name="T116" fmla="*/ 24 w 126"/>
                  <a:gd name="T117" fmla="*/ 71 h 121"/>
                  <a:gd name="T118" fmla="*/ 0 w 126"/>
                  <a:gd name="T119" fmla="*/ 111 h 121"/>
                  <a:gd name="T120" fmla="*/ 74 w 126"/>
                  <a:gd name="T121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1">
                    <a:moveTo>
                      <a:pt x="5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19" y="1"/>
                      <a:pt x="122" y="4"/>
                    </a:cubicBezTo>
                    <a:cubicBezTo>
                      <a:pt x="124" y="6"/>
                      <a:pt x="126" y="10"/>
                      <a:pt x="126" y="1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6" y="48"/>
                      <a:pt x="124" y="51"/>
                      <a:pt x="122" y="54"/>
                    </a:cubicBezTo>
                    <a:cubicBezTo>
                      <a:pt x="119" y="56"/>
                      <a:pt x="116" y="58"/>
                      <a:pt x="112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4" y="69"/>
                      <a:pt x="63" y="68"/>
                      <a:pt x="62" y="6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4" y="56"/>
                      <a:pt x="65" y="54"/>
                      <a:pt x="65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4" y="52"/>
                      <a:pt x="116" y="51"/>
                      <a:pt x="117" y="49"/>
                    </a:cubicBezTo>
                    <a:cubicBezTo>
                      <a:pt x="119" y="48"/>
                      <a:pt x="120" y="46"/>
                      <a:pt x="120" y="44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12"/>
                      <a:pt x="119" y="10"/>
                      <a:pt x="117" y="8"/>
                    </a:cubicBezTo>
                    <a:cubicBezTo>
                      <a:pt x="116" y="7"/>
                      <a:pt x="114" y="6"/>
                      <a:pt x="112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6" y="6"/>
                      <a:pt x="54" y="7"/>
                      <a:pt x="53" y="8"/>
                    </a:cubicBezTo>
                    <a:cubicBezTo>
                      <a:pt x="52" y="10"/>
                      <a:pt x="51" y="12"/>
                      <a:pt x="51" y="14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7"/>
                      <a:pt x="47" y="16"/>
                      <a:pt x="44" y="1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0"/>
                      <a:pt x="46" y="6"/>
                      <a:pt x="48" y="4"/>
                    </a:cubicBezTo>
                    <a:cubicBezTo>
                      <a:pt x="51" y="1"/>
                      <a:pt x="55" y="0"/>
                      <a:pt x="59" y="0"/>
                    </a:cubicBezTo>
                    <a:close/>
                    <a:moveTo>
                      <a:pt x="102" y="24"/>
                    </a:moveTo>
                    <a:cubicBezTo>
                      <a:pt x="99" y="24"/>
                      <a:pt x="96" y="26"/>
                      <a:pt x="96" y="29"/>
                    </a:cubicBezTo>
                    <a:cubicBezTo>
                      <a:pt x="96" y="32"/>
                      <a:pt x="99" y="34"/>
                      <a:pt x="102" y="34"/>
                    </a:cubicBezTo>
                    <a:cubicBezTo>
                      <a:pt x="104" y="34"/>
                      <a:pt x="107" y="32"/>
                      <a:pt x="107" y="29"/>
                    </a:cubicBezTo>
                    <a:cubicBezTo>
                      <a:pt x="107" y="26"/>
                      <a:pt x="104" y="24"/>
                      <a:pt x="102" y="24"/>
                    </a:cubicBezTo>
                    <a:close/>
                    <a:moveTo>
                      <a:pt x="85" y="24"/>
                    </a:moveTo>
                    <a:cubicBezTo>
                      <a:pt x="82" y="24"/>
                      <a:pt x="80" y="26"/>
                      <a:pt x="80" y="29"/>
                    </a:cubicBezTo>
                    <a:cubicBezTo>
                      <a:pt x="80" y="32"/>
                      <a:pt x="82" y="34"/>
                      <a:pt x="85" y="34"/>
                    </a:cubicBezTo>
                    <a:cubicBezTo>
                      <a:pt x="88" y="34"/>
                      <a:pt x="90" y="32"/>
                      <a:pt x="90" y="29"/>
                    </a:cubicBezTo>
                    <a:cubicBezTo>
                      <a:pt x="90" y="26"/>
                      <a:pt x="88" y="24"/>
                      <a:pt x="85" y="24"/>
                    </a:cubicBezTo>
                    <a:close/>
                    <a:moveTo>
                      <a:pt x="69" y="24"/>
                    </a:moveTo>
                    <a:cubicBezTo>
                      <a:pt x="67" y="24"/>
                      <a:pt x="64" y="26"/>
                      <a:pt x="64" y="29"/>
                    </a:cubicBezTo>
                    <a:cubicBezTo>
                      <a:pt x="64" y="32"/>
                      <a:pt x="67" y="34"/>
                      <a:pt x="69" y="34"/>
                    </a:cubicBezTo>
                    <a:cubicBezTo>
                      <a:pt x="72" y="34"/>
                      <a:pt x="75" y="32"/>
                      <a:pt x="75" y="29"/>
                    </a:cubicBezTo>
                    <a:cubicBezTo>
                      <a:pt x="75" y="26"/>
                      <a:pt x="72" y="24"/>
                      <a:pt x="69" y="24"/>
                    </a:cubicBezTo>
                    <a:close/>
                    <a:moveTo>
                      <a:pt x="37" y="23"/>
                    </a:moveTo>
                    <a:cubicBezTo>
                      <a:pt x="25" y="23"/>
                      <a:pt x="16" y="33"/>
                      <a:pt x="16" y="44"/>
                    </a:cubicBezTo>
                    <a:cubicBezTo>
                      <a:pt x="16" y="56"/>
                      <a:pt x="25" y="65"/>
                      <a:pt x="37" y="65"/>
                    </a:cubicBezTo>
                    <a:cubicBezTo>
                      <a:pt x="48" y="65"/>
                      <a:pt x="58" y="56"/>
                      <a:pt x="58" y="44"/>
                    </a:cubicBezTo>
                    <a:cubicBezTo>
                      <a:pt x="58" y="33"/>
                      <a:pt x="48" y="23"/>
                      <a:pt x="37" y="23"/>
                    </a:cubicBezTo>
                    <a:close/>
                    <a:moveTo>
                      <a:pt x="74" y="111"/>
                    </a:moveTo>
                    <a:cubicBezTo>
                      <a:pt x="74" y="90"/>
                      <a:pt x="64" y="77"/>
                      <a:pt x="51" y="71"/>
                    </a:cubicBezTo>
                    <a:cubicBezTo>
                      <a:pt x="37" y="93"/>
                      <a:pt x="37" y="93"/>
                      <a:pt x="37" y="93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11" y="76"/>
                      <a:pt x="0" y="90"/>
                      <a:pt x="0" y="111"/>
                    </a:cubicBezTo>
                    <a:cubicBezTo>
                      <a:pt x="26" y="121"/>
                      <a:pt x="51" y="120"/>
                      <a:pt x="74" y="1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61"/>
              <p:cNvSpPr>
                <a:spLocks noEditPoints="1"/>
              </p:cNvSpPr>
              <p:nvPr/>
            </p:nvSpPr>
            <p:spPr bwMode="auto">
              <a:xfrm>
                <a:off x="1578484" y="3214440"/>
                <a:ext cx="1346565" cy="1112053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16"/>
              <p:cNvSpPr>
                <a:spLocks noEditPoints="1"/>
              </p:cNvSpPr>
              <p:nvPr/>
            </p:nvSpPr>
            <p:spPr bwMode="auto">
              <a:xfrm>
                <a:off x="9067294" y="702008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10148326" y="4292669"/>
                <a:ext cx="669061" cy="775128"/>
                <a:chOff x="791201" y="1796701"/>
                <a:chExt cx="130176" cy="150813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37" name="Freeform 17"/>
                <p:cNvSpPr>
                  <a:spLocks noEditPoints="1"/>
                </p:cNvSpPr>
                <p:nvPr/>
              </p:nvSpPr>
              <p:spPr bwMode="auto">
                <a:xfrm>
                  <a:off x="824539" y="1828451"/>
                  <a:ext cx="58738" cy="119063"/>
                </a:xfrm>
                <a:custGeom>
                  <a:avLst/>
                  <a:gdLst>
                    <a:gd name="T0" fmla="*/ 21 w 43"/>
                    <a:gd name="T1" fmla="*/ 0 h 87"/>
                    <a:gd name="T2" fmla="*/ 0 w 43"/>
                    <a:gd name="T3" fmla="*/ 23 h 87"/>
                    <a:gd name="T4" fmla="*/ 6 w 43"/>
                    <a:gd name="T5" fmla="*/ 42 h 87"/>
                    <a:gd name="T6" fmla="*/ 11 w 43"/>
                    <a:gd name="T7" fmla="*/ 52 h 87"/>
                    <a:gd name="T8" fmla="*/ 11 w 43"/>
                    <a:gd name="T9" fmla="*/ 60 h 87"/>
                    <a:gd name="T10" fmla="*/ 11 w 43"/>
                    <a:gd name="T11" fmla="*/ 60 h 87"/>
                    <a:gd name="T12" fmla="*/ 9 w 43"/>
                    <a:gd name="T13" fmla="*/ 61 h 87"/>
                    <a:gd name="T14" fmla="*/ 9 w 43"/>
                    <a:gd name="T15" fmla="*/ 80 h 87"/>
                    <a:gd name="T16" fmla="*/ 11 w 43"/>
                    <a:gd name="T17" fmla="*/ 81 h 87"/>
                    <a:gd name="T18" fmla="*/ 12 w 43"/>
                    <a:gd name="T19" fmla="*/ 81 h 87"/>
                    <a:gd name="T20" fmla="*/ 21 w 43"/>
                    <a:gd name="T21" fmla="*/ 87 h 87"/>
                    <a:gd name="T22" fmla="*/ 31 w 43"/>
                    <a:gd name="T23" fmla="*/ 81 h 87"/>
                    <a:gd name="T24" fmla="*/ 32 w 43"/>
                    <a:gd name="T25" fmla="*/ 81 h 87"/>
                    <a:gd name="T26" fmla="*/ 34 w 43"/>
                    <a:gd name="T27" fmla="*/ 80 h 87"/>
                    <a:gd name="T28" fmla="*/ 34 w 43"/>
                    <a:gd name="T29" fmla="*/ 61 h 87"/>
                    <a:gd name="T30" fmla="*/ 32 w 43"/>
                    <a:gd name="T31" fmla="*/ 60 h 87"/>
                    <a:gd name="T32" fmla="*/ 32 w 43"/>
                    <a:gd name="T33" fmla="*/ 60 h 87"/>
                    <a:gd name="T34" fmla="*/ 32 w 43"/>
                    <a:gd name="T35" fmla="*/ 52 h 87"/>
                    <a:gd name="T36" fmla="*/ 36 w 43"/>
                    <a:gd name="T37" fmla="*/ 44 h 87"/>
                    <a:gd name="T38" fmla="*/ 43 w 43"/>
                    <a:gd name="T39" fmla="*/ 23 h 87"/>
                    <a:gd name="T40" fmla="*/ 21 w 43"/>
                    <a:gd name="T41" fmla="*/ 0 h 87"/>
                    <a:gd name="T42" fmla="*/ 30 w 43"/>
                    <a:gd name="T43" fmla="*/ 40 h 87"/>
                    <a:gd name="T44" fmla="*/ 25 w 43"/>
                    <a:gd name="T45" fmla="*/ 52 h 87"/>
                    <a:gd name="T46" fmla="*/ 25 w 43"/>
                    <a:gd name="T47" fmla="*/ 60 h 87"/>
                    <a:gd name="T48" fmla="*/ 17 w 43"/>
                    <a:gd name="T49" fmla="*/ 60 h 87"/>
                    <a:gd name="T50" fmla="*/ 17 w 43"/>
                    <a:gd name="T51" fmla="*/ 52 h 87"/>
                    <a:gd name="T52" fmla="*/ 12 w 43"/>
                    <a:gd name="T53" fmla="*/ 38 h 87"/>
                    <a:gd name="T54" fmla="*/ 6 w 43"/>
                    <a:gd name="T55" fmla="*/ 23 h 87"/>
                    <a:gd name="T56" fmla="*/ 21 w 43"/>
                    <a:gd name="T57" fmla="*/ 6 h 87"/>
                    <a:gd name="T58" fmla="*/ 37 w 43"/>
                    <a:gd name="T59" fmla="*/ 23 h 87"/>
                    <a:gd name="T60" fmla="*/ 30 w 43"/>
                    <a:gd name="T61" fmla="*/ 4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87">
                      <a:moveTo>
                        <a:pt x="21" y="0"/>
                      </a:moveTo>
                      <a:cubicBezTo>
                        <a:pt x="8" y="0"/>
                        <a:pt x="0" y="9"/>
                        <a:pt x="0" y="23"/>
                      </a:cubicBezTo>
                      <a:cubicBezTo>
                        <a:pt x="0" y="32"/>
                        <a:pt x="3" y="38"/>
                        <a:pt x="6" y="42"/>
                      </a:cubicBezTo>
                      <a:cubicBezTo>
                        <a:pt x="9" y="46"/>
                        <a:pt x="11" y="49"/>
                        <a:pt x="11" y="52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0" y="60"/>
                        <a:pt x="9" y="60"/>
                        <a:pt x="9" y="61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9" y="81"/>
                        <a:pt x="10" y="81"/>
                        <a:pt x="11" y="81"/>
                      </a:cubicBez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2" y="84"/>
                        <a:pt x="16" y="87"/>
                        <a:pt x="21" y="87"/>
                      </a:cubicBezTo>
                      <a:cubicBezTo>
                        <a:pt x="27" y="87"/>
                        <a:pt x="31" y="84"/>
                        <a:pt x="31" y="81"/>
                      </a:cubicBezTo>
                      <a:cubicBezTo>
                        <a:pt x="32" y="81"/>
                        <a:pt x="32" y="81"/>
                        <a:pt x="32" y="81"/>
                      </a:cubicBezTo>
                      <a:cubicBezTo>
                        <a:pt x="33" y="81"/>
                        <a:pt x="34" y="81"/>
                        <a:pt x="34" y="80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4" y="60"/>
                        <a:pt x="33" y="60"/>
                        <a:pt x="32" y="60"/>
                      </a:cubicBezTo>
                      <a:cubicBezTo>
                        <a:pt x="32" y="60"/>
                        <a:pt x="32" y="60"/>
                        <a:pt x="32" y="60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2" y="49"/>
                        <a:pt x="34" y="47"/>
                        <a:pt x="36" y="44"/>
                      </a:cubicBezTo>
                      <a:cubicBezTo>
                        <a:pt x="39" y="40"/>
                        <a:pt x="43" y="34"/>
                        <a:pt x="43" y="23"/>
                      </a:cubicBezTo>
                      <a:cubicBezTo>
                        <a:pt x="43" y="9"/>
                        <a:pt x="34" y="0"/>
                        <a:pt x="21" y="0"/>
                      </a:cubicBezTo>
                      <a:close/>
                      <a:moveTo>
                        <a:pt x="30" y="40"/>
                      </a:moveTo>
                      <a:cubicBezTo>
                        <a:pt x="28" y="43"/>
                        <a:pt x="25" y="47"/>
                        <a:pt x="25" y="52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17" y="60"/>
                        <a:pt x="17" y="60"/>
                        <a:pt x="17" y="60"/>
                      </a:cubicBezTo>
                      <a:cubicBezTo>
                        <a:pt x="17" y="52"/>
                        <a:pt x="17" y="52"/>
                        <a:pt x="17" y="52"/>
                      </a:cubicBezTo>
                      <a:cubicBezTo>
                        <a:pt x="17" y="47"/>
                        <a:pt x="15" y="43"/>
                        <a:pt x="12" y="38"/>
                      </a:cubicBezTo>
                      <a:cubicBezTo>
                        <a:pt x="9" y="34"/>
                        <a:pt x="6" y="30"/>
                        <a:pt x="6" y="23"/>
                      </a:cubicBezTo>
                      <a:cubicBezTo>
                        <a:pt x="6" y="13"/>
                        <a:pt x="12" y="6"/>
                        <a:pt x="21" y="6"/>
                      </a:cubicBezTo>
                      <a:cubicBezTo>
                        <a:pt x="31" y="6"/>
                        <a:pt x="37" y="13"/>
                        <a:pt x="37" y="23"/>
                      </a:cubicBezTo>
                      <a:cubicBezTo>
                        <a:pt x="37" y="32"/>
                        <a:pt x="33" y="36"/>
                        <a:pt x="30" y="4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18"/>
                <p:cNvSpPr/>
                <p:nvPr/>
              </p:nvSpPr>
              <p:spPr bwMode="auto">
                <a:xfrm>
                  <a:off x="897564" y="1861789"/>
                  <a:ext cx="23813" cy="6350"/>
                </a:xfrm>
                <a:custGeom>
                  <a:avLst/>
                  <a:gdLst>
                    <a:gd name="T0" fmla="*/ 14 w 17"/>
                    <a:gd name="T1" fmla="*/ 0 h 5"/>
                    <a:gd name="T2" fmla="*/ 2 w 17"/>
                    <a:gd name="T3" fmla="*/ 0 h 5"/>
                    <a:gd name="T4" fmla="*/ 0 w 17"/>
                    <a:gd name="T5" fmla="*/ 2 h 5"/>
                    <a:gd name="T6" fmla="*/ 2 w 17"/>
                    <a:gd name="T7" fmla="*/ 5 h 5"/>
                    <a:gd name="T8" fmla="*/ 14 w 17"/>
                    <a:gd name="T9" fmla="*/ 5 h 5"/>
                    <a:gd name="T10" fmla="*/ 17 w 17"/>
                    <a:gd name="T11" fmla="*/ 2 h 5"/>
                    <a:gd name="T12" fmla="*/ 14 w 17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5">
                      <a:moveTo>
                        <a:pt x="1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6" y="5"/>
                        <a:pt x="17" y="4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19"/>
                <p:cNvSpPr/>
                <p:nvPr/>
              </p:nvSpPr>
              <p:spPr bwMode="auto">
                <a:xfrm>
                  <a:off x="851526" y="1796701"/>
                  <a:ext cx="6350" cy="23813"/>
                </a:xfrm>
                <a:custGeom>
                  <a:avLst/>
                  <a:gdLst>
                    <a:gd name="T0" fmla="*/ 2 w 5"/>
                    <a:gd name="T1" fmla="*/ 17 h 17"/>
                    <a:gd name="T2" fmla="*/ 5 w 5"/>
                    <a:gd name="T3" fmla="*/ 14 h 17"/>
                    <a:gd name="T4" fmla="*/ 5 w 5"/>
                    <a:gd name="T5" fmla="*/ 2 h 17"/>
                    <a:gd name="T6" fmla="*/ 2 w 5"/>
                    <a:gd name="T7" fmla="*/ 0 h 17"/>
                    <a:gd name="T8" fmla="*/ 0 w 5"/>
                    <a:gd name="T9" fmla="*/ 2 h 17"/>
                    <a:gd name="T10" fmla="*/ 0 w 5"/>
                    <a:gd name="T11" fmla="*/ 14 h 17"/>
                    <a:gd name="T12" fmla="*/ 2 w 5"/>
                    <a:gd name="T1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7">
                      <a:moveTo>
                        <a:pt x="2" y="17"/>
                      </a:moveTo>
                      <a:cubicBezTo>
                        <a:pt x="4" y="17"/>
                        <a:pt x="5" y="16"/>
                        <a:pt x="5" y="14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1" y="17"/>
                        <a:pt x="2" y="1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20"/>
                <p:cNvSpPr/>
                <p:nvPr/>
              </p:nvSpPr>
              <p:spPr bwMode="auto">
                <a:xfrm>
                  <a:off x="791201" y="1861789"/>
                  <a:ext cx="20638" cy="6350"/>
                </a:xfrm>
                <a:custGeom>
                  <a:avLst/>
                  <a:gdLst>
                    <a:gd name="T0" fmla="*/ 14 w 16"/>
                    <a:gd name="T1" fmla="*/ 0 h 5"/>
                    <a:gd name="T2" fmla="*/ 2 w 16"/>
                    <a:gd name="T3" fmla="*/ 0 h 5"/>
                    <a:gd name="T4" fmla="*/ 0 w 16"/>
                    <a:gd name="T5" fmla="*/ 2 h 5"/>
                    <a:gd name="T6" fmla="*/ 2 w 16"/>
                    <a:gd name="T7" fmla="*/ 5 h 5"/>
                    <a:gd name="T8" fmla="*/ 14 w 16"/>
                    <a:gd name="T9" fmla="*/ 5 h 5"/>
                    <a:gd name="T10" fmla="*/ 16 w 16"/>
                    <a:gd name="T11" fmla="*/ 2 h 5"/>
                    <a:gd name="T12" fmla="*/ 14 w 1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5">
                      <a:moveTo>
                        <a:pt x="1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6" y="4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21"/>
                <p:cNvSpPr/>
                <p:nvPr/>
              </p:nvSpPr>
              <p:spPr bwMode="auto">
                <a:xfrm>
                  <a:off x="800726" y="1817339"/>
                  <a:ext cx="19050" cy="17463"/>
                </a:xfrm>
                <a:custGeom>
                  <a:avLst/>
                  <a:gdLst>
                    <a:gd name="T0" fmla="*/ 4 w 14"/>
                    <a:gd name="T1" fmla="*/ 1 h 13"/>
                    <a:gd name="T2" fmla="*/ 1 w 14"/>
                    <a:gd name="T3" fmla="*/ 1 h 13"/>
                    <a:gd name="T4" fmla="*/ 1 w 14"/>
                    <a:gd name="T5" fmla="*/ 4 h 13"/>
                    <a:gd name="T6" fmla="*/ 10 w 14"/>
                    <a:gd name="T7" fmla="*/ 13 h 13"/>
                    <a:gd name="T8" fmla="*/ 11 w 14"/>
                    <a:gd name="T9" fmla="*/ 13 h 13"/>
                    <a:gd name="T10" fmla="*/ 13 w 14"/>
                    <a:gd name="T11" fmla="*/ 13 h 13"/>
                    <a:gd name="T12" fmla="*/ 13 w 14"/>
                    <a:gd name="T13" fmla="*/ 9 h 13"/>
                    <a:gd name="T14" fmla="*/ 4 w 14"/>
                    <a:gd name="T1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3">
                      <a:moveTo>
                        <a:pt x="4" y="1"/>
                      </a:move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11" y="13"/>
                        <a:pt x="11" y="13"/>
                      </a:cubicBezTo>
                      <a:cubicBezTo>
                        <a:pt x="12" y="13"/>
                        <a:pt x="13" y="13"/>
                        <a:pt x="13" y="13"/>
                      </a:cubicBezTo>
                      <a:cubicBezTo>
                        <a:pt x="14" y="12"/>
                        <a:pt x="14" y="10"/>
                        <a:pt x="13" y="9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2"/>
                <p:cNvSpPr/>
                <p:nvPr/>
              </p:nvSpPr>
              <p:spPr bwMode="auto">
                <a:xfrm>
                  <a:off x="881689" y="1817339"/>
                  <a:ext cx="17463" cy="17463"/>
                </a:xfrm>
                <a:custGeom>
                  <a:avLst/>
                  <a:gdLst>
                    <a:gd name="T0" fmla="*/ 12 w 13"/>
                    <a:gd name="T1" fmla="*/ 1 h 13"/>
                    <a:gd name="T2" fmla="*/ 9 w 13"/>
                    <a:gd name="T3" fmla="*/ 1 h 13"/>
                    <a:gd name="T4" fmla="*/ 1 w 13"/>
                    <a:gd name="T5" fmla="*/ 9 h 13"/>
                    <a:gd name="T6" fmla="*/ 1 w 13"/>
                    <a:gd name="T7" fmla="*/ 13 h 13"/>
                    <a:gd name="T8" fmla="*/ 2 w 13"/>
                    <a:gd name="T9" fmla="*/ 13 h 13"/>
                    <a:gd name="T10" fmla="*/ 4 w 13"/>
                    <a:gd name="T11" fmla="*/ 13 h 13"/>
                    <a:gd name="T12" fmla="*/ 12 w 13"/>
                    <a:gd name="T13" fmla="*/ 4 h 13"/>
                    <a:gd name="T14" fmla="*/ 12 w 13"/>
                    <a:gd name="T1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3">
                      <a:moveTo>
                        <a:pt x="12" y="1"/>
                      </a:moveTo>
                      <a:cubicBezTo>
                        <a:pt x="12" y="0"/>
                        <a:pt x="10" y="0"/>
                        <a:pt x="9" y="1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2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3" y="13"/>
                        <a:pt x="3" y="13"/>
                        <a:pt x="4" y="13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3" y="3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Freeform 201"/>
              <p:cNvSpPr>
                <a:spLocks noEditPoints="1"/>
              </p:cNvSpPr>
              <p:nvPr/>
            </p:nvSpPr>
            <p:spPr bwMode="auto">
              <a:xfrm>
                <a:off x="10774789" y="1275481"/>
                <a:ext cx="821672" cy="102870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心形 43"/>
              <p:cNvSpPr/>
              <p:nvPr/>
            </p:nvSpPr>
            <p:spPr>
              <a:xfrm>
                <a:off x="5760669" y="5721982"/>
                <a:ext cx="884823" cy="884823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Freeform 172"/>
              <p:cNvSpPr>
                <a:spLocks noEditPoints="1"/>
              </p:cNvSpPr>
              <p:nvPr/>
            </p:nvSpPr>
            <p:spPr bwMode="auto">
              <a:xfrm>
                <a:off x="8781881" y="2010511"/>
                <a:ext cx="700957" cy="763964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心形 49"/>
              <p:cNvSpPr/>
              <p:nvPr/>
            </p:nvSpPr>
            <p:spPr>
              <a:xfrm>
                <a:off x="6853903" y="1073788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心形 50"/>
              <p:cNvSpPr/>
              <p:nvPr/>
            </p:nvSpPr>
            <p:spPr>
              <a:xfrm>
                <a:off x="1263484" y="1047491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心形 51"/>
              <p:cNvSpPr/>
              <p:nvPr/>
            </p:nvSpPr>
            <p:spPr>
              <a:xfrm>
                <a:off x="10887055" y="6173398"/>
                <a:ext cx="543815" cy="543815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心形 52"/>
              <p:cNvSpPr/>
              <p:nvPr/>
            </p:nvSpPr>
            <p:spPr>
              <a:xfrm rot="10800000">
                <a:off x="9902603" y="1947588"/>
                <a:ext cx="740844" cy="740844"/>
              </a:xfrm>
              <a:prstGeom prst="hear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Freeform 172"/>
              <p:cNvSpPr>
                <a:spLocks noEditPoints="1"/>
              </p:cNvSpPr>
              <p:nvPr/>
            </p:nvSpPr>
            <p:spPr bwMode="auto">
              <a:xfrm>
                <a:off x="282325" y="4330586"/>
                <a:ext cx="579754" cy="631866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72"/>
              <p:cNvSpPr>
                <a:spLocks noEditPoints="1"/>
              </p:cNvSpPr>
              <p:nvPr/>
            </p:nvSpPr>
            <p:spPr bwMode="auto">
              <a:xfrm>
                <a:off x="11274651" y="4248129"/>
                <a:ext cx="579754" cy="631866"/>
              </a:xfrm>
              <a:custGeom>
                <a:avLst/>
                <a:gdLst>
                  <a:gd name="T0" fmla="*/ 161 w 267"/>
                  <a:gd name="T1" fmla="*/ 0 h 291"/>
                  <a:gd name="T2" fmla="*/ 241 w 267"/>
                  <a:gd name="T3" fmla="*/ 47 h 291"/>
                  <a:gd name="T4" fmla="*/ 152 w 267"/>
                  <a:gd name="T5" fmla="*/ 198 h 291"/>
                  <a:gd name="T6" fmla="*/ 109 w 267"/>
                  <a:gd name="T7" fmla="*/ 224 h 291"/>
                  <a:gd name="T8" fmla="*/ 67 w 267"/>
                  <a:gd name="T9" fmla="*/ 227 h 291"/>
                  <a:gd name="T10" fmla="*/ 71 w 267"/>
                  <a:gd name="T11" fmla="*/ 149 h 291"/>
                  <a:gd name="T12" fmla="*/ 161 w 267"/>
                  <a:gd name="T13" fmla="*/ 0 h 291"/>
                  <a:gd name="T14" fmla="*/ 161 w 267"/>
                  <a:gd name="T15" fmla="*/ 0 h 291"/>
                  <a:gd name="T16" fmla="*/ 239 w 267"/>
                  <a:gd name="T17" fmla="*/ 286 h 291"/>
                  <a:gd name="T18" fmla="*/ 244 w 267"/>
                  <a:gd name="T19" fmla="*/ 257 h 291"/>
                  <a:gd name="T20" fmla="*/ 156 w 267"/>
                  <a:gd name="T21" fmla="*/ 255 h 291"/>
                  <a:gd name="T22" fmla="*/ 267 w 267"/>
                  <a:gd name="T23" fmla="*/ 248 h 291"/>
                  <a:gd name="T24" fmla="*/ 265 w 267"/>
                  <a:gd name="T25" fmla="*/ 236 h 291"/>
                  <a:gd name="T26" fmla="*/ 234 w 267"/>
                  <a:gd name="T27" fmla="*/ 234 h 291"/>
                  <a:gd name="T28" fmla="*/ 265 w 267"/>
                  <a:gd name="T29" fmla="*/ 229 h 291"/>
                  <a:gd name="T30" fmla="*/ 253 w 267"/>
                  <a:gd name="T31" fmla="*/ 205 h 291"/>
                  <a:gd name="T32" fmla="*/ 173 w 267"/>
                  <a:gd name="T33" fmla="*/ 196 h 291"/>
                  <a:gd name="T34" fmla="*/ 171 w 267"/>
                  <a:gd name="T35" fmla="*/ 220 h 291"/>
                  <a:gd name="T36" fmla="*/ 206 w 267"/>
                  <a:gd name="T37" fmla="*/ 227 h 291"/>
                  <a:gd name="T38" fmla="*/ 0 w 267"/>
                  <a:gd name="T39" fmla="*/ 236 h 291"/>
                  <a:gd name="T40" fmla="*/ 3 w 267"/>
                  <a:gd name="T41" fmla="*/ 257 h 291"/>
                  <a:gd name="T42" fmla="*/ 135 w 267"/>
                  <a:gd name="T43" fmla="*/ 274 h 291"/>
                  <a:gd name="T44" fmla="*/ 83 w 267"/>
                  <a:gd name="T45" fmla="*/ 274 h 291"/>
                  <a:gd name="T46" fmla="*/ 85 w 267"/>
                  <a:gd name="T47" fmla="*/ 291 h 291"/>
                  <a:gd name="T48" fmla="*/ 239 w 267"/>
                  <a:gd name="T49" fmla="*/ 286 h 291"/>
                  <a:gd name="T50" fmla="*/ 239 w 267"/>
                  <a:gd name="T51" fmla="*/ 286 h 291"/>
                  <a:gd name="T52" fmla="*/ 104 w 267"/>
                  <a:gd name="T53" fmla="*/ 208 h 291"/>
                  <a:gd name="T54" fmla="*/ 135 w 267"/>
                  <a:gd name="T55" fmla="*/ 189 h 291"/>
                  <a:gd name="T56" fmla="*/ 85 w 267"/>
                  <a:gd name="T57" fmla="*/ 158 h 291"/>
                  <a:gd name="T58" fmla="*/ 83 w 267"/>
                  <a:gd name="T59" fmla="*/ 196 h 291"/>
                  <a:gd name="T60" fmla="*/ 104 w 267"/>
                  <a:gd name="T61" fmla="*/ 208 h 291"/>
                  <a:gd name="T62" fmla="*/ 104 w 267"/>
                  <a:gd name="T63" fmla="*/ 208 h 291"/>
                  <a:gd name="T64" fmla="*/ 213 w 267"/>
                  <a:gd name="T65" fmla="*/ 47 h 291"/>
                  <a:gd name="T66" fmla="*/ 140 w 267"/>
                  <a:gd name="T67" fmla="*/ 168 h 291"/>
                  <a:gd name="T68" fmla="*/ 149 w 267"/>
                  <a:gd name="T69" fmla="*/ 172 h 291"/>
                  <a:gd name="T70" fmla="*/ 223 w 267"/>
                  <a:gd name="T71" fmla="*/ 52 h 291"/>
                  <a:gd name="T72" fmla="*/ 213 w 267"/>
                  <a:gd name="T73" fmla="*/ 47 h 291"/>
                  <a:gd name="T74" fmla="*/ 213 w 267"/>
                  <a:gd name="T75" fmla="*/ 47 h 291"/>
                  <a:gd name="T76" fmla="*/ 168 w 267"/>
                  <a:gd name="T77" fmla="*/ 19 h 291"/>
                  <a:gd name="T78" fmla="*/ 95 w 267"/>
                  <a:gd name="T79" fmla="*/ 139 h 291"/>
                  <a:gd name="T80" fmla="*/ 111 w 267"/>
                  <a:gd name="T81" fmla="*/ 149 h 291"/>
                  <a:gd name="T82" fmla="*/ 185 w 267"/>
                  <a:gd name="T83" fmla="*/ 28 h 291"/>
                  <a:gd name="T84" fmla="*/ 168 w 267"/>
                  <a:gd name="T85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1">
                    <a:moveTo>
                      <a:pt x="161" y="0"/>
                    </a:moveTo>
                    <a:lnTo>
                      <a:pt x="241" y="47"/>
                    </a:lnTo>
                    <a:lnTo>
                      <a:pt x="152" y="198"/>
                    </a:lnTo>
                    <a:lnTo>
                      <a:pt x="109" y="224"/>
                    </a:lnTo>
                    <a:lnTo>
                      <a:pt x="67" y="227"/>
                    </a:lnTo>
                    <a:lnTo>
                      <a:pt x="71" y="149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239" y="286"/>
                    </a:moveTo>
                    <a:lnTo>
                      <a:pt x="244" y="257"/>
                    </a:lnTo>
                    <a:lnTo>
                      <a:pt x="156" y="255"/>
                    </a:lnTo>
                    <a:lnTo>
                      <a:pt x="267" y="248"/>
                    </a:lnTo>
                    <a:lnTo>
                      <a:pt x="265" y="236"/>
                    </a:lnTo>
                    <a:lnTo>
                      <a:pt x="234" y="234"/>
                    </a:lnTo>
                    <a:lnTo>
                      <a:pt x="265" y="229"/>
                    </a:lnTo>
                    <a:lnTo>
                      <a:pt x="253" y="205"/>
                    </a:lnTo>
                    <a:lnTo>
                      <a:pt x="173" y="196"/>
                    </a:lnTo>
                    <a:lnTo>
                      <a:pt x="171" y="220"/>
                    </a:lnTo>
                    <a:lnTo>
                      <a:pt x="206" y="227"/>
                    </a:lnTo>
                    <a:lnTo>
                      <a:pt x="0" y="236"/>
                    </a:lnTo>
                    <a:lnTo>
                      <a:pt x="3" y="257"/>
                    </a:lnTo>
                    <a:lnTo>
                      <a:pt x="135" y="274"/>
                    </a:lnTo>
                    <a:lnTo>
                      <a:pt x="83" y="274"/>
                    </a:lnTo>
                    <a:lnTo>
                      <a:pt x="85" y="291"/>
                    </a:lnTo>
                    <a:lnTo>
                      <a:pt x="239" y="286"/>
                    </a:lnTo>
                    <a:lnTo>
                      <a:pt x="239" y="286"/>
                    </a:lnTo>
                    <a:close/>
                    <a:moveTo>
                      <a:pt x="104" y="208"/>
                    </a:moveTo>
                    <a:lnTo>
                      <a:pt x="135" y="189"/>
                    </a:lnTo>
                    <a:lnTo>
                      <a:pt x="85" y="158"/>
                    </a:lnTo>
                    <a:lnTo>
                      <a:pt x="83" y="196"/>
                    </a:lnTo>
                    <a:lnTo>
                      <a:pt x="104" y="208"/>
                    </a:lnTo>
                    <a:lnTo>
                      <a:pt x="104" y="208"/>
                    </a:lnTo>
                    <a:close/>
                    <a:moveTo>
                      <a:pt x="213" y="47"/>
                    </a:moveTo>
                    <a:lnTo>
                      <a:pt x="140" y="168"/>
                    </a:lnTo>
                    <a:lnTo>
                      <a:pt x="149" y="172"/>
                    </a:lnTo>
                    <a:lnTo>
                      <a:pt x="223" y="52"/>
                    </a:lnTo>
                    <a:lnTo>
                      <a:pt x="213" y="47"/>
                    </a:lnTo>
                    <a:lnTo>
                      <a:pt x="213" y="47"/>
                    </a:lnTo>
                    <a:close/>
                    <a:moveTo>
                      <a:pt x="168" y="19"/>
                    </a:moveTo>
                    <a:lnTo>
                      <a:pt x="95" y="139"/>
                    </a:lnTo>
                    <a:lnTo>
                      <a:pt x="111" y="149"/>
                    </a:lnTo>
                    <a:lnTo>
                      <a:pt x="185" y="28"/>
                    </a:lnTo>
                    <a:lnTo>
                      <a:pt x="168" y="1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01"/>
              <p:cNvSpPr>
                <a:spLocks noEditPoints="1"/>
              </p:cNvSpPr>
              <p:nvPr/>
            </p:nvSpPr>
            <p:spPr bwMode="auto">
              <a:xfrm>
                <a:off x="4616915" y="135452"/>
                <a:ext cx="510306" cy="63888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01"/>
              <p:cNvSpPr>
                <a:spLocks noEditPoints="1"/>
              </p:cNvSpPr>
              <p:nvPr/>
            </p:nvSpPr>
            <p:spPr bwMode="auto">
              <a:xfrm>
                <a:off x="3372267" y="6173398"/>
                <a:ext cx="510306" cy="638887"/>
              </a:xfrm>
              <a:custGeom>
                <a:avLst/>
                <a:gdLst>
                  <a:gd name="T0" fmla="*/ 7 w 127"/>
                  <a:gd name="T1" fmla="*/ 0 h 159"/>
                  <a:gd name="T2" fmla="*/ 121 w 127"/>
                  <a:gd name="T3" fmla="*/ 0 h 159"/>
                  <a:gd name="T4" fmla="*/ 127 w 127"/>
                  <a:gd name="T5" fmla="*/ 0 h 159"/>
                  <a:gd name="T6" fmla="*/ 127 w 127"/>
                  <a:gd name="T7" fmla="*/ 6 h 159"/>
                  <a:gd name="T8" fmla="*/ 127 w 127"/>
                  <a:gd name="T9" fmla="*/ 152 h 159"/>
                  <a:gd name="T10" fmla="*/ 127 w 127"/>
                  <a:gd name="T11" fmla="*/ 159 h 159"/>
                  <a:gd name="T12" fmla="*/ 121 w 127"/>
                  <a:gd name="T13" fmla="*/ 159 h 159"/>
                  <a:gd name="T14" fmla="*/ 41 w 127"/>
                  <a:gd name="T15" fmla="*/ 159 h 159"/>
                  <a:gd name="T16" fmla="*/ 38 w 127"/>
                  <a:gd name="T17" fmla="*/ 159 h 159"/>
                  <a:gd name="T18" fmla="*/ 37 w 127"/>
                  <a:gd name="T19" fmla="*/ 158 h 159"/>
                  <a:gd name="T20" fmla="*/ 3 w 127"/>
                  <a:gd name="T21" fmla="*/ 132 h 159"/>
                  <a:gd name="T22" fmla="*/ 0 w 127"/>
                  <a:gd name="T23" fmla="*/ 131 h 159"/>
                  <a:gd name="T24" fmla="*/ 0 w 127"/>
                  <a:gd name="T25" fmla="*/ 128 h 159"/>
                  <a:gd name="T26" fmla="*/ 0 w 127"/>
                  <a:gd name="T27" fmla="*/ 6 h 159"/>
                  <a:gd name="T28" fmla="*/ 0 w 127"/>
                  <a:gd name="T29" fmla="*/ 0 h 159"/>
                  <a:gd name="T30" fmla="*/ 7 w 127"/>
                  <a:gd name="T31" fmla="*/ 0 h 159"/>
                  <a:gd name="T32" fmla="*/ 7 w 127"/>
                  <a:gd name="T33" fmla="*/ 0 h 159"/>
                  <a:gd name="T34" fmla="*/ 14 w 127"/>
                  <a:gd name="T35" fmla="*/ 121 h 159"/>
                  <a:gd name="T36" fmla="*/ 34 w 127"/>
                  <a:gd name="T37" fmla="*/ 113 h 159"/>
                  <a:gd name="T38" fmla="*/ 37 w 127"/>
                  <a:gd name="T39" fmla="*/ 112 h 159"/>
                  <a:gd name="T40" fmla="*/ 38 w 127"/>
                  <a:gd name="T41" fmla="*/ 114 h 159"/>
                  <a:gd name="T42" fmla="*/ 46 w 127"/>
                  <a:gd name="T43" fmla="*/ 145 h 159"/>
                  <a:gd name="T44" fmla="*/ 114 w 127"/>
                  <a:gd name="T45" fmla="*/ 145 h 159"/>
                  <a:gd name="T46" fmla="*/ 114 w 127"/>
                  <a:gd name="T47" fmla="*/ 13 h 159"/>
                  <a:gd name="T48" fmla="*/ 14 w 127"/>
                  <a:gd name="T49" fmla="*/ 13 h 159"/>
                  <a:gd name="T50" fmla="*/ 14 w 127"/>
                  <a:gd name="T51" fmla="*/ 121 h 159"/>
                  <a:gd name="T52" fmla="*/ 14 w 127"/>
                  <a:gd name="T53" fmla="*/ 121 h 159"/>
                  <a:gd name="T54" fmla="*/ 40 w 127"/>
                  <a:gd name="T55" fmla="*/ 144 h 159"/>
                  <a:gd name="T56" fmla="*/ 33 w 127"/>
                  <a:gd name="T57" fmla="*/ 120 h 159"/>
                  <a:gd name="T58" fmla="*/ 17 w 127"/>
                  <a:gd name="T59" fmla="*/ 125 h 159"/>
                  <a:gd name="T60" fmla="*/ 40 w 127"/>
                  <a:gd name="T61" fmla="*/ 144 h 159"/>
                  <a:gd name="T62" fmla="*/ 40 w 127"/>
                  <a:gd name="T63" fmla="*/ 144 h 159"/>
                  <a:gd name="T64" fmla="*/ 30 w 127"/>
                  <a:gd name="T65" fmla="*/ 85 h 159"/>
                  <a:gd name="T66" fmla="*/ 30 w 127"/>
                  <a:gd name="T67" fmla="*/ 91 h 159"/>
                  <a:gd name="T68" fmla="*/ 99 w 127"/>
                  <a:gd name="T69" fmla="*/ 91 h 159"/>
                  <a:gd name="T70" fmla="*/ 99 w 127"/>
                  <a:gd name="T71" fmla="*/ 85 h 159"/>
                  <a:gd name="T72" fmla="*/ 30 w 127"/>
                  <a:gd name="T73" fmla="*/ 85 h 159"/>
                  <a:gd name="T74" fmla="*/ 30 w 127"/>
                  <a:gd name="T75" fmla="*/ 85 h 159"/>
                  <a:gd name="T76" fmla="*/ 30 w 127"/>
                  <a:gd name="T77" fmla="*/ 68 h 159"/>
                  <a:gd name="T78" fmla="*/ 30 w 127"/>
                  <a:gd name="T79" fmla="*/ 74 h 159"/>
                  <a:gd name="T80" fmla="*/ 99 w 127"/>
                  <a:gd name="T81" fmla="*/ 74 h 159"/>
                  <a:gd name="T82" fmla="*/ 99 w 127"/>
                  <a:gd name="T83" fmla="*/ 68 h 159"/>
                  <a:gd name="T84" fmla="*/ 30 w 127"/>
                  <a:gd name="T85" fmla="*/ 68 h 159"/>
                  <a:gd name="T86" fmla="*/ 30 w 127"/>
                  <a:gd name="T87" fmla="*/ 68 h 159"/>
                  <a:gd name="T88" fmla="*/ 30 w 127"/>
                  <a:gd name="T89" fmla="*/ 51 h 159"/>
                  <a:gd name="T90" fmla="*/ 30 w 127"/>
                  <a:gd name="T91" fmla="*/ 56 h 159"/>
                  <a:gd name="T92" fmla="*/ 99 w 127"/>
                  <a:gd name="T93" fmla="*/ 56 h 159"/>
                  <a:gd name="T94" fmla="*/ 99 w 127"/>
                  <a:gd name="T95" fmla="*/ 51 h 159"/>
                  <a:gd name="T96" fmla="*/ 30 w 127"/>
                  <a:gd name="T97" fmla="*/ 51 h 159"/>
                  <a:gd name="T98" fmla="*/ 30 w 127"/>
                  <a:gd name="T99" fmla="*/ 51 h 159"/>
                  <a:gd name="T100" fmla="*/ 30 w 127"/>
                  <a:gd name="T101" fmla="*/ 33 h 159"/>
                  <a:gd name="T102" fmla="*/ 30 w 127"/>
                  <a:gd name="T103" fmla="*/ 40 h 159"/>
                  <a:gd name="T104" fmla="*/ 99 w 127"/>
                  <a:gd name="T105" fmla="*/ 40 h 159"/>
                  <a:gd name="T106" fmla="*/ 99 w 127"/>
                  <a:gd name="T107" fmla="*/ 33 h 159"/>
                  <a:gd name="T108" fmla="*/ 30 w 127"/>
                  <a:gd name="T109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7" h="159">
                    <a:moveTo>
                      <a:pt x="7" y="0"/>
                    </a:moveTo>
                    <a:lnTo>
                      <a:pt x="121" y="0"/>
                    </a:lnTo>
                    <a:lnTo>
                      <a:pt x="127" y="0"/>
                    </a:lnTo>
                    <a:lnTo>
                      <a:pt x="127" y="6"/>
                    </a:lnTo>
                    <a:lnTo>
                      <a:pt x="127" y="152"/>
                    </a:lnTo>
                    <a:lnTo>
                      <a:pt x="127" y="159"/>
                    </a:lnTo>
                    <a:lnTo>
                      <a:pt x="121" y="159"/>
                    </a:lnTo>
                    <a:lnTo>
                      <a:pt x="41" y="159"/>
                    </a:lnTo>
                    <a:lnTo>
                      <a:pt x="38" y="159"/>
                    </a:lnTo>
                    <a:lnTo>
                      <a:pt x="37" y="158"/>
                    </a:lnTo>
                    <a:lnTo>
                      <a:pt x="3" y="132"/>
                    </a:lnTo>
                    <a:lnTo>
                      <a:pt x="0" y="131"/>
                    </a:lnTo>
                    <a:lnTo>
                      <a:pt x="0" y="12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4" y="121"/>
                    </a:moveTo>
                    <a:lnTo>
                      <a:pt x="34" y="113"/>
                    </a:lnTo>
                    <a:lnTo>
                      <a:pt x="37" y="112"/>
                    </a:lnTo>
                    <a:lnTo>
                      <a:pt x="38" y="114"/>
                    </a:lnTo>
                    <a:lnTo>
                      <a:pt x="46" y="145"/>
                    </a:lnTo>
                    <a:lnTo>
                      <a:pt x="114" y="145"/>
                    </a:lnTo>
                    <a:lnTo>
                      <a:pt x="114" y="13"/>
                    </a:lnTo>
                    <a:lnTo>
                      <a:pt x="14" y="13"/>
                    </a:lnTo>
                    <a:lnTo>
                      <a:pt x="14" y="121"/>
                    </a:lnTo>
                    <a:lnTo>
                      <a:pt x="14" y="121"/>
                    </a:lnTo>
                    <a:close/>
                    <a:moveTo>
                      <a:pt x="40" y="144"/>
                    </a:moveTo>
                    <a:lnTo>
                      <a:pt x="33" y="120"/>
                    </a:lnTo>
                    <a:lnTo>
                      <a:pt x="17" y="125"/>
                    </a:lnTo>
                    <a:lnTo>
                      <a:pt x="40" y="144"/>
                    </a:lnTo>
                    <a:lnTo>
                      <a:pt x="40" y="144"/>
                    </a:lnTo>
                    <a:close/>
                    <a:moveTo>
                      <a:pt x="30" y="85"/>
                    </a:moveTo>
                    <a:lnTo>
                      <a:pt x="30" y="91"/>
                    </a:lnTo>
                    <a:lnTo>
                      <a:pt x="99" y="91"/>
                    </a:lnTo>
                    <a:lnTo>
                      <a:pt x="99" y="85"/>
                    </a:lnTo>
                    <a:lnTo>
                      <a:pt x="30" y="85"/>
                    </a:lnTo>
                    <a:lnTo>
                      <a:pt x="30" y="85"/>
                    </a:lnTo>
                    <a:close/>
                    <a:moveTo>
                      <a:pt x="30" y="68"/>
                    </a:moveTo>
                    <a:lnTo>
                      <a:pt x="30" y="74"/>
                    </a:lnTo>
                    <a:lnTo>
                      <a:pt x="99" y="74"/>
                    </a:lnTo>
                    <a:lnTo>
                      <a:pt x="99" y="68"/>
                    </a:lnTo>
                    <a:lnTo>
                      <a:pt x="30" y="68"/>
                    </a:lnTo>
                    <a:lnTo>
                      <a:pt x="30" y="68"/>
                    </a:lnTo>
                    <a:close/>
                    <a:moveTo>
                      <a:pt x="30" y="51"/>
                    </a:moveTo>
                    <a:lnTo>
                      <a:pt x="30" y="56"/>
                    </a:lnTo>
                    <a:lnTo>
                      <a:pt x="99" y="56"/>
                    </a:lnTo>
                    <a:lnTo>
                      <a:pt x="99" y="51"/>
                    </a:lnTo>
                    <a:lnTo>
                      <a:pt x="30" y="51"/>
                    </a:lnTo>
                    <a:lnTo>
                      <a:pt x="30" y="51"/>
                    </a:lnTo>
                    <a:close/>
                    <a:moveTo>
                      <a:pt x="30" y="33"/>
                    </a:moveTo>
                    <a:lnTo>
                      <a:pt x="30" y="40"/>
                    </a:lnTo>
                    <a:lnTo>
                      <a:pt x="99" y="40"/>
                    </a:lnTo>
                    <a:lnTo>
                      <a:pt x="99" y="33"/>
                    </a:lnTo>
                    <a:lnTo>
                      <a:pt x="30" y="3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61"/>
              <p:cNvSpPr>
                <a:spLocks noEditPoints="1"/>
              </p:cNvSpPr>
              <p:nvPr/>
            </p:nvSpPr>
            <p:spPr bwMode="auto">
              <a:xfrm>
                <a:off x="8202216" y="1105181"/>
                <a:ext cx="691338" cy="570937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61"/>
              <p:cNvSpPr>
                <a:spLocks noEditPoints="1"/>
              </p:cNvSpPr>
              <p:nvPr/>
            </p:nvSpPr>
            <p:spPr bwMode="auto">
              <a:xfrm>
                <a:off x="1659445" y="6253236"/>
                <a:ext cx="691338" cy="570937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61"/>
              <p:cNvSpPr>
                <a:spLocks noEditPoints="1"/>
              </p:cNvSpPr>
              <p:nvPr/>
            </p:nvSpPr>
            <p:spPr bwMode="auto">
              <a:xfrm>
                <a:off x="11274651" y="439884"/>
                <a:ext cx="691338" cy="570937"/>
              </a:xfrm>
              <a:custGeom>
                <a:avLst/>
                <a:gdLst>
                  <a:gd name="T0" fmla="*/ 30 w 132"/>
                  <a:gd name="T1" fmla="*/ 93 h 109"/>
                  <a:gd name="T2" fmla="*/ 42 w 132"/>
                  <a:gd name="T3" fmla="*/ 93 h 109"/>
                  <a:gd name="T4" fmla="*/ 42 w 132"/>
                  <a:gd name="T5" fmla="*/ 87 h 109"/>
                  <a:gd name="T6" fmla="*/ 58 w 132"/>
                  <a:gd name="T7" fmla="*/ 87 h 109"/>
                  <a:gd name="T8" fmla="*/ 58 w 132"/>
                  <a:gd name="T9" fmla="*/ 16 h 109"/>
                  <a:gd name="T10" fmla="*/ 28 w 132"/>
                  <a:gd name="T11" fmla="*/ 23 h 109"/>
                  <a:gd name="T12" fmla="*/ 29 w 132"/>
                  <a:gd name="T13" fmla="*/ 26 h 109"/>
                  <a:gd name="T14" fmla="*/ 29 w 132"/>
                  <a:gd name="T15" fmla="*/ 29 h 109"/>
                  <a:gd name="T16" fmla="*/ 45 w 132"/>
                  <a:gd name="T17" fmla="*/ 58 h 109"/>
                  <a:gd name="T18" fmla="*/ 47 w 132"/>
                  <a:gd name="T19" fmla="*/ 58 h 109"/>
                  <a:gd name="T20" fmla="*/ 1 w 132"/>
                  <a:gd name="T21" fmla="*/ 58 h 109"/>
                  <a:gd name="T22" fmla="*/ 2 w 132"/>
                  <a:gd name="T23" fmla="*/ 58 h 109"/>
                  <a:gd name="T24" fmla="*/ 2 w 132"/>
                  <a:gd name="T25" fmla="*/ 58 h 109"/>
                  <a:gd name="T26" fmla="*/ 20 w 132"/>
                  <a:gd name="T27" fmla="*/ 29 h 109"/>
                  <a:gd name="T28" fmla="*/ 19 w 132"/>
                  <a:gd name="T29" fmla="*/ 26 h 109"/>
                  <a:gd name="T30" fmla="*/ 23 w 132"/>
                  <a:gd name="T31" fmla="*/ 20 h 109"/>
                  <a:gd name="T32" fmla="*/ 23 w 132"/>
                  <a:gd name="T33" fmla="*/ 19 h 109"/>
                  <a:gd name="T34" fmla="*/ 58 w 132"/>
                  <a:gd name="T35" fmla="*/ 6 h 109"/>
                  <a:gd name="T36" fmla="*/ 64 w 132"/>
                  <a:gd name="T37" fmla="*/ 0 h 109"/>
                  <a:gd name="T38" fmla="*/ 72 w 132"/>
                  <a:gd name="T39" fmla="*/ 3 h 109"/>
                  <a:gd name="T40" fmla="*/ 109 w 132"/>
                  <a:gd name="T41" fmla="*/ 0 h 109"/>
                  <a:gd name="T42" fmla="*/ 109 w 132"/>
                  <a:gd name="T43" fmla="*/ 1 h 109"/>
                  <a:gd name="T44" fmla="*/ 114 w 132"/>
                  <a:gd name="T45" fmla="*/ 6 h 109"/>
                  <a:gd name="T46" fmla="*/ 113 w 132"/>
                  <a:gd name="T47" fmla="*/ 9 h 109"/>
                  <a:gd name="T48" fmla="*/ 130 w 132"/>
                  <a:gd name="T49" fmla="*/ 39 h 109"/>
                  <a:gd name="T50" fmla="*/ 132 w 132"/>
                  <a:gd name="T51" fmla="*/ 39 h 109"/>
                  <a:gd name="T52" fmla="*/ 85 w 132"/>
                  <a:gd name="T53" fmla="*/ 39 h 109"/>
                  <a:gd name="T54" fmla="*/ 87 w 132"/>
                  <a:gd name="T55" fmla="*/ 39 h 109"/>
                  <a:gd name="T56" fmla="*/ 87 w 132"/>
                  <a:gd name="T57" fmla="*/ 39 h 109"/>
                  <a:gd name="T58" fmla="*/ 104 w 132"/>
                  <a:gd name="T59" fmla="*/ 9 h 109"/>
                  <a:gd name="T60" fmla="*/ 103 w 132"/>
                  <a:gd name="T61" fmla="*/ 6 h 109"/>
                  <a:gd name="T62" fmla="*/ 103 w 132"/>
                  <a:gd name="T63" fmla="*/ 6 h 109"/>
                  <a:gd name="T64" fmla="*/ 74 w 132"/>
                  <a:gd name="T65" fmla="*/ 12 h 109"/>
                  <a:gd name="T66" fmla="*/ 74 w 132"/>
                  <a:gd name="T67" fmla="*/ 87 h 109"/>
                  <a:gd name="T68" fmla="*/ 88 w 132"/>
                  <a:gd name="T69" fmla="*/ 87 h 109"/>
                  <a:gd name="T70" fmla="*/ 88 w 132"/>
                  <a:gd name="T71" fmla="*/ 93 h 109"/>
                  <a:gd name="T72" fmla="*/ 100 w 132"/>
                  <a:gd name="T73" fmla="*/ 93 h 109"/>
                  <a:gd name="T74" fmla="*/ 100 w 132"/>
                  <a:gd name="T75" fmla="*/ 109 h 109"/>
                  <a:gd name="T76" fmla="*/ 30 w 132"/>
                  <a:gd name="T77" fmla="*/ 109 h 109"/>
                  <a:gd name="T78" fmla="*/ 30 w 132"/>
                  <a:gd name="T79" fmla="*/ 93 h 109"/>
                  <a:gd name="T80" fmla="*/ 110 w 132"/>
                  <a:gd name="T81" fmla="*/ 12 h 109"/>
                  <a:gd name="T82" fmla="*/ 108 w 132"/>
                  <a:gd name="T83" fmla="*/ 12 h 109"/>
                  <a:gd name="T84" fmla="*/ 107 w 132"/>
                  <a:gd name="T85" fmla="*/ 12 h 109"/>
                  <a:gd name="T86" fmla="*/ 91 w 132"/>
                  <a:gd name="T87" fmla="*/ 39 h 109"/>
                  <a:gd name="T88" fmla="*/ 126 w 132"/>
                  <a:gd name="T89" fmla="*/ 39 h 109"/>
                  <a:gd name="T90" fmla="*/ 110 w 132"/>
                  <a:gd name="T91" fmla="*/ 12 h 109"/>
                  <a:gd name="T92" fmla="*/ 26 w 132"/>
                  <a:gd name="T93" fmla="*/ 31 h 109"/>
                  <a:gd name="T94" fmla="*/ 24 w 132"/>
                  <a:gd name="T95" fmla="*/ 31 h 109"/>
                  <a:gd name="T96" fmla="*/ 23 w 132"/>
                  <a:gd name="T97" fmla="*/ 31 h 109"/>
                  <a:gd name="T98" fmla="*/ 6 w 132"/>
                  <a:gd name="T99" fmla="*/ 58 h 109"/>
                  <a:gd name="T100" fmla="*/ 41 w 132"/>
                  <a:gd name="T101" fmla="*/ 58 h 109"/>
                  <a:gd name="T102" fmla="*/ 26 w 132"/>
                  <a:gd name="T103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09">
                    <a:moveTo>
                      <a:pt x="30" y="93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3"/>
                      <a:pt x="29" y="24"/>
                      <a:pt x="29" y="26"/>
                    </a:cubicBezTo>
                    <a:cubicBezTo>
                      <a:pt x="29" y="27"/>
                      <a:pt x="29" y="28"/>
                      <a:pt x="29" y="29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75"/>
                      <a:pt x="0" y="75"/>
                      <a:pt x="1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8"/>
                      <a:pt x="19" y="27"/>
                      <a:pt x="19" y="26"/>
                    </a:cubicBezTo>
                    <a:cubicBezTo>
                      <a:pt x="19" y="23"/>
                      <a:pt x="21" y="21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3"/>
                      <a:pt x="61" y="1"/>
                      <a:pt x="64" y="0"/>
                    </a:cubicBezTo>
                    <a:cubicBezTo>
                      <a:pt x="67" y="0"/>
                      <a:pt x="70" y="1"/>
                      <a:pt x="72" y="3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2" y="1"/>
                      <a:pt x="114" y="4"/>
                      <a:pt x="114" y="6"/>
                    </a:cubicBezTo>
                    <a:cubicBezTo>
                      <a:pt x="114" y="8"/>
                      <a:pt x="114" y="9"/>
                      <a:pt x="113" y="9"/>
                    </a:cubicBezTo>
                    <a:cubicBezTo>
                      <a:pt x="130" y="39"/>
                      <a:pt x="130" y="39"/>
                      <a:pt x="130" y="3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56"/>
                      <a:pt x="84" y="56"/>
                      <a:pt x="85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9"/>
                      <a:pt x="103" y="8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93"/>
                      <a:pt x="30" y="93"/>
                      <a:pt x="30" y="93"/>
                    </a:cubicBezTo>
                    <a:close/>
                    <a:moveTo>
                      <a:pt x="110" y="12"/>
                    </a:moveTo>
                    <a:cubicBezTo>
                      <a:pt x="110" y="12"/>
                      <a:pt x="109" y="12"/>
                      <a:pt x="108" y="12"/>
                    </a:cubicBezTo>
                    <a:cubicBezTo>
                      <a:pt x="108" y="12"/>
                      <a:pt x="107" y="12"/>
                      <a:pt x="107" y="12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10" y="12"/>
                      <a:pt x="110" y="12"/>
                      <a:pt x="110" y="12"/>
                    </a:cubicBezTo>
                    <a:close/>
                    <a:moveTo>
                      <a:pt x="26" y="31"/>
                    </a:moveTo>
                    <a:cubicBezTo>
                      <a:pt x="25" y="31"/>
                      <a:pt x="25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lnTo>
                      <a:pt x="26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6"/>
              <p:cNvSpPr>
                <a:spLocks noEditPoints="1"/>
              </p:cNvSpPr>
              <p:nvPr/>
            </p:nvSpPr>
            <p:spPr bwMode="auto">
              <a:xfrm>
                <a:off x="7158973" y="5879316"/>
                <a:ext cx="711715" cy="761954"/>
              </a:xfrm>
              <a:custGeom>
                <a:avLst/>
                <a:gdLst>
                  <a:gd name="T0" fmla="*/ 72 w 72"/>
                  <a:gd name="T1" fmla="*/ 72 h 77"/>
                  <a:gd name="T2" fmla="*/ 67 w 72"/>
                  <a:gd name="T3" fmla="*/ 57 h 77"/>
                  <a:gd name="T4" fmla="*/ 68 w 72"/>
                  <a:gd name="T5" fmla="*/ 40 h 77"/>
                  <a:gd name="T6" fmla="*/ 54 w 72"/>
                  <a:gd name="T7" fmla="*/ 25 h 77"/>
                  <a:gd name="T8" fmla="*/ 49 w 72"/>
                  <a:gd name="T9" fmla="*/ 39 h 77"/>
                  <a:gd name="T10" fmla="*/ 56 w 72"/>
                  <a:gd name="T11" fmla="*/ 57 h 77"/>
                  <a:gd name="T12" fmla="*/ 46 w 72"/>
                  <a:gd name="T13" fmla="*/ 72 h 77"/>
                  <a:gd name="T14" fmla="*/ 44 w 72"/>
                  <a:gd name="T15" fmla="*/ 30 h 77"/>
                  <a:gd name="T16" fmla="*/ 45 w 72"/>
                  <a:gd name="T17" fmla="*/ 30 h 77"/>
                  <a:gd name="T18" fmla="*/ 45 w 72"/>
                  <a:gd name="T19" fmla="*/ 13 h 77"/>
                  <a:gd name="T20" fmla="*/ 26 w 72"/>
                  <a:gd name="T21" fmla="*/ 6 h 77"/>
                  <a:gd name="T22" fmla="*/ 33 w 72"/>
                  <a:gd name="T23" fmla="*/ 22 h 77"/>
                  <a:gd name="T24" fmla="*/ 27 w 72"/>
                  <a:gd name="T25" fmla="*/ 46 h 77"/>
                  <a:gd name="T26" fmla="*/ 22 w 72"/>
                  <a:gd name="T27" fmla="*/ 50 h 77"/>
                  <a:gd name="T28" fmla="*/ 19 w 72"/>
                  <a:gd name="T29" fmla="*/ 29 h 77"/>
                  <a:gd name="T30" fmla="*/ 19 w 72"/>
                  <a:gd name="T31" fmla="*/ 18 h 77"/>
                  <a:gd name="T32" fmla="*/ 2 w 72"/>
                  <a:gd name="T33" fmla="*/ 31 h 77"/>
                  <a:gd name="T34" fmla="*/ 6 w 72"/>
                  <a:gd name="T35" fmla="*/ 50 h 77"/>
                  <a:gd name="T36" fmla="*/ 0 w 72"/>
                  <a:gd name="T37" fmla="*/ 72 h 77"/>
                  <a:gd name="T38" fmla="*/ 60 w 72"/>
                  <a:gd name="T39" fmla="*/ 57 h 77"/>
                  <a:gd name="T40" fmla="*/ 64 w 72"/>
                  <a:gd name="T41" fmla="*/ 57 h 77"/>
                  <a:gd name="T42" fmla="*/ 58 w 72"/>
                  <a:gd name="T43" fmla="*/ 22 h 77"/>
                  <a:gd name="T44" fmla="*/ 14 w 72"/>
                  <a:gd name="T45" fmla="*/ 50 h 77"/>
                  <a:gd name="T46" fmla="*/ 14 w 72"/>
                  <a:gd name="T47" fmla="*/ 36 h 77"/>
                  <a:gd name="T48" fmla="*/ 17 w 72"/>
                  <a:gd name="T49" fmla="*/ 8 h 77"/>
                  <a:gd name="T50" fmla="*/ 10 w 72"/>
                  <a:gd name="T51" fmla="*/ 7 h 77"/>
                  <a:gd name="T52" fmla="*/ 37 w 72"/>
                  <a:gd name="T53" fmla="*/ 31 h 77"/>
                  <a:gd name="T54" fmla="*/ 40 w 72"/>
                  <a:gd name="T55" fmla="*/ 1 h 77"/>
                  <a:gd name="T56" fmla="*/ 33 w 72"/>
                  <a:gd name="T57" fmla="*/ 3 h 77"/>
                  <a:gd name="T58" fmla="*/ 60 w 72"/>
                  <a:gd name="T59" fmla="*/ 66 h 77"/>
                  <a:gd name="T60" fmla="*/ 61 w 72"/>
                  <a:gd name="T61" fmla="*/ 68 h 77"/>
                  <a:gd name="T62" fmla="*/ 59 w 72"/>
                  <a:gd name="T63" fmla="*/ 65 h 77"/>
                  <a:gd name="T64" fmla="*/ 61 w 72"/>
                  <a:gd name="T65" fmla="*/ 61 h 77"/>
                  <a:gd name="T66" fmla="*/ 60 w 72"/>
                  <a:gd name="T67" fmla="*/ 63 h 77"/>
                  <a:gd name="T68" fmla="*/ 60 w 72"/>
                  <a:gd name="T69" fmla="*/ 58 h 77"/>
                  <a:gd name="T70" fmla="*/ 63 w 72"/>
                  <a:gd name="T71" fmla="*/ 62 h 77"/>
                  <a:gd name="T72" fmla="*/ 63 w 72"/>
                  <a:gd name="T73" fmla="*/ 68 h 77"/>
                  <a:gd name="T74" fmla="*/ 57 w 72"/>
                  <a:gd name="T75" fmla="*/ 66 h 77"/>
                  <a:gd name="T76" fmla="*/ 8 w 72"/>
                  <a:gd name="T77" fmla="*/ 68 h 77"/>
                  <a:gd name="T78" fmla="*/ 12 w 72"/>
                  <a:gd name="T79" fmla="*/ 57 h 77"/>
                  <a:gd name="T80" fmla="*/ 8 w 72"/>
                  <a:gd name="T81" fmla="*/ 60 h 77"/>
                  <a:gd name="T82" fmla="*/ 15 w 72"/>
                  <a:gd name="T83" fmla="*/ 56 h 77"/>
                  <a:gd name="T84" fmla="*/ 12 w 72"/>
                  <a:gd name="T85" fmla="*/ 68 h 77"/>
                  <a:gd name="T86" fmla="*/ 39 w 72"/>
                  <a:gd name="T87" fmla="*/ 70 h 77"/>
                  <a:gd name="T88" fmla="*/ 33 w 72"/>
                  <a:gd name="T89" fmla="*/ 55 h 77"/>
                  <a:gd name="T90" fmla="*/ 36 w 72"/>
                  <a:gd name="T91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77">
                    <a:moveTo>
                      <a:pt x="0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7"/>
                      <a:pt x="24" y="7"/>
                      <a:pt x="22" y="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7"/>
                      <a:pt x="0" y="77"/>
                      <a:pt x="0" y="77"/>
                    </a:cubicBezTo>
                    <a:close/>
                    <a:moveTo>
                      <a:pt x="64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4" y="57"/>
                      <a:pt x="64" y="57"/>
                      <a:pt x="64" y="57"/>
                    </a:cubicBezTo>
                    <a:close/>
                    <a:moveTo>
                      <a:pt x="64" y="12"/>
                    </a:moveTo>
                    <a:cubicBezTo>
                      <a:pt x="66" y="14"/>
                      <a:pt x="67" y="17"/>
                      <a:pt x="65" y="20"/>
                    </a:cubicBezTo>
                    <a:cubicBezTo>
                      <a:pt x="64" y="22"/>
                      <a:pt x="60" y="23"/>
                      <a:pt x="58" y="22"/>
                    </a:cubicBezTo>
                    <a:cubicBezTo>
                      <a:pt x="55" y="20"/>
                      <a:pt x="55" y="17"/>
                      <a:pt x="56" y="14"/>
                    </a:cubicBezTo>
                    <a:cubicBezTo>
                      <a:pt x="58" y="12"/>
                      <a:pt x="61" y="11"/>
                      <a:pt x="64" y="12"/>
                    </a:cubicBezTo>
                    <a:close/>
                    <a:moveTo>
                      <a:pt x="14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50"/>
                      <a:pt x="14" y="50"/>
                      <a:pt x="14" y="50"/>
                    </a:cubicBezTo>
                    <a:close/>
                    <a:moveTo>
                      <a:pt x="10" y="7"/>
                    </a:moveTo>
                    <a:cubicBezTo>
                      <a:pt x="12" y="5"/>
                      <a:pt x="16" y="6"/>
                      <a:pt x="17" y="8"/>
                    </a:cubicBezTo>
                    <a:cubicBezTo>
                      <a:pt x="19" y="11"/>
                      <a:pt x="18" y="14"/>
                      <a:pt x="15" y="16"/>
                    </a:cubicBezTo>
                    <a:cubicBezTo>
                      <a:pt x="13" y="17"/>
                      <a:pt x="10" y="16"/>
                      <a:pt x="8" y="14"/>
                    </a:cubicBezTo>
                    <a:cubicBezTo>
                      <a:pt x="7" y="11"/>
                      <a:pt x="7" y="8"/>
                      <a:pt x="10" y="7"/>
                    </a:cubicBezTo>
                    <a:close/>
                    <a:moveTo>
                      <a:pt x="39" y="46"/>
                    </a:moveTo>
                    <a:cubicBezTo>
                      <a:pt x="35" y="46"/>
                      <a:pt x="35" y="46"/>
                      <a:pt x="35" y="46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40" y="1"/>
                    </a:moveTo>
                    <a:cubicBezTo>
                      <a:pt x="43" y="3"/>
                      <a:pt x="44" y="6"/>
                      <a:pt x="42" y="9"/>
                    </a:cubicBezTo>
                    <a:cubicBezTo>
                      <a:pt x="41" y="11"/>
                      <a:pt x="37" y="12"/>
                      <a:pt x="35" y="11"/>
                    </a:cubicBezTo>
                    <a:cubicBezTo>
                      <a:pt x="32" y="9"/>
                      <a:pt x="32" y="6"/>
                      <a:pt x="33" y="3"/>
                    </a:cubicBezTo>
                    <a:cubicBezTo>
                      <a:pt x="35" y="1"/>
                      <a:pt x="38" y="0"/>
                      <a:pt x="40" y="1"/>
                    </a:cubicBezTo>
                    <a:close/>
                    <a:moveTo>
                      <a:pt x="57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1" y="69"/>
                      <a:pt x="61" y="68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5"/>
                      <a:pt x="61" y="65"/>
                      <a:pt x="60" y="65"/>
                    </a:cubicBezTo>
                    <a:cubicBezTo>
                      <a:pt x="60" y="65"/>
                      <a:pt x="60" y="65"/>
                      <a:pt x="59" y="65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1" y="63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59"/>
                      <a:pt x="58" y="58"/>
                      <a:pt x="60" y="58"/>
                    </a:cubicBezTo>
                    <a:cubicBezTo>
                      <a:pt x="61" y="58"/>
                      <a:pt x="62" y="59"/>
                      <a:pt x="62" y="59"/>
                    </a:cubicBezTo>
                    <a:cubicBezTo>
                      <a:pt x="63" y="59"/>
                      <a:pt x="63" y="60"/>
                      <a:pt x="63" y="61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3"/>
                      <a:pt x="63" y="64"/>
                      <a:pt x="62" y="64"/>
                    </a:cubicBezTo>
                    <a:cubicBezTo>
                      <a:pt x="63" y="64"/>
                      <a:pt x="63" y="65"/>
                      <a:pt x="63" y="66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70"/>
                      <a:pt x="62" y="71"/>
                      <a:pt x="60" y="71"/>
                    </a:cubicBezTo>
                    <a:cubicBezTo>
                      <a:pt x="58" y="71"/>
                      <a:pt x="57" y="70"/>
                      <a:pt x="57" y="68"/>
                    </a:cubicBezTo>
                    <a:cubicBezTo>
                      <a:pt x="57" y="66"/>
                      <a:pt x="57" y="66"/>
                      <a:pt x="57" y="66"/>
                    </a:cubicBezTo>
                    <a:close/>
                    <a:moveTo>
                      <a:pt x="16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60"/>
                      <a:pt x="13" y="59"/>
                      <a:pt x="13" y="58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10" y="54"/>
                      <a:pt x="12" y="54"/>
                    </a:cubicBezTo>
                    <a:cubicBezTo>
                      <a:pt x="14" y="54"/>
                      <a:pt x="15" y="55"/>
                      <a:pt x="15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60"/>
                      <a:pt x="16" y="60"/>
                      <a:pt x="16" y="61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0"/>
                      <a:pt x="16" y="70"/>
                      <a:pt x="16" y="70"/>
                    </a:cubicBezTo>
                    <a:close/>
                    <a:moveTo>
                      <a:pt x="39" y="70"/>
                    </a:move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5" y="52"/>
                      <a:pt x="35" y="52"/>
                    </a:cubicBezTo>
                    <a:cubicBezTo>
                      <a:pt x="35" y="51"/>
                      <a:pt x="36" y="51"/>
                      <a:pt x="36" y="50"/>
                    </a:cubicBezTo>
                    <a:cubicBezTo>
                      <a:pt x="39" y="50"/>
                      <a:pt x="39" y="50"/>
                      <a:pt x="39" y="50"/>
                    </a:cubicBezTo>
                    <a:lnTo>
                      <a:pt x="39" y="7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 71"/>
          <p:cNvSpPr/>
          <p:nvPr/>
        </p:nvSpPr>
        <p:spPr>
          <a:xfrm rot="2774887">
            <a:off x="3046217" y="3873857"/>
            <a:ext cx="1445918" cy="1810960"/>
          </a:xfrm>
          <a:custGeom>
            <a:avLst/>
            <a:gdLst>
              <a:gd name="connsiteX0" fmla="*/ 239540 w 1445918"/>
              <a:gd name="connsiteY0" fmla="*/ 751938 h 1810960"/>
              <a:gd name="connsiteX1" fmla="*/ 239540 w 1445918"/>
              <a:gd name="connsiteY1" fmla="*/ 1579595 h 1810960"/>
              <a:gd name="connsiteX2" fmla="*/ 900363 w 1445918"/>
              <a:gd name="connsiteY2" fmla="*/ 1579595 h 1810960"/>
              <a:gd name="connsiteX3" fmla="*/ 0 w 1445918"/>
              <a:gd name="connsiteY3" fmla="*/ 0 h 1810960"/>
              <a:gd name="connsiteX4" fmla="*/ 1445918 w 1445918"/>
              <a:gd name="connsiteY4" fmla="*/ 1810960 h 1810960"/>
              <a:gd name="connsiteX5" fmla="*/ 0 w 1445918"/>
              <a:gd name="connsiteY5" fmla="*/ 1810960 h 181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5918" h="1810960">
                <a:moveTo>
                  <a:pt x="239540" y="751938"/>
                </a:moveTo>
                <a:lnTo>
                  <a:pt x="239540" y="1579595"/>
                </a:lnTo>
                <a:lnTo>
                  <a:pt x="900363" y="1579595"/>
                </a:lnTo>
                <a:close/>
                <a:moveTo>
                  <a:pt x="0" y="0"/>
                </a:moveTo>
                <a:lnTo>
                  <a:pt x="1445918" y="1810960"/>
                </a:lnTo>
                <a:lnTo>
                  <a:pt x="0" y="1810960"/>
                </a:lnTo>
                <a:close/>
              </a:path>
            </a:pathLst>
          </a:custGeom>
          <a:solidFill>
            <a:srgbClr val="DB313D"/>
          </a:solidFill>
          <a:ln>
            <a:solidFill>
              <a:srgbClr val="DB31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1970483" y="1433925"/>
            <a:ext cx="8174350" cy="4288057"/>
          </a:xfrm>
          <a:custGeom>
            <a:avLst/>
            <a:gdLst>
              <a:gd name="connsiteX0" fmla="*/ 0 w 6503831"/>
              <a:gd name="connsiteY0" fmla="*/ 0 h 3554569"/>
              <a:gd name="connsiteX1" fmla="*/ 6503831 w 6503831"/>
              <a:gd name="connsiteY1" fmla="*/ 206062 h 3554569"/>
              <a:gd name="connsiteX2" fmla="*/ 5937161 w 6503831"/>
              <a:gd name="connsiteY2" fmla="*/ 3142445 h 3554569"/>
              <a:gd name="connsiteX3" fmla="*/ 1558344 w 6503831"/>
              <a:gd name="connsiteY3" fmla="*/ 3554569 h 3554569"/>
              <a:gd name="connsiteX4" fmla="*/ 0 w 6503831"/>
              <a:gd name="connsiteY4" fmla="*/ 0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3831" h="3554569">
                <a:moveTo>
                  <a:pt x="0" y="0"/>
                </a:moveTo>
                <a:lnTo>
                  <a:pt x="6503831" y="206062"/>
                </a:lnTo>
                <a:lnTo>
                  <a:pt x="5937161" y="3142445"/>
                </a:lnTo>
                <a:lnTo>
                  <a:pt x="1558344" y="3554569"/>
                </a:lnTo>
                <a:lnTo>
                  <a:pt x="0" y="0"/>
                </a:lnTo>
                <a:close/>
              </a:path>
            </a:pathLst>
          </a:custGeom>
          <a:solidFill>
            <a:srgbClr val="013A57"/>
          </a:solidFill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3A57"/>
              </a:solidFill>
            </a:endParaRPr>
          </a:p>
        </p:txBody>
      </p:sp>
      <p:sp>
        <p:nvSpPr>
          <p:cNvPr id="64" name="任意多边形 63"/>
          <p:cNvSpPr/>
          <p:nvPr/>
        </p:nvSpPr>
        <p:spPr>
          <a:xfrm rot="21400135">
            <a:off x="2720715" y="984326"/>
            <a:ext cx="2085083" cy="1244948"/>
          </a:xfrm>
          <a:custGeom>
            <a:avLst/>
            <a:gdLst>
              <a:gd name="connsiteX0" fmla="*/ 0 w 1970468"/>
              <a:gd name="connsiteY0" fmla="*/ 0 h 1159098"/>
              <a:gd name="connsiteX1" fmla="*/ 180305 w 1970468"/>
              <a:gd name="connsiteY1" fmla="*/ 1159098 h 1159098"/>
              <a:gd name="connsiteX2" fmla="*/ 1970468 w 1970468"/>
              <a:gd name="connsiteY2" fmla="*/ 940158 h 1159098"/>
              <a:gd name="connsiteX3" fmla="*/ 1893195 w 1970468"/>
              <a:gd name="connsiteY3" fmla="*/ 206062 h 1159098"/>
              <a:gd name="connsiteX4" fmla="*/ 0 w 1970468"/>
              <a:gd name="connsiteY4" fmla="*/ 0 h 115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159098">
                <a:moveTo>
                  <a:pt x="0" y="0"/>
                </a:moveTo>
                <a:lnTo>
                  <a:pt x="180305" y="1159098"/>
                </a:lnTo>
                <a:lnTo>
                  <a:pt x="1970468" y="940158"/>
                </a:lnTo>
                <a:lnTo>
                  <a:pt x="1893195" y="2060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33750" y="2994906"/>
            <a:ext cx="469534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4450964" y="3883013"/>
            <a:ext cx="40969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 66"/>
          <p:cNvSpPr/>
          <p:nvPr/>
        </p:nvSpPr>
        <p:spPr>
          <a:xfrm rot="7839415">
            <a:off x="3220198" y="4769940"/>
            <a:ext cx="1643324" cy="1832096"/>
          </a:xfrm>
          <a:custGeom>
            <a:avLst/>
            <a:gdLst>
              <a:gd name="connsiteX0" fmla="*/ 334099 w 1643324"/>
              <a:gd name="connsiteY0" fmla="*/ 1322813 h 1832096"/>
              <a:gd name="connsiteX1" fmla="*/ 658896 w 1643324"/>
              <a:gd name="connsiteY1" fmla="*/ 1578018 h 1832096"/>
              <a:gd name="connsiteX2" fmla="*/ 1433916 w 1643324"/>
              <a:gd name="connsiteY2" fmla="*/ 1417000 h 1832096"/>
              <a:gd name="connsiteX3" fmla="*/ 613919 w 1643324"/>
              <a:gd name="connsiteY3" fmla="*/ 255025 h 1832096"/>
              <a:gd name="connsiteX4" fmla="*/ 202493 w 1643324"/>
              <a:gd name="connsiteY4" fmla="*/ 931273 h 1832096"/>
              <a:gd name="connsiteX5" fmla="*/ 334099 w 1643324"/>
              <a:gd name="connsiteY5" fmla="*/ 1322813 h 1832096"/>
              <a:gd name="connsiteX6" fmla="*/ 176126 w 1643324"/>
              <a:gd name="connsiteY6" fmla="*/ 1424470 h 1832096"/>
              <a:gd name="connsiteX7" fmla="*/ 558 w 1643324"/>
              <a:gd name="connsiteY7" fmla="*/ 902141 h 1832096"/>
              <a:gd name="connsiteX8" fmla="*/ 549415 w 1643324"/>
              <a:gd name="connsiteY8" fmla="*/ 0 h 1832096"/>
              <a:gd name="connsiteX9" fmla="*/ 1643324 w 1643324"/>
              <a:gd name="connsiteY9" fmla="*/ 1550119 h 1832096"/>
              <a:gd name="connsiteX10" fmla="*/ 609417 w 1643324"/>
              <a:gd name="connsiteY10" fmla="*/ 1764923 h 1832096"/>
              <a:gd name="connsiteX11" fmla="*/ 176126 w 1643324"/>
              <a:gd name="connsiteY11" fmla="*/ 1424470 h 183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324" h="1832096">
                <a:moveTo>
                  <a:pt x="334099" y="1322813"/>
                </a:moveTo>
                <a:cubicBezTo>
                  <a:pt x="413560" y="1435412"/>
                  <a:pt x="525219" y="1525290"/>
                  <a:pt x="658896" y="1578018"/>
                </a:cubicBezTo>
                <a:cubicBezTo>
                  <a:pt x="926250" y="1683474"/>
                  <a:pt x="1230693" y="1620223"/>
                  <a:pt x="1433916" y="1417000"/>
                </a:cubicBezTo>
                <a:lnTo>
                  <a:pt x="613919" y="255025"/>
                </a:lnTo>
                <a:cubicBezTo>
                  <a:pt x="354344" y="378395"/>
                  <a:pt x="192728" y="644038"/>
                  <a:pt x="202493" y="931273"/>
                </a:cubicBezTo>
                <a:cubicBezTo>
                  <a:pt x="207376" y="1074890"/>
                  <a:pt x="254638" y="1210213"/>
                  <a:pt x="334099" y="1322813"/>
                </a:cubicBezTo>
                <a:close/>
                <a:moveTo>
                  <a:pt x="176126" y="1424470"/>
                </a:moveTo>
                <a:cubicBezTo>
                  <a:pt x="70122" y="1274257"/>
                  <a:pt x="7072" y="1093732"/>
                  <a:pt x="558" y="902141"/>
                </a:cubicBezTo>
                <a:cubicBezTo>
                  <a:pt x="-12469" y="518959"/>
                  <a:pt x="203133" y="164581"/>
                  <a:pt x="549415" y="0"/>
                </a:cubicBezTo>
                <a:lnTo>
                  <a:pt x="1643324" y="1550119"/>
                </a:lnTo>
                <a:cubicBezTo>
                  <a:pt x="1372216" y="1821226"/>
                  <a:pt x="966078" y="1905605"/>
                  <a:pt x="609417" y="1764923"/>
                </a:cubicBezTo>
                <a:cubicBezTo>
                  <a:pt x="431087" y="1694582"/>
                  <a:pt x="282130" y="1574682"/>
                  <a:pt x="176126" y="1424470"/>
                </a:cubicBezTo>
                <a:close/>
              </a:path>
            </a:pathLst>
          </a:custGeom>
          <a:solidFill>
            <a:srgbClr val="FFC61A"/>
          </a:solidFill>
          <a:ln>
            <a:solidFill>
              <a:srgbClr val="FFC61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-1270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33095" y="174625"/>
            <a:ext cx="10926445" cy="432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</a:rPr>
              <a:t>自我介绍：</a:t>
            </a:r>
            <a:endParaRPr lang="zh-CN" altLang="en-US" sz="30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     </a:t>
            </a:r>
            <a:r>
              <a:rPr lang="en-US" altLang="zh-CN" sz="2400">
                <a:solidFill>
                  <a:schemeClr val="bg1"/>
                </a:solidFill>
              </a:rPr>
              <a:t>2015.7</a:t>
            </a:r>
            <a:r>
              <a:rPr lang="zh-CN" altLang="en-US" sz="2400">
                <a:solidFill>
                  <a:schemeClr val="bg1"/>
                </a:solidFill>
              </a:rPr>
              <a:t>毕业至今， 服务于国内机票基础数据</a:t>
            </a:r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年</a:t>
            </a:r>
            <a:r>
              <a:rPr lang="en-US" altLang="zh-CN" sz="2400">
                <a:solidFill>
                  <a:schemeClr val="bg1"/>
                </a:solidFill>
              </a:rPr>
              <a:t>,  </a:t>
            </a:r>
            <a:r>
              <a:rPr lang="zh-CN" altLang="zh-CN" sz="2400">
                <a:solidFill>
                  <a:schemeClr val="bg1"/>
                </a:solidFill>
              </a:rPr>
              <a:t>熟悉组内全部业务。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      2016.10</a:t>
            </a:r>
            <a:r>
              <a:rPr lang="zh-CN" altLang="zh-CN" sz="2400">
                <a:solidFill>
                  <a:schemeClr val="bg1"/>
                </a:solidFill>
              </a:rPr>
              <a:t>带团队至今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， 参与需求对接</a:t>
            </a:r>
            <a:r>
              <a:rPr lang="zh-CN" altLang="zh-CN" sz="2400">
                <a:solidFill>
                  <a:schemeClr val="bg1"/>
                </a:solidFill>
              </a:rPr>
              <a:t>，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工作</a:t>
            </a:r>
            <a:r>
              <a:rPr lang="zh-CN" altLang="zh-CN" sz="2400">
                <a:solidFill>
                  <a:schemeClr val="bg1"/>
                </a:solidFill>
              </a:rPr>
              <a:t>协调安排，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推进</a:t>
            </a:r>
            <a:r>
              <a:rPr lang="zh-CN" altLang="zh-CN" sz="2400">
                <a:solidFill>
                  <a:schemeClr val="bg1"/>
                </a:solidFill>
              </a:rPr>
              <a:t>项目进度。</a:t>
            </a:r>
            <a:endParaRPr lang="zh-CN" altLang="zh-CN" sz="2400">
              <a:solidFill>
                <a:schemeClr val="bg1"/>
              </a:solidFill>
            </a:endParaRPr>
          </a:p>
          <a:p>
            <a:r>
              <a:rPr lang="zh-CN" altLang="zh-CN" sz="2400">
                <a:solidFill>
                  <a:schemeClr val="bg1"/>
                </a:solidFill>
              </a:rPr>
              <a:t>      </a:t>
            </a:r>
            <a:endParaRPr lang="zh-CN" altLang="zh-CN" sz="2400">
              <a:solidFill>
                <a:schemeClr val="bg1"/>
              </a:solidFill>
            </a:endParaRPr>
          </a:p>
          <a:p>
            <a:endParaRPr lang="zh-CN" altLang="zh-CN" sz="3000">
              <a:solidFill>
                <a:schemeClr val="bg1"/>
              </a:solidFill>
            </a:endParaRPr>
          </a:p>
          <a:p>
            <a:r>
              <a:rPr lang="zh-CN" altLang="zh-CN" sz="3000">
                <a:solidFill>
                  <a:schemeClr val="bg1"/>
                </a:solidFill>
              </a:rPr>
              <a:t>团队业务介绍：</a:t>
            </a:r>
            <a:endParaRPr lang="zh-CN" altLang="zh-CN" sz="3000">
              <a:solidFill>
                <a:schemeClr val="bg1"/>
              </a:solidFill>
            </a:endParaRPr>
          </a:p>
          <a:p>
            <a:endParaRPr lang="zh-CN" altLang="zh-CN" sz="3000">
              <a:solidFill>
                <a:schemeClr val="bg1"/>
              </a:solidFill>
            </a:endParaRPr>
          </a:p>
          <a:p>
            <a:endParaRPr lang="zh-CN" altLang="zh-CN" sz="3000">
              <a:solidFill>
                <a:schemeClr val="bg1"/>
              </a:solidFill>
            </a:endParaRPr>
          </a:p>
          <a:p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 rot="19800000">
            <a:off x="5845175" y="4057650"/>
            <a:ext cx="2185035" cy="657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 rot="5400000">
            <a:off x="5074285" y="5476240"/>
            <a:ext cx="1818640" cy="657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2300000">
            <a:off x="3828415" y="4109085"/>
            <a:ext cx="2278380" cy="657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1715" y="3263265"/>
            <a:ext cx="2118995" cy="8426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AV</a:t>
            </a:r>
            <a:r>
              <a:rPr lang="zh-CN" altLang="en-US" sz="2000"/>
              <a:t>系统</a:t>
            </a:r>
            <a:r>
              <a:rPr lang="en-US" altLang="zh-CN" sz="2000"/>
              <a:t>:</a:t>
            </a:r>
            <a:r>
              <a:rPr lang="zh-CN" altLang="zh-CN" sz="2000"/>
              <a:t>国内国际</a:t>
            </a:r>
            <a:endParaRPr lang="zh-CN" altLang="zh-CN" sz="2000"/>
          </a:p>
        </p:txBody>
      </p:sp>
      <p:sp>
        <p:nvSpPr>
          <p:cNvPr id="6" name="矩形 5"/>
          <p:cNvSpPr/>
          <p:nvPr/>
        </p:nvSpPr>
        <p:spPr>
          <a:xfrm>
            <a:off x="3378835" y="5062855"/>
            <a:ext cx="2118995" cy="842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国内运价系统</a:t>
            </a:r>
            <a:r>
              <a:rPr lang="en-US" altLang="zh-CN" sz="2000"/>
              <a:t>:</a:t>
            </a:r>
            <a:endParaRPr lang="en-US" altLang="zh-CN" sz="2000"/>
          </a:p>
          <a:p>
            <a:pPr algn="ctr"/>
            <a:r>
              <a:rPr lang="en-US" altLang="zh-CN" sz="2000"/>
              <a:t>FD/NFD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6433185" y="5062855"/>
            <a:ext cx="2118995" cy="842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自动化运维：</a:t>
            </a:r>
            <a:endParaRPr lang="zh-CN" altLang="zh-CN" sz="2000"/>
          </a:p>
          <a:p>
            <a:pPr algn="ctr"/>
            <a:r>
              <a:rPr lang="zh-CN" altLang="zh-CN" sz="2000"/>
              <a:t>雷达系统</a:t>
            </a: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18815" y="546100"/>
            <a:ext cx="62198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800">
                <a:solidFill>
                  <a:schemeClr val="bg1"/>
                </a:solidFill>
                <a:sym typeface="+mn-ea"/>
              </a:rPr>
              <a:t>技术贡献</a:t>
            </a:r>
            <a:endParaRPr lang="zh-CN" altLang="zh-CN" sz="3800"/>
          </a:p>
        </p:txBody>
      </p:sp>
      <p:sp>
        <p:nvSpPr>
          <p:cNvPr id="3" name="矩形 2"/>
          <p:cNvSpPr/>
          <p:nvPr/>
        </p:nvSpPr>
        <p:spPr>
          <a:xfrm>
            <a:off x="3217545" y="1639570"/>
            <a:ext cx="6219825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  1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智能化运维雷达系统</a:t>
            </a:r>
            <a:endParaRPr lang="zh-CN" altLang="zh-CN" sz="3200"/>
          </a:p>
        </p:txBody>
      </p:sp>
      <p:sp>
        <p:nvSpPr>
          <p:cNvPr id="4" name="矩形 3"/>
          <p:cNvSpPr/>
          <p:nvPr/>
        </p:nvSpPr>
        <p:spPr>
          <a:xfrm>
            <a:off x="3220720" y="4525645"/>
            <a:ext cx="62179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3 AV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系统彻底重构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（维护减少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zh-CN" sz="2000">
                <a:solidFill>
                  <a:schemeClr val="bg1"/>
                </a:solidFill>
                <a:sym typeface="+mn-ea"/>
              </a:rPr>
              <a:t>性能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zh-CN" sz="2000">
                <a:solidFill>
                  <a:schemeClr val="bg1"/>
                </a:solidFill>
                <a:sym typeface="+mn-ea"/>
              </a:rPr>
              <a:t> 国内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12/6ms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， 国际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500/18ms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 </a:t>
            </a:r>
            <a:endParaRPr lang="zh-CN" altLang="zh-CN" sz="3200"/>
          </a:p>
        </p:txBody>
      </p:sp>
      <p:sp>
        <p:nvSpPr>
          <p:cNvPr id="6" name="矩形 5"/>
          <p:cNvSpPr/>
          <p:nvPr/>
        </p:nvSpPr>
        <p:spPr>
          <a:xfrm>
            <a:off x="3220720" y="3093085"/>
            <a:ext cx="6219190" cy="117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2 NFD</a:t>
            </a:r>
            <a:r>
              <a:rPr lang="zh-CN" altLang="zh-CN" sz="3200">
                <a:solidFill>
                  <a:schemeClr val="bg1"/>
                </a:solidFill>
                <a:sym typeface="+mn-ea"/>
              </a:rPr>
              <a:t>运价系统重构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zh-CN" sz="2000">
                <a:solidFill>
                  <a:schemeClr val="bg1"/>
                </a:solidFill>
                <a:sym typeface="+mn-ea"/>
              </a:rPr>
              <a:t>变价率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35%-&gt;0.2%,  </a:t>
            </a:r>
            <a:r>
              <a:rPr lang="zh-CN" altLang="zh-CN" sz="2000">
                <a:solidFill>
                  <a:schemeClr val="bg1"/>
                </a:solidFill>
                <a:sym typeface="+mn-ea"/>
              </a:rPr>
              <a:t>出票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:500-&gt;30000)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 </a:t>
            </a:r>
            <a:endParaRPr lang="zh-CN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-1270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33395" y="174625"/>
            <a:ext cx="589978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AV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系统重构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9740" y="986790"/>
            <a:ext cx="1118235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avadapter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待重构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9425" y="2294255"/>
            <a:ext cx="1118235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avfeed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0" y="1693545"/>
            <a:ext cx="12230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国内</a:t>
            </a:r>
            <a:r>
              <a:rPr lang="en-US" altLang="zh-CN"/>
              <a:t>avfeedbk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0" y="3285490"/>
            <a:ext cx="1223010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策略强刷</a:t>
            </a:r>
            <a:endParaRPr lang="zh-CN" altLang="zh-CN"/>
          </a:p>
        </p:txBody>
      </p:sp>
      <p:sp>
        <p:nvSpPr>
          <p:cNvPr id="11" name="流程图: 磁盘 10"/>
          <p:cNvSpPr/>
          <p:nvPr/>
        </p:nvSpPr>
        <p:spPr>
          <a:xfrm>
            <a:off x="1820545" y="3800475"/>
            <a:ext cx="934720" cy="86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13" name="流程图: 磁盘 12"/>
          <p:cNvSpPr/>
          <p:nvPr/>
        </p:nvSpPr>
        <p:spPr>
          <a:xfrm>
            <a:off x="3943985" y="2751455"/>
            <a:ext cx="934720" cy="86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Qunar</a:t>
            </a:r>
            <a:endParaRPr lang="en-US" altLang="zh-CN"/>
          </a:p>
          <a:p>
            <a:pPr algn="ctr"/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14" name="流程图: 磁盘 13"/>
          <p:cNvSpPr/>
          <p:nvPr/>
        </p:nvSpPr>
        <p:spPr>
          <a:xfrm>
            <a:off x="3943985" y="3800475"/>
            <a:ext cx="934720" cy="86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ctrip</a:t>
            </a:r>
            <a:endParaRPr lang="zh-CN" altLang="en-US"/>
          </a:p>
          <a:p>
            <a:pPr algn="ctr"/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15" name="流程图: 磁盘 14"/>
          <p:cNvSpPr/>
          <p:nvPr/>
        </p:nvSpPr>
        <p:spPr>
          <a:xfrm>
            <a:off x="3943985" y="4927600"/>
            <a:ext cx="1118870" cy="86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qibe</a:t>
            </a:r>
            <a:r>
              <a:rPr lang="zh-CN" altLang="en-US"/>
              <a:t>、</a:t>
            </a:r>
            <a:r>
              <a:rPr lang="en-US" altLang="zh-CN"/>
              <a:t>qav</a:t>
            </a:r>
            <a:r>
              <a:rPr lang="zh-CN" altLang="en-US"/>
              <a:t>、航班详情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33160" y="3632835"/>
            <a:ext cx="1355725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router </a:t>
            </a:r>
            <a:endParaRPr lang="en-US" altLang="zh-CN"/>
          </a:p>
          <a:p>
            <a:pPr algn="ctr"/>
            <a:r>
              <a:rPr lang="zh-CN" altLang="en-US" sz="1500"/>
              <a:t>没有</a:t>
            </a:r>
            <a:r>
              <a:rPr lang="en-US" altLang="zh-CN" sz="1500"/>
              <a:t>pid</a:t>
            </a:r>
            <a:r>
              <a:rPr lang="zh-CN" altLang="en-US" sz="1500"/>
              <a:t>概念</a:t>
            </a:r>
            <a:endParaRPr lang="zh-CN" altLang="en-US" sz="1500"/>
          </a:p>
        </p:txBody>
      </p:sp>
      <p:sp>
        <p:nvSpPr>
          <p:cNvPr id="17" name="矩形 16"/>
          <p:cNvSpPr/>
          <p:nvPr/>
        </p:nvSpPr>
        <p:spPr>
          <a:xfrm>
            <a:off x="8866505" y="3712845"/>
            <a:ext cx="1303020" cy="69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avdb storage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627370" y="5585460"/>
            <a:ext cx="842645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745605" y="5613400"/>
            <a:ext cx="842645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uapi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891145" y="5653405"/>
            <a:ext cx="842645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abacus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5627370" y="6323965"/>
            <a:ext cx="3198495" cy="34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r>
              <a:rPr lang="en-US" altLang="zh-CN"/>
              <a:t>GDS</a:t>
            </a:r>
            <a:r>
              <a:rPr lang="zh-CN" altLang="en-US"/>
              <a:t>有熔断和限流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65510" y="3687445"/>
            <a:ext cx="974090" cy="69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avdb search</a:t>
            </a:r>
            <a:endParaRPr lang="en-US" altLang="zh-CN"/>
          </a:p>
        </p:txBody>
      </p:sp>
      <p:sp>
        <p:nvSpPr>
          <p:cNvPr id="29" name="左箭头 28"/>
          <p:cNvSpPr/>
          <p:nvPr/>
        </p:nvSpPr>
        <p:spPr>
          <a:xfrm>
            <a:off x="2755265" y="4116070"/>
            <a:ext cx="1096645" cy="236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 rot="1920000">
            <a:off x="2748915" y="4935855"/>
            <a:ext cx="1221105" cy="236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 rot="20100000">
            <a:off x="2769870" y="3496310"/>
            <a:ext cx="1189355" cy="236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箭头 31"/>
          <p:cNvSpPr/>
          <p:nvPr/>
        </p:nvSpPr>
        <p:spPr>
          <a:xfrm>
            <a:off x="4878705" y="3713480"/>
            <a:ext cx="1353820" cy="77533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protobuf  gzip</a:t>
            </a:r>
            <a:endParaRPr lang="en-US" altLang="zh-CN"/>
          </a:p>
        </p:txBody>
      </p:sp>
      <p:sp>
        <p:nvSpPr>
          <p:cNvPr id="33" name="下箭头 32"/>
          <p:cNvSpPr/>
          <p:nvPr/>
        </p:nvSpPr>
        <p:spPr>
          <a:xfrm>
            <a:off x="2065020" y="3036570"/>
            <a:ext cx="447675" cy="7639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2435860"/>
            <a:ext cx="12230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国际</a:t>
            </a:r>
            <a:r>
              <a:rPr lang="en-US" altLang="zh-CN"/>
              <a:t>avfeedbk</a:t>
            </a:r>
            <a:endParaRPr lang="en-US" altLang="zh-CN"/>
          </a:p>
        </p:txBody>
      </p:sp>
      <p:sp>
        <p:nvSpPr>
          <p:cNvPr id="36" name="下箭头 35"/>
          <p:cNvSpPr/>
          <p:nvPr/>
        </p:nvSpPr>
        <p:spPr>
          <a:xfrm>
            <a:off x="2090420" y="1649095"/>
            <a:ext cx="394970" cy="6451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223010" y="2513965"/>
            <a:ext cx="526415" cy="3187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620000">
            <a:off x="1250315" y="2014855"/>
            <a:ext cx="526415" cy="3187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720000">
            <a:off x="1220470" y="3175635"/>
            <a:ext cx="731520" cy="3187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右弧形箭头 39"/>
          <p:cNvSpPr/>
          <p:nvPr/>
        </p:nvSpPr>
        <p:spPr>
          <a:xfrm>
            <a:off x="0" y="1190625"/>
            <a:ext cx="1440815" cy="3220085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6969760" y="4493260"/>
            <a:ext cx="394970" cy="9842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 rot="1740000">
            <a:off x="6137275" y="4464050"/>
            <a:ext cx="394970" cy="10896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19740000">
            <a:off x="7686040" y="4404995"/>
            <a:ext cx="394970" cy="11537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7642225" y="3800475"/>
            <a:ext cx="1224280" cy="4718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qmq</a:t>
            </a:r>
            <a:endParaRPr lang="en-US" altLang="zh-CN"/>
          </a:p>
        </p:txBody>
      </p:sp>
      <p:sp>
        <p:nvSpPr>
          <p:cNvPr id="55" name="右箭头 54"/>
          <p:cNvSpPr/>
          <p:nvPr/>
        </p:nvSpPr>
        <p:spPr>
          <a:xfrm>
            <a:off x="2867660" y="2425700"/>
            <a:ext cx="6686550" cy="302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6772275" y="2727325"/>
            <a:ext cx="316230" cy="869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上箭头 56"/>
          <p:cNvSpPr/>
          <p:nvPr/>
        </p:nvSpPr>
        <p:spPr>
          <a:xfrm>
            <a:off x="7088505" y="2702560"/>
            <a:ext cx="276225" cy="89535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482715" y="2087245"/>
            <a:ext cx="140843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QMQ</a:t>
            </a:r>
            <a:endParaRPr lang="en-US" altLang="zh-CN"/>
          </a:p>
        </p:txBody>
      </p:sp>
      <p:sp>
        <p:nvSpPr>
          <p:cNvPr id="60" name="下箭头 59"/>
          <p:cNvSpPr/>
          <p:nvPr/>
        </p:nvSpPr>
        <p:spPr>
          <a:xfrm>
            <a:off x="9359900" y="2762885"/>
            <a:ext cx="316230" cy="869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10169525" y="3881120"/>
            <a:ext cx="895985" cy="4718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qmq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1506855" y="5393690"/>
            <a:ext cx="1355725" cy="70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数据分析</a:t>
            </a:r>
            <a:endParaRPr lang="zh-CN" altLang="en-US"/>
          </a:p>
          <a:p>
            <a:pPr algn="ctr"/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1949450" y="4630420"/>
            <a:ext cx="447675" cy="7639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087995" y="4770755"/>
            <a:ext cx="192214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office</a:t>
            </a:r>
            <a:r>
              <a:rPr lang="zh-CN" altLang="zh-CN"/>
              <a:t>选取和黑名单控制下移</a:t>
            </a:r>
            <a:endParaRPr lang="zh-CN" altLang="zh-CN"/>
          </a:p>
        </p:txBody>
      </p:sp>
      <p:sp>
        <p:nvSpPr>
          <p:cNvPr id="65" name="矩形 64"/>
          <p:cNvSpPr/>
          <p:nvPr/>
        </p:nvSpPr>
        <p:spPr>
          <a:xfrm>
            <a:off x="216535" y="5113020"/>
            <a:ext cx="895350" cy="47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office</a:t>
            </a:r>
            <a:r>
              <a:rPr lang="zh-CN" altLang="en-US"/>
              <a:t>权限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16535" y="5796280"/>
            <a:ext cx="895350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av</a:t>
            </a:r>
            <a:r>
              <a:rPr lang="zh-CN" altLang="en-US" sz="1600"/>
              <a:t>数据质量</a:t>
            </a:r>
            <a:endParaRPr lang="zh-CN" altLang="en-US" sz="1600"/>
          </a:p>
        </p:txBody>
      </p:sp>
      <p:sp>
        <p:nvSpPr>
          <p:cNvPr id="67" name="右箭头 66"/>
          <p:cNvSpPr/>
          <p:nvPr/>
        </p:nvSpPr>
        <p:spPr>
          <a:xfrm rot="1200000">
            <a:off x="1033145" y="5415915"/>
            <a:ext cx="526415" cy="236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20040000">
            <a:off x="1032510" y="5836920"/>
            <a:ext cx="526415" cy="2730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22115" y="1094740"/>
            <a:ext cx="6591300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1 </a:t>
            </a:r>
            <a:r>
              <a:rPr lang="zh-CN" altLang="zh-CN" sz="2500"/>
              <a:t>性能彻底提升</a:t>
            </a:r>
            <a:r>
              <a:rPr lang="en-US" altLang="zh-CN" sz="2500"/>
              <a:t>:</a:t>
            </a:r>
            <a:r>
              <a:rPr lang="zh-CN" altLang="en-US" sz="2500"/>
              <a:t> </a:t>
            </a:r>
            <a:r>
              <a:rPr lang="zh-CN" altLang="zh-CN" sz="25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2200">
                <a:solidFill>
                  <a:schemeClr val="bg1"/>
                </a:solidFill>
                <a:sym typeface="+mn-ea"/>
              </a:rPr>
              <a:t>国内</a:t>
            </a:r>
            <a:r>
              <a:rPr lang="en-US" altLang="zh-CN" sz="2200">
                <a:solidFill>
                  <a:schemeClr val="bg1"/>
                </a:solidFill>
                <a:sym typeface="+mn-ea"/>
              </a:rPr>
              <a:t>12/6ms, 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国际</a:t>
            </a:r>
            <a:r>
              <a:rPr lang="en-US" altLang="zh-CN" sz="2200">
                <a:solidFill>
                  <a:schemeClr val="bg1"/>
                </a:solidFill>
                <a:sym typeface="+mn-ea"/>
              </a:rPr>
              <a:t>500/18ms</a:t>
            </a:r>
            <a:endParaRPr lang="zh-CN" altLang="en-US" sz="2200"/>
          </a:p>
        </p:txBody>
      </p:sp>
      <p:sp>
        <p:nvSpPr>
          <p:cNvPr id="4" name="矩形 3"/>
          <p:cNvSpPr/>
          <p:nvPr/>
        </p:nvSpPr>
        <p:spPr>
          <a:xfrm>
            <a:off x="4222115" y="1649095"/>
            <a:ext cx="6591300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2  </a:t>
            </a:r>
            <a:r>
              <a:rPr lang="zh-CN" altLang="zh-CN" sz="2500"/>
              <a:t>废弃</a:t>
            </a:r>
            <a:r>
              <a:rPr lang="en-US" altLang="zh-CN" sz="2500"/>
              <a:t>pid</a:t>
            </a:r>
            <a:r>
              <a:rPr lang="zh-CN" altLang="zh-CN" sz="2500"/>
              <a:t>选取</a:t>
            </a:r>
            <a:r>
              <a:rPr lang="zh-CN" altLang="en-US" sz="2500"/>
              <a:t>运维</a:t>
            </a:r>
            <a:r>
              <a:rPr lang="en-US" altLang="zh-CN" sz="2500"/>
              <a:t>,  </a:t>
            </a:r>
            <a:r>
              <a:rPr lang="zh-CN" altLang="en-US" sz="2500"/>
              <a:t>整合后端</a:t>
            </a:r>
            <a:r>
              <a:rPr lang="en-US" altLang="zh-CN" sz="2500"/>
              <a:t>gds, </a:t>
            </a:r>
            <a:r>
              <a:rPr lang="zh-CN" altLang="zh-CN" sz="2500"/>
              <a:t>运维零成本</a:t>
            </a:r>
            <a:endParaRPr lang="zh-CN" altLang="zh-CN" sz="2500"/>
          </a:p>
        </p:txBody>
      </p:sp>
      <p:sp>
        <p:nvSpPr>
          <p:cNvPr id="12" name="矩形 11"/>
          <p:cNvSpPr/>
          <p:nvPr/>
        </p:nvSpPr>
        <p:spPr>
          <a:xfrm>
            <a:off x="4222750" y="2168525"/>
            <a:ext cx="6590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500"/>
              <a:t>3 </a:t>
            </a:r>
            <a:r>
              <a:rPr lang="zh-CN" altLang="en-US" sz="2500"/>
              <a:t>解决</a:t>
            </a:r>
            <a:r>
              <a:rPr lang="en-US" altLang="zh-CN" sz="2500"/>
              <a:t>gds</a:t>
            </a:r>
            <a:r>
              <a:rPr lang="zh-CN" altLang="en-US" sz="2500"/>
              <a:t>自动上下线，增加熔断和限流</a:t>
            </a:r>
            <a:endParaRPr lang="zh-CN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339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zh-CN" sz="3200">
                <a:solidFill>
                  <a:schemeClr val="bg1"/>
                </a:solidFill>
                <a:sym typeface="+mn-ea"/>
              </a:rPr>
              <a:t>熔断和限流通用后端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GDS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140" y="2289810"/>
            <a:ext cx="4359275" cy="72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1 </a:t>
            </a:r>
            <a:r>
              <a:rPr lang="zh-CN" altLang="zh-CN" sz="2000"/>
              <a:t>服务熔断组件： 机器自动上浮下沉</a:t>
            </a:r>
            <a:endParaRPr lang="zh-CN" altLang="zh-CN" sz="2000"/>
          </a:p>
          <a:p>
            <a:pPr algn="ctr"/>
            <a:r>
              <a:rPr lang="en-US" altLang="zh-CN" sz="2000"/>
              <a:t>uapi</a:t>
            </a:r>
            <a:r>
              <a:rPr lang="zh-CN" altLang="en-US" sz="2000"/>
              <a:t>、</a:t>
            </a:r>
            <a:r>
              <a:rPr lang="en-US" altLang="zh-CN" sz="2000"/>
              <a:t>abacus</a:t>
            </a:r>
            <a:r>
              <a:rPr lang="zh-CN" altLang="zh-CN" sz="2000"/>
              <a:t>彻底自动化</a:t>
            </a:r>
            <a:endParaRPr lang="zh-CN" altLang="zh-CN" sz="2000"/>
          </a:p>
        </p:txBody>
      </p:sp>
      <p:sp>
        <p:nvSpPr>
          <p:cNvPr id="5" name="矩形 4"/>
          <p:cNvSpPr/>
          <p:nvPr/>
        </p:nvSpPr>
        <p:spPr>
          <a:xfrm>
            <a:off x="231775" y="3959860"/>
            <a:ext cx="435864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2 </a:t>
            </a:r>
            <a:r>
              <a:rPr lang="zh-CN" altLang="zh-CN" sz="2000"/>
              <a:t>服务限流组件：系统自我保护</a:t>
            </a:r>
            <a:r>
              <a:rPr lang="zh-CN" altLang="zh-CN" sz="2000">
                <a:solidFill>
                  <a:schemeClr val="bg1"/>
                </a:solidFill>
                <a:sym typeface="+mn-ea"/>
              </a:rPr>
              <a:t>Semaphore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+ RateLimiter</a:t>
            </a:r>
            <a:endParaRPr lang="en-US" altLang="zh-CN" sz="2000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4245" y="1200785"/>
            <a:ext cx="7180580" cy="469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2417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200"/>
              <a:t>自动化运维雷达系统</a:t>
            </a:r>
            <a:endParaRPr lang="zh-CN" altLang="zh-CN" sz="3200"/>
          </a:p>
        </p:txBody>
      </p:sp>
      <p:sp>
        <p:nvSpPr>
          <p:cNvPr id="6" name="矩形 5"/>
          <p:cNvSpPr/>
          <p:nvPr/>
        </p:nvSpPr>
        <p:spPr>
          <a:xfrm>
            <a:off x="374015" y="2846070"/>
            <a:ext cx="591312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 </a:t>
            </a:r>
            <a:r>
              <a:rPr lang="zh-CN" altLang="zh-CN"/>
              <a:t>线上问题不断的重复排查，经常查问题浪费大量的时间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4015" y="3938270"/>
            <a:ext cx="591312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r>
              <a:rPr lang="zh-CN" altLang="en-US"/>
              <a:t>定位问题的太慢影响线上故障的恢复，进而造成损失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74015" y="4866640"/>
            <a:ext cx="591312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 </a:t>
            </a:r>
            <a:r>
              <a:rPr lang="zh-CN" altLang="zh-CN"/>
              <a:t>经常需要跨团队查问题，时间和交流都是成本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374015" y="5833745"/>
            <a:ext cx="591312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</a:t>
            </a:r>
            <a:r>
              <a:rPr lang="zh-CN" altLang="en-US"/>
              <a:t>没有很好量化的方法说明一个系统的健康程度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518275" y="2098040"/>
            <a:ext cx="1935480" cy="1356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反思问题</a:t>
            </a:r>
            <a:endParaRPr lang="zh-CN" altLang="zh-CN"/>
          </a:p>
        </p:txBody>
      </p:sp>
      <p:sp>
        <p:nvSpPr>
          <p:cNvPr id="13" name="矩形 12"/>
          <p:cNvSpPr/>
          <p:nvPr/>
        </p:nvSpPr>
        <p:spPr>
          <a:xfrm>
            <a:off x="374015" y="1684655"/>
            <a:ext cx="591312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 </a:t>
            </a:r>
            <a:r>
              <a:rPr lang="zh-CN" altLang="en-US"/>
              <a:t>多系统</a:t>
            </a:r>
            <a:r>
              <a:rPr lang="zh-CN" altLang="zh-CN"/>
              <a:t>大规模故障，做不到快速</a:t>
            </a:r>
            <a:r>
              <a:rPr lang="zh-CN" altLang="zh-CN">
                <a:sym typeface="+mn-ea"/>
              </a:rPr>
              <a:t>定位</a:t>
            </a:r>
            <a:r>
              <a:rPr lang="zh-CN" altLang="zh-CN"/>
              <a:t>故障链根源</a:t>
            </a:r>
            <a:endParaRPr lang="zh-CN" altLang="zh-CN"/>
          </a:p>
        </p:txBody>
      </p:sp>
      <p:sp>
        <p:nvSpPr>
          <p:cNvPr id="15" name="矩形 14"/>
          <p:cNvSpPr/>
          <p:nvPr/>
        </p:nvSpPr>
        <p:spPr>
          <a:xfrm>
            <a:off x="8684895" y="2098040"/>
            <a:ext cx="3368040" cy="15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200"/>
              <a:t>设计开发雷达系统</a:t>
            </a:r>
            <a:endParaRPr lang="zh-CN" altLang="en-US" sz="2200"/>
          </a:p>
        </p:txBody>
      </p:sp>
      <p:sp>
        <p:nvSpPr>
          <p:cNvPr id="2" name="右箭头 1"/>
          <p:cNvSpPr/>
          <p:nvPr/>
        </p:nvSpPr>
        <p:spPr>
          <a:xfrm>
            <a:off x="6518275" y="4629785"/>
            <a:ext cx="1935480" cy="1356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系统定位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8684895" y="4546600"/>
            <a:ext cx="3368040" cy="15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200">
                <a:solidFill>
                  <a:schemeClr val="bg1"/>
                </a:solidFill>
                <a:sym typeface="+mn-ea"/>
              </a:rPr>
              <a:t>线上大规模故障根源快速定位、故障预防预测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-1270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0375" y="1125220"/>
            <a:ext cx="938530" cy="460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3200">
                <a:solidFill>
                  <a:schemeClr val="bg1"/>
                </a:solidFill>
                <a:sym typeface="+mn-ea"/>
              </a:rPr>
              <a:t>雷达系统整体架构图</a:t>
            </a:r>
            <a:endParaRPr lang="zh-CN" altLang="zh-CN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1050" r="1619" b="1304"/>
          <a:stretch>
            <a:fillRect/>
          </a:stretch>
        </p:blipFill>
        <p:spPr>
          <a:xfrm>
            <a:off x="1964690" y="174625"/>
            <a:ext cx="9928860" cy="6592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4102" y="174419"/>
            <a:ext cx="8798023" cy="66835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255" y="0"/>
            <a:ext cx="12192000" cy="6858000"/>
          </a:xfrm>
          <a:prstGeom prst="rect">
            <a:avLst/>
          </a:prstGeom>
          <a:solidFill>
            <a:srgbClr val="0174AB">
              <a:alpha val="89804"/>
            </a:srgbClr>
          </a:solidFill>
          <a:ln>
            <a:solidFill>
              <a:srgbClr val="0174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08935" y="174625"/>
            <a:ext cx="589978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雷达系统线上使用情况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215" y="1341120"/>
            <a:ext cx="428180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1 </a:t>
            </a:r>
            <a:r>
              <a:rPr lang="zh-CN" altLang="en-US" sz="2000"/>
              <a:t>接入线上系统</a:t>
            </a:r>
            <a:r>
              <a:rPr lang="en-US" altLang="zh-CN" sz="2000"/>
              <a:t>150+ appCode</a:t>
            </a:r>
            <a:endParaRPr lang="en-US" altLang="zh-CN" sz="2000"/>
          </a:p>
        </p:txBody>
      </p:sp>
      <p:pic>
        <p:nvPicPr>
          <p:cNvPr id="7" name="图片 6" descr="现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25" y="1114425"/>
            <a:ext cx="10058400" cy="1367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4495" y="2987040"/>
            <a:ext cx="50133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2  </a:t>
            </a:r>
            <a:r>
              <a:rPr lang="zh-CN" altLang="en-US" sz="2000"/>
              <a:t>分析扫描线上系统监控，日志，</a:t>
            </a:r>
            <a:r>
              <a:rPr lang="en-US" altLang="zh-CN" sz="2000"/>
              <a:t>jvm</a:t>
            </a:r>
            <a:endParaRPr lang="en-US" altLang="zh-CN" sz="2000"/>
          </a:p>
          <a:p>
            <a:pPr algn="ctr"/>
            <a:r>
              <a:rPr lang="zh-CN" altLang="en-US" sz="2000"/>
              <a:t>协助排查线上大量问题</a:t>
            </a:r>
            <a:endParaRPr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313055" y="4851400"/>
            <a:ext cx="467868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r>
              <a:rPr lang="zh-CN" altLang="en-US"/>
              <a:t>接入奥丁</a:t>
            </a:r>
            <a:r>
              <a:rPr lang="en-US" altLang="zh-CN"/>
              <a:t>Qdr</a:t>
            </a:r>
            <a:r>
              <a:rPr lang="zh-CN" altLang="en-US"/>
              <a:t>发布系统，服务全公司线上发布</a:t>
            </a:r>
            <a:endParaRPr lang="zh-CN" altLang="en-US"/>
          </a:p>
        </p:txBody>
      </p:sp>
      <p:pic>
        <p:nvPicPr>
          <p:cNvPr id="2" name="图片 1" descr="av线程池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935" y="2058670"/>
            <a:ext cx="8924290" cy="4799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3243</Words>
  <Application>WPS 演示</Application>
  <PresentationFormat>自定义</PresentationFormat>
  <Paragraphs>478</Paragraphs>
  <Slides>28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灵梦</dc:creator>
  <cp:lastModifiedBy>test</cp:lastModifiedBy>
  <cp:revision>1437</cp:revision>
  <dcterms:created xsi:type="dcterms:W3CDTF">2014-05-19T01:47:00Z</dcterms:created>
  <dcterms:modified xsi:type="dcterms:W3CDTF">2018-06-19T08:24:12Z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