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2" r:id="rId4"/>
  </p:sldMasterIdLst>
  <p:notesMasterIdLst>
    <p:notesMasterId r:id="rId8"/>
  </p:notesMasterIdLst>
  <p:sldIdLst>
    <p:sldId id="263" r:id="rId5"/>
    <p:sldId id="269" r:id="rId6"/>
    <p:sldId id="276" r:id="rId7"/>
    <p:sldId id="294" r:id="rId9"/>
    <p:sldId id="291" r:id="rId10"/>
    <p:sldId id="292" r:id="rId11"/>
    <p:sldId id="277" r:id="rId12"/>
    <p:sldId id="340" r:id="rId13"/>
    <p:sldId id="342" r:id="rId14"/>
    <p:sldId id="431" r:id="rId15"/>
    <p:sldId id="278" r:id="rId16"/>
    <p:sldId id="407" r:id="rId17"/>
    <p:sldId id="363" r:id="rId18"/>
    <p:sldId id="281" r:id="rId19"/>
    <p:sldId id="326" r:id="rId20"/>
    <p:sldId id="364" r:id="rId21"/>
    <p:sldId id="325" r:id="rId22"/>
    <p:sldId id="388" r:id="rId23"/>
    <p:sldId id="406" r:id="rId24"/>
    <p:sldId id="324" r:id="rId25"/>
    <p:sldId id="387" r:id="rId26"/>
    <p:sldId id="371" r:id="rId27"/>
    <p:sldId id="365" r:id="rId28"/>
    <p:sldId id="314" r:id="rId29"/>
    <p:sldId id="315" r:id="rId30"/>
    <p:sldId id="317" r:id="rId31"/>
    <p:sldId id="367" r:id="rId32"/>
    <p:sldId id="366" r:id="rId33"/>
    <p:sldId id="368" r:id="rId34"/>
    <p:sldId id="369" r:id="rId35"/>
    <p:sldId id="390" r:id="rId36"/>
    <p:sldId id="320" r:id="rId37"/>
    <p:sldId id="321" r:id="rId38"/>
    <p:sldId id="284" r:id="rId39"/>
    <p:sldId id="391" r:id="rId4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1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1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1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1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1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5365" algn="l" defTabSz="91313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1930" algn="l" defTabSz="91313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199130" algn="l" defTabSz="91313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6330" algn="l" defTabSz="91313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C6DF"/>
    <a:srgbClr val="1C91A8"/>
    <a:srgbClr val="036277"/>
    <a:srgbClr val="037077"/>
    <a:srgbClr val="008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61524" autoAdjust="0"/>
  </p:normalViewPr>
  <p:slideViewPr>
    <p:cSldViewPr>
      <p:cViewPr varScale="1">
        <p:scale>
          <a:sx n="56" d="100"/>
          <a:sy n="56" d="100"/>
        </p:scale>
        <p:origin x="-1218" y="-90"/>
      </p:cViewPr>
      <p:guideLst>
        <p:guide orient="horz" pos="148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217454819008205"/>
          <c:y val="0.0180109868392159"/>
        </c:manualLayout>
      </c:layout>
      <c:overlay val="0"/>
      <c:tx>
        <c:rich>
          <a:bodyPr/>
          <a:lstStyle/>
          <a:p>
            <a:pPr>
              <a:defRPr/>
            </a:pPr>
          </a:p>
        </c:rich>
      </c:tx>
    </c:title>
    <c:autoTitleDeleted val="0"/>
    <c:plotArea>
      <c:layout>
        <c:manualLayout>
          <c:layoutTarget val="inner"/>
          <c:xMode val="edge"/>
          <c:yMode val="edge"/>
          <c:x val="0.0814776034791366"/>
          <c:y val="0.145554246476023"/>
          <c:w val="0.896729433105274"/>
          <c:h val="0.573289543569164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Sheet1!$A$1:$A$10</c:f>
              <c:strCache>
                <c:ptCount val="10"/>
                <c:pt idx="0">
                  <c:v>f_x_sargeras</c:v>
                </c:pt>
                <c:pt idx="1">
                  <c:v>f_book_union</c:v>
                </c:pt>
                <c:pt idx="2">
                  <c:v>f_twell_twell</c:v>
                </c:pt>
                <c:pt idx="3">
                  <c:v>f_tts_core</c:v>
                </c:pt>
                <c:pt idx="4">
                  <c:v>f_tts_trade_booking</c:v>
                </c:pt>
                <c:pt idx="5">
                  <c:v>t_train_provider</c:v>
                </c:pt>
                <c:pt idx="6">
                  <c:v>f_twell_rt_server</c:v>
                </c:pt>
                <c:pt idx="7">
                  <c:v>f_fuwu_pnr_data_support</c:v>
                </c:pt>
                <c:pt idx="8">
                  <c:v>f_iflagship_config</c:v>
                </c:pt>
                <c:pt idx="9">
                  <c:v>f_twell_twell_wbd</c:v>
                </c:pt>
              </c:strCache>
            </c:strRef>
          </c:cat>
          <c:val>
            <c:numRef>
              <c:f>Sheet1!$B$1:$B$10</c:f>
              <c:numCache>
                <c:formatCode>General</c:formatCode>
                <c:ptCount val="10"/>
                <c:pt idx="0">
                  <c:v>50506</c:v>
                </c:pt>
                <c:pt idx="1">
                  <c:v>44138</c:v>
                </c:pt>
                <c:pt idx="2">
                  <c:v>37928</c:v>
                </c:pt>
                <c:pt idx="3">
                  <c:v>31920</c:v>
                </c:pt>
                <c:pt idx="4">
                  <c:v>30071</c:v>
                </c:pt>
                <c:pt idx="5">
                  <c:v>24312</c:v>
                </c:pt>
                <c:pt idx="6">
                  <c:v>22787</c:v>
                </c:pt>
                <c:pt idx="7">
                  <c:v>21499</c:v>
                </c:pt>
                <c:pt idx="8">
                  <c:v>19705</c:v>
                </c:pt>
                <c:pt idx="9">
                  <c:v>12853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203385856"/>
        <c:axId val="203555584"/>
      </c:barChart>
      <c:catAx>
        <c:axId val="20338585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03555584"/>
        <c:crosses val="autoZero"/>
        <c:auto val="1"/>
        <c:lblAlgn val="ctr"/>
        <c:lblOffset val="100"/>
        <c:noMultiLvlLbl val="0"/>
      </c:catAx>
      <c:valAx>
        <c:axId val="20355558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03385856"/>
        <c:crosses val="autoZero"/>
        <c:crossBetween val="between"/>
      </c:valAx>
    </c:plotArea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1502810998978"/>
          <c:y val="0.0488009391246017"/>
          <c:w val="0.807423799757985"/>
          <c:h val="0.8747274861646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监控量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0.0166666666666667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166666666666667"/>
                  <c:y val="-0.0046296296296296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22222222222222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22222222222222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138888888888889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Sheet1!$A$2:$A$7</c:f>
              <c:strCache>
                <c:ptCount val="6"/>
                <c:pt idx="0">
                  <c:v>f_tts_core</c:v>
                </c:pt>
                <c:pt idx="1">
                  <c:v>f_twell_twell_wbd</c:v>
                </c:pt>
                <c:pt idx="2">
                  <c:v>f_inter_wbd</c:v>
                </c:pt>
                <c:pt idx="3">
                  <c:v>f_wproxy</c:v>
                </c:pt>
                <c:pt idx="4">
                  <c:v>f_farecore_storage</c:v>
                </c:pt>
                <c:pt idx="5">
                  <c:v>f_av_core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33343</c:v>
                </c:pt>
                <c:pt idx="1">
                  <c:v>13392</c:v>
                </c:pt>
                <c:pt idx="2">
                  <c:v>8828</c:v>
                </c:pt>
                <c:pt idx="3">
                  <c:v>2443</c:v>
                </c:pt>
                <c:pt idx="4">
                  <c:v>2396</c:v>
                </c:pt>
                <c:pt idx="5">
                  <c:v>2220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f_tts_core</c:v>
                </c:pt>
                <c:pt idx="1">
                  <c:v>f_twell_twell_wbd</c:v>
                </c:pt>
                <c:pt idx="2">
                  <c:v>f_inter_wbd</c:v>
                </c:pt>
                <c:pt idx="3">
                  <c:v>f_wproxy</c:v>
                </c:pt>
                <c:pt idx="4">
                  <c:v>f_farecore_storage</c:v>
                </c:pt>
                <c:pt idx="5">
                  <c:v>f_av_core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/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f_tts_core</c:v>
                </c:pt>
                <c:pt idx="1">
                  <c:v>f_twell_twell_wbd</c:v>
                </c:pt>
                <c:pt idx="2">
                  <c:v>f_inter_wbd</c:v>
                </c:pt>
                <c:pt idx="3">
                  <c:v>f_wproxy</c:v>
                </c:pt>
                <c:pt idx="4">
                  <c:v>f_farecore_storage</c:v>
                </c:pt>
                <c:pt idx="5">
                  <c:v>f_av_core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378048"/>
        <c:axId val="121980032"/>
      </c:barChart>
      <c:barChart>
        <c:barDir val="col"/>
        <c:grouping val="clustere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报警量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194444444444444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194444444444444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0555555555555556"/>
                  <c:y val="-0.0092592592592592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111111111111111"/>
                  <c:y val="0.0046296296296296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Sheet1!$A$2:$A$7</c:f>
              <c:strCache>
                <c:ptCount val="6"/>
                <c:pt idx="0">
                  <c:v>f_tts_core</c:v>
                </c:pt>
                <c:pt idx="1">
                  <c:v>f_twell_twell_wbd</c:v>
                </c:pt>
                <c:pt idx="2">
                  <c:v>f_inter_wbd</c:v>
                </c:pt>
                <c:pt idx="3">
                  <c:v>f_wproxy</c:v>
                </c:pt>
                <c:pt idx="4">
                  <c:v>f_farecore_storage</c:v>
                </c:pt>
                <c:pt idx="5">
                  <c:v>f_av_core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311</c:v>
                </c:pt>
                <c:pt idx="1">
                  <c:v>191</c:v>
                </c:pt>
                <c:pt idx="2">
                  <c:v>143</c:v>
                </c:pt>
                <c:pt idx="3">
                  <c:v>11</c:v>
                </c:pt>
                <c:pt idx="4">
                  <c:v>15</c:v>
                </c:pt>
                <c:pt idx="5">
                  <c:v>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0"/>
        <c:axId val="122283136"/>
        <c:axId val="121981952"/>
      </c:barChart>
      <c:catAx>
        <c:axId val="1173780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21980032"/>
        <c:crosses val="autoZero"/>
        <c:auto val="1"/>
        <c:lblAlgn val="ctr"/>
        <c:lblOffset val="100"/>
        <c:noMultiLvlLbl val="0"/>
      </c:catAx>
      <c:valAx>
        <c:axId val="1219800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17378048"/>
        <c:crosses val="autoZero"/>
        <c:crossBetween val="between"/>
      </c:valAx>
      <c:catAx>
        <c:axId val="122283136"/>
        <c:scaling>
          <c:orientation val="minMax"/>
        </c:scaling>
        <c:delete val="1"/>
        <c:axPos val="b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21981952"/>
        <c:crosses val="autoZero"/>
        <c:auto val="1"/>
        <c:lblAlgn val="ctr"/>
        <c:lblOffset val="100"/>
        <c:noMultiLvlLbl val="0"/>
      </c:catAx>
      <c:valAx>
        <c:axId val="121981952"/>
        <c:scaling>
          <c:orientation val="minMax"/>
          <c:max val="500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22283136"/>
        <c:crosses val="max"/>
        <c:crossBetween val="between"/>
      </c:valAx>
    </c:plotArea>
    <c:legend>
      <c:legendPos val="r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780693499584954"/>
          <c:y val="0.12431866844274"/>
          <c:w val="0.126356190501841"/>
          <c:h val="0.246905803441236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500"/>
              <a:t>系统健康指数 建模打分</a:t>
            </a:r>
            <a:endParaRPr lang="zh-CN" altLang="en-US" sz="1500"/>
          </a:p>
          <a:p>
            <a:pPr>
              <a:defRPr lang="zh-CN"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/>
              <a:t>f_</a:t>
            </a:r>
            <a:r>
              <a:rPr lang="en-US" altLang="zh-CN" sz="1500"/>
              <a:t>alert_platform</a:t>
            </a:r>
            <a:endParaRPr lang="en-US" altLang="zh-CN" sz="1500"/>
          </a:p>
        </c:rich>
      </c:tx>
      <c:layout>
        <c:manualLayout>
          <c:xMode val="edge"/>
          <c:yMode val="edge"/>
          <c:x val="0.356218012345679"/>
          <c:y val="0.00561009735064993"/>
          <c:w val="0.191423"/>
          <c:h val="0.155941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577156"/>
          <c:y val="0.155941"/>
          <c:w val="0.924954"/>
          <c:h val="0.73378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区域 1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Sheet1!$B$1:$EN$1</c:f>
              <c:strCache>
                <c:ptCount val="143"/>
                <c:pt idx="0">
                  <c:v>0:00</c:v>
                </c:pt>
                <c:pt idx="1">
                  <c:v>0:10</c:v>
                </c:pt>
                <c:pt idx="2">
                  <c:v>0:20</c:v>
                </c:pt>
                <c:pt idx="3">
                  <c:v>0:30</c:v>
                </c:pt>
                <c:pt idx="4">
                  <c:v>0:40</c:v>
                </c:pt>
                <c:pt idx="5">
                  <c:v>0:50</c:v>
                </c:pt>
                <c:pt idx="6">
                  <c:v>1:00</c:v>
                </c:pt>
                <c:pt idx="7">
                  <c:v>1:10</c:v>
                </c:pt>
                <c:pt idx="8">
                  <c:v>1:20</c:v>
                </c:pt>
                <c:pt idx="9">
                  <c:v>1:30</c:v>
                </c:pt>
                <c:pt idx="10">
                  <c:v>1:40</c:v>
                </c:pt>
                <c:pt idx="11">
                  <c:v>1:50</c:v>
                </c:pt>
                <c:pt idx="12">
                  <c:v>2:00</c:v>
                </c:pt>
                <c:pt idx="13">
                  <c:v>2:10</c:v>
                </c:pt>
                <c:pt idx="14">
                  <c:v>2:20</c:v>
                </c:pt>
                <c:pt idx="15">
                  <c:v>2:30</c:v>
                </c:pt>
                <c:pt idx="16">
                  <c:v>2:40</c:v>
                </c:pt>
                <c:pt idx="17">
                  <c:v>2:50</c:v>
                </c:pt>
                <c:pt idx="18">
                  <c:v>3:00</c:v>
                </c:pt>
                <c:pt idx="19">
                  <c:v>3:10</c:v>
                </c:pt>
                <c:pt idx="20">
                  <c:v>3:20</c:v>
                </c:pt>
                <c:pt idx="21">
                  <c:v>3:30</c:v>
                </c:pt>
                <c:pt idx="22">
                  <c:v>3:40</c:v>
                </c:pt>
                <c:pt idx="23">
                  <c:v>3:50</c:v>
                </c:pt>
                <c:pt idx="24">
                  <c:v>4:00</c:v>
                </c:pt>
                <c:pt idx="25">
                  <c:v>4:10</c:v>
                </c:pt>
                <c:pt idx="26">
                  <c:v>4:20</c:v>
                </c:pt>
                <c:pt idx="27">
                  <c:v>4:30</c:v>
                </c:pt>
                <c:pt idx="28">
                  <c:v>4:40</c:v>
                </c:pt>
                <c:pt idx="29">
                  <c:v>4:50</c:v>
                </c:pt>
                <c:pt idx="30">
                  <c:v>5:00</c:v>
                </c:pt>
                <c:pt idx="31">
                  <c:v>5:10</c:v>
                </c:pt>
                <c:pt idx="32">
                  <c:v>5:20</c:v>
                </c:pt>
                <c:pt idx="33">
                  <c:v>5:30</c:v>
                </c:pt>
                <c:pt idx="34">
                  <c:v>5:40</c:v>
                </c:pt>
                <c:pt idx="35">
                  <c:v>5:50</c:v>
                </c:pt>
                <c:pt idx="36">
                  <c:v>6:00</c:v>
                </c:pt>
                <c:pt idx="37">
                  <c:v>6:10</c:v>
                </c:pt>
                <c:pt idx="38">
                  <c:v>6:20</c:v>
                </c:pt>
                <c:pt idx="39">
                  <c:v>6:30</c:v>
                </c:pt>
                <c:pt idx="40">
                  <c:v>6:40</c:v>
                </c:pt>
                <c:pt idx="41">
                  <c:v>6:50</c:v>
                </c:pt>
                <c:pt idx="42">
                  <c:v>7:00</c:v>
                </c:pt>
                <c:pt idx="43">
                  <c:v>7:10</c:v>
                </c:pt>
                <c:pt idx="44">
                  <c:v>7:20</c:v>
                </c:pt>
                <c:pt idx="45">
                  <c:v>7:30</c:v>
                </c:pt>
                <c:pt idx="46">
                  <c:v>7:40</c:v>
                </c:pt>
                <c:pt idx="47">
                  <c:v>7:50</c:v>
                </c:pt>
                <c:pt idx="48">
                  <c:v>8:00</c:v>
                </c:pt>
                <c:pt idx="49">
                  <c:v>8:10</c:v>
                </c:pt>
                <c:pt idx="50">
                  <c:v>8:20</c:v>
                </c:pt>
                <c:pt idx="51">
                  <c:v>8:30</c:v>
                </c:pt>
                <c:pt idx="52">
                  <c:v>8:40</c:v>
                </c:pt>
                <c:pt idx="53">
                  <c:v>8:50</c:v>
                </c:pt>
                <c:pt idx="54">
                  <c:v>9:00</c:v>
                </c:pt>
                <c:pt idx="55">
                  <c:v>9:10</c:v>
                </c:pt>
                <c:pt idx="56">
                  <c:v>9:20</c:v>
                </c:pt>
                <c:pt idx="57">
                  <c:v>9:30</c:v>
                </c:pt>
                <c:pt idx="58">
                  <c:v>9:40</c:v>
                </c:pt>
                <c:pt idx="59">
                  <c:v>9:50</c:v>
                </c:pt>
                <c:pt idx="60">
                  <c:v>10:00</c:v>
                </c:pt>
                <c:pt idx="61">
                  <c:v>10:10</c:v>
                </c:pt>
                <c:pt idx="62">
                  <c:v>10:20</c:v>
                </c:pt>
                <c:pt idx="63">
                  <c:v>10:30</c:v>
                </c:pt>
                <c:pt idx="64">
                  <c:v>10:40</c:v>
                </c:pt>
                <c:pt idx="65">
                  <c:v>10:50</c:v>
                </c:pt>
                <c:pt idx="66">
                  <c:v>11:00</c:v>
                </c:pt>
                <c:pt idx="67">
                  <c:v>11:10</c:v>
                </c:pt>
                <c:pt idx="68">
                  <c:v>11:20</c:v>
                </c:pt>
                <c:pt idx="69">
                  <c:v>11:30</c:v>
                </c:pt>
                <c:pt idx="70">
                  <c:v>11:40</c:v>
                </c:pt>
                <c:pt idx="71">
                  <c:v>11:50</c:v>
                </c:pt>
                <c:pt idx="72">
                  <c:v>12:00</c:v>
                </c:pt>
                <c:pt idx="73">
                  <c:v>12:10</c:v>
                </c:pt>
                <c:pt idx="74">
                  <c:v>12:20</c:v>
                </c:pt>
                <c:pt idx="75">
                  <c:v>12:30</c:v>
                </c:pt>
                <c:pt idx="76">
                  <c:v>12:40</c:v>
                </c:pt>
                <c:pt idx="77">
                  <c:v>12:50</c:v>
                </c:pt>
                <c:pt idx="78">
                  <c:v>13:00</c:v>
                </c:pt>
                <c:pt idx="79">
                  <c:v>13:10</c:v>
                </c:pt>
                <c:pt idx="80">
                  <c:v>13:20</c:v>
                </c:pt>
                <c:pt idx="81">
                  <c:v>13:30</c:v>
                </c:pt>
                <c:pt idx="82">
                  <c:v>13:40</c:v>
                </c:pt>
                <c:pt idx="83">
                  <c:v>13:50</c:v>
                </c:pt>
                <c:pt idx="84">
                  <c:v>14:00</c:v>
                </c:pt>
                <c:pt idx="85">
                  <c:v>14:10</c:v>
                </c:pt>
                <c:pt idx="86">
                  <c:v>14:20</c:v>
                </c:pt>
                <c:pt idx="87">
                  <c:v>14:30</c:v>
                </c:pt>
                <c:pt idx="88">
                  <c:v>14:40</c:v>
                </c:pt>
                <c:pt idx="89">
                  <c:v>14:50</c:v>
                </c:pt>
                <c:pt idx="90">
                  <c:v>15:00</c:v>
                </c:pt>
                <c:pt idx="91">
                  <c:v>15:10</c:v>
                </c:pt>
                <c:pt idx="92">
                  <c:v>15:20</c:v>
                </c:pt>
                <c:pt idx="93">
                  <c:v>15:30</c:v>
                </c:pt>
                <c:pt idx="94">
                  <c:v>15:40</c:v>
                </c:pt>
                <c:pt idx="95">
                  <c:v>15:50</c:v>
                </c:pt>
                <c:pt idx="96">
                  <c:v>16:00</c:v>
                </c:pt>
                <c:pt idx="97">
                  <c:v>16:10</c:v>
                </c:pt>
                <c:pt idx="98">
                  <c:v>16:20</c:v>
                </c:pt>
                <c:pt idx="99">
                  <c:v>16:30</c:v>
                </c:pt>
                <c:pt idx="100">
                  <c:v>16:40</c:v>
                </c:pt>
                <c:pt idx="101">
                  <c:v>16:50</c:v>
                </c:pt>
                <c:pt idx="102">
                  <c:v>17:00</c:v>
                </c:pt>
                <c:pt idx="103">
                  <c:v>17:10</c:v>
                </c:pt>
                <c:pt idx="104">
                  <c:v>17:20</c:v>
                </c:pt>
                <c:pt idx="105">
                  <c:v>17:30</c:v>
                </c:pt>
                <c:pt idx="106">
                  <c:v>17:40</c:v>
                </c:pt>
                <c:pt idx="107">
                  <c:v>17:50</c:v>
                </c:pt>
                <c:pt idx="108">
                  <c:v>18:00</c:v>
                </c:pt>
                <c:pt idx="109">
                  <c:v>18:10</c:v>
                </c:pt>
                <c:pt idx="110">
                  <c:v>18:20</c:v>
                </c:pt>
                <c:pt idx="111">
                  <c:v>18:30</c:v>
                </c:pt>
                <c:pt idx="112">
                  <c:v>18:40</c:v>
                </c:pt>
                <c:pt idx="113">
                  <c:v>18:50</c:v>
                </c:pt>
                <c:pt idx="114">
                  <c:v>19:00</c:v>
                </c:pt>
                <c:pt idx="115">
                  <c:v>19:10</c:v>
                </c:pt>
                <c:pt idx="116">
                  <c:v>19:20</c:v>
                </c:pt>
                <c:pt idx="117">
                  <c:v>19:30</c:v>
                </c:pt>
                <c:pt idx="118">
                  <c:v>19:40</c:v>
                </c:pt>
                <c:pt idx="119">
                  <c:v>19:50</c:v>
                </c:pt>
                <c:pt idx="120">
                  <c:v>20:00</c:v>
                </c:pt>
                <c:pt idx="121">
                  <c:v>20:10</c:v>
                </c:pt>
                <c:pt idx="122">
                  <c:v>20:20</c:v>
                </c:pt>
                <c:pt idx="123">
                  <c:v>20:30</c:v>
                </c:pt>
                <c:pt idx="124">
                  <c:v>20:40</c:v>
                </c:pt>
                <c:pt idx="125">
                  <c:v>20:50</c:v>
                </c:pt>
                <c:pt idx="126">
                  <c:v>21:00</c:v>
                </c:pt>
                <c:pt idx="127">
                  <c:v>21:10</c:v>
                </c:pt>
                <c:pt idx="128">
                  <c:v>21:20</c:v>
                </c:pt>
                <c:pt idx="129">
                  <c:v>21:30</c:v>
                </c:pt>
                <c:pt idx="130">
                  <c:v>21:40</c:v>
                </c:pt>
                <c:pt idx="131">
                  <c:v>21:50</c:v>
                </c:pt>
                <c:pt idx="132">
                  <c:v>22:00</c:v>
                </c:pt>
                <c:pt idx="133">
                  <c:v>22:10</c:v>
                </c:pt>
                <c:pt idx="134">
                  <c:v>22:20</c:v>
                </c:pt>
                <c:pt idx="135">
                  <c:v>22:30</c:v>
                </c:pt>
                <c:pt idx="136">
                  <c:v>22:40</c:v>
                </c:pt>
                <c:pt idx="137">
                  <c:v>22:50</c:v>
                </c:pt>
                <c:pt idx="138">
                  <c:v>23:00</c:v>
                </c:pt>
                <c:pt idx="139">
                  <c:v>23:10</c:v>
                </c:pt>
                <c:pt idx="140">
                  <c:v>23:20</c:v>
                </c:pt>
                <c:pt idx="141">
                  <c:v>23:30</c:v>
                </c:pt>
                <c:pt idx="142">
                  <c:v>23:40</c:v>
                </c:pt>
              </c:strCache>
            </c:strRef>
          </c:cat>
          <c:val>
            <c:numRef>
              <c:f>Sheet1!$B$2:$EN$2</c:f>
              <c:numCache>
                <c:formatCode>General</c:formatCode>
                <c:ptCount val="14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94</c:v>
                </c:pt>
                <c:pt idx="58">
                  <c:v>94</c:v>
                </c:pt>
                <c:pt idx="59">
                  <c:v>90</c:v>
                </c:pt>
                <c:pt idx="60">
                  <c:v>90</c:v>
                </c:pt>
                <c:pt idx="61">
                  <c:v>90</c:v>
                </c:pt>
                <c:pt idx="62">
                  <c:v>95</c:v>
                </c:pt>
                <c:pt idx="63">
                  <c:v>95</c:v>
                </c:pt>
                <c:pt idx="64">
                  <c:v>95</c:v>
                </c:pt>
                <c:pt idx="65">
                  <c:v>95</c:v>
                </c:pt>
                <c:pt idx="66">
                  <c:v>95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94</c:v>
                </c:pt>
                <c:pt idx="91">
                  <c:v>94</c:v>
                </c:pt>
                <c:pt idx="92">
                  <c:v>94</c:v>
                </c:pt>
                <c:pt idx="93">
                  <c:v>90</c:v>
                </c:pt>
                <c:pt idx="94">
                  <c:v>90</c:v>
                </c:pt>
                <c:pt idx="95">
                  <c:v>90</c:v>
                </c:pt>
                <c:pt idx="96">
                  <c:v>90</c:v>
                </c:pt>
                <c:pt idx="97">
                  <c:v>92</c:v>
                </c:pt>
                <c:pt idx="98">
                  <c:v>92</c:v>
                </c:pt>
                <c:pt idx="99">
                  <c:v>92</c:v>
                </c:pt>
                <c:pt idx="100">
                  <c:v>92</c:v>
                </c:pt>
                <c:pt idx="101">
                  <c:v>92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208438784"/>
        <c:axId val="208732544"/>
      </c:lineChart>
      <c:catAx>
        <c:axId val="208438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/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low"/>
        <c:spPr>
          <a:noFill/>
          <a:ln>
            <a:noFill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8732544"/>
        <c:crosses val="autoZero"/>
        <c:auto val="1"/>
        <c:lblAlgn val="ctr"/>
        <c:lblOffset val="100"/>
        <c:noMultiLvlLbl val="1"/>
      </c:catAx>
      <c:valAx>
        <c:axId val="20873254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8438784"/>
        <c:crosses val="autoZero"/>
        <c:crossBetween val="midCat"/>
        <c:majorUnit val="5"/>
        <c:minorUnit val="2.5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0562C2-F094-8F4F-8CD3-511F2A136521}" type="doc">
      <dgm:prSet loTypeId="urn:microsoft.com/office/officeart/2005/8/layout/chevron1" loCatId="" qsTypeId="urn:microsoft.com/office/officeart/2005/8/quickstyle/simple4#1" qsCatId="simple" csTypeId="urn:microsoft.com/office/officeart/2005/8/colors/accent1_2#1" csCatId="accent1" phldr="1"/>
      <dgm:spPr/>
    </dgm:pt>
    <dgm:pt modelId="{75960610-358A-2B49-BFC7-8F8DA167927E}" type="pres">
      <dgm:prSet presAssocID="{270562C2-F094-8F4F-8CD3-511F2A136521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5C976D77-2FA8-429B-AC4C-0CAE6A20EEF0}" type="presOf" srcId="{270562C2-F094-8F4F-8CD3-511F2A136521}" destId="{75960610-358A-2B49-BFC7-8F8DA167927E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94F64-4577-4F7A-A02D-FC796F93D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D032C-9BA3-45EE-8AC1-CE48AC57FE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3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3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3  </a:t>
            </a:r>
            <a:r>
              <a:rPr lang="zh-CN" altLang="en-US"/>
              <a:t>如何说明现有报警更合理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使用</a:t>
            </a:r>
            <a:endParaRPr lang="zh-CN" altLang="en-US"/>
          </a:p>
          <a:p>
            <a:r>
              <a:rPr lang="en-US" altLang="zh-CN"/>
              <a:t>2 </a:t>
            </a:r>
            <a:r>
              <a:rPr lang="zh-CN" altLang="en-US"/>
              <a:t>发布场景 </a:t>
            </a:r>
            <a:r>
              <a:rPr lang="en-US" altLang="en-US"/>
              <a:t>appCode</a:t>
            </a: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D032C-9BA3-45EE-8AC1-CE48AC57FE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p1.2 -&gt;p3,p4, </a:t>
            </a:r>
            <a:r>
              <a:rPr lang="zh-CN" altLang="zh-CN"/>
              <a:t>时长降低</a:t>
            </a: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报警的干扰</a:t>
            </a:r>
            <a:r>
              <a:rPr lang="en-US" altLang="zh-CN"/>
              <a:t>,  </a:t>
            </a:r>
            <a:r>
              <a:rPr lang="zh-CN" altLang="en-US"/>
              <a:t>具体</a:t>
            </a:r>
            <a:r>
              <a:rPr lang="en-US" altLang="zh-CN"/>
              <a:t>l</a:t>
            </a:r>
            <a:r>
              <a:rPr lang="zh-CN" altLang="zh-CN"/>
              <a:t>逻辑</a:t>
            </a:r>
            <a:r>
              <a:rPr lang="zh-CN" altLang="en-US"/>
              <a:t>处理流程</a:t>
            </a:r>
            <a:r>
              <a:rPr lang="en-US" altLang="zh-CN"/>
              <a:t>, </a:t>
            </a:r>
            <a:r>
              <a:rPr lang="zh-CN" altLang="zh-CN"/>
              <a:t>故障时间减少</a:t>
            </a:r>
            <a:r>
              <a:rPr lang="en-US" altLang="zh-CN"/>
              <a:t>case, 5</a:t>
            </a:r>
            <a:r>
              <a:rPr lang="zh-CN" altLang="zh-CN"/>
              <a:t>分钟已经晚了</a:t>
            </a:r>
            <a:r>
              <a:rPr lang="en-US" altLang="zh-CN"/>
              <a:t>watcher,</a:t>
            </a:r>
            <a:r>
              <a:rPr lang="zh-CN" altLang="zh-CN"/>
              <a:t>报警是否还有意义</a:t>
            </a:r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 </a:t>
            </a:r>
            <a:r>
              <a:rPr lang="zh-CN" altLang="zh-CN"/>
              <a:t>监控分类</a:t>
            </a:r>
            <a:endParaRPr lang="zh-CN" altLang="zh-CN"/>
          </a:p>
          <a:p>
            <a:r>
              <a:rPr lang="en-US" altLang="zh-CN"/>
              <a:t>2 tscache</a:t>
            </a:r>
            <a:r>
              <a:rPr lang="zh-CN" altLang="en-US"/>
              <a:t>简单提一下</a:t>
            </a:r>
            <a:endParaRPr lang="zh-CN" altLang="en-US"/>
          </a:p>
          <a:p>
            <a:r>
              <a:rPr lang="en-US" altLang="zh-CN"/>
              <a:t>3  </a:t>
            </a:r>
            <a:r>
              <a:rPr lang="zh-CN" altLang="en-US"/>
              <a:t>待分析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3.1 </a:t>
            </a:r>
            <a:r>
              <a:rPr lang="zh-CN" altLang="en-US"/>
              <a:t>改成图， 两条标准线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3.2 </a:t>
            </a:r>
            <a:r>
              <a:rPr lang="zh-CN" altLang="en-US"/>
              <a:t>数据取的</a:t>
            </a:r>
            <a:r>
              <a:rPr lang="en-US" altLang="zh-CN"/>
              <a:t>p95</a:t>
            </a:r>
            <a:endParaRPr lang="en-US" altLang="zh-CN"/>
          </a:p>
          <a:p>
            <a:r>
              <a:rPr lang="en-US" altLang="zh-CN"/>
              <a:t>    3.3 </a:t>
            </a:r>
            <a:r>
              <a:rPr lang="zh-CN" altLang="en-US"/>
              <a:t>倍数区分优先级：</a:t>
            </a:r>
            <a:r>
              <a:rPr lang="en-US" altLang="zh-CN"/>
              <a:t>appcode</a:t>
            </a:r>
            <a:r>
              <a:rPr lang="zh-CN" altLang="en-US"/>
              <a:t>设置不同敏感度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3.4 </a:t>
            </a:r>
            <a:r>
              <a:rPr lang="zh-CN" altLang="en-US"/>
              <a:t>故障抹平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  <a:sym typeface="+mn-ea"/>
              </a:rPr>
              <a:t>X和Y的协方差 / ( x的标准差 * y的标准差)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; 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E : 期望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N: 变量个数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; 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cov : 协方差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描述多维数据距均值的离散程度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)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伴随着整个工程是的环境</a:t>
            </a:r>
            <a:endParaRPr lang="zh-CN" altLang="en-US"/>
          </a:p>
          <a:p>
            <a:r>
              <a:rPr lang="en-US" altLang="zh-CN"/>
              <a:t>:</a:t>
            </a:r>
            <a:r>
              <a:rPr lang="zh-CN" altLang="en-US"/>
              <a:t>项目创建，环境部署开发环境，提测， 发布，线上质量检查</a:t>
            </a:r>
            <a:r>
              <a:rPr lang="en-US" altLang="zh-CN"/>
              <a:t>sona</a:t>
            </a:r>
            <a:r>
              <a:rPr lang="zh-CN" altLang="en-US"/>
              <a:t>检查，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 smtClean="0">
                <a:solidFill>
                  <a:prstClr val="black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 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线上服务规模和时间</a:t>
            </a:r>
            <a:endParaRPr lang="zh-CN" altLang="en-US" sz="1200" b="1" dirty="0" smtClean="0">
              <a:solidFill>
                <a:prstClr val="black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defTabSz="685165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 smtClean="0">
                <a:solidFill>
                  <a:prstClr val="black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 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雷达功能丰富度</a:t>
            </a:r>
            <a:endParaRPr lang="zh-CN" altLang="en-US" sz="1200" b="1" dirty="0" smtClean="0">
              <a:solidFill>
                <a:prstClr val="black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defTabSz="685165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 smtClean="0">
                <a:solidFill>
                  <a:prstClr val="black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3 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雷达分析精准率 </a:t>
            </a:r>
            <a:endParaRPr lang="zh-CN" altLang="en-US" sz="1200" b="1" dirty="0" smtClean="0">
              <a:solidFill>
                <a:prstClr val="black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defTabSz="685165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 smtClean="0">
                <a:solidFill>
                  <a:prstClr val="black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 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故障预警和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排查问题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时间节省</a:t>
            </a:r>
            <a:endParaRPr lang="zh-CN" altLang="en-US" sz="1200" b="1" dirty="0" smtClean="0">
              <a:solidFill>
                <a:prstClr val="black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defTabSz="685165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 smtClean="0">
                <a:solidFill>
                  <a:prstClr val="black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5 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雷达解决线上问题数量</a:t>
            </a:r>
            <a:endParaRPr lang="zh-CN" altLang="en-US" sz="1200" b="1" dirty="0" smtClean="0">
              <a:solidFill>
                <a:prstClr val="black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defTabSz="685165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 smtClean="0">
                <a:solidFill>
                  <a:prstClr val="black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6 </a:t>
            </a:r>
            <a:r>
              <a:rPr lang="zh-CN" altLang="zh-CN" sz="1200" b="1" dirty="0" smtClean="0">
                <a:solidFill>
                  <a:prstClr val="black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全机票异常日志和慢</a:t>
            </a:r>
            <a:r>
              <a:rPr lang="en-US" altLang="zh-CN" sz="1200" b="1" dirty="0" smtClean="0">
                <a:solidFill>
                  <a:prstClr val="black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SQL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清理行动</a:t>
            </a:r>
            <a:endParaRPr lang="zh-CN" altLang="en-US" sz="1200" b="1" dirty="0" smtClean="0">
              <a:solidFill>
                <a:prstClr val="black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D032C-9BA3-45EE-8AC1-CE48AC57FE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使用故障率</a:t>
            </a:r>
            <a:r>
              <a:rPr lang="en-US" altLang="zh-CN"/>
              <a:t> </a:t>
            </a:r>
            <a:r>
              <a:rPr lang="zh-CN" altLang="en-US"/>
              <a:t>时长重点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漏报率</a:t>
            </a:r>
            <a:endParaRPr lang="zh-CN" altLang="zh-CN"/>
          </a:p>
          <a:p>
            <a:r>
              <a:rPr lang="zh-CN" altLang="zh-CN"/>
              <a:t>同比</a:t>
            </a:r>
            <a:endParaRPr lang="en-US" altLang="zh-CN"/>
          </a:p>
          <a:p>
            <a:r>
              <a:rPr lang="en-US" altLang="zh-CN"/>
              <a:t>apt</a:t>
            </a:r>
            <a:r>
              <a:rPr lang="zh-CN" altLang="zh-CN"/>
              <a:t>报警参考</a:t>
            </a: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4097" descr="D:\work\系统\Qtest\inner.jpginne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" y="0"/>
            <a:ext cx="9139237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 3"/>
          <p:cNvSpPr/>
          <p:nvPr userDrawn="1"/>
        </p:nvSpPr>
        <p:spPr>
          <a:xfrm>
            <a:off x="1646238" y="1085857"/>
            <a:ext cx="1223962" cy="1223963"/>
          </a:xfrm>
          <a:prstGeom prst="ellipse">
            <a:avLst/>
          </a:prstGeom>
          <a:solidFill>
            <a:srgbClr val="1C9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4" tIns="45707" rIns="91414" bIns="45707" anchor="ctr"/>
          <a:lstStyle/>
          <a:p>
            <a:pPr algn="ctr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876" y="1461135"/>
            <a:ext cx="5786120" cy="1790700"/>
          </a:xfrm>
        </p:spPr>
        <p:txBody>
          <a:bodyPr/>
          <a:lstStyle>
            <a:lvl1pPr algn="ctr">
              <a:defRPr sz="3600" b="1"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17102E-98DB-4A35-903D-2F8F455A2A6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9438"/>
          </a:xfrm>
        </p:spPr>
        <p:txBody>
          <a:bodyPr vert="eaVert"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9438"/>
          </a:xfrm>
        </p:spPr>
        <p:txBody>
          <a:bodyPr vert="eaVert"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  <a:lvl2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2pPr>
            <a:lvl3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3pPr>
            <a:lvl4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4pPr>
            <a:lvl5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fld id="{659530E8-2095-49DF-8C91-7CE57685BFD5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399665" indent="0" algn="ctr">
              <a:buNone/>
              <a:defRPr sz="1200"/>
            </a:lvl8pPr>
            <a:lvl9pPr marL="2742565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7D90-531B-4C43-9E29-81FBC1E7548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72979-7D20-459C-A99A-7353EDFC6DE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7D90-531B-4C43-9E29-81FBC1E7548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72979-7D20-459C-A99A-7353EDFC6DE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6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5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7D90-531B-4C43-9E29-81FBC1E7548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72979-7D20-459C-A99A-7353EDFC6DE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7D90-531B-4C43-9E29-81FBC1E7548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72979-7D20-459C-A99A-7353EDFC6DE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399665" indent="0">
              <a:buNone/>
              <a:defRPr sz="1200" b="1"/>
            </a:lvl8pPr>
            <a:lvl9pPr marL="274256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3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399665" indent="0">
              <a:buNone/>
              <a:defRPr sz="1200" b="1"/>
            </a:lvl8pPr>
            <a:lvl9pPr marL="274256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3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7D90-531B-4C43-9E29-81FBC1E7548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72979-7D20-459C-A99A-7353EDFC6DE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7D90-531B-4C43-9E29-81FBC1E7548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72979-7D20-459C-A99A-7353EDFC6DE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7D90-531B-4C43-9E29-81FBC1E7548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72979-7D20-459C-A99A-7353EDFC6DE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399665" indent="0">
              <a:buNone/>
              <a:defRPr sz="800"/>
            </a:lvl8pPr>
            <a:lvl9pPr marL="2742565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7D90-531B-4C43-9E29-81FBC1E7548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72979-7D20-459C-A99A-7353EDFC6DE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399665" indent="0">
              <a:buNone/>
              <a:defRPr sz="1500"/>
            </a:lvl8pPr>
            <a:lvl9pPr marL="274256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399665" indent="0">
              <a:buNone/>
              <a:defRPr sz="800"/>
            </a:lvl8pPr>
            <a:lvl9pPr marL="2742565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7D90-531B-4C43-9E29-81FBC1E7548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72979-7D20-459C-A99A-7353EDFC6DE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097" descr="D:\work\系统\Qtest\inner.jpginne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" y="0"/>
            <a:ext cx="9139237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  <a:lvl2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2pPr>
            <a:lvl3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3pPr>
            <a:lvl4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4pPr>
            <a:lvl5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A57E75-17B5-4D79-9096-FED932651998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7D90-531B-4C43-9E29-81FBC1E7548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72979-7D20-459C-A99A-7353EDFC6DE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8" y="273847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3847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7D90-531B-4C43-9E29-81FBC1E7548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72979-7D20-459C-A99A-7353EDFC6DE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4097" descr="D:\work\系统\Qtest\inner.jpginne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" y="0"/>
            <a:ext cx="9139237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 3"/>
          <p:cNvSpPr/>
          <p:nvPr userDrawn="1"/>
        </p:nvSpPr>
        <p:spPr>
          <a:xfrm>
            <a:off x="1646238" y="1085857"/>
            <a:ext cx="1223962" cy="1223963"/>
          </a:xfrm>
          <a:prstGeom prst="ellipse">
            <a:avLst/>
          </a:prstGeom>
          <a:solidFill>
            <a:srgbClr val="1C9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4" tIns="45707" rIns="91414" bIns="45707" anchor="ctr"/>
          <a:lstStyle/>
          <a:p>
            <a:pPr algn="ctr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876" y="1461135"/>
            <a:ext cx="5786120" cy="1790700"/>
          </a:xfrm>
        </p:spPr>
        <p:txBody>
          <a:bodyPr/>
          <a:lstStyle>
            <a:lvl1pPr algn="ctr">
              <a:defRPr sz="3600" b="1"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17102E-98DB-4A35-903D-2F8F455A2A6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4097" descr="D:\work\系统\Qtest\inner.jpginne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" y="0"/>
            <a:ext cx="9139237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 3"/>
          <p:cNvSpPr/>
          <p:nvPr userDrawn="1"/>
        </p:nvSpPr>
        <p:spPr>
          <a:xfrm>
            <a:off x="1646238" y="1085857"/>
            <a:ext cx="1223962" cy="1223963"/>
          </a:xfrm>
          <a:prstGeom prst="ellipse">
            <a:avLst/>
          </a:prstGeom>
          <a:solidFill>
            <a:srgbClr val="1C9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4" tIns="45707" rIns="91414" bIns="45707" anchor="ctr"/>
          <a:lstStyle/>
          <a:p>
            <a:pPr algn="ctr"/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876" y="1461135"/>
            <a:ext cx="5786120" cy="1790700"/>
          </a:xfrm>
        </p:spPr>
        <p:txBody>
          <a:bodyPr/>
          <a:lstStyle>
            <a:lvl1pPr algn="ctr">
              <a:defRPr sz="3600" b="1"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17102E-98DB-4A35-903D-2F8F455A2A63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097" descr="D:\work\系统\Qtest\inner.jpginne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" y="0"/>
            <a:ext cx="9139237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  <a:lvl2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2pPr>
            <a:lvl3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3pPr>
            <a:lvl4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4pPr>
            <a:lvl5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A57E75-17B5-4D79-9096-FED932651998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097" descr="D:\work\系统\Qtest\inner.jpginne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" y="0"/>
            <a:ext cx="9139237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11"/>
            <a:ext cx="7886700" cy="2139553"/>
          </a:xfrm>
        </p:spPr>
        <p:txBody>
          <a:bodyPr anchor="b"/>
          <a:lstStyle>
            <a:lvl1pPr>
              <a:defRPr sz="4500"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67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0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19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fld id="{4401C6CD-8956-407A-9C03-980895009A54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097" descr="D:\work\系统\Qtest\inner.jpginne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" y="0"/>
            <a:ext cx="9139237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5663"/>
          </a:xfrm>
        </p:spPr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  <a:lvl2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2pPr>
            <a:lvl3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3pPr>
            <a:lvl4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4pPr>
            <a:lvl5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5663"/>
          </a:xfrm>
        </p:spPr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  <a:lvl2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2pPr>
            <a:lvl3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3pPr>
            <a:lvl4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4pPr>
            <a:lvl5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fld id="{D21E0FCD-C18E-4980-9D4F-2C50C8DE0C98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4097" descr="D:\work\系统\Qtest\inner.jpginne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" y="0"/>
            <a:ext cx="9139237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fld id="{4A92D43C-B0FC-4977-9A2D-162095DB607F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097" descr="D:\work\系统\Qtest\inner.jpginne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" y="0"/>
            <a:ext cx="9139237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fld id="{D891EFCB-95E1-4812-A4D1-39E2FD7496EB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76"/>
            <a:ext cx="4629150" cy="3655219"/>
          </a:xfrm>
        </p:spPr>
        <p:txBody>
          <a:bodyPr/>
          <a:lstStyle>
            <a:lvl1pPr>
              <a:defRPr sz="2400"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  <a:lvl2pPr>
              <a:defRPr sz="2100">
                <a:latin typeface="微软雅黑" panose="020B0503020204020204" pitchFamily="2" charset="-122"/>
                <a:ea typeface="微软雅黑" panose="020B0503020204020204" pitchFamily="2" charset="-122"/>
              </a:defRPr>
            </a:lvl2pPr>
            <a:lvl3pPr>
              <a:defRPr sz="1800">
                <a:latin typeface="微软雅黑" panose="020B0503020204020204" pitchFamily="2" charset="-122"/>
                <a:ea typeface="微软雅黑" panose="020B0503020204020204" pitchFamily="2" charset="-122"/>
              </a:defRPr>
            </a:lvl3pPr>
            <a:lvl4pPr>
              <a:defRPr sz="1500">
                <a:latin typeface="微软雅黑" panose="020B0503020204020204" pitchFamily="2" charset="-122"/>
                <a:ea typeface="微软雅黑" panose="020B0503020204020204" pitchFamily="2" charset="-122"/>
              </a:defRPr>
            </a:lvl4pPr>
            <a:lvl5pPr>
              <a:defRPr sz="1500">
                <a:latin typeface="微软雅黑" panose="020B0503020204020204" pitchFamily="2" charset="-122"/>
                <a:ea typeface="微软雅黑" panose="020B0503020204020204" pitchFamily="2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6765" indent="0">
              <a:buNone/>
              <a:defRPr sz="700"/>
            </a:lvl7pPr>
            <a:lvl8pPr marL="2399030" indent="0">
              <a:buNone/>
              <a:defRPr sz="700"/>
            </a:lvl8pPr>
            <a:lvl9pPr marL="274193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fld id="{A81C793D-70F6-4E80-B453-93510753935C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097" descr="D:\work\系统\Qtest\inner.jpginne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" y="0"/>
            <a:ext cx="9139237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11"/>
            <a:ext cx="7886700" cy="2139553"/>
          </a:xfrm>
        </p:spPr>
        <p:txBody>
          <a:bodyPr anchor="b"/>
          <a:lstStyle>
            <a:lvl1pPr>
              <a:defRPr sz="4500"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67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0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19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endParaRPr 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fld id="{4401C6CD-8956-407A-9C03-980895009A54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6765" indent="0">
              <a:buNone/>
              <a:defRPr sz="1500"/>
            </a:lvl7pPr>
            <a:lvl8pPr marL="2399030" indent="0">
              <a:buNone/>
              <a:defRPr sz="1500"/>
            </a:lvl8pPr>
            <a:lvl9pPr marL="274193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3124012" cy="2858691"/>
          </a:xfrm>
        </p:spPr>
        <p:txBody>
          <a:bodyPr/>
          <a:lstStyle>
            <a:lvl1pPr marL="0" indent="0">
              <a:buNone/>
              <a:defRPr sz="1500"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  <a:lvl2pPr marL="342900" indent="0">
              <a:buNone/>
              <a:defRPr sz="1300"/>
            </a:lvl2pPr>
            <a:lvl3pPr marL="685800" indent="0">
              <a:buNone/>
              <a:defRPr sz="12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  <a:lvl6pPr marL="1714500" indent="0">
              <a:buNone/>
              <a:defRPr sz="1000"/>
            </a:lvl6pPr>
            <a:lvl7pPr marL="2056765" indent="0">
              <a:buNone/>
              <a:defRPr sz="1000"/>
            </a:lvl7pPr>
            <a:lvl8pPr marL="2399030" indent="0">
              <a:buNone/>
              <a:defRPr sz="1000"/>
            </a:lvl8pPr>
            <a:lvl9pPr marL="274193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fld id="{13EED745-3ADC-4ADB-98FF-5116F1E3C523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  <a:lvl2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2pPr>
            <a:lvl3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3pPr>
            <a:lvl4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4pPr>
            <a:lvl5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fld id="{FEE671A1-2164-455B-99C6-429B9279E4B9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9438"/>
          </a:xfrm>
        </p:spPr>
        <p:txBody>
          <a:bodyPr vert="eaVert"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9438"/>
          </a:xfrm>
        </p:spPr>
        <p:txBody>
          <a:bodyPr vert="eaVert"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  <a:lvl2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2pPr>
            <a:lvl3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3pPr>
            <a:lvl4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4pPr>
            <a:lvl5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fld id="{659530E8-2095-49DF-8C91-7CE57685BFD5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097" descr="D:\work\系统\Qtest\inner.jpginne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" y="0"/>
            <a:ext cx="9139237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5663"/>
          </a:xfrm>
        </p:spPr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  <a:lvl2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2pPr>
            <a:lvl3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3pPr>
            <a:lvl4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4pPr>
            <a:lvl5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5663"/>
          </a:xfrm>
        </p:spPr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  <a:lvl2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2pPr>
            <a:lvl3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3pPr>
            <a:lvl4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4pPr>
            <a:lvl5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endParaRPr 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fld id="{D21E0FCD-C18E-4980-9D4F-2C50C8DE0C98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4097" descr="D:\work\系统\Qtest\inner.jpginne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" y="0"/>
            <a:ext cx="9139237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endParaRPr 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fld id="{4A92D43C-B0FC-4977-9A2D-162095DB607F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097" descr="D:\work\系统\Qtest\inner.jpginne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" y="0"/>
            <a:ext cx="9139237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endParaRPr 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fld id="{D891EFCB-95E1-4812-A4D1-39E2FD7496EB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76"/>
            <a:ext cx="4629150" cy="3655219"/>
          </a:xfrm>
        </p:spPr>
        <p:txBody>
          <a:bodyPr/>
          <a:lstStyle>
            <a:lvl1pPr>
              <a:defRPr sz="2400"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  <a:lvl2pPr>
              <a:defRPr sz="2100">
                <a:latin typeface="微软雅黑" panose="020B0503020204020204" pitchFamily="2" charset="-122"/>
                <a:ea typeface="微软雅黑" panose="020B0503020204020204" pitchFamily="2" charset="-122"/>
              </a:defRPr>
            </a:lvl2pPr>
            <a:lvl3pPr>
              <a:defRPr sz="1800">
                <a:latin typeface="微软雅黑" panose="020B0503020204020204" pitchFamily="2" charset="-122"/>
                <a:ea typeface="微软雅黑" panose="020B0503020204020204" pitchFamily="2" charset="-122"/>
              </a:defRPr>
            </a:lvl3pPr>
            <a:lvl4pPr>
              <a:defRPr sz="1500">
                <a:latin typeface="微软雅黑" panose="020B0503020204020204" pitchFamily="2" charset="-122"/>
                <a:ea typeface="微软雅黑" panose="020B0503020204020204" pitchFamily="2" charset="-122"/>
              </a:defRPr>
            </a:lvl4pPr>
            <a:lvl5pPr>
              <a:defRPr sz="1500">
                <a:latin typeface="微软雅黑" panose="020B0503020204020204" pitchFamily="2" charset="-122"/>
                <a:ea typeface="微软雅黑" panose="020B0503020204020204" pitchFamily="2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  <a:lvl2pPr marL="342900" indent="0">
              <a:buNone/>
              <a:defRPr sz="1000"/>
            </a:lvl2pPr>
            <a:lvl3pPr marL="685800" indent="0">
              <a:buNone/>
              <a:defRPr sz="9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6765" indent="0">
              <a:buNone/>
              <a:defRPr sz="700"/>
            </a:lvl7pPr>
            <a:lvl8pPr marL="2399030" indent="0">
              <a:buNone/>
              <a:defRPr sz="700"/>
            </a:lvl8pPr>
            <a:lvl9pPr marL="2741930" indent="0">
              <a:buNone/>
              <a:defRPr sz="7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fld id="{A81C793D-70F6-4E80-B453-93510753935C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6765" indent="0">
              <a:buNone/>
              <a:defRPr sz="1500"/>
            </a:lvl7pPr>
            <a:lvl8pPr marL="2399030" indent="0">
              <a:buNone/>
              <a:defRPr sz="1500"/>
            </a:lvl8pPr>
            <a:lvl9pPr marL="274193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3124012" cy="2858691"/>
          </a:xfrm>
        </p:spPr>
        <p:txBody>
          <a:bodyPr/>
          <a:lstStyle>
            <a:lvl1pPr marL="0" indent="0">
              <a:buNone/>
              <a:defRPr sz="1500"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  <a:lvl2pPr marL="342900" indent="0">
              <a:buNone/>
              <a:defRPr sz="1300"/>
            </a:lvl2pPr>
            <a:lvl3pPr marL="685800" indent="0">
              <a:buNone/>
              <a:defRPr sz="12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  <a:lvl6pPr marL="1714500" indent="0">
              <a:buNone/>
              <a:defRPr sz="1000"/>
            </a:lvl6pPr>
            <a:lvl7pPr marL="2056765" indent="0">
              <a:buNone/>
              <a:defRPr sz="1000"/>
            </a:lvl7pPr>
            <a:lvl8pPr marL="2399030" indent="0">
              <a:buNone/>
              <a:defRPr sz="1000"/>
            </a:lvl8pPr>
            <a:lvl9pPr marL="274193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fld id="{13EED745-3ADC-4ADB-98FF-5116F1E3C52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  <a:lvl2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2pPr>
            <a:lvl3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3pPr>
            <a:lvl4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4pPr>
            <a:lvl5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fld id="{FEE671A1-2164-455B-99C6-429B9279E4B9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9962" tIns="39982" rIns="79962" bIns="39982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200150"/>
            <a:ext cx="8229600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9962" tIns="39982" rIns="79962" bIns="39982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20"/>
            <a:ext cx="2133600" cy="357187"/>
          </a:xfrm>
          <a:prstGeom prst="rect">
            <a:avLst/>
          </a:prstGeom>
          <a:noFill/>
          <a:ln w="9525">
            <a:noFill/>
          </a:ln>
        </p:spPr>
        <p:txBody>
          <a:bodyPr lIns="79962" tIns="39982" rIns="79962" bIns="39982"/>
          <a:lstStyle>
            <a:lvl1pPr>
              <a:defRPr sz="1200" noProof="1"/>
            </a:lvl1pPr>
          </a:lstStyle>
          <a:p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20"/>
            <a:ext cx="2895600" cy="357187"/>
          </a:xfrm>
          <a:prstGeom prst="rect">
            <a:avLst/>
          </a:prstGeom>
          <a:noFill/>
          <a:ln w="9525">
            <a:noFill/>
          </a:ln>
        </p:spPr>
        <p:txBody>
          <a:bodyPr lIns="79962" tIns="39982" rIns="79962" bIns="39982"/>
          <a:lstStyle>
            <a:lvl1pPr algn="ctr">
              <a:defRPr sz="1200" noProof="1"/>
            </a:lvl1pPr>
          </a:lstStyle>
          <a:p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1" y="4684720"/>
            <a:ext cx="2133600" cy="3571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79962" tIns="39982" rIns="79962" bIns="39982" numCol="1" anchor="t" anchorCtr="0" compatLnSpc="1"/>
          <a:lstStyle>
            <a:lvl1pPr algn="r">
              <a:defRPr sz="1200"/>
            </a:lvl1pPr>
          </a:lstStyle>
          <a:p>
            <a:fld id="{225A45A1-A10E-4E2E-9D18-42D35763F533}" type="slidenum">
              <a:rPr lang="zh-CN" altLang="zh-CN"/>
            </a:fld>
            <a:endParaRPr lang="zh-CN" altLang="zh-CN"/>
          </a:p>
        </p:txBody>
      </p:sp>
      <p:pic>
        <p:nvPicPr>
          <p:cNvPr id="1031" name="图片 4097" descr="D:\work\系统\Qtest\inner.jpginner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" y="0"/>
            <a:ext cx="9139237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798830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98830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798830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798830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798830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798830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798830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798830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798830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99720" indent="-299720" algn="l" defTabSz="798830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0875" lvl="1" indent="-250825" algn="l" defTabSz="798830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0125" lvl="2" indent="-200025" algn="l" defTabSz="798830" rtl="0" fontAlgn="base">
        <a:spcBef>
          <a:spcPct val="20000"/>
        </a:spcBef>
        <a:spcAft>
          <a:spcPct val="0"/>
        </a:spcAft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0175" lvl="3" indent="-200025" algn="l" defTabSz="798830" rtl="0" fontAlgn="base">
        <a:spcBef>
          <a:spcPct val="20000"/>
        </a:spcBef>
        <a:spcAft>
          <a:spcPct val="0"/>
        </a:spcAft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225" lvl="4" indent="-200025" algn="l" defTabSz="798830" rtl="0" fontAlgn="base">
        <a:spcBef>
          <a:spcPct val="20000"/>
        </a:spcBef>
        <a:spcAft>
          <a:spcPct val="0"/>
        </a:spcAft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lvl="5" indent="-228600" algn="l" defTabSz="79883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7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0530" lvl="6" indent="-228600" algn="l" defTabSz="79883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7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7730" lvl="7" indent="-228600" algn="l" defTabSz="79883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7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4930" lvl="8" indent="-228600" algn="l" defTabSz="79883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7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313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313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5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313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5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313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5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313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5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5365" lvl="5" indent="0" algn="l" defTabSz="91313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5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1930" lvl="6" indent="0" algn="l" defTabSz="91313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5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99130" lvl="7" indent="0" algn="l" defTabSz="91313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5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6330" lvl="8" indent="0" algn="l" defTabSz="91313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5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69" tIns="34285" rIns="68569" bIns="3428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69" tIns="34285" rIns="68569" bIns="3428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69" tIns="34285" rIns="68569" bIns="34285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4530" fontAlgn="auto">
              <a:spcBef>
                <a:spcPts val="0"/>
              </a:spcBef>
              <a:spcAft>
                <a:spcPts val="0"/>
              </a:spcAft>
            </a:pPr>
            <a:fld id="{046A7D90-531B-4C43-9E29-81FBC1E7548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69" tIns="34285" rIns="68569" bIns="34285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4530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69" tIns="34285" rIns="68569" bIns="34285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4530" fontAlgn="auto">
              <a:spcBef>
                <a:spcPts val="0"/>
              </a:spcBef>
              <a:spcAft>
                <a:spcPts val="0"/>
              </a:spcAft>
            </a:pPr>
            <a:fld id="{F5A72979-7D20-459C-A99A-7353EDFC6DEE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  <p:txStyles>
    <p:titleStyle>
      <a:lvl1pPr algn="l" defTabSz="68453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453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1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1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5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65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9962" tIns="39982" rIns="79962" bIns="39982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200150"/>
            <a:ext cx="8229600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9962" tIns="39982" rIns="79962" bIns="39982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20"/>
            <a:ext cx="2133600" cy="357187"/>
          </a:xfrm>
          <a:prstGeom prst="rect">
            <a:avLst/>
          </a:prstGeom>
          <a:noFill/>
          <a:ln w="9525">
            <a:noFill/>
          </a:ln>
        </p:spPr>
        <p:txBody>
          <a:bodyPr lIns="79962" tIns="39982" rIns="79962" bIns="39982"/>
          <a:lstStyle>
            <a:lvl1pPr>
              <a:defRPr sz="1200" noProof="1"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20"/>
            <a:ext cx="2895600" cy="357187"/>
          </a:xfrm>
          <a:prstGeom prst="rect">
            <a:avLst/>
          </a:prstGeom>
          <a:noFill/>
          <a:ln w="9525">
            <a:noFill/>
          </a:ln>
        </p:spPr>
        <p:txBody>
          <a:bodyPr lIns="79962" tIns="39982" rIns="79962" bIns="39982"/>
          <a:lstStyle>
            <a:lvl1pPr algn="ctr">
              <a:defRPr sz="1200" noProof="1"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1" y="4684720"/>
            <a:ext cx="2133600" cy="3571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79962" tIns="39982" rIns="79962" bIns="39982" numCol="1" anchor="t" anchorCtr="0" compatLnSpc="1"/>
          <a:lstStyle>
            <a:lvl1pPr algn="r">
              <a:defRPr sz="1200"/>
            </a:lvl1pPr>
          </a:lstStyle>
          <a:p>
            <a:fld id="{225A45A1-A10E-4E2E-9D18-42D35763F533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  <p:pic>
        <p:nvPicPr>
          <p:cNvPr id="1031" name="图片 4097" descr="D:\work\系统\Qtest\inner.jpginner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" y="0"/>
            <a:ext cx="9139237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ctr" defTabSz="798830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98830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798830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798830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798830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798830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798830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798830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798830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99720" indent="-299720" algn="l" defTabSz="798830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0875" lvl="1" indent="-250825" algn="l" defTabSz="798830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0125" lvl="2" indent="-200025" algn="l" defTabSz="798830" rtl="0" fontAlgn="base">
        <a:spcBef>
          <a:spcPct val="20000"/>
        </a:spcBef>
        <a:spcAft>
          <a:spcPct val="0"/>
        </a:spcAft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0175" lvl="3" indent="-200025" algn="l" defTabSz="798830" rtl="0" fontAlgn="base">
        <a:spcBef>
          <a:spcPct val="20000"/>
        </a:spcBef>
        <a:spcAft>
          <a:spcPct val="0"/>
        </a:spcAft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225" lvl="4" indent="-200025" algn="l" defTabSz="798830" rtl="0" fontAlgn="base">
        <a:spcBef>
          <a:spcPct val="20000"/>
        </a:spcBef>
        <a:spcAft>
          <a:spcPct val="0"/>
        </a:spcAft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lvl="5" indent="-228600" algn="l" defTabSz="79883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7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0530" lvl="6" indent="-228600" algn="l" defTabSz="79883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7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7730" lvl="7" indent="-228600" algn="l" defTabSz="79883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7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4930" lvl="8" indent="-228600" algn="l" defTabSz="79883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7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313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313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5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313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5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313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5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313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5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5365" lvl="5" indent="0" algn="l" defTabSz="91313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5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1930" lvl="6" indent="0" algn="l" defTabSz="91313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5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99130" lvl="7" indent="0" algn="l" defTabSz="91313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5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6330" lvl="8" indent="0" algn="l" defTabSz="91313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5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31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3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42.xml"/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4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4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ags" Target="../tags/tag45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46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4.xml"/><Relationship Id="rId3" Type="http://schemas.openxmlformats.org/officeDocument/2006/relationships/tags" Target="../tags/tag47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4.xml"/><Relationship Id="rId2" Type="http://schemas.openxmlformats.org/officeDocument/2006/relationships/tags" Target="../tags/tag48.xml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4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9" Type="http://schemas.openxmlformats.org/officeDocument/2006/relationships/notesSlide" Target="../notesSlides/notesSlide1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50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tags" Target="../tags/tag51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5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5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5.xml"/><Relationship Id="rId1" Type="http://schemas.openxmlformats.org/officeDocument/2006/relationships/image" Target="../media/image2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Relationship Id="rId3" Type="http://schemas.openxmlformats.org/officeDocument/2006/relationships/image" Target="../media/image5.png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3073" descr="D:\work\系统\Qtest\ppt背景2.jpgppt背景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矩形 7"/>
          <p:cNvSpPr>
            <a:spLocks noChangeArrowheads="1"/>
          </p:cNvSpPr>
          <p:nvPr/>
        </p:nvSpPr>
        <p:spPr bwMode="auto">
          <a:xfrm>
            <a:off x="5" y="1852614"/>
            <a:ext cx="9140825" cy="101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45707" rIns="91414" bIns="45707"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线上质量监测系统 </a:t>
            </a:r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 </a:t>
            </a:r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雷达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TextBox 76"/>
          <p:cNvSpPr txBox="1"/>
          <p:nvPr/>
        </p:nvSpPr>
        <p:spPr>
          <a:xfrm>
            <a:off x="867093" y="-24447"/>
            <a:ext cx="23164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dirty="0">
                <a:solidFill>
                  <a:srgbClr val="333333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发布时痛点一</a:t>
            </a:r>
            <a:endParaRPr lang="zh-CN" altLang="en-US" sz="2800" dirty="0">
              <a:solidFill>
                <a:srgbClr val="333333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8131" name="Freeform 6"/>
          <p:cNvSpPr/>
          <p:nvPr/>
        </p:nvSpPr>
        <p:spPr>
          <a:xfrm>
            <a:off x="292735" y="55563"/>
            <a:ext cx="477838" cy="576262"/>
          </a:xfrm>
          <a:custGeom>
            <a:avLst/>
            <a:gdLst/>
            <a:ahLst/>
            <a:cxnLst>
              <a:cxn ang="0">
                <a:pos x="427304" y="328071"/>
              </a:cxn>
              <a:cxn ang="0">
                <a:pos x="247976" y="432266"/>
              </a:cxn>
              <a:cxn ang="0">
                <a:pos x="0" y="575885"/>
              </a:cxn>
              <a:cxn ang="0">
                <a:pos x="0" y="287943"/>
              </a:cxn>
              <a:cxn ang="0">
                <a:pos x="0" y="0"/>
              </a:cxn>
              <a:cxn ang="0">
                <a:pos x="247976" y="144323"/>
              </a:cxn>
              <a:cxn ang="0">
                <a:pos x="420299" y="244294"/>
              </a:cxn>
              <a:cxn ang="0">
                <a:pos x="427304" y="328071"/>
              </a:cxn>
            </a:cxnLst>
            <a:pathLst>
              <a:path w="682" h="818">
                <a:moveTo>
                  <a:pt x="610" y="466"/>
                </a:moveTo>
                <a:lnTo>
                  <a:pt x="354" y="614"/>
                </a:lnTo>
                <a:lnTo>
                  <a:pt x="0" y="818"/>
                </a:lnTo>
                <a:lnTo>
                  <a:pt x="0" y="409"/>
                </a:lnTo>
                <a:lnTo>
                  <a:pt x="0" y="0"/>
                </a:lnTo>
                <a:lnTo>
                  <a:pt x="354" y="205"/>
                </a:lnTo>
                <a:cubicBezTo>
                  <a:pt x="436" y="252"/>
                  <a:pt x="518" y="299"/>
                  <a:pt x="600" y="347"/>
                </a:cubicBezTo>
                <a:cubicBezTo>
                  <a:pt x="682" y="388"/>
                  <a:pt x="668" y="427"/>
                  <a:pt x="610" y="466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48133" name="Oval 10"/>
          <p:cNvSpPr/>
          <p:nvPr/>
        </p:nvSpPr>
        <p:spPr>
          <a:xfrm>
            <a:off x="4646930" y="1191895"/>
            <a:ext cx="585788" cy="585788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pPr algn="ctr"/>
            <a:r>
              <a:rPr lang="en-US" altLang="x-none" sz="24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8134" name="Oval 11"/>
          <p:cNvSpPr/>
          <p:nvPr/>
        </p:nvSpPr>
        <p:spPr>
          <a:xfrm>
            <a:off x="3651250" y="4448175"/>
            <a:ext cx="585788" cy="585788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pPr algn="ctr"/>
            <a:r>
              <a:rPr lang="en-US" altLang="x-none" sz="24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5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8135" name="Oval 12"/>
          <p:cNvSpPr/>
          <p:nvPr/>
        </p:nvSpPr>
        <p:spPr>
          <a:xfrm>
            <a:off x="5351780" y="4251008"/>
            <a:ext cx="587375" cy="585787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pPr algn="ctr"/>
            <a:r>
              <a:rPr lang="en-US" altLang="x-none" sz="24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8136" name="Oval 13"/>
          <p:cNvSpPr/>
          <p:nvPr/>
        </p:nvSpPr>
        <p:spPr>
          <a:xfrm>
            <a:off x="5351780" y="2117408"/>
            <a:ext cx="587375" cy="585787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pPr algn="ctr"/>
            <a:r>
              <a:rPr lang="en-US" altLang="x-none" sz="24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8137" name="Oval 14"/>
          <p:cNvSpPr/>
          <p:nvPr/>
        </p:nvSpPr>
        <p:spPr>
          <a:xfrm>
            <a:off x="5580380" y="3184208"/>
            <a:ext cx="585788" cy="585787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pPr algn="ctr"/>
            <a:r>
              <a:rPr lang="en-US" altLang="x-none" sz="24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3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8138" name="TextBox 9"/>
          <p:cNvSpPr txBox="1"/>
          <p:nvPr/>
        </p:nvSpPr>
        <p:spPr>
          <a:xfrm>
            <a:off x="3417570" y="497840"/>
            <a:ext cx="3517900" cy="429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p>
            <a:r>
              <a:rPr lang="en-US" altLang="zh-CN" sz="2200">
                <a:solidFill>
                  <a:schemeClr val="tx2"/>
                </a:solidFill>
                <a:sym typeface="+mn-ea"/>
              </a:rPr>
              <a:t>1  </a:t>
            </a:r>
            <a:r>
              <a:rPr lang="zh-CN" altLang="en-US" sz="2200">
                <a:solidFill>
                  <a:schemeClr val="tx2"/>
                </a:solidFill>
                <a:sym typeface="+mn-ea"/>
              </a:rPr>
              <a:t>监控 </a:t>
            </a:r>
            <a:r>
              <a:rPr lang="en-US" altLang="zh-CN" sz="2200">
                <a:solidFill>
                  <a:schemeClr val="tx2"/>
                </a:solidFill>
                <a:sym typeface="+mn-ea"/>
              </a:rPr>
              <a:t>-&gt; </a:t>
            </a:r>
            <a:r>
              <a:rPr lang="zh-CN" altLang="en-US" sz="2200">
                <a:solidFill>
                  <a:schemeClr val="tx2"/>
                </a:solidFill>
                <a:sym typeface="+mn-ea"/>
              </a:rPr>
              <a:t>数量多</a:t>
            </a:r>
            <a:endParaRPr lang="zh-CN" altLang="en-US" sz="2200" dirty="0">
              <a:solidFill>
                <a:schemeClr val="accent2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8139" name="TextBox 10"/>
          <p:cNvSpPr txBox="1"/>
          <p:nvPr/>
        </p:nvSpPr>
        <p:spPr>
          <a:xfrm>
            <a:off x="4367530" y="1334135"/>
            <a:ext cx="3995420" cy="429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p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  </a:t>
            </a:r>
            <a:r>
              <a:rPr lang="zh-CN" altLang="en-US" sz="2200">
                <a:solidFill>
                  <a:schemeClr val="tx1"/>
                </a:solidFill>
                <a:sym typeface="+mn-ea"/>
              </a:rPr>
              <a:t>报警</a:t>
            </a:r>
            <a:r>
              <a:rPr lang="en-US" altLang="zh-CN" sz="2200">
                <a:solidFill>
                  <a:schemeClr val="tx1"/>
                </a:solidFill>
                <a:sym typeface="+mn-ea"/>
              </a:rPr>
              <a:t>-&gt;</a:t>
            </a:r>
            <a:r>
              <a:rPr lang="zh-CN" altLang="en-US" sz="2200">
                <a:solidFill>
                  <a:schemeClr val="tx1"/>
                </a:solidFill>
                <a:sym typeface="+mn-ea"/>
              </a:rPr>
              <a:t>没有设置</a:t>
            </a:r>
            <a:r>
              <a:rPr lang="en-US" altLang="zh-CN" sz="2200">
                <a:solidFill>
                  <a:schemeClr val="tx1"/>
                </a:solidFill>
                <a:sym typeface="+mn-ea"/>
              </a:rPr>
              <a:t>/</a:t>
            </a:r>
            <a:r>
              <a:rPr lang="zh-CN" altLang="en-US" sz="2200">
                <a:solidFill>
                  <a:schemeClr val="tx1"/>
                </a:solidFill>
                <a:sym typeface="+mn-ea"/>
              </a:rPr>
              <a:t>设置不合理</a:t>
            </a:r>
            <a:endParaRPr lang="zh-CN" altLang="en-US" sz="22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sp>
        <p:nvSpPr>
          <p:cNvPr id="48140" name="TextBox 11"/>
          <p:cNvSpPr txBox="1"/>
          <p:nvPr/>
        </p:nvSpPr>
        <p:spPr>
          <a:xfrm>
            <a:off x="4486910" y="2273300"/>
            <a:ext cx="4527550" cy="429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p>
            <a:r>
              <a:rPr lang="en-US" altLang="zh-CN" sz="2200">
                <a:solidFill>
                  <a:schemeClr val="tx2"/>
                </a:solidFill>
                <a:sym typeface="+mn-ea"/>
              </a:rPr>
              <a:t>3  </a:t>
            </a:r>
            <a:r>
              <a:rPr lang="zh-CN" altLang="en-US" sz="2200">
                <a:solidFill>
                  <a:schemeClr val="tx2"/>
                </a:solidFill>
                <a:sym typeface="+mn-ea"/>
              </a:rPr>
              <a:t>异常日志</a:t>
            </a:r>
            <a:r>
              <a:rPr lang="en-US" altLang="zh-CN" sz="2200">
                <a:solidFill>
                  <a:schemeClr val="tx2"/>
                </a:solidFill>
                <a:sym typeface="+mn-ea"/>
              </a:rPr>
              <a:t>-&gt;</a:t>
            </a:r>
            <a:r>
              <a:rPr lang="zh-CN" altLang="en-US" sz="2200">
                <a:solidFill>
                  <a:schemeClr val="tx2"/>
                </a:solidFill>
                <a:sym typeface="+mn-ea"/>
              </a:rPr>
              <a:t>看不全</a:t>
            </a:r>
            <a:r>
              <a:rPr lang="en-US" altLang="zh-CN" sz="2200">
                <a:solidFill>
                  <a:schemeClr val="tx2"/>
                </a:solidFill>
                <a:sym typeface="+mn-ea"/>
              </a:rPr>
              <a:t>/</a:t>
            </a:r>
            <a:r>
              <a:rPr lang="zh-CN" altLang="en-US" sz="2200">
                <a:solidFill>
                  <a:schemeClr val="tx2"/>
                </a:solidFill>
                <a:sym typeface="+mn-ea"/>
              </a:rPr>
              <a:t>无关日志干扰</a:t>
            </a:r>
            <a:endParaRPr lang="zh-CN" altLang="en-US" sz="2200" dirty="0">
              <a:solidFill>
                <a:schemeClr val="accent2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8141" name="TextBox 12"/>
          <p:cNvSpPr txBox="1"/>
          <p:nvPr/>
        </p:nvSpPr>
        <p:spPr>
          <a:xfrm>
            <a:off x="4237038" y="3261995"/>
            <a:ext cx="4343400" cy="429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p>
            <a:r>
              <a:rPr lang="en-US" altLang="zh-CN" sz="2200">
                <a:solidFill>
                  <a:schemeClr val="tx2"/>
                </a:solidFill>
                <a:sym typeface="+mn-ea"/>
              </a:rPr>
              <a:t>4  </a:t>
            </a:r>
            <a:r>
              <a:rPr lang="zh-CN" altLang="en-US" sz="2200">
                <a:solidFill>
                  <a:schemeClr val="tx2"/>
                </a:solidFill>
                <a:sym typeface="+mn-ea"/>
              </a:rPr>
              <a:t>机器性能</a:t>
            </a:r>
            <a:r>
              <a:rPr lang="en-US" altLang="zh-CN" sz="2200">
                <a:solidFill>
                  <a:schemeClr val="tx2"/>
                </a:solidFill>
                <a:sym typeface="+mn-ea"/>
              </a:rPr>
              <a:t>-&gt;</a:t>
            </a:r>
            <a:r>
              <a:rPr lang="zh-CN" altLang="en-US" sz="2200">
                <a:solidFill>
                  <a:schemeClr val="tx2"/>
                </a:solidFill>
                <a:sym typeface="+mn-ea"/>
              </a:rPr>
              <a:t>不出问题常被忽略</a:t>
            </a:r>
            <a:endParaRPr lang="zh-CN" altLang="en-US" sz="2200" dirty="0">
              <a:solidFill>
                <a:schemeClr val="accent2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8142" name="TextBox 13"/>
          <p:cNvSpPr txBox="1"/>
          <p:nvPr/>
        </p:nvSpPr>
        <p:spPr>
          <a:xfrm>
            <a:off x="3263583" y="4237673"/>
            <a:ext cx="4764087" cy="5988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200">
                <a:solidFill>
                  <a:schemeClr val="tx2"/>
                </a:solidFill>
                <a:sym typeface="+mn-ea"/>
              </a:rPr>
              <a:t>5  </a:t>
            </a:r>
            <a:r>
              <a:rPr lang="zh-CN" altLang="en-US" sz="2200">
                <a:solidFill>
                  <a:schemeClr val="tx2"/>
                </a:solidFill>
                <a:sym typeface="+mn-ea"/>
              </a:rPr>
              <a:t>慢查询</a:t>
            </a:r>
            <a:r>
              <a:rPr lang="en-US" altLang="zh-CN" sz="2200">
                <a:solidFill>
                  <a:schemeClr val="tx2"/>
                </a:solidFill>
                <a:sym typeface="+mn-ea"/>
              </a:rPr>
              <a:t>-&gt;</a:t>
            </a:r>
            <a:r>
              <a:rPr lang="zh-CN" altLang="en-US" sz="2200">
                <a:solidFill>
                  <a:schemeClr val="tx2"/>
                </a:solidFill>
                <a:sym typeface="+mn-ea"/>
              </a:rPr>
              <a:t>不出问题常被忽略</a:t>
            </a:r>
            <a:endParaRPr lang="zh-CN" altLang="en-US" sz="2200" dirty="0">
              <a:solidFill>
                <a:schemeClr val="accent2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8143" name="Oval 7"/>
          <p:cNvSpPr/>
          <p:nvPr/>
        </p:nvSpPr>
        <p:spPr>
          <a:xfrm>
            <a:off x="564515" y="963295"/>
            <a:ext cx="3436620" cy="3388995"/>
          </a:xfrm>
          <a:prstGeom prst="ellipse">
            <a:avLst/>
          </a:prstGeom>
          <a:solidFill>
            <a:schemeClr val="bg2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144" name="Oval 8"/>
          <p:cNvSpPr/>
          <p:nvPr/>
        </p:nvSpPr>
        <p:spPr>
          <a:xfrm>
            <a:off x="1075055" y="1414145"/>
            <a:ext cx="2655570" cy="2670810"/>
          </a:xfrm>
          <a:prstGeom prst="ellipse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146" name="TextBox 17"/>
          <p:cNvSpPr txBox="1"/>
          <p:nvPr/>
        </p:nvSpPr>
        <p:spPr>
          <a:xfrm>
            <a:off x="1022985" y="4448175"/>
            <a:ext cx="75882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保障措施</a:t>
            </a:r>
            <a:endParaRPr lang="en-US" altLang="x-none" sz="20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1.11111E-6 L -0.17354 0.29051 " pathEditMode="relative" rAng="0" ptsTypes="AA">
                                      <p:cBhvr>
                                        <p:cTn id="36" dur="500" spd="-999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1450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202E-6 -2.59259E-6 L -0.23143 0.15556 " pathEditMode="relative" rAng="0" ptsTypes="AA">
                                      <p:cBhvr>
                                        <p:cTn id="38" dur="500" spd="-999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78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40" dur="500" spd="-999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202E-6 -3.7037E-6 L -0.23143 -0.15555 " pathEditMode="relative" rAng="0" ptsTypes="AA">
                                      <p:cBhvr>
                                        <p:cTn id="42" dur="500" spd="-999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-77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2.59259E-6 L -0.17354 -0.29051 " pathEditMode="relative" rAng="0" ptsTypes="AA">
                                      <p:cBhvr>
                                        <p:cTn id="44" dur="500" spd="-999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-14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6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  <p:bldP spid="48133" grpId="0" bldLvl="0" animBg="1"/>
      <p:bldP spid="48133" grpId="1" bldLvl="0" animBg="1"/>
      <p:bldP spid="48134" grpId="0" bldLvl="0" animBg="1"/>
      <p:bldP spid="48134" grpId="1" bldLvl="0" animBg="1"/>
      <p:bldP spid="48135" grpId="0" bldLvl="0" animBg="1"/>
      <p:bldP spid="48135" grpId="1" bldLvl="0" animBg="1"/>
      <p:bldP spid="48136" grpId="0" bldLvl="0" animBg="1"/>
      <p:bldP spid="48136" grpId="1" bldLvl="0" animBg="1"/>
      <p:bldP spid="48137" grpId="0" bldLvl="0" animBg="1"/>
      <p:bldP spid="48137" grpId="1" bldLvl="0" animBg="1"/>
      <p:bldP spid="48138" grpId="0" bldLvl="0" animBg="1"/>
      <p:bldP spid="48139" grpId="0" bldLvl="0" animBg="1"/>
      <p:bldP spid="48140" grpId="0" bldLvl="0" animBg="1"/>
      <p:bldP spid="48141" grpId="0" bldLvl="0" animBg="1"/>
      <p:bldP spid="48142" grpId="0" bldLvl="0" animBg="1"/>
      <p:bldP spid="48143" grpId="0" bldLvl="0" animBg="1"/>
      <p:bldP spid="48144" grpId="0" bldLvl="0" animBg="1"/>
      <p:bldP spid="481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z="2400"/>
              <a:t>场景二 ：项目</a:t>
            </a:r>
            <a:r>
              <a:rPr lang="zh-CN" altLang="en-US" sz="2400">
                <a:sym typeface="+mn-ea"/>
              </a:rPr>
              <a:t>发布后 系统质量</a:t>
            </a:r>
            <a:endParaRPr lang="en-US" altLang="zh-CN" sz="240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0345" y="1200150"/>
            <a:ext cx="8229600" cy="33956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noProof="1">
              <a:solidFill>
                <a:schemeClr val="tx2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noProof="1">
                <a:solidFill>
                  <a:schemeClr val="tx2"/>
                </a:solidFill>
              </a:rPr>
              <a:t>故障时长	</a:t>
            </a:r>
            <a:r>
              <a:rPr lang="en-US" altLang="zh-CN" sz="2400" noProof="1">
                <a:solidFill>
                  <a:schemeClr val="tx2"/>
                </a:solidFill>
              </a:rPr>
              <a:t>1424</a:t>
            </a:r>
            <a:endParaRPr lang="en-US" altLang="zh-CN" sz="2400" noProof="1">
              <a:solidFill>
                <a:schemeClr val="tx2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noProof="1">
                <a:solidFill>
                  <a:schemeClr val="tx2"/>
                </a:solidFill>
              </a:rPr>
              <a:t>发现时长	</a:t>
            </a:r>
            <a:r>
              <a:rPr lang="en-US" altLang="zh-CN" sz="2400" noProof="1">
                <a:solidFill>
                  <a:schemeClr val="tx2"/>
                </a:solidFill>
              </a:rPr>
              <a:t>1369</a:t>
            </a:r>
            <a:endParaRPr lang="en-US" altLang="zh-CN" sz="2400" noProof="1">
              <a:solidFill>
                <a:schemeClr val="tx2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noProof="1">
                <a:solidFill>
                  <a:schemeClr val="tx2"/>
                </a:solidFill>
              </a:rPr>
              <a:t>处理时长    </a:t>
            </a:r>
            <a:r>
              <a:rPr lang="en-US" altLang="zh-CN" sz="2400" noProof="1">
                <a:solidFill>
                  <a:schemeClr val="tx2"/>
                </a:solidFill>
              </a:rPr>
              <a:t>55</a:t>
            </a:r>
            <a:endParaRPr lang="en-US" altLang="zh-CN" sz="2400" noProof="1">
              <a:solidFill>
                <a:schemeClr val="tx2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noProof="1">
                <a:solidFill>
                  <a:schemeClr val="tx2"/>
                </a:solidFill>
              </a:rPr>
              <a:t>订单影响：</a:t>
            </a:r>
            <a:r>
              <a:rPr lang="en-US" altLang="zh-CN" sz="2400" noProof="1">
                <a:solidFill>
                  <a:schemeClr val="tx2"/>
                </a:solidFill>
              </a:rPr>
              <a:t>1000+</a:t>
            </a:r>
            <a:endParaRPr lang="en-US" altLang="zh-CN" sz="2400" noProof="1">
              <a:solidFill>
                <a:schemeClr val="tx2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noProof="1">
              <a:solidFill>
                <a:schemeClr val="tx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245" y="1135380"/>
            <a:ext cx="5361940" cy="366776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927" y="-12994"/>
            <a:ext cx="9094907" cy="513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" y="-59689"/>
            <a:ext cx="9072880" cy="51530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1918"/>
            <a:ext cx="8229600" cy="33956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626152" y="987574"/>
            <a:ext cx="3508592" cy="1457325"/>
          </a:xfrm>
          <a:prstGeom prst="rect">
            <a:avLst/>
          </a:prstGeom>
          <a:solidFill>
            <a:srgbClr val="E4E4E4"/>
          </a:solidFill>
          <a:ln w="9525" cmpd="sng">
            <a:solidFill>
              <a:srgbClr val="ADADAD"/>
            </a:solidFill>
            <a:bevel/>
          </a:ln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 smtClean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739090" y="987574"/>
            <a:ext cx="3508592" cy="1457325"/>
          </a:xfrm>
          <a:prstGeom prst="rect">
            <a:avLst/>
          </a:prstGeom>
          <a:solidFill>
            <a:srgbClr val="E4E4E4"/>
          </a:solidFill>
          <a:ln w="9525" cmpd="sng">
            <a:solidFill>
              <a:srgbClr val="ADADAD"/>
            </a:solidFill>
            <a:bevel/>
          </a:ln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 smtClean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4626152" y="3525987"/>
            <a:ext cx="3508592" cy="1458516"/>
          </a:xfrm>
          <a:prstGeom prst="rect">
            <a:avLst/>
          </a:prstGeom>
          <a:solidFill>
            <a:srgbClr val="E4E4E4"/>
          </a:solidFill>
          <a:ln w="9525" cmpd="sng">
            <a:solidFill>
              <a:srgbClr val="ADADAD"/>
            </a:solidFill>
            <a:bevel/>
          </a:ln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 smtClean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739090" y="3525987"/>
            <a:ext cx="3508592" cy="1458516"/>
          </a:xfrm>
          <a:prstGeom prst="rect">
            <a:avLst/>
          </a:prstGeom>
          <a:solidFill>
            <a:srgbClr val="E4E4E4"/>
          </a:solidFill>
          <a:ln w="9525" cmpd="sng">
            <a:solidFill>
              <a:srgbClr val="ADADAD"/>
            </a:solidFill>
            <a:bevel/>
          </a:ln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 smtClean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837874" y="1247130"/>
            <a:ext cx="927135" cy="928688"/>
          </a:xfrm>
          <a:prstGeom prst="ellipse">
            <a:avLst/>
          </a:prstGeom>
          <a:solidFill>
            <a:srgbClr val="C9C9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 smtClean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922375" y="1332856"/>
            <a:ext cx="758132" cy="758429"/>
          </a:xfrm>
          <a:prstGeom prst="ellipse">
            <a:avLst/>
          </a:prstGeom>
          <a:solidFill>
            <a:srgbClr val="0067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 smtClean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961650" y="1431679"/>
            <a:ext cx="651018" cy="531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57" tIns="34279" rIns="68557" bIns="3427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00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01</a:t>
            </a:r>
            <a:endParaRPr lang="zh-CN" altLang="en-US" sz="300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1884024" y="1419622"/>
            <a:ext cx="2201796" cy="68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57" tIns="34279" rIns="68557" bIns="3427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29292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系统多，调用关系复杂</a:t>
            </a:r>
            <a:endParaRPr lang="zh-CN" altLang="en-US" sz="2000" dirty="0">
              <a:solidFill>
                <a:srgbClr val="29292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4766592" y="1247130"/>
            <a:ext cx="927134" cy="928688"/>
          </a:xfrm>
          <a:prstGeom prst="ellipse">
            <a:avLst/>
          </a:prstGeom>
          <a:solidFill>
            <a:srgbClr val="C9C9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 smtClean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4851093" y="1332856"/>
            <a:ext cx="758132" cy="758429"/>
          </a:xfrm>
          <a:prstGeom prst="ellipse">
            <a:avLst/>
          </a:prstGeom>
          <a:solidFill>
            <a:srgbClr val="009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 smtClean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TextBox 14"/>
          <p:cNvSpPr txBox="1">
            <a:spLocks noChangeArrowheads="1"/>
          </p:cNvSpPr>
          <p:nvPr/>
        </p:nvSpPr>
        <p:spPr bwMode="auto">
          <a:xfrm>
            <a:off x="4890369" y="1431679"/>
            <a:ext cx="651017" cy="531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57" tIns="34279" rIns="68557" bIns="3427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00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02</a:t>
            </a:r>
            <a:endParaRPr lang="zh-CN" altLang="en-US" sz="300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9" name="TextBox 16"/>
          <p:cNvSpPr txBox="1">
            <a:spLocks noChangeArrowheads="1"/>
          </p:cNvSpPr>
          <p:nvPr/>
        </p:nvSpPr>
        <p:spPr bwMode="auto">
          <a:xfrm>
            <a:off x="5813933" y="1419622"/>
            <a:ext cx="2201796" cy="68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57" tIns="34279" rIns="68557" bIns="3427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29292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同时多个报警，找到问题根源困难</a:t>
            </a:r>
            <a:endParaRPr lang="zh-CN" altLang="en-US" sz="2000" dirty="0">
              <a:solidFill>
                <a:srgbClr val="29292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" name="Oval 12"/>
          <p:cNvSpPr>
            <a:spLocks noChangeArrowheads="1"/>
          </p:cNvSpPr>
          <p:nvPr/>
        </p:nvSpPr>
        <p:spPr bwMode="auto">
          <a:xfrm>
            <a:off x="837874" y="3785544"/>
            <a:ext cx="927135" cy="928688"/>
          </a:xfrm>
          <a:prstGeom prst="ellipse">
            <a:avLst/>
          </a:prstGeom>
          <a:solidFill>
            <a:srgbClr val="C9C9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 smtClean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Oval 13"/>
          <p:cNvSpPr>
            <a:spLocks noChangeArrowheads="1"/>
          </p:cNvSpPr>
          <p:nvPr/>
        </p:nvSpPr>
        <p:spPr bwMode="auto">
          <a:xfrm>
            <a:off x="922375" y="3871269"/>
            <a:ext cx="758132" cy="758429"/>
          </a:xfrm>
          <a:prstGeom prst="ellipse">
            <a:avLst/>
          </a:prstGeom>
          <a:solidFill>
            <a:srgbClr val="D443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 smtClean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TextBox 19"/>
          <p:cNvSpPr txBox="1">
            <a:spLocks noChangeArrowheads="1"/>
          </p:cNvSpPr>
          <p:nvPr/>
        </p:nvSpPr>
        <p:spPr bwMode="auto">
          <a:xfrm>
            <a:off x="961650" y="3970092"/>
            <a:ext cx="651018" cy="531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57" tIns="34279" rIns="68557" bIns="3427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00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03</a:t>
            </a:r>
            <a:endParaRPr lang="zh-CN" altLang="en-US" sz="300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4" name="TextBox 22"/>
          <p:cNvSpPr txBox="1">
            <a:spLocks noChangeArrowheads="1"/>
          </p:cNvSpPr>
          <p:nvPr/>
        </p:nvSpPr>
        <p:spPr bwMode="auto">
          <a:xfrm>
            <a:off x="1884024" y="3846548"/>
            <a:ext cx="2201796" cy="99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57" tIns="34279" rIns="68557" bIns="3427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29292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跨团队，对系统熟悉程度，沟通交流推进</a:t>
            </a:r>
            <a:endParaRPr lang="zh-CN" altLang="en-US" sz="2000" dirty="0">
              <a:solidFill>
                <a:srgbClr val="29292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5" name="Oval 12"/>
          <p:cNvSpPr>
            <a:spLocks noChangeArrowheads="1"/>
          </p:cNvSpPr>
          <p:nvPr/>
        </p:nvSpPr>
        <p:spPr bwMode="auto">
          <a:xfrm>
            <a:off x="4766592" y="3785544"/>
            <a:ext cx="927134" cy="928688"/>
          </a:xfrm>
          <a:prstGeom prst="ellipse">
            <a:avLst/>
          </a:prstGeom>
          <a:solidFill>
            <a:srgbClr val="C9C9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 smtClean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Oval 13"/>
          <p:cNvSpPr>
            <a:spLocks noChangeArrowheads="1"/>
          </p:cNvSpPr>
          <p:nvPr/>
        </p:nvSpPr>
        <p:spPr bwMode="auto">
          <a:xfrm>
            <a:off x="4851093" y="3871269"/>
            <a:ext cx="758132" cy="758429"/>
          </a:xfrm>
          <a:prstGeom prst="ellipse">
            <a:avLst/>
          </a:prstGeom>
          <a:solidFill>
            <a:srgbClr val="F0AD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 smtClean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4890369" y="3970092"/>
            <a:ext cx="651017" cy="531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57" tIns="34279" rIns="68557" bIns="3427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00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04</a:t>
            </a:r>
            <a:endParaRPr lang="zh-CN" altLang="en-US" sz="300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9" name="TextBox 27"/>
          <p:cNvSpPr txBox="1">
            <a:spLocks noChangeArrowheads="1"/>
          </p:cNvSpPr>
          <p:nvPr/>
        </p:nvSpPr>
        <p:spPr bwMode="auto">
          <a:xfrm>
            <a:off x="5813933" y="3867894"/>
            <a:ext cx="2201796" cy="68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57" tIns="34279" rIns="68557" bIns="3427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29292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缺乏业务系统健康指数综合打分</a:t>
            </a:r>
            <a:endParaRPr lang="zh-CN" altLang="en-US" sz="2000" dirty="0">
              <a:solidFill>
                <a:srgbClr val="29292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0" name="矩形 28"/>
          <p:cNvSpPr>
            <a:spLocks noChangeArrowheads="1"/>
          </p:cNvSpPr>
          <p:nvPr/>
        </p:nvSpPr>
        <p:spPr bwMode="auto">
          <a:xfrm>
            <a:off x="0" y="2553248"/>
            <a:ext cx="9144000" cy="864394"/>
          </a:xfrm>
          <a:prstGeom prst="rect">
            <a:avLst/>
          </a:prstGeom>
          <a:solidFill>
            <a:srgbClr val="0067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 smtClean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TextBox 29"/>
          <p:cNvSpPr txBox="1">
            <a:spLocks noChangeArrowheads="1"/>
          </p:cNvSpPr>
          <p:nvPr/>
        </p:nvSpPr>
        <p:spPr bwMode="auto">
          <a:xfrm>
            <a:off x="2256543" y="2799706"/>
            <a:ext cx="5216766" cy="40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7" tIns="34279" rIns="68557" bIns="3427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故障的数量多，发现时间长，处理时间长</a:t>
            </a:r>
            <a:endParaRPr lang="zh-CN" altLang="en-US" sz="22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2" name="标题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痛点二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  <p:bldP spid="8" grpId="0" animBg="1" autoUpdateAnimBg="0"/>
      <p:bldP spid="9" grpId="0" animBg="1" autoUpdateAnimBg="0"/>
      <p:bldP spid="10" grpId="0" animBg="1" autoUpdateAnimBg="0"/>
      <p:bldP spid="11" grpId="0" animBg="1" autoUpdateAnimBg="0"/>
      <p:bldP spid="12" grpId="0" autoUpdateAnimBg="0"/>
      <p:bldP spid="14" grpId="0" autoUpdateAnimBg="0"/>
      <p:bldP spid="15" grpId="0" animBg="1" autoUpdateAnimBg="0"/>
      <p:bldP spid="16" grpId="0" animBg="1" autoUpdateAnimBg="0"/>
      <p:bldP spid="17" grpId="0" autoUpdateAnimBg="0"/>
      <p:bldP spid="19" grpId="0" autoUpdateAnimBg="0"/>
      <p:bldP spid="20" grpId="0" animBg="1" autoUpdateAnimBg="0"/>
      <p:bldP spid="21" grpId="0" animBg="1" autoUpdateAnimBg="0"/>
      <p:bldP spid="22" grpId="0" autoUpdateAnimBg="0"/>
      <p:bldP spid="24" grpId="0" autoUpdateAnimBg="0"/>
      <p:bldP spid="25" grpId="0" animBg="1" autoUpdateAnimBg="0"/>
      <p:bldP spid="26" grpId="0" animBg="1" autoUpdateAnimBg="0"/>
      <p:bldP spid="27" grpId="0" autoUpdateAnimBg="0"/>
      <p:bldP spid="29" grpId="0" autoUpdateAnimBg="0"/>
      <p:bldP spid="30" grpId="0" animBg="1" autoUpdateAnimBg="0"/>
      <p:bldP spid="3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timgsa.baidu.com/timg?image&amp;quality=80&amp;size=b9999_10000&amp;sec=1507786563043&amp;di=30268c4fa55367f95e7146e5b95f3b09&amp;imgtype=0&amp;src=http%3A%2F%2Fis5.mzstatic.com%2Fimage%2Fthumb%2FPurple69%2Fv4%2F07%2Ffa%2F5b%2F07fa5bf3-193f-5866-334d-e6b647565a63%2FBig-Icon_U00402x.png%2F512x512bb-85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4" tIns="45707" rIns="91414" bIns="45707" numCol="1" anchor="t" anchorCtr="0" compatLnSpc="1"/>
          <a:lstStyle/>
          <a:p>
            <a:endParaRPr lang="zh-CN" altLang="en-US"/>
          </a:p>
        </p:txBody>
      </p:sp>
      <p:sp>
        <p:nvSpPr>
          <p:cNvPr id="43" name="Oval 6"/>
          <p:cNvSpPr>
            <a:spLocks noChangeArrowheads="1"/>
          </p:cNvSpPr>
          <p:nvPr/>
        </p:nvSpPr>
        <p:spPr bwMode="auto">
          <a:xfrm>
            <a:off x="5533056" y="2341265"/>
            <a:ext cx="1354402" cy="1353741"/>
          </a:xfrm>
          <a:prstGeom prst="ellipse">
            <a:avLst/>
          </a:prstGeom>
          <a:solidFill>
            <a:srgbClr val="C9C9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41" tIns="34273" rIns="68541" bIns="34273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1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00" kern="0">
              <a:solidFill>
                <a:srgbClr val="006794"/>
              </a:solidFill>
            </a:endParaRPr>
          </a:p>
        </p:txBody>
      </p:sp>
      <p:sp>
        <p:nvSpPr>
          <p:cNvPr id="44" name="Freeform 7"/>
          <p:cNvSpPr/>
          <p:nvPr/>
        </p:nvSpPr>
        <p:spPr bwMode="auto">
          <a:xfrm>
            <a:off x="2554085" y="1460203"/>
            <a:ext cx="968790" cy="3059906"/>
          </a:xfrm>
          <a:custGeom>
            <a:avLst/>
            <a:gdLst>
              <a:gd name="T0" fmla="*/ 1750 w 1750"/>
              <a:gd name="T1" fmla="*/ 272 h 5527"/>
              <a:gd name="T2" fmla="*/ 314 w 1750"/>
              <a:gd name="T3" fmla="*/ 2778 h 5527"/>
              <a:gd name="T4" fmla="*/ 1699 w 1750"/>
              <a:gd name="T5" fmla="*/ 5254 h 5527"/>
              <a:gd name="T6" fmla="*/ 1542 w 1750"/>
              <a:gd name="T7" fmla="*/ 5527 h 5527"/>
              <a:gd name="T8" fmla="*/ 0 w 1750"/>
              <a:gd name="T9" fmla="*/ 2778 h 5527"/>
              <a:gd name="T10" fmla="*/ 1593 w 1750"/>
              <a:gd name="T11" fmla="*/ 0 h 5527"/>
              <a:gd name="T12" fmla="*/ 1750 w 1750"/>
              <a:gd name="T13" fmla="*/ 272 h 5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0" h="5527">
                <a:moveTo>
                  <a:pt x="1750" y="272"/>
                </a:moveTo>
                <a:cubicBezTo>
                  <a:pt x="891" y="777"/>
                  <a:pt x="314" y="1710"/>
                  <a:pt x="314" y="2778"/>
                </a:cubicBezTo>
                <a:cubicBezTo>
                  <a:pt x="314" y="3825"/>
                  <a:pt x="868" y="4743"/>
                  <a:pt x="1699" y="5254"/>
                </a:cubicBezTo>
                <a:lnTo>
                  <a:pt x="1542" y="5527"/>
                </a:lnTo>
                <a:cubicBezTo>
                  <a:pt x="617" y="4961"/>
                  <a:pt x="0" y="3942"/>
                  <a:pt x="0" y="2778"/>
                </a:cubicBezTo>
                <a:cubicBezTo>
                  <a:pt x="0" y="1594"/>
                  <a:pt x="640" y="559"/>
                  <a:pt x="1593" y="0"/>
                </a:cubicBezTo>
                <a:lnTo>
                  <a:pt x="1750" y="272"/>
                </a:lnTo>
                <a:close/>
              </a:path>
            </a:pathLst>
          </a:custGeom>
          <a:solidFill>
            <a:srgbClr val="C9C9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41" tIns="34273" rIns="68541" bIns="34273"/>
          <a:lstStyle/>
          <a:p>
            <a:pPr defTabSz="91313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00" kern="0">
              <a:solidFill>
                <a:srgbClr val="006794"/>
              </a:solidFill>
            </a:endParaRPr>
          </a:p>
        </p:txBody>
      </p:sp>
      <p:sp>
        <p:nvSpPr>
          <p:cNvPr id="45" name="Oval 8"/>
          <p:cNvSpPr>
            <a:spLocks noChangeArrowheads="1"/>
          </p:cNvSpPr>
          <p:nvPr/>
        </p:nvSpPr>
        <p:spPr bwMode="auto">
          <a:xfrm>
            <a:off x="2854004" y="1131590"/>
            <a:ext cx="914043" cy="915591"/>
          </a:xfrm>
          <a:prstGeom prst="ellipse">
            <a:avLst/>
          </a:prstGeom>
          <a:solidFill>
            <a:srgbClr val="0067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41" tIns="34273" rIns="68541" bIns="34273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1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00" kern="0">
              <a:solidFill>
                <a:srgbClr val="006794"/>
              </a:solidFill>
            </a:endParaRPr>
          </a:p>
        </p:txBody>
      </p:sp>
      <p:sp>
        <p:nvSpPr>
          <p:cNvPr id="46" name="Oval 9"/>
          <p:cNvSpPr>
            <a:spLocks noChangeArrowheads="1"/>
          </p:cNvSpPr>
          <p:nvPr/>
        </p:nvSpPr>
        <p:spPr bwMode="auto">
          <a:xfrm>
            <a:off x="2197043" y="2525813"/>
            <a:ext cx="915233" cy="914400"/>
          </a:xfrm>
          <a:prstGeom prst="ellipse">
            <a:avLst/>
          </a:prstGeom>
          <a:solidFill>
            <a:srgbClr val="009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41" tIns="34273" rIns="68541" bIns="34273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1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00" kern="0">
              <a:solidFill>
                <a:srgbClr val="006794"/>
              </a:solidFill>
            </a:endParaRPr>
          </a:p>
        </p:txBody>
      </p:sp>
      <p:sp>
        <p:nvSpPr>
          <p:cNvPr id="47" name="Oval 10"/>
          <p:cNvSpPr>
            <a:spLocks noChangeArrowheads="1"/>
          </p:cNvSpPr>
          <p:nvPr/>
        </p:nvSpPr>
        <p:spPr bwMode="auto">
          <a:xfrm>
            <a:off x="2946843" y="3877172"/>
            <a:ext cx="915233" cy="914400"/>
          </a:xfrm>
          <a:prstGeom prst="ellipse">
            <a:avLst/>
          </a:prstGeom>
          <a:solidFill>
            <a:srgbClr val="F0AD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41" tIns="34273" rIns="68541" bIns="34273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1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00" kern="0">
              <a:solidFill>
                <a:srgbClr val="006794"/>
              </a:solidFill>
            </a:endParaRPr>
          </a:p>
        </p:txBody>
      </p:sp>
      <p:sp>
        <p:nvSpPr>
          <p:cNvPr id="48" name="Line 11"/>
          <p:cNvSpPr>
            <a:spLocks noChangeShapeType="1"/>
          </p:cNvSpPr>
          <p:nvPr/>
        </p:nvSpPr>
        <p:spPr bwMode="auto">
          <a:xfrm>
            <a:off x="3954908" y="1726904"/>
            <a:ext cx="1571011" cy="904875"/>
          </a:xfrm>
          <a:prstGeom prst="line">
            <a:avLst/>
          </a:prstGeom>
          <a:noFill/>
          <a:ln w="12700" cmpd="sng">
            <a:solidFill>
              <a:srgbClr val="777777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41" tIns="34273" rIns="68541" bIns="34273"/>
          <a:lstStyle/>
          <a:p>
            <a:pPr defTabSz="91313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00" kern="0">
              <a:solidFill>
                <a:srgbClr val="006794"/>
              </a:solidFill>
            </a:endParaRPr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 flipV="1">
            <a:off x="3954908" y="3291386"/>
            <a:ext cx="1571011" cy="904875"/>
          </a:xfrm>
          <a:prstGeom prst="line">
            <a:avLst/>
          </a:prstGeom>
          <a:noFill/>
          <a:ln w="12700" cmpd="sng">
            <a:solidFill>
              <a:srgbClr val="777777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41" tIns="34273" rIns="68541" bIns="34273"/>
          <a:lstStyle/>
          <a:p>
            <a:pPr defTabSz="91313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00" kern="0">
              <a:solidFill>
                <a:srgbClr val="006794"/>
              </a:solidFill>
            </a:endParaRPr>
          </a:p>
        </p:txBody>
      </p:sp>
      <p:sp>
        <p:nvSpPr>
          <p:cNvPr id="50" name="Line 13"/>
          <p:cNvSpPr>
            <a:spLocks noChangeShapeType="1"/>
          </p:cNvSpPr>
          <p:nvPr/>
        </p:nvSpPr>
        <p:spPr bwMode="auto">
          <a:xfrm>
            <a:off x="3320551" y="2969915"/>
            <a:ext cx="2087541" cy="0"/>
          </a:xfrm>
          <a:prstGeom prst="line">
            <a:avLst/>
          </a:prstGeom>
          <a:noFill/>
          <a:ln w="12700" cmpd="sng">
            <a:solidFill>
              <a:srgbClr val="777777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41" tIns="34273" rIns="68541" bIns="34273"/>
          <a:lstStyle/>
          <a:p>
            <a:pPr defTabSz="91313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00" kern="0">
              <a:solidFill>
                <a:srgbClr val="006794"/>
              </a:solidFill>
            </a:endParaRPr>
          </a:p>
        </p:txBody>
      </p:sp>
      <p:sp>
        <p:nvSpPr>
          <p:cNvPr id="51" name="Oval 14"/>
          <p:cNvSpPr>
            <a:spLocks noChangeArrowheads="1"/>
          </p:cNvSpPr>
          <p:nvPr/>
        </p:nvSpPr>
        <p:spPr bwMode="auto">
          <a:xfrm>
            <a:off x="5600895" y="2407940"/>
            <a:ext cx="1218724" cy="1219200"/>
          </a:xfrm>
          <a:prstGeom prst="ellipse">
            <a:avLst/>
          </a:prstGeom>
          <a:solidFill>
            <a:srgbClr val="D443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41" tIns="34273" rIns="68541" bIns="34273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1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00" kern="0">
              <a:solidFill>
                <a:srgbClr val="006794"/>
              </a:solidFill>
            </a:endParaRPr>
          </a:p>
        </p:txBody>
      </p:sp>
      <p:sp>
        <p:nvSpPr>
          <p:cNvPr id="52" name="TextBox 12"/>
          <p:cNvSpPr txBox="1">
            <a:spLocks noChangeArrowheads="1"/>
          </p:cNvSpPr>
          <p:nvPr/>
        </p:nvSpPr>
        <p:spPr bwMode="auto">
          <a:xfrm>
            <a:off x="3020628" y="1426844"/>
            <a:ext cx="580798" cy="30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1" tIns="34273" rIns="68541" bIns="342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发现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3" name="TextBox 13"/>
          <p:cNvSpPr txBox="1">
            <a:spLocks noChangeArrowheads="1"/>
          </p:cNvSpPr>
          <p:nvPr/>
        </p:nvSpPr>
        <p:spPr bwMode="auto">
          <a:xfrm>
            <a:off x="2363662" y="2840126"/>
            <a:ext cx="581989" cy="30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1" tIns="34273" rIns="68541" bIns="342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处理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4" name="TextBox 14"/>
          <p:cNvSpPr txBox="1">
            <a:spLocks noChangeArrowheads="1"/>
          </p:cNvSpPr>
          <p:nvPr/>
        </p:nvSpPr>
        <p:spPr bwMode="auto">
          <a:xfrm>
            <a:off x="3126170" y="4201246"/>
            <a:ext cx="580798" cy="30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1" tIns="34273" rIns="68541" bIns="342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避免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5" name="TextBox 15"/>
          <p:cNvSpPr txBox="1">
            <a:spLocks noChangeArrowheads="1"/>
          </p:cNvSpPr>
          <p:nvPr/>
        </p:nvSpPr>
        <p:spPr bwMode="auto">
          <a:xfrm>
            <a:off x="5905579" y="2756795"/>
            <a:ext cx="581989" cy="53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1" tIns="34273" rIns="68541" bIns="342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线上质量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6" name="TextBox 16"/>
          <p:cNvSpPr txBox="1">
            <a:spLocks noChangeArrowheads="1"/>
          </p:cNvSpPr>
          <p:nvPr/>
        </p:nvSpPr>
        <p:spPr bwMode="auto">
          <a:xfrm>
            <a:off x="460375" y="1312191"/>
            <a:ext cx="2369828" cy="269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1" tIns="34273" rIns="68541" bIns="342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300" dirty="0">
                <a:solidFill>
                  <a:srgbClr val="29292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快速发现，降低影响时间</a:t>
            </a:r>
            <a:endParaRPr lang="zh-CN" altLang="en-US" sz="1300" dirty="0">
              <a:solidFill>
                <a:srgbClr val="29292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7" name="TextBox 17"/>
          <p:cNvSpPr txBox="1">
            <a:spLocks noChangeArrowheads="1"/>
          </p:cNvSpPr>
          <p:nvPr/>
        </p:nvSpPr>
        <p:spPr bwMode="auto">
          <a:xfrm>
            <a:off x="119016" y="2816481"/>
            <a:ext cx="2035174" cy="26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1" tIns="34273" rIns="68541" bIns="342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300" dirty="0">
                <a:solidFill>
                  <a:srgbClr val="29292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快速定位</a:t>
            </a:r>
            <a:r>
              <a:rPr lang="en-US" altLang="zh-CN" sz="1300" dirty="0">
                <a:solidFill>
                  <a:srgbClr val="29292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+</a:t>
            </a:r>
            <a:r>
              <a:rPr lang="zh-CN" altLang="en-US" sz="1300" dirty="0">
                <a:solidFill>
                  <a:srgbClr val="29292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处理</a:t>
            </a:r>
            <a:endParaRPr lang="zh-CN" altLang="en-US" sz="1300" dirty="0">
              <a:solidFill>
                <a:srgbClr val="29292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8" name="TextBox 18"/>
          <p:cNvSpPr txBox="1">
            <a:spLocks noChangeArrowheads="1"/>
          </p:cNvSpPr>
          <p:nvPr/>
        </p:nvSpPr>
        <p:spPr bwMode="auto">
          <a:xfrm>
            <a:off x="875958" y="4196261"/>
            <a:ext cx="2036364" cy="26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1" tIns="34273" rIns="68541" bIns="342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300" dirty="0">
                <a:solidFill>
                  <a:srgbClr val="29292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减少线上问题的发生</a:t>
            </a:r>
            <a:endParaRPr lang="zh-CN" altLang="en-US" sz="1300" dirty="0">
              <a:solidFill>
                <a:srgbClr val="29292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0" name="标题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zh-CN" altLang="en-US" sz="2400" dirty="0"/>
              <a:t>正视线上问题</a:t>
            </a:r>
            <a:endParaRPr lang="zh-CN" altLang="en-US" sz="24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 autoUpdateAnimBg="0"/>
      <p:bldP spid="44" grpId="0" bldLvl="0" animBg="1"/>
      <p:bldP spid="45" grpId="0" bldLvl="0" animBg="1" autoUpdateAnimBg="0"/>
      <p:bldP spid="46" grpId="0" bldLvl="0" animBg="1" autoUpdateAnimBg="0"/>
      <p:bldP spid="47" grpId="0" bldLvl="0" animBg="1" autoUpdateAnimBg="0"/>
      <p:bldP spid="48" grpId="0" bldLvl="0" animBg="1"/>
      <p:bldP spid="49" grpId="0" bldLvl="0" animBg="1"/>
      <p:bldP spid="50" grpId="0" bldLvl="0" animBg="1"/>
      <p:bldP spid="51" grpId="0" bldLvl="0" animBg="1" autoUpdateAnimBg="0"/>
      <p:bldP spid="52" grpId="0" autoUpdateAnimBg="0"/>
      <p:bldP spid="53" grpId="0" autoUpdateAnimBg="0"/>
      <p:bldP spid="54" grpId="0" autoUpdateAnimBg="0"/>
      <p:bldP spid="55" grpId="0" autoUpdateAnimBg="0"/>
      <p:bldP spid="56" grpId="0" autoUpdateAnimBg="0"/>
      <p:bldP spid="57" grpId="0" autoUpdateAnimBg="0"/>
      <p:bldP spid="5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 noChangeArrowheads="1"/>
          </p:cNvSpPr>
          <p:nvPr>
            <p:ph type="ctrTitle"/>
          </p:nvPr>
        </p:nvSpPr>
        <p:spPr>
          <a:xfrm>
            <a:off x="2428876" y="1460500"/>
            <a:ext cx="5786438" cy="179070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三、解决方案</a:t>
            </a:r>
            <a:endParaRPr lang="zh-CN" altLang="en-US" dirty="0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雷达架构图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4840" y="113665"/>
            <a:ext cx="7202805" cy="47599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1588" y="544196"/>
            <a:ext cx="4813935" cy="40557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347" y="544196"/>
            <a:ext cx="4426585" cy="40551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62655" y="160021"/>
            <a:ext cx="1784350" cy="403975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zh-CN" altLang="zh-CN" sz="2000"/>
              <a:t>产品功能展示</a:t>
            </a:r>
            <a:endParaRPr lang="zh-CN" altLang="zh-CN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7" y="41912"/>
            <a:ext cx="8297545" cy="4987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" y="-40640"/>
            <a:ext cx="9083040" cy="50311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" y="41275"/>
            <a:ext cx="8822690" cy="45593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117" y="-41908"/>
            <a:ext cx="8435975" cy="500824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/>
          <p:nvPr/>
        </p:nvSpPr>
        <p:spPr bwMode="auto">
          <a:xfrm>
            <a:off x="3886977" y="2683567"/>
            <a:ext cx="472026" cy="467864"/>
          </a:xfrm>
          <a:custGeom>
            <a:avLst/>
            <a:gdLst>
              <a:gd name="T0" fmla="*/ 1613206 w 3424"/>
              <a:gd name="T1" fmla="*/ 1446681 h 3394"/>
              <a:gd name="T2" fmla="*/ 1635290 w 3424"/>
              <a:gd name="T3" fmla="*/ 1784818 h 3394"/>
              <a:gd name="T4" fmla="*/ 1328213 w 3424"/>
              <a:gd name="T5" fmla="*/ 1572365 h 3394"/>
              <a:gd name="T6" fmla="*/ 1262486 w 3424"/>
              <a:gd name="T7" fmla="*/ 1577098 h 3394"/>
              <a:gd name="T8" fmla="*/ 725101 w 3424"/>
              <a:gd name="T9" fmla="*/ 1039128 h 3394"/>
              <a:gd name="T10" fmla="*/ 1262486 w 3424"/>
              <a:gd name="T11" fmla="*/ 501684 h 3394"/>
              <a:gd name="T12" fmla="*/ 1800397 w 3424"/>
              <a:gd name="T13" fmla="*/ 1039128 h 3394"/>
              <a:gd name="T14" fmla="*/ 1613206 w 3424"/>
              <a:gd name="T15" fmla="*/ 1446681 h 3394"/>
              <a:gd name="T16" fmla="*/ 1262486 w 3424"/>
              <a:gd name="T17" fmla="*/ 634205 h 3394"/>
              <a:gd name="T18" fmla="*/ 866546 w 3424"/>
              <a:gd name="T19" fmla="*/ 1030714 h 3394"/>
              <a:gd name="T20" fmla="*/ 1262486 w 3424"/>
              <a:gd name="T21" fmla="*/ 1426697 h 3394"/>
              <a:gd name="T22" fmla="*/ 1311387 w 3424"/>
              <a:gd name="T23" fmla="*/ 1423542 h 3394"/>
              <a:gd name="T24" fmla="*/ 1516456 w 3424"/>
              <a:gd name="T25" fmla="*/ 1559218 h 3394"/>
              <a:gd name="T26" fmla="*/ 1521188 w 3424"/>
              <a:gd name="T27" fmla="*/ 1330462 h 3394"/>
              <a:gd name="T28" fmla="*/ 1658952 w 3424"/>
              <a:gd name="T29" fmla="*/ 1030714 h 3394"/>
              <a:gd name="T30" fmla="*/ 1262486 w 3424"/>
              <a:gd name="T31" fmla="*/ 634205 h 3394"/>
              <a:gd name="T32" fmla="*/ 616257 w 3424"/>
              <a:gd name="T33" fmla="*/ 1075413 h 3394"/>
              <a:gd name="T34" fmla="*/ 710379 w 3424"/>
              <a:gd name="T35" fmla="*/ 1414602 h 3394"/>
              <a:gd name="T36" fmla="*/ 707224 w 3424"/>
              <a:gd name="T37" fmla="*/ 1415128 h 3394"/>
              <a:gd name="T38" fmla="*/ 620464 w 3424"/>
              <a:gd name="T39" fmla="*/ 1408818 h 3394"/>
              <a:gd name="T40" fmla="*/ 217162 w 3424"/>
              <a:gd name="T41" fmla="*/ 1688583 h 3394"/>
              <a:gd name="T42" fmla="*/ 246082 w 3424"/>
              <a:gd name="T43" fmla="*/ 1243167 h 3394"/>
              <a:gd name="T44" fmla="*/ 0 w 3424"/>
              <a:gd name="T45" fmla="*/ 707301 h 3394"/>
              <a:gd name="T46" fmla="*/ 707224 w 3424"/>
              <a:gd name="T47" fmla="*/ 0 h 3394"/>
              <a:gd name="T48" fmla="*/ 1350298 w 3424"/>
              <a:gd name="T49" fmla="*/ 414389 h 3394"/>
              <a:gd name="T50" fmla="*/ 1280890 w 3424"/>
              <a:gd name="T51" fmla="*/ 411234 h 3394"/>
              <a:gd name="T52" fmla="*/ 616257 w 3424"/>
              <a:gd name="T53" fmla="*/ 1075413 h 339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424" h="3394">
                <a:moveTo>
                  <a:pt x="3068" y="2751"/>
                </a:moveTo>
                <a:cubicBezTo>
                  <a:pt x="3110" y="3394"/>
                  <a:pt x="3110" y="3394"/>
                  <a:pt x="3110" y="3394"/>
                </a:cubicBezTo>
                <a:cubicBezTo>
                  <a:pt x="2526" y="2990"/>
                  <a:pt x="2526" y="2990"/>
                  <a:pt x="2526" y="2990"/>
                </a:cubicBezTo>
                <a:cubicBezTo>
                  <a:pt x="2486" y="2995"/>
                  <a:pt x="2444" y="2999"/>
                  <a:pt x="2401" y="2999"/>
                </a:cubicBezTo>
                <a:cubicBezTo>
                  <a:pt x="1837" y="2999"/>
                  <a:pt x="1379" y="2541"/>
                  <a:pt x="1379" y="1976"/>
                </a:cubicBezTo>
                <a:cubicBezTo>
                  <a:pt x="1379" y="1412"/>
                  <a:pt x="1837" y="954"/>
                  <a:pt x="2401" y="954"/>
                </a:cubicBezTo>
                <a:cubicBezTo>
                  <a:pt x="2966" y="954"/>
                  <a:pt x="3424" y="1412"/>
                  <a:pt x="3424" y="1976"/>
                </a:cubicBezTo>
                <a:cubicBezTo>
                  <a:pt x="3424" y="2286"/>
                  <a:pt x="3285" y="2563"/>
                  <a:pt x="3068" y="2751"/>
                </a:cubicBezTo>
                <a:close/>
                <a:moveTo>
                  <a:pt x="2401" y="1206"/>
                </a:moveTo>
                <a:cubicBezTo>
                  <a:pt x="1985" y="1206"/>
                  <a:pt x="1648" y="1544"/>
                  <a:pt x="1648" y="1960"/>
                </a:cubicBezTo>
                <a:cubicBezTo>
                  <a:pt x="1648" y="2376"/>
                  <a:pt x="1985" y="2713"/>
                  <a:pt x="2401" y="2713"/>
                </a:cubicBezTo>
                <a:cubicBezTo>
                  <a:pt x="2433" y="2713"/>
                  <a:pt x="2463" y="2711"/>
                  <a:pt x="2494" y="2707"/>
                </a:cubicBezTo>
                <a:cubicBezTo>
                  <a:pt x="2884" y="2965"/>
                  <a:pt x="2884" y="2965"/>
                  <a:pt x="2884" y="2965"/>
                </a:cubicBezTo>
                <a:cubicBezTo>
                  <a:pt x="2893" y="2530"/>
                  <a:pt x="2893" y="2530"/>
                  <a:pt x="2893" y="2530"/>
                </a:cubicBezTo>
                <a:cubicBezTo>
                  <a:pt x="3053" y="2392"/>
                  <a:pt x="3155" y="2188"/>
                  <a:pt x="3155" y="1960"/>
                </a:cubicBezTo>
                <a:cubicBezTo>
                  <a:pt x="3155" y="1544"/>
                  <a:pt x="2818" y="1206"/>
                  <a:pt x="2401" y="1206"/>
                </a:cubicBezTo>
                <a:close/>
                <a:moveTo>
                  <a:pt x="1172" y="2045"/>
                </a:moveTo>
                <a:cubicBezTo>
                  <a:pt x="1172" y="2281"/>
                  <a:pt x="1238" y="2501"/>
                  <a:pt x="1351" y="2690"/>
                </a:cubicBezTo>
                <a:cubicBezTo>
                  <a:pt x="1349" y="2690"/>
                  <a:pt x="1347" y="2691"/>
                  <a:pt x="1345" y="2691"/>
                </a:cubicBezTo>
                <a:cubicBezTo>
                  <a:pt x="1289" y="2691"/>
                  <a:pt x="1234" y="2686"/>
                  <a:pt x="1180" y="2679"/>
                </a:cubicBezTo>
                <a:cubicBezTo>
                  <a:pt x="413" y="3211"/>
                  <a:pt x="413" y="3211"/>
                  <a:pt x="413" y="3211"/>
                </a:cubicBezTo>
                <a:cubicBezTo>
                  <a:pt x="468" y="2364"/>
                  <a:pt x="468" y="2364"/>
                  <a:pt x="468" y="2364"/>
                </a:cubicBezTo>
                <a:cubicBezTo>
                  <a:pt x="182" y="2117"/>
                  <a:pt x="0" y="1753"/>
                  <a:pt x="0" y="1345"/>
                </a:cubicBezTo>
                <a:cubicBezTo>
                  <a:pt x="0" y="602"/>
                  <a:pt x="602" y="0"/>
                  <a:pt x="1345" y="0"/>
                </a:cubicBezTo>
                <a:cubicBezTo>
                  <a:pt x="1889" y="0"/>
                  <a:pt x="2356" y="324"/>
                  <a:pt x="2568" y="788"/>
                </a:cubicBezTo>
                <a:cubicBezTo>
                  <a:pt x="2525" y="784"/>
                  <a:pt x="2481" y="782"/>
                  <a:pt x="2436" y="782"/>
                </a:cubicBezTo>
                <a:cubicBezTo>
                  <a:pt x="1738" y="782"/>
                  <a:pt x="1172" y="1347"/>
                  <a:pt x="1172" y="2045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lIns="68569" tIns="34285" rIns="68569" bIns="3428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684530">
              <a:defRPr/>
            </a:pPr>
            <a:endParaRPr lang="zh-CN" altLang="en-US" sz="1400">
              <a:solidFill>
                <a:prstClr val="black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KSO_Shape"/>
          <p:cNvSpPr/>
          <p:nvPr/>
        </p:nvSpPr>
        <p:spPr bwMode="auto">
          <a:xfrm>
            <a:off x="4870951" y="1719472"/>
            <a:ext cx="414182" cy="414182"/>
          </a:xfrm>
          <a:custGeom>
            <a:avLst/>
            <a:gdLst>
              <a:gd name="T0" fmla="*/ 1619390 w 3280"/>
              <a:gd name="T1" fmla="*/ 1800397 h 3279"/>
              <a:gd name="T2" fmla="*/ 179993 w 3280"/>
              <a:gd name="T3" fmla="*/ 1800397 h 3279"/>
              <a:gd name="T4" fmla="*/ 0 w 3280"/>
              <a:gd name="T5" fmla="*/ 1620302 h 3279"/>
              <a:gd name="T6" fmla="*/ 0 w 3280"/>
              <a:gd name="T7" fmla="*/ 179546 h 3279"/>
              <a:gd name="T8" fmla="*/ 179993 w 3280"/>
              <a:gd name="T9" fmla="*/ 0 h 3279"/>
              <a:gd name="T10" fmla="*/ 502115 w 3280"/>
              <a:gd name="T11" fmla="*/ 0 h 3279"/>
              <a:gd name="T12" fmla="*/ 164628 w 3280"/>
              <a:gd name="T13" fmla="*/ 542480 h 3279"/>
              <a:gd name="T14" fmla="*/ 458763 w 3280"/>
              <a:gd name="T15" fmla="*/ 1062997 h 3279"/>
              <a:gd name="T16" fmla="*/ 388522 w 3280"/>
              <a:gd name="T17" fmla="*/ 1506645 h 3279"/>
              <a:gd name="T18" fmla="*/ 817103 w 3280"/>
              <a:gd name="T19" fmla="*/ 1224424 h 3279"/>
              <a:gd name="T20" fmla="*/ 1099715 w 3280"/>
              <a:gd name="T21" fmla="*/ 1257917 h 3279"/>
              <a:gd name="T22" fmla="*/ 1799932 w 3280"/>
              <a:gd name="T23" fmla="*/ 1018523 h 3279"/>
              <a:gd name="T24" fmla="*/ 1799383 w 3280"/>
              <a:gd name="T25" fmla="*/ 1620302 h 3279"/>
              <a:gd name="T26" fmla="*/ 1619390 w 3280"/>
              <a:gd name="T27" fmla="*/ 1800397 h 3279"/>
              <a:gd name="T28" fmla="*/ 1664937 w 3280"/>
              <a:gd name="T29" fmla="*/ 542480 h 3279"/>
              <a:gd name="T30" fmla="*/ 1099715 w 3280"/>
              <a:gd name="T31" fmla="*/ 975146 h 3279"/>
              <a:gd name="T32" fmla="*/ 533943 w 3280"/>
              <a:gd name="T33" fmla="*/ 542480 h 3279"/>
              <a:gd name="T34" fmla="*/ 1099715 w 3280"/>
              <a:gd name="T35" fmla="*/ 110363 h 3279"/>
              <a:gd name="T36" fmla="*/ 1664937 w 3280"/>
              <a:gd name="T37" fmla="*/ 542480 h 327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280" h="3279">
                <a:moveTo>
                  <a:pt x="2951" y="3279"/>
                </a:moveTo>
                <a:cubicBezTo>
                  <a:pt x="328" y="3279"/>
                  <a:pt x="328" y="3279"/>
                  <a:pt x="328" y="3279"/>
                </a:cubicBezTo>
                <a:cubicBezTo>
                  <a:pt x="146" y="3279"/>
                  <a:pt x="0" y="3132"/>
                  <a:pt x="0" y="2951"/>
                </a:cubicBezTo>
                <a:cubicBezTo>
                  <a:pt x="0" y="327"/>
                  <a:pt x="0" y="327"/>
                  <a:pt x="0" y="327"/>
                </a:cubicBezTo>
                <a:cubicBezTo>
                  <a:pt x="0" y="146"/>
                  <a:pt x="146" y="0"/>
                  <a:pt x="328" y="0"/>
                </a:cubicBezTo>
                <a:cubicBezTo>
                  <a:pt x="915" y="0"/>
                  <a:pt x="915" y="0"/>
                  <a:pt x="915" y="0"/>
                </a:cubicBezTo>
                <a:cubicBezTo>
                  <a:pt x="539" y="238"/>
                  <a:pt x="300" y="585"/>
                  <a:pt x="300" y="988"/>
                </a:cubicBezTo>
                <a:cubicBezTo>
                  <a:pt x="300" y="1362"/>
                  <a:pt x="506" y="1699"/>
                  <a:pt x="836" y="1936"/>
                </a:cubicBezTo>
                <a:cubicBezTo>
                  <a:pt x="708" y="2744"/>
                  <a:pt x="708" y="2744"/>
                  <a:pt x="708" y="2744"/>
                </a:cubicBezTo>
                <a:cubicBezTo>
                  <a:pt x="1489" y="2230"/>
                  <a:pt x="1489" y="2230"/>
                  <a:pt x="1489" y="2230"/>
                </a:cubicBezTo>
                <a:cubicBezTo>
                  <a:pt x="1651" y="2269"/>
                  <a:pt x="1824" y="2291"/>
                  <a:pt x="2004" y="2291"/>
                </a:cubicBezTo>
                <a:cubicBezTo>
                  <a:pt x="2510" y="2291"/>
                  <a:pt x="2968" y="2122"/>
                  <a:pt x="3280" y="1855"/>
                </a:cubicBezTo>
                <a:cubicBezTo>
                  <a:pt x="3279" y="2951"/>
                  <a:pt x="3279" y="2951"/>
                  <a:pt x="3279" y="2951"/>
                </a:cubicBezTo>
                <a:cubicBezTo>
                  <a:pt x="3279" y="3132"/>
                  <a:pt x="3133" y="3279"/>
                  <a:pt x="2951" y="3279"/>
                </a:cubicBezTo>
                <a:close/>
                <a:moveTo>
                  <a:pt x="3034" y="988"/>
                </a:moveTo>
                <a:cubicBezTo>
                  <a:pt x="3034" y="1423"/>
                  <a:pt x="2573" y="1776"/>
                  <a:pt x="2004" y="1776"/>
                </a:cubicBezTo>
                <a:cubicBezTo>
                  <a:pt x="1435" y="1776"/>
                  <a:pt x="973" y="1423"/>
                  <a:pt x="973" y="988"/>
                </a:cubicBezTo>
                <a:cubicBezTo>
                  <a:pt x="973" y="554"/>
                  <a:pt x="1435" y="201"/>
                  <a:pt x="2004" y="201"/>
                </a:cubicBezTo>
                <a:cubicBezTo>
                  <a:pt x="2573" y="201"/>
                  <a:pt x="3034" y="554"/>
                  <a:pt x="3034" y="988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lIns="68569" tIns="34285" rIns="68569" bIns="3428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684530">
              <a:defRPr/>
            </a:pPr>
            <a:endParaRPr lang="zh-CN" altLang="en-US" sz="1400">
              <a:solidFill>
                <a:prstClr val="black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71926" y="2308860"/>
            <a:ext cx="1565910" cy="1074420"/>
          </a:xfrm>
          <a:prstGeom prst="ellipse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00" kern="0">
                <a:solidFill>
                  <a:prstClr val="white"/>
                </a:solidFill>
                <a:latin typeface="Calibri" panose="020F0502020204030204"/>
              </a:rPr>
              <a:t>AppCode</a:t>
            </a:r>
            <a:endParaRPr lang="en-US" altLang="zh-CN" sz="17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0791" y="1630204"/>
            <a:ext cx="2446020" cy="678656"/>
          </a:xfrm>
          <a:prstGeom prst="rect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>
                <a:solidFill>
                  <a:prstClr val="white"/>
                </a:solidFill>
                <a:latin typeface="Calibri" panose="020F0502020204030204"/>
              </a:rPr>
              <a:t>异常日志模块：</a:t>
            </a:r>
            <a:endParaRPr lang="zh-CN" altLang="en-US" kern="0">
              <a:solidFill>
                <a:prstClr val="white"/>
              </a:solidFill>
              <a:latin typeface="Calibri" panose="020F0502020204030204"/>
            </a:endParaRPr>
          </a:p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>
                <a:solidFill>
                  <a:prstClr val="white"/>
                </a:solidFill>
                <a:latin typeface="Calibri" panose="020F0502020204030204"/>
              </a:rPr>
              <a:t>历史新增、饱和度、增速</a:t>
            </a:r>
            <a:endParaRPr lang="zh-CN" altLang="en-US" kern="0">
              <a:solidFill>
                <a:prstClr val="white"/>
              </a:solidFill>
              <a:latin typeface="Calibri" panose="020F0502020204030204"/>
            </a:endParaRPr>
          </a:p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>
                <a:solidFill>
                  <a:prstClr val="white"/>
                </a:solidFill>
                <a:latin typeface="Calibri" panose="020F0502020204030204"/>
              </a:rPr>
              <a:t>分优先级</a:t>
            </a:r>
            <a:endParaRPr lang="zh-CN" alt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8" name="直接箭头连接符 7"/>
          <p:cNvCxnSpPr>
            <a:stCxn id="6" idx="6"/>
            <a:endCxn id="7" idx="1"/>
          </p:cNvCxnSpPr>
          <p:nvPr/>
        </p:nvCxnSpPr>
        <p:spPr>
          <a:xfrm flipV="1">
            <a:off x="1737836" y="1969770"/>
            <a:ext cx="782955" cy="87630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sp>
        <p:nvSpPr>
          <p:cNvPr id="9" name="矩形 8"/>
          <p:cNvSpPr/>
          <p:nvPr/>
        </p:nvSpPr>
        <p:spPr>
          <a:xfrm>
            <a:off x="2520791" y="2433161"/>
            <a:ext cx="2446020" cy="754380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kern="0">
                <a:solidFill>
                  <a:prstClr val="white"/>
                </a:solidFill>
                <a:latin typeface="Calibri" panose="020F0502020204030204"/>
              </a:rPr>
              <a:t>监控指标模块：</a:t>
            </a:r>
            <a:endParaRPr lang="zh-CN" altLang="en-US" sz="1800" kern="0">
              <a:solidFill>
                <a:prstClr val="white"/>
              </a:solidFill>
              <a:latin typeface="Calibri" panose="020F0502020204030204"/>
            </a:endParaRPr>
          </a:p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kern="0">
                <a:solidFill>
                  <a:prstClr val="white"/>
                </a:solidFill>
                <a:latin typeface="Calibri" panose="020F0502020204030204"/>
              </a:rPr>
              <a:t>新增、消失、正常升高</a:t>
            </a:r>
            <a:endParaRPr lang="zh-CN" altLang="en-US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0" name="直接箭头连接符 9"/>
          <p:cNvCxnSpPr>
            <a:stCxn id="6" idx="6"/>
            <a:endCxn id="9" idx="1"/>
          </p:cNvCxnSpPr>
          <p:nvPr/>
        </p:nvCxnSpPr>
        <p:spPr>
          <a:xfrm flipV="1">
            <a:off x="1737836" y="2810355"/>
            <a:ext cx="782955" cy="357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sp>
        <p:nvSpPr>
          <p:cNvPr id="11" name="矩形 10"/>
          <p:cNvSpPr/>
          <p:nvPr/>
        </p:nvSpPr>
        <p:spPr>
          <a:xfrm>
            <a:off x="2520791" y="3322796"/>
            <a:ext cx="2446020" cy="754380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kern="0">
                <a:solidFill>
                  <a:prstClr val="white"/>
                </a:solidFill>
                <a:latin typeface="Calibri" panose="020F0502020204030204"/>
              </a:rPr>
              <a:t>机器指标模块：</a:t>
            </a:r>
            <a:endParaRPr lang="zh-CN" altLang="en-US" sz="1800" kern="0">
              <a:solidFill>
                <a:prstClr val="white"/>
              </a:solidFill>
              <a:latin typeface="Calibri" panose="020F0502020204030204"/>
            </a:endParaRPr>
          </a:p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>
                <a:solidFill>
                  <a:prstClr val="white"/>
                </a:solidFill>
                <a:latin typeface="Calibri" panose="020F0502020204030204"/>
              </a:rPr>
              <a:t>cpu</a:t>
            </a:r>
            <a:r>
              <a:rPr lang="zh-CN" altLang="zh-CN" sz="1800" kern="0">
                <a:solidFill>
                  <a:prstClr val="white"/>
                </a:solidFill>
                <a:latin typeface="Calibri" panose="020F0502020204030204"/>
              </a:rPr>
              <a:t> 、</a:t>
            </a:r>
            <a:r>
              <a:rPr lang="en-US" altLang="zh-CN" sz="1800" kern="0">
                <a:solidFill>
                  <a:prstClr val="white"/>
                </a:solidFill>
                <a:latin typeface="Calibri" panose="020F0502020204030204"/>
              </a:rPr>
              <a:t>load</a:t>
            </a:r>
            <a:r>
              <a:rPr lang="zh-CN" altLang="en-US" sz="1800" kern="0">
                <a:solidFill>
                  <a:prstClr val="white"/>
                </a:solidFill>
                <a:latin typeface="Calibri" panose="020F0502020204030204"/>
              </a:rPr>
              <a:t>、</a:t>
            </a:r>
            <a:r>
              <a:rPr lang="en-US" altLang="zh-CN" sz="1800" kern="0">
                <a:solidFill>
                  <a:prstClr val="white"/>
                </a:solidFill>
                <a:latin typeface="Calibri" panose="020F0502020204030204"/>
              </a:rPr>
              <a:t> tcp</a:t>
            </a:r>
            <a:endParaRPr lang="zh-CN" altLang="en-US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2" name="直接箭头连接符 11"/>
          <p:cNvCxnSpPr>
            <a:endCxn id="11" idx="1"/>
          </p:cNvCxnSpPr>
          <p:nvPr/>
        </p:nvCxnSpPr>
        <p:spPr>
          <a:xfrm>
            <a:off x="1761176" y="2910367"/>
            <a:ext cx="759619" cy="78962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sp>
        <p:nvSpPr>
          <p:cNvPr id="13" name="矩形 12"/>
          <p:cNvSpPr/>
          <p:nvPr/>
        </p:nvSpPr>
        <p:spPr>
          <a:xfrm>
            <a:off x="2520791" y="4176713"/>
            <a:ext cx="2446020" cy="754380"/>
          </a:xfrm>
          <a:prstGeom prst="rect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>
                <a:solidFill>
                  <a:prstClr val="white"/>
                </a:solidFill>
                <a:latin typeface="Calibri" panose="020F0502020204030204"/>
              </a:rPr>
              <a:t>DB</a:t>
            </a:r>
            <a:r>
              <a:rPr lang="zh-CN" altLang="en-US" sz="1800" kern="0">
                <a:solidFill>
                  <a:prstClr val="white"/>
                </a:solidFill>
                <a:latin typeface="Calibri" panose="020F0502020204030204"/>
              </a:rPr>
              <a:t>慢查询模块：</a:t>
            </a:r>
            <a:endParaRPr lang="zh-CN" altLang="en-US" sz="1800" kern="0">
              <a:solidFill>
                <a:prstClr val="white"/>
              </a:solidFill>
              <a:latin typeface="Calibri" panose="020F0502020204030204"/>
            </a:endParaRPr>
          </a:p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kern="0">
                <a:solidFill>
                  <a:prstClr val="white"/>
                </a:solidFill>
                <a:latin typeface="Calibri" panose="020F0502020204030204"/>
              </a:rPr>
              <a:t>慢查询</a:t>
            </a:r>
            <a:r>
              <a:rPr lang="en-US" altLang="zh-CN" sz="1800" kern="0">
                <a:solidFill>
                  <a:prstClr val="white"/>
                </a:solidFill>
                <a:latin typeface="Calibri" panose="020F0502020204030204"/>
              </a:rPr>
              <a:t>sql</a:t>
            </a:r>
            <a:endParaRPr lang="en-US" altLang="zh-CN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4" name="直接箭头连接符 13"/>
          <p:cNvCxnSpPr>
            <a:stCxn id="6" idx="6"/>
            <a:endCxn id="13" idx="1"/>
          </p:cNvCxnSpPr>
          <p:nvPr/>
        </p:nvCxnSpPr>
        <p:spPr>
          <a:xfrm>
            <a:off x="1737836" y="2846073"/>
            <a:ext cx="782955" cy="170783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sp>
        <p:nvSpPr>
          <p:cNvPr id="15" name="椭圆 14"/>
          <p:cNvSpPr/>
          <p:nvPr/>
        </p:nvSpPr>
        <p:spPr>
          <a:xfrm>
            <a:off x="6062188" y="2461260"/>
            <a:ext cx="1493996" cy="1074420"/>
          </a:xfrm>
          <a:prstGeom prst="ellipse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700" kern="0">
                <a:solidFill>
                  <a:prstClr val="white"/>
                </a:solidFill>
                <a:latin typeface="Calibri" panose="020F0502020204030204"/>
              </a:rPr>
              <a:t>系统健康状态加权打分</a:t>
            </a:r>
            <a:endParaRPr lang="zh-CN" altLang="en-US" sz="17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6" name="直接箭头连接符 15"/>
          <p:cNvCxnSpPr>
            <a:stCxn id="7" idx="3"/>
            <a:endCxn id="15" idx="2"/>
          </p:cNvCxnSpPr>
          <p:nvPr/>
        </p:nvCxnSpPr>
        <p:spPr>
          <a:xfrm>
            <a:off x="4966813" y="1969770"/>
            <a:ext cx="1095375" cy="102870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cxnSp>
        <p:nvCxnSpPr>
          <p:cNvPr id="17" name="直接箭头连接符 16"/>
          <p:cNvCxnSpPr>
            <a:stCxn id="9" idx="3"/>
          </p:cNvCxnSpPr>
          <p:nvPr/>
        </p:nvCxnSpPr>
        <p:spPr>
          <a:xfrm>
            <a:off x="4966811" y="2810355"/>
            <a:ext cx="1062990" cy="19573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cxnSp>
        <p:nvCxnSpPr>
          <p:cNvPr id="18" name="直接箭头连接符 17"/>
          <p:cNvCxnSpPr>
            <a:stCxn id="11" idx="3"/>
            <a:endCxn id="15" idx="2"/>
          </p:cNvCxnSpPr>
          <p:nvPr/>
        </p:nvCxnSpPr>
        <p:spPr>
          <a:xfrm flipV="1">
            <a:off x="4966813" y="2998471"/>
            <a:ext cx="1095375" cy="70151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cxnSp>
        <p:nvCxnSpPr>
          <p:cNvPr id="19" name="直接箭头连接符 18"/>
          <p:cNvCxnSpPr>
            <a:stCxn id="13" idx="3"/>
          </p:cNvCxnSpPr>
          <p:nvPr/>
        </p:nvCxnSpPr>
        <p:spPr>
          <a:xfrm flipV="1">
            <a:off x="4966811" y="3028953"/>
            <a:ext cx="1051560" cy="152495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sp>
        <p:nvSpPr>
          <p:cNvPr id="20" name="矩形 19"/>
          <p:cNvSpPr/>
          <p:nvPr/>
        </p:nvSpPr>
        <p:spPr>
          <a:xfrm>
            <a:off x="2520791" y="877253"/>
            <a:ext cx="2446020" cy="628650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>
                <a:solidFill>
                  <a:prstClr val="white"/>
                </a:solidFill>
                <a:latin typeface="Calibri" panose="020F0502020204030204"/>
              </a:rPr>
              <a:t>Watcher</a:t>
            </a:r>
            <a:r>
              <a:rPr lang="zh-CN" altLang="zh-CN" sz="1800" kern="0">
                <a:solidFill>
                  <a:prstClr val="white"/>
                </a:solidFill>
                <a:latin typeface="Calibri" panose="020F0502020204030204"/>
              </a:rPr>
              <a:t>报警</a:t>
            </a:r>
            <a:endParaRPr lang="zh-CN" altLang="zh-CN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1" name="直接箭头连接符 20"/>
          <p:cNvCxnSpPr>
            <a:endCxn id="20" idx="1"/>
          </p:cNvCxnSpPr>
          <p:nvPr/>
        </p:nvCxnSpPr>
        <p:spPr>
          <a:xfrm flipV="1">
            <a:off x="1777842" y="1191580"/>
            <a:ext cx="742950" cy="163163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cxnSp>
        <p:nvCxnSpPr>
          <p:cNvPr id="22" name="直接箭头连接符 21"/>
          <p:cNvCxnSpPr>
            <a:stCxn id="20" idx="3"/>
          </p:cNvCxnSpPr>
          <p:nvPr/>
        </p:nvCxnSpPr>
        <p:spPr>
          <a:xfrm>
            <a:off x="4966811" y="1191580"/>
            <a:ext cx="1074420" cy="176879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sp>
        <p:nvSpPr>
          <p:cNvPr id="23" name="椭圆 22"/>
          <p:cNvSpPr/>
          <p:nvPr/>
        </p:nvSpPr>
        <p:spPr>
          <a:xfrm>
            <a:off x="8030052" y="1505903"/>
            <a:ext cx="948214" cy="696754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700" kern="0">
                <a:solidFill>
                  <a:prstClr val="black"/>
                </a:solidFill>
                <a:latin typeface="Calibri" panose="020F0502020204030204"/>
              </a:rPr>
              <a:t>搜索</a:t>
            </a:r>
            <a:endParaRPr lang="zh-CN" altLang="en-US" sz="1700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030052" y="2626044"/>
            <a:ext cx="948214" cy="696754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700" kern="0">
                <a:solidFill>
                  <a:prstClr val="black"/>
                </a:solidFill>
                <a:latin typeface="Calibri" panose="020F0502020204030204"/>
              </a:rPr>
              <a:t>运价</a:t>
            </a:r>
            <a:endParaRPr lang="zh-CN" altLang="en-US" sz="1700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030052" y="3623310"/>
            <a:ext cx="948214" cy="696754"/>
          </a:xfrm>
          <a:prstGeom prst="ellipse">
            <a:avLst/>
          </a:prstGeom>
          <a:gradFill rotWithShape="1">
            <a:gsLst>
              <a:gs pos="0">
                <a:srgbClr val="FFC000">
                  <a:satMod val="103000"/>
                  <a:lumMod val="102000"/>
                  <a:tint val="94000"/>
                </a:srgbClr>
              </a:gs>
              <a:gs pos="50000">
                <a:srgbClr val="FFC000">
                  <a:satMod val="110000"/>
                  <a:lumMod val="100000"/>
                  <a:shade val="100000"/>
                </a:srgbClr>
              </a:gs>
              <a:gs pos="100000">
                <a:srgbClr val="FFC00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00" kern="0">
                <a:solidFill>
                  <a:prstClr val="black"/>
                </a:solidFill>
                <a:latin typeface="Calibri" panose="020F0502020204030204"/>
              </a:rPr>
              <a:t>PID</a:t>
            </a:r>
            <a:endParaRPr lang="en-US" altLang="zh-CN" sz="1700" kern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6" name="直接箭头连接符 25"/>
          <p:cNvCxnSpPr>
            <a:stCxn id="23" idx="4"/>
            <a:endCxn id="24" idx="0"/>
          </p:cNvCxnSpPr>
          <p:nvPr/>
        </p:nvCxnSpPr>
        <p:spPr>
          <a:xfrm>
            <a:off x="8504396" y="2202658"/>
            <a:ext cx="0" cy="42338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cxnSp>
        <p:nvCxnSpPr>
          <p:cNvPr id="27" name="直接箭头连接符 26"/>
          <p:cNvCxnSpPr>
            <a:stCxn id="24" idx="4"/>
            <a:endCxn id="25" idx="0"/>
          </p:cNvCxnSpPr>
          <p:nvPr/>
        </p:nvCxnSpPr>
        <p:spPr>
          <a:xfrm>
            <a:off x="8504396" y="3322797"/>
            <a:ext cx="0" cy="30051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cxnSp>
        <p:nvCxnSpPr>
          <p:cNvPr id="28" name="直接箭头连接符 27"/>
          <p:cNvCxnSpPr>
            <a:stCxn id="15" idx="6"/>
            <a:endCxn id="24" idx="2"/>
          </p:cNvCxnSpPr>
          <p:nvPr/>
        </p:nvCxnSpPr>
        <p:spPr>
          <a:xfrm flipV="1">
            <a:off x="7556185" y="2974659"/>
            <a:ext cx="473869" cy="2381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sp>
        <p:nvSpPr>
          <p:cNvPr id="29" name="矩形 28"/>
          <p:cNvSpPr/>
          <p:nvPr/>
        </p:nvSpPr>
        <p:spPr>
          <a:xfrm>
            <a:off x="251460" y="243840"/>
            <a:ext cx="4195445" cy="482600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</p:spPr>
        <p:txBody>
          <a:bodyPr wrap="square" lIns="68569" tIns="34285" rIns="68569" bIns="34285">
            <a:spAutoFit/>
          </a:bodyPr>
          <a:lstStyle/>
          <a:p>
            <a:pPr algn="ctr" defTabSz="68453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kern="0" dirty="0">
                <a:solidFill>
                  <a:prstClr val="black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（二）项目方案： 针对发布时痛点一</a:t>
            </a:r>
            <a:endParaRPr lang="en-US" altLang="zh-CN" sz="1800" b="1" kern="0" dirty="0">
              <a:solidFill>
                <a:prstClr val="black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30" name="文本框 4"/>
          <p:cNvSpPr txBox="1"/>
          <p:nvPr/>
        </p:nvSpPr>
        <p:spPr>
          <a:xfrm>
            <a:off x="5789931" y="1030607"/>
            <a:ext cx="2342515" cy="334719"/>
          </a:xfrm>
          <a:prstGeom prst="rect">
            <a:avLst/>
          </a:prstGeom>
          <a:noFill/>
        </p:spPr>
        <p:txBody>
          <a:bodyPr wrap="square" lIns="68569" tIns="34285" rIns="68569" bIns="34285" rtlCol="0">
            <a:spAutoFit/>
          </a:bodyPr>
          <a:lstStyle/>
          <a:p>
            <a:pPr defTabSz="68453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700">
                <a:solidFill>
                  <a:prstClr val="black"/>
                </a:solidFill>
                <a:latin typeface="Calibri" panose="020F0502020204030204"/>
              </a:rPr>
              <a:t>AppCode </a:t>
            </a:r>
            <a:r>
              <a:rPr lang="zh-CN" altLang="zh-CN" sz="1700">
                <a:solidFill>
                  <a:prstClr val="black"/>
                </a:solidFill>
                <a:latin typeface="Calibri" panose="020F0502020204030204"/>
              </a:rPr>
              <a:t>节点自分析</a:t>
            </a:r>
            <a:endParaRPr lang="zh-CN" altLang="zh-CN" sz="170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38" name="Chart 156"/>
          <p:cNvGraphicFramePr>
            <a:graphicFrameLocks noGrp="1"/>
          </p:cNvGraphicFramePr>
          <p:nvPr>
            <p:ph idx="1"/>
          </p:nvPr>
        </p:nvGraphicFramePr>
        <p:xfrm>
          <a:off x="172085" y="877572"/>
          <a:ext cx="8806180" cy="4053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25" y="170815"/>
            <a:ext cx="8488045" cy="48018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监控分析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" y="77470"/>
            <a:ext cx="9024620" cy="47015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8360" y="477521"/>
            <a:ext cx="5492750" cy="1475105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en-US" altLang="zh-CN"/>
              <a:t>1   </a:t>
            </a:r>
            <a:r>
              <a:rPr lang="zh-CN" altLang="en-US"/>
              <a:t>两条</a:t>
            </a:r>
            <a:r>
              <a:rPr lang="en-US" altLang="zh-CN"/>
              <a:t>7</a:t>
            </a:r>
            <a:r>
              <a:rPr lang="zh-CN" altLang="en-US"/>
              <a:t>天连续数据最值标准线</a:t>
            </a:r>
            <a:endParaRPr lang="zh-CN" altLang="en-US"/>
          </a:p>
          <a:p>
            <a:r>
              <a:rPr lang="en-US" altLang="zh-CN">
                <a:sym typeface="+mn-ea"/>
              </a:rPr>
              <a:t>2   </a:t>
            </a:r>
            <a:r>
              <a:rPr lang="zh-CN" altLang="en-US"/>
              <a:t>数据</a:t>
            </a:r>
            <a:r>
              <a:rPr lang="en-US" altLang="zh-CN"/>
              <a:t>P95</a:t>
            </a:r>
            <a:r>
              <a:rPr lang="zh-CN" altLang="en-US"/>
              <a:t>处理</a:t>
            </a:r>
            <a:endParaRPr lang="zh-CN" altLang="en-US"/>
          </a:p>
          <a:p>
            <a:r>
              <a:rPr lang="en-US" altLang="zh-CN"/>
              <a:t>3   </a:t>
            </a:r>
            <a:r>
              <a:rPr lang="zh-CN" altLang="en-US"/>
              <a:t>分析敏感度：</a:t>
            </a:r>
            <a:r>
              <a:rPr lang="en-US" altLang="zh-CN"/>
              <a:t>AppCode+</a:t>
            </a:r>
            <a:r>
              <a:rPr lang="zh-CN" altLang="en-US"/>
              <a:t>指标关键词区分优先级算动态倍数</a:t>
            </a:r>
            <a:endParaRPr lang="zh-CN" altLang="en-US"/>
          </a:p>
          <a:p>
            <a:r>
              <a:rPr lang="en-US" altLang="zh-CN"/>
              <a:t>4   </a:t>
            </a:r>
            <a:r>
              <a:rPr lang="zh-CN" altLang="zh-CN"/>
              <a:t>最后</a:t>
            </a:r>
            <a:r>
              <a:rPr lang="en-US" altLang="zh-CN"/>
              <a:t>5</a:t>
            </a:r>
            <a:r>
              <a:rPr lang="zh-CN" altLang="en-US"/>
              <a:t>分钟结合动态倍数比较历史最值</a:t>
            </a:r>
            <a:endParaRPr lang="zh-CN" altLang="en-US"/>
          </a:p>
          <a:p>
            <a:r>
              <a:rPr lang="en-US" altLang="zh-CN">
                <a:sym typeface="+mn-ea"/>
              </a:rPr>
              <a:t>5   </a:t>
            </a:r>
            <a:r>
              <a:rPr lang="zh-CN" altLang="en-US">
                <a:sym typeface="+mn-ea"/>
              </a:rPr>
              <a:t>故障数据抹平异常监控</a:t>
            </a:r>
            <a:endParaRPr lang="zh-CN" altLang="en-US"/>
          </a:p>
          <a:p>
            <a:r>
              <a:rPr lang="en-US" altLang="zh-CN"/>
              <a:t>   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2"/>
          <p:cNvSpPr txBox="1">
            <a:spLocks noChangeArrowheads="1"/>
          </p:cNvSpPr>
          <p:nvPr/>
        </p:nvSpPr>
        <p:spPr bwMode="auto">
          <a:xfrm>
            <a:off x="3687445" y="352427"/>
            <a:ext cx="2331720" cy="403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4" tIns="45707" rIns="91414" bIns="45707"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latin typeface="微软雅黑" panose="020B0503020204020204" pitchFamily="2" charset="-122"/>
                <a:ea typeface="微软雅黑" panose="020B0503020204020204" pitchFamily="2" charset="-122"/>
              </a:rPr>
              <a:t>讲师介绍</a:t>
            </a:r>
            <a:endParaRPr lang="zh-CN" altLang="en-US" sz="2000" b="1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4338" name="Picture 2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6" y="1044575"/>
            <a:ext cx="34036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图片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6" r="7425" b="3310"/>
          <a:stretch>
            <a:fillRect/>
          </a:stretch>
        </p:blipFill>
        <p:spPr bwMode="auto">
          <a:xfrm>
            <a:off x="520390" y="1175385"/>
            <a:ext cx="29305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矩形 12"/>
          <p:cNvSpPr>
            <a:spLocks noChangeArrowheads="1"/>
          </p:cNvSpPr>
          <p:nvPr/>
        </p:nvSpPr>
        <p:spPr bwMode="auto">
          <a:xfrm>
            <a:off x="3578860" y="1175385"/>
            <a:ext cx="5424170" cy="2352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4" tIns="45707" rIns="91414" bIns="45707"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姓名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康学超</a:t>
            </a:r>
            <a:endParaRPr lang="zh-CN" altLang="en-US" sz="1800" dirty="0">
              <a:solidFill>
                <a:srgbClr val="0070C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Qtalk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：  </a:t>
            </a:r>
            <a:r>
              <a:rPr lang="en-US" altLang="zh-CN" sz="1800" dirty="0" err="1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xuechao.kang</a:t>
            </a:r>
            <a:endParaRPr lang="en-US" altLang="zh-CN" sz="1800" dirty="0" err="1">
              <a:solidFill>
                <a:srgbClr val="00B05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2" charset="-122"/>
                <a:ea typeface="微软雅黑" panose="020B0503020204020204" pitchFamily="2" charset="-122"/>
              </a:rPr>
              <a:t>部门  ：  机票事业部 </a:t>
            </a:r>
            <a:r>
              <a:rPr lang="en-US" altLang="zh-CN" sz="1800" dirty="0">
                <a:latin typeface="微软雅黑" panose="020B0503020204020204" pitchFamily="2" charset="-122"/>
                <a:ea typeface="微软雅黑" panose="020B0503020204020204" pitchFamily="2" charset="-122"/>
              </a:rPr>
              <a:t>- </a:t>
            </a:r>
            <a:r>
              <a:rPr lang="zh-CN" altLang="en-US" sz="1800" dirty="0">
                <a:latin typeface="微软雅黑" panose="020B0503020204020204" pitchFamily="2" charset="-122"/>
                <a:ea typeface="微软雅黑" panose="020B0503020204020204" pitchFamily="2" charset="-122"/>
              </a:rPr>
              <a:t>国内机票 </a:t>
            </a:r>
            <a:r>
              <a:rPr lang="en-US" altLang="zh-CN" sz="1800" dirty="0">
                <a:latin typeface="微软雅黑" panose="020B0503020204020204" pitchFamily="2" charset="-122"/>
                <a:ea typeface="微软雅黑" panose="020B0503020204020204" pitchFamily="2" charset="-122"/>
              </a:rPr>
              <a:t>- </a:t>
            </a:r>
            <a:r>
              <a:rPr lang="zh-CN" altLang="en-US" sz="1800" dirty="0">
                <a:latin typeface="微软雅黑" panose="020B0503020204020204" pitchFamily="2" charset="-122"/>
                <a:ea typeface="微软雅黑" panose="020B0503020204020204" pitchFamily="2" charset="-122"/>
              </a:rPr>
              <a:t>交易系统</a:t>
            </a:r>
            <a:endParaRPr lang="zh-CN" altLang="en-US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2" charset="-122"/>
                <a:ea typeface="微软雅黑" panose="020B0503020204020204" pitchFamily="2" charset="-122"/>
              </a:rPr>
              <a:t>简介  ：  服务过国内机票基础数据团队</a:t>
            </a:r>
            <a:r>
              <a:rPr lang="en-US" altLang="zh-CN" sz="1800" dirty="0">
                <a:latin typeface="微软雅黑" panose="020B0503020204020204" pitchFamily="2" charset="-122"/>
                <a:ea typeface="微软雅黑" panose="020B0503020204020204" pitchFamily="2" charset="-122"/>
              </a:rPr>
              <a:t>, </a:t>
            </a:r>
            <a:r>
              <a:rPr lang="zh-CN" altLang="en-US" sz="1800" dirty="0">
                <a:latin typeface="微软雅黑" panose="020B0503020204020204" pitchFamily="2" charset="-122"/>
                <a:ea typeface="微软雅黑" panose="020B0503020204020204" pitchFamily="2" charset="-122"/>
              </a:rPr>
              <a:t>技术负责人</a:t>
            </a:r>
            <a:endParaRPr lang="zh-CN" altLang="en-US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2" charset="-122"/>
                <a:ea typeface="微软雅黑" panose="020B0503020204020204" pitchFamily="2" charset="-122"/>
              </a:rPr>
              <a:t>              目前服务于国内机票交易系统</a:t>
            </a:r>
            <a:endParaRPr lang="zh-CN" altLang="en-US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endParaRPr lang="en-US" altLang="zh-CN" sz="12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01444" y="2049781"/>
            <a:ext cx="644843" cy="617696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00" kern="0">
                <a:solidFill>
                  <a:prstClr val="white"/>
                </a:solidFill>
                <a:latin typeface="Calibri" panose="020F0502020204030204"/>
              </a:rPr>
              <a:t>B</a:t>
            </a:r>
            <a:endParaRPr lang="en-US" altLang="zh-CN" sz="19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72982" y="2049304"/>
            <a:ext cx="644843" cy="617696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00" kern="0">
                <a:solidFill>
                  <a:prstClr val="white"/>
                </a:solidFill>
                <a:latin typeface="Calibri" panose="020F0502020204030204"/>
              </a:rPr>
              <a:t>C</a:t>
            </a:r>
            <a:endParaRPr lang="en-US" altLang="zh-CN" sz="19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764509" y="2049304"/>
            <a:ext cx="644843" cy="617696"/>
          </a:xfrm>
          <a:prstGeom prst="ellipse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00" kern="0">
                <a:solidFill>
                  <a:prstClr val="white"/>
                </a:solidFill>
                <a:latin typeface="Calibri" panose="020F0502020204030204"/>
              </a:rPr>
              <a:t>D</a:t>
            </a:r>
            <a:endParaRPr lang="en-US" altLang="zh-CN" sz="19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97470" y="2049304"/>
            <a:ext cx="644843" cy="617696"/>
          </a:xfrm>
          <a:prstGeom prst="ellipse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00" kern="0">
                <a:solidFill>
                  <a:prstClr val="white"/>
                </a:solidFill>
                <a:latin typeface="Calibri" panose="020F0502020204030204"/>
              </a:rPr>
              <a:t>F</a:t>
            </a:r>
            <a:endParaRPr lang="en-US" altLang="zh-CN" sz="19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01444" y="2895124"/>
            <a:ext cx="644843" cy="617696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00" kern="0">
                <a:solidFill>
                  <a:prstClr val="white"/>
                </a:solidFill>
                <a:latin typeface="Calibri" panose="020F0502020204030204"/>
              </a:rPr>
              <a:t>B</a:t>
            </a:r>
            <a:endParaRPr lang="en-US" altLang="zh-CN" sz="19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972982" y="2895124"/>
            <a:ext cx="644843" cy="617696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00" b="1" kern="0">
                <a:solidFill>
                  <a:prstClr val="white"/>
                </a:solidFill>
                <a:latin typeface="Calibri" panose="020F0502020204030204"/>
              </a:rPr>
              <a:t>C</a:t>
            </a:r>
            <a:endParaRPr lang="en-US" altLang="zh-CN" sz="1900" b="1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64509" y="2884648"/>
            <a:ext cx="644843" cy="617696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00" kern="0">
                <a:solidFill>
                  <a:prstClr val="white"/>
                </a:solidFill>
                <a:latin typeface="Calibri" panose="020F0502020204030204"/>
              </a:rPr>
              <a:t>E</a:t>
            </a:r>
            <a:endParaRPr lang="en-US" altLang="zh-CN" sz="19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97470" y="2895124"/>
            <a:ext cx="644843" cy="617696"/>
          </a:xfrm>
          <a:prstGeom prst="ellipse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00" kern="0">
                <a:solidFill>
                  <a:prstClr val="white"/>
                </a:solidFill>
                <a:latin typeface="Calibri" panose="020F0502020204030204"/>
              </a:rPr>
              <a:t>D</a:t>
            </a:r>
            <a:endParaRPr lang="en-US" altLang="zh-CN" sz="19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431384" y="2895601"/>
            <a:ext cx="644843" cy="617696"/>
          </a:xfrm>
          <a:prstGeom prst="ellipse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00" kern="0">
                <a:solidFill>
                  <a:prstClr val="white"/>
                </a:solidFill>
                <a:latin typeface="Calibri" panose="020F0502020204030204"/>
              </a:rPr>
              <a:t>F</a:t>
            </a:r>
            <a:endParaRPr lang="en-US" altLang="zh-CN" sz="19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1444" y="3726181"/>
            <a:ext cx="644843" cy="617696"/>
          </a:xfrm>
          <a:prstGeom prst="ellipse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00" kern="0">
                <a:solidFill>
                  <a:prstClr val="white"/>
                </a:solidFill>
                <a:latin typeface="Calibri" panose="020F0502020204030204"/>
              </a:rPr>
              <a:t>A</a:t>
            </a:r>
            <a:endParaRPr lang="en-US" altLang="zh-CN" sz="19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4" name="直接箭头连接符 13"/>
          <p:cNvCxnSpPr>
            <a:stCxn id="4" idx="6"/>
            <a:endCxn id="5" idx="2"/>
          </p:cNvCxnSpPr>
          <p:nvPr/>
        </p:nvCxnSpPr>
        <p:spPr>
          <a:xfrm flipV="1">
            <a:off x="746285" y="2358391"/>
            <a:ext cx="226695" cy="47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cxnSp>
        <p:nvCxnSpPr>
          <p:cNvPr id="15" name="直接箭头连接符 14"/>
          <p:cNvCxnSpPr>
            <a:stCxn id="5" idx="6"/>
            <a:endCxn id="6" idx="2"/>
          </p:cNvCxnSpPr>
          <p:nvPr/>
        </p:nvCxnSpPr>
        <p:spPr>
          <a:xfrm>
            <a:off x="1617821" y="2358390"/>
            <a:ext cx="146685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cxnSp>
        <p:nvCxnSpPr>
          <p:cNvPr id="16" name="直接箭头连接符 15"/>
          <p:cNvCxnSpPr>
            <a:stCxn id="6" idx="6"/>
            <a:endCxn id="7" idx="2"/>
          </p:cNvCxnSpPr>
          <p:nvPr/>
        </p:nvCxnSpPr>
        <p:spPr>
          <a:xfrm>
            <a:off x="2409352" y="2358390"/>
            <a:ext cx="188119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cxnSp>
        <p:nvCxnSpPr>
          <p:cNvPr id="17" name="直接箭头连接符 16"/>
          <p:cNvCxnSpPr>
            <a:stCxn id="8" idx="6"/>
            <a:endCxn id="9" idx="2"/>
          </p:cNvCxnSpPr>
          <p:nvPr/>
        </p:nvCxnSpPr>
        <p:spPr>
          <a:xfrm>
            <a:off x="746285" y="3204210"/>
            <a:ext cx="226695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cxnSp>
        <p:nvCxnSpPr>
          <p:cNvPr id="18" name="直接箭头连接符 17"/>
          <p:cNvCxnSpPr>
            <a:stCxn id="9" idx="6"/>
            <a:endCxn id="10" idx="2"/>
          </p:cNvCxnSpPr>
          <p:nvPr/>
        </p:nvCxnSpPr>
        <p:spPr>
          <a:xfrm flipV="1">
            <a:off x="1617821" y="3193732"/>
            <a:ext cx="146685" cy="1047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cxnSp>
        <p:nvCxnSpPr>
          <p:cNvPr id="19" name="直接箭头连接符 18"/>
          <p:cNvCxnSpPr>
            <a:stCxn id="10" idx="6"/>
            <a:endCxn id="11" idx="2"/>
          </p:cNvCxnSpPr>
          <p:nvPr/>
        </p:nvCxnSpPr>
        <p:spPr>
          <a:xfrm>
            <a:off x="2409352" y="3193732"/>
            <a:ext cx="188119" cy="1047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cxnSp>
        <p:nvCxnSpPr>
          <p:cNvPr id="20" name="直接箭头连接符 19"/>
          <p:cNvCxnSpPr>
            <a:stCxn id="11" idx="6"/>
            <a:endCxn id="12" idx="2"/>
          </p:cNvCxnSpPr>
          <p:nvPr/>
        </p:nvCxnSpPr>
        <p:spPr>
          <a:xfrm>
            <a:off x="3242314" y="3204211"/>
            <a:ext cx="189071" cy="47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cxnSp>
        <p:nvCxnSpPr>
          <p:cNvPr id="21" name="直接箭头连接符 20"/>
          <p:cNvCxnSpPr>
            <a:stCxn id="13" idx="6"/>
          </p:cNvCxnSpPr>
          <p:nvPr/>
        </p:nvCxnSpPr>
        <p:spPr>
          <a:xfrm flipV="1">
            <a:off x="746284" y="4034791"/>
            <a:ext cx="239078" cy="47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sp>
        <p:nvSpPr>
          <p:cNvPr id="22" name="椭圆 21"/>
          <p:cNvSpPr/>
          <p:nvPr/>
        </p:nvSpPr>
        <p:spPr>
          <a:xfrm>
            <a:off x="5047300" y="2049781"/>
            <a:ext cx="644843" cy="617696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00" kern="0">
                <a:solidFill>
                  <a:prstClr val="white"/>
                </a:solidFill>
                <a:latin typeface="Calibri" panose="020F0502020204030204"/>
              </a:rPr>
              <a:t>B</a:t>
            </a:r>
            <a:endParaRPr lang="en-US" altLang="zh-CN" sz="19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047300" y="2884648"/>
            <a:ext cx="644843" cy="617696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00" kern="0">
                <a:solidFill>
                  <a:prstClr val="white"/>
                </a:solidFill>
                <a:latin typeface="Calibri" panose="020F0502020204030204"/>
              </a:rPr>
              <a:t>B</a:t>
            </a:r>
            <a:endParaRPr lang="en-US" altLang="zh-CN" sz="19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950270" y="2895601"/>
            <a:ext cx="644843" cy="617696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00" kern="0">
                <a:solidFill>
                  <a:prstClr val="white"/>
                </a:solidFill>
                <a:latin typeface="Calibri" panose="020F0502020204030204"/>
              </a:rPr>
              <a:t>C</a:t>
            </a:r>
            <a:endParaRPr lang="en-US" altLang="zh-CN" sz="19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813712" y="2884648"/>
            <a:ext cx="644843" cy="617696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00" kern="0">
                <a:solidFill>
                  <a:prstClr val="white"/>
                </a:solidFill>
                <a:latin typeface="Calibri" panose="020F0502020204030204"/>
              </a:rPr>
              <a:t>E</a:t>
            </a:r>
            <a:endParaRPr lang="en-US" altLang="zh-CN" sz="19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676677" y="2895601"/>
            <a:ext cx="644843" cy="617696"/>
          </a:xfrm>
          <a:prstGeom prst="ellipse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00" kern="0">
                <a:solidFill>
                  <a:prstClr val="white"/>
                </a:solidFill>
                <a:latin typeface="Calibri" panose="020F0502020204030204"/>
              </a:rPr>
              <a:t>D</a:t>
            </a:r>
            <a:endParaRPr lang="en-US" altLang="zh-CN" sz="19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499160" y="2884648"/>
            <a:ext cx="644843" cy="617696"/>
          </a:xfrm>
          <a:prstGeom prst="ellipse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00" kern="0">
                <a:solidFill>
                  <a:prstClr val="white"/>
                </a:solidFill>
                <a:latin typeface="Calibri" panose="020F0502020204030204"/>
              </a:rPr>
              <a:t>F</a:t>
            </a:r>
            <a:endParaRPr lang="en-US" altLang="zh-CN" sz="19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950270" y="2049781"/>
            <a:ext cx="644843" cy="617696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00" kern="0">
                <a:solidFill>
                  <a:prstClr val="white"/>
                </a:solidFill>
                <a:latin typeface="Calibri" panose="020F0502020204030204"/>
              </a:rPr>
              <a:t>C</a:t>
            </a:r>
            <a:endParaRPr lang="en-US" altLang="zh-CN" sz="19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813712" y="2049781"/>
            <a:ext cx="644843" cy="617696"/>
          </a:xfrm>
          <a:prstGeom prst="ellipse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00" kern="0">
                <a:solidFill>
                  <a:prstClr val="white"/>
                </a:solidFill>
                <a:latin typeface="Calibri" panose="020F0502020204030204"/>
              </a:rPr>
              <a:t>D</a:t>
            </a:r>
            <a:endParaRPr lang="en-US" altLang="zh-CN" sz="19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676677" y="2049781"/>
            <a:ext cx="644843" cy="617696"/>
          </a:xfrm>
          <a:prstGeom prst="ellipse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00" kern="0">
                <a:solidFill>
                  <a:prstClr val="white"/>
                </a:solidFill>
                <a:latin typeface="Calibri" panose="020F0502020204030204"/>
              </a:rPr>
              <a:t>F</a:t>
            </a:r>
            <a:endParaRPr lang="en-US" altLang="zh-CN" sz="19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035394" y="3712372"/>
            <a:ext cx="644843" cy="645319"/>
          </a:xfrm>
          <a:prstGeom prst="ellipse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00" kern="0">
                <a:solidFill>
                  <a:prstClr val="white"/>
                </a:solidFill>
                <a:latin typeface="Calibri" panose="020F0502020204030204"/>
              </a:rPr>
              <a:t>A</a:t>
            </a:r>
            <a:endParaRPr lang="en-US" altLang="zh-CN" sz="19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985364" y="3753805"/>
            <a:ext cx="644843" cy="617696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00" kern="0">
                <a:solidFill>
                  <a:prstClr val="white"/>
                </a:solidFill>
                <a:latin typeface="Calibri" panose="020F0502020204030204"/>
              </a:rPr>
              <a:t>E</a:t>
            </a:r>
            <a:endParaRPr lang="en-US" altLang="zh-CN" sz="19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950270" y="3712369"/>
            <a:ext cx="644843" cy="617696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00" kern="0">
                <a:solidFill>
                  <a:prstClr val="white"/>
                </a:solidFill>
                <a:latin typeface="Calibri" panose="020F0502020204030204"/>
              </a:rPr>
              <a:t>E</a:t>
            </a:r>
            <a:endParaRPr lang="en-US" altLang="zh-CN" sz="19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4" name="直接箭头连接符 33"/>
          <p:cNvCxnSpPr>
            <a:stCxn id="22" idx="6"/>
          </p:cNvCxnSpPr>
          <p:nvPr/>
        </p:nvCxnSpPr>
        <p:spPr>
          <a:xfrm>
            <a:off x="5692141" y="2358866"/>
            <a:ext cx="25812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cxnSp>
        <p:nvCxnSpPr>
          <p:cNvPr id="35" name="直接箭头连接符 34"/>
          <p:cNvCxnSpPr>
            <a:stCxn id="28" idx="6"/>
            <a:endCxn id="29" idx="2"/>
          </p:cNvCxnSpPr>
          <p:nvPr/>
        </p:nvCxnSpPr>
        <p:spPr>
          <a:xfrm>
            <a:off x="6595113" y="2358866"/>
            <a:ext cx="218599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cxnSp>
        <p:nvCxnSpPr>
          <p:cNvPr id="36" name="直接箭头连接符 35"/>
          <p:cNvCxnSpPr>
            <a:stCxn id="29" idx="6"/>
            <a:endCxn id="30" idx="2"/>
          </p:cNvCxnSpPr>
          <p:nvPr/>
        </p:nvCxnSpPr>
        <p:spPr>
          <a:xfrm>
            <a:off x="7458553" y="2358866"/>
            <a:ext cx="218123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1988346" y="1040130"/>
            <a:ext cx="1030129" cy="628650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700" kern="0">
                <a:solidFill>
                  <a:prstClr val="black"/>
                </a:solidFill>
                <a:latin typeface="Calibri" panose="020F0502020204030204"/>
              </a:rPr>
              <a:t>业务报警</a:t>
            </a:r>
            <a:endParaRPr lang="zh-CN" altLang="zh-CN" sz="1700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242312" y="1040130"/>
            <a:ext cx="1030129" cy="628650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700" kern="0">
                <a:solidFill>
                  <a:prstClr val="black"/>
                </a:solidFill>
                <a:latin typeface="Calibri" panose="020F0502020204030204"/>
              </a:rPr>
              <a:t>发布变更</a:t>
            </a:r>
            <a:endParaRPr lang="zh-CN" altLang="zh-CN" sz="1700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531998" y="1040130"/>
            <a:ext cx="1030129" cy="628650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700" kern="0">
                <a:solidFill>
                  <a:prstClr val="black"/>
                </a:solidFill>
                <a:latin typeface="Calibri" panose="020F0502020204030204"/>
              </a:rPr>
              <a:t>机器报警</a:t>
            </a:r>
            <a:endParaRPr lang="zh-CN" altLang="zh-CN" sz="1700" kern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651987" y="1354458"/>
            <a:ext cx="1336358" cy="78581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cxnSp>
        <p:nvCxnSpPr>
          <p:cNvPr id="41" name="直接箭头连接符 40"/>
          <p:cNvCxnSpPr>
            <a:stCxn id="5" idx="0"/>
          </p:cNvCxnSpPr>
          <p:nvPr/>
        </p:nvCxnSpPr>
        <p:spPr>
          <a:xfrm flipV="1">
            <a:off x="1295404" y="1428750"/>
            <a:ext cx="653891" cy="62055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cxnSp>
        <p:nvCxnSpPr>
          <p:cNvPr id="42" name="直接箭头连接符 41"/>
          <p:cNvCxnSpPr/>
          <p:nvPr/>
        </p:nvCxnSpPr>
        <p:spPr>
          <a:xfrm flipV="1">
            <a:off x="651987" y="1428754"/>
            <a:ext cx="1297305" cy="153400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cxnSp>
        <p:nvCxnSpPr>
          <p:cNvPr id="43" name="直接箭头连接符 42"/>
          <p:cNvCxnSpPr>
            <a:stCxn id="9" idx="0"/>
          </p:cNvCxnSpPr>
          <p:nvPr/>
        </p:nvCxnSpPr>
        <p:spPr>
          <a:xfrm flipV="1">
            <a:off x="1295404" y="1474470"/>
            <a:ext cx="653891" cy="142065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cxnSp>
        <p:nvCxnSpPr>
          <p:cNvPr id="44" name="直接箭头连接符 43"/>
          <p:cNvCxnSpPr>
            <a:stCxn id="10" idx="0"/>
            <a:endCxn id="38" idx="1"/>
          </p:cNvCxnSpPr>
          <p:nvPr/>
        </p:nvCxnSpPr>
        <p:spPr>
          <a:xfrm flipV="1">
            <a:off x="2086930" y="1354458"/>
            <a:ext cx="1155383" cy="153019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cxnSp>
        <p:nvCxnSpPr>
          <p:cNvPr id="45" name="直接箭头连接符 44"/>
          <p:cNvCxnSpPr>
            <a:stCxn id="6" idx="7"/>
            <a:endCxn id="39" idx="2"/>
          </p:cNvCxnSpPr>
          <p:nvPr/>
        </p:nvCxnSpPr>
        <p:spPr>
          <a:xfrm flipV="1">
            <a:off x="2315053" y="1668784"/>
            <a:ext cx="2732246" cy="47101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cxnSp>
        <p:nvCxnSpPr>
          <p:cNvPr id="46" name="直接箭头连接符 45"/>
          <p:cNvCxnSpPr>
            <a:stCxn id="11" idx="7"/>
          </p:cNvCxnSpPr>
          <p:nvPr/>
        </p:nvCxnSpPr>
        <p:spPr>
          <a:xfrm flipV="1">
            <a:off x="3148016" y="1691644"/>
            <a:ext cx="1887379" cy="129397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cxnSp>
        <p:nvCxnSpPr>
          <p:cNvPr id="47" name="直接箭头连接符 46"/>
          <p:cNvCxnSpPr>
            <a:stCxn id="23" idx="6"/>
            <a:endCxn id="24" idx="2"/>
          </p:cNvCxnSpPr>
          <p:nvPr/>
        </p:nvCxnSpPr>
        <p:spPr>
          <a:xfrm>
            <a:off x="5692141" y="3193734"/>
            <a:ext cx="258128" cy="1095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cxnSp>
        <p:nvCxnSpPr>
          <p:cNvPr id="48" name="直接箭头连接符 47"/>
          <p:cNvCxnSpPr>
            <a:stCxn id="24" idx="6"/>
            <a:endCxn id="25" idx="2"/>
          </p:cNvCxnSpPr>
          <p:nvPr/>
        </p:nvCxnSpPr>
        <p:spPr>
          <a:xfrm flipV="1">
            <a:off x="6595113" y="3193734"/>
            <a:ext cx="218599" cy="1095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cxnSp>
        <p:nvCxnSpPr>
          <p:cNvPr id="49" name="直接箭头连接符 48"/>
          <p:cNvCxnSpPr>
            <a:stCxn id="25" idx="6"/>
            <a:endCxn id="26" idx="2"/>
          </p:cNvCxnSpPr>
          <p:nvPr/>
        </p:nvCxnSpPr>
        <p:spPr>
          <a:xfrm>
            <a:off x="7458553" y="3193734"/>
            <a:ext cx="218123" cy="1095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cxnSp>
        <p:nvCxnSpPr>
          <p:cNvPr id="50" name="直接箭头连接符 49"/>
          <p:cNvCxnSpPr>
            <a:stCxn id="26" idx="6"/>
            <a:endCxn id="27" idx="2"/>
          </p:cNvCxnSpPr>
          <p:nvPr/>
        </p:nvCxnSpPr>
        <p:spPr>
          <a:xfrm flipV="1">
            <a:off x="8321520" y="3193734"/>
            <a:ext cx="177641" cy="1095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sp>
        <p:nvSpPr>
          <p:cNvPr id="51" name="矩形 50"/>
          <p:cNvSpPr/>
          <p:nvPr/>
        </p:nvSpPr>
        <p:spPr>
          <a:xfrm>
            <a:off x="179548" y="4469130"/>
            <a:ext cx="1372553" cy="571500"/>
          </a:xfrm>
          <a:prstGeom prst="rect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zh-CN" altLang="zh-CN" sz="1800" kern="0">
                <a:solidFill>
                  <a:prstClr val="white"/>
                </a:solidFill>
                <a:latin typeface="Calibri" panose="020F0502020204030204"/>
              </a:rPr>
              <a:t>拓扑网降维</a:t>
            </a:r>
            <a:endParaRPr lang="zh-CN" altLang="zh-CN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49769" y="4469130"/>
            <a:ext cx="1338263" cy="571500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>
                <a:solidFill>
                  <a:prstClr val="white"/>
                </a:solidFill>
                <a:latin typeface="Calibri" panose="020F0502020204030204"/>
                <a:sym typeface="+mn-ea"/>
              </a:rPr>
              <a:t>AppCode</a:t>
            </a:r>
            <a:endParaRPr lang="en-US" altLang="zh-CN" sz="1800" kern="0">
              <a:solidFill>
                <a:prstClr val="white"/>
              </a:solidFill>
              <a:latin typeface="Calibri" panose="020F0502020204030204"/>
            </a:endParaRPr>
          </a:p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kern="0">
                <a:solidFill>
                  <a:prstClr val="white"/>
                </a:solidFill>
                <a:latin typeface="Calibri" panose="020F0502020204030204"/>
                <a:sym typeface="+mn-ea"/>
              </a:rPr>
              <a:t>节点自分析</a:t>
            </a:r>
            <a:endParaRPr lang="zh-CN" altLang="en-US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696972" y="4469130"/>
            <a:ext cx="1533525" cy="571500"/>
          </a:xfrm>
          <a:prstGeom prst="rect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>
                <a:solidFill>
                  <a:prstClr val="white"/>
                </a:solidFill>
                <a:latin typeface="Calibri" panose="020F0502020204030204"/>
                <a:sym typeface="+mn-ea"/>
              </a:rPr>
              <a:t>AppCode</a:t>
            </a:r>
            <a:endParaRPr lang="en-US" altLang="zh-CN" sz="1600" kern="0">
              <a:solidFill>
                <a:prstClr val="white"/>
              </a:solidFill>
              <a:latin typeface="Calibri" panose="020F0502020204030204"/>
            </a:endParaRPr>
          </a:p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>
                <a:solidFill>
                  <a:prstClr val="white"/>
                </a:solidFill>
                <a:latin typeface="Calibri" panose="020F0502020204030204"/>
                <a:sym typeface="+mn-ea"/>
              </a:rPr>
              <a:t>异常事件叠加</a:t>
            </a:r>
            <a:endParaRPr lang="zh-CN" altLang="en-US" sz="16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燕尾形箭头 53"/>
          <p:cNvSpPr/>
          <p:nvPr/>
        </p:nvSpPr>
        <p:spPr>
          <a:xfrm>
            <a:off x="3917317" y="2667000"/>
            <a:ext cx="1313815" cy="1009650"/>
          </a:xfrm>
          <a:prstGeom prst="notchedRightArrow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>
                <a:solidFill>
                  <a:prstClr val="white"/>
                </a:solidFill>
                <a:latin typeface="Calibri" panose="020F0502020204030204"/>
              </a:rPr>
              <a:t>相关性计算</a:t>
            </a:r>
            <a:endParaRPr lang="zh-CN" altLang="en-US" sz="1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566887" y="4469130"/>
            <a:ext cx="1246823" cy="571500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kern="0">
                <a:solidFill>
                  <a:prstClr val="white"/>
                </a:solidFill>
                <a:latin typeface="Calibri" panose="020F0502020204030204"/>
              </a:rPr>
              <a:t>相关性计算计算</a:t>
            </a:r>
            <a:endParaRPr lang="zh-CN" altLang="en-US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252337" y="4469130"/>
            <a:ext cx="1246823" cy="571500"/>
          </a:xfrm>
          <a:prstGeom prst="rect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kern="0">
                <a:solidFill>
                  <a:prstClr val="white"/>
                </a:solidFill>
                <a:latin typeface="Calibri" panose="020F0502020204030204"/>
              </a:rPr>
              <a:t>链路根源</a:t>
            </a:r>
            <a:endParaRPr lang="zh-CN" altLang="en-US" sz="1800" kern="0">
              <a:solidFill>
                <a:prstClr val="white"/>
              </a:solidFill>
              <a:latin typeface="Calibri" panose="020F0502020204030204"/>
            </a:endParaRPr>
          </a:p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kern="0">
                <a:solidFill>
                  <a:prstClr val="white"/>
                </a:solidFill>
                <a:latin typeface="Calibri" panose="020F0502020204030204"/>
              </a:rPr>
              <a:t>报警</a:t>
            </a:r>
            <a:endParaRPr lang="zh-CN" altLang="en-US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7" name="直接箭头连接符 56"/>
          <p:cNvCxnSpPr>
            <a:stCxn id="51" idx="3"/>
            <a:endCxn id="52" idx="1"/>
          </p:cNvCxnSpPr>
          <p:nvPr/>
        </p:nvCxnSpPr>
        <p:spPr>
          <a:xfrm>
            <a:off x="1552100" y="4754880"/>
            <a:ext cx="397669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cxnSp>
        <p:nvCxnSpPr>
          <p:cNvPr id="58" name="直接箭头连接符 57"/>
          <p:cNvCxnSpPr>
            <a:stCxn id="52" idx="3"/>
            <a:endCxn id="53" idx="1"/>
          </p:cNvCxnSpPr>
          <p:nvPr/>
        </p:nvCxnSpPr>
        <p:spPr>
          <a:xfrm>
            <a:off x="3288668" y="4754880"/>
            <a:ext cx="408305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cxnSp>
        <p:nvCxnSpPr>
          <p:cNvPr id="59" name="直接箭头连接符 58"/>
          <p:cNvCxnSpPr/>
          <p:nvPr/>
        </p:nvCxnSpPr>
        <p:spPr>
          <a:xfrm>
            <a:off x="5292090" y="4732020"/>
            <a:ext cx="325755" cy="2286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cxnSp>
        <p:nvCxnSpPr>
          <p:cNvPr id="60" name="直接箭头连接符 59"/>
          <p:cNvCxnSpPr>
            <a:stCxn id="55" idx="3"/>
            <a:endCxn id="56" idx="1"/>
          </p:cNvCxnSpPr>
          <p:nvPr/>
        </p:nvCxnSpPr>
        <p:spPr>
          <a:xfrm>
            <a:off x="6813710" y="4754880"/>
            <a:ext cx="438626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cxnSp>
        <p:nvCxnSpPr>
          <p:cNvPr id="61" name="直接箭头连接符 60"/>
          <p:cNvCxnSpPr>
            <a:stCxn id="31" idx="6"/>
            <a:endCxn id="33" idx="2"/>
          </p:cNvCxnSpPr>
          <p:nvPr/>
        </p:nvCxnSpPr>
        <p:spPr>
          <a:xfrm flipV="1">
            <a:off x="5680235" y="4021459"/>
            <a:ext cx="270034" cy="1381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sp>
        <p:nvSpPr>
          <p:cNvPr id="62" name="椭圆 61"/>
          <p:cNvSpPr/>
          <p:nvPr/>
        </p:nvSpPr>
        <p:spPr>
          <a:xfrm>
            <a:off x="5950269" y="1040130"/>
            <a:ext cx="801053" cy="720090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>
                <a:solidFill>
                  <a:prstClr val="white"/>
                </a:solidFill>
                <a:latin typeface="Calibri" panose="020F0502020204030204"/>
              </a:rPr>
              <a:t>报警</a:t>
            </a:r>
            <a:endParaRPr lang="zh-CN" altLang="en-US" sz="1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6750847" y="1040130"/>
            <a:ext cx="771049" cy="720090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>
                <a:solidFill>
                  <a:prstClr val="white"/>
                </a:solidFill>
                <a:latin typeface="Calibri" panose="020F0502020204030204"/>
              </a:rPr>
              <a:t>监控分析</a:t>
            </a:r>
            <a:endParaRPr lang="zh-CN" altLang="en-US" sz="1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7521892" y="1040130"/>
            <a:ext cx="799148" cy="720090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>
                <a:solidFill>
                  <a:prstClr val="white"/>
                </a:solidFill>
                <a:latin typeface="Calibri" panose="020F0502020204030204"/>
              </a:rPr>
              <a:t>异常日志分析</a:t>
            </a:r>
            <a:endParaRPr lang="zh-CN" altLang="en-US" sz="1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8321040" y="1040130"/>
            <a:ext cx="822960" cy="720090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>
                <a:solidFill>
                  <a:prstClr val="white"/>
                </a:solidFill>
                <a:latin typeface="Calibri" panose="020F0502020204030204"/>
              </a:rPr>
              <a:t>DB</a:t>
            </a:r>
            <a:endParaRPr lang="en-US" altLang="zh-CN" sz="1400" kern="0">
              <a:solidFill>
                <a:prstClr val="white"/>
              </a:solidFill>
              <a:latin typeface="Calibri" panose="020F0502020204030204"/>
            </a:endParaRPr>
          </a:p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>
                <a:solidFill>
                  <a:prstClr val="white"/>
                </a:solidFill>
                <a:latin typeface="Calibri" panose="020F0502020204030204"/>
              </a:rPr>
              <a:t>慢查询</a:t>
            </a:r>
            <a:endParaRPr lang="zh-CN" altLang="en-US" sz="14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H="1" flipV="1">
            <a:off x="6311743" y="1760220"/>
            <a:ext cx="785336" cy="28956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cxnSp>
        <p:nvCxnSpPr>
          <p:cNvPr id="67" name="直接箭头连接符 66"/>
          <p:cNvCxnSpPr>
            <a:stCxn id="29" idx="0"/>
            <a:endCxn id="63" idx="4"/>
          </p:cNvCxnSpPr>
          <p:nvPr/>
        </p:nvCxnSpPr>
        <p:spPr>
          <a:xfrm flipV="1">
            <a:off x="7136131" y="1760220"/>
            <a:ext cx="476" cy="28956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cxnSp>
        <p:nvCxnSpPr>
          <p:cNvPr id="68" name="直接箭头连接符 67"/>
          <p:cNvCxnSpPr/>
          <p:nvPr/>
        </p:nvCxnSpPr>
        <p:spPr>
          <a:xfrm flipV="1">
            <a:off x="7097078" y="1764030"/>
            <a:ext cx="782955" cy="28575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cxnSp>
        <p:nvCxnSpPr>
          <p:cNvPr id="69" name="直接箭头连接符 68"/>
          <p:cNvCxnSpPr/>
          <p:nvPr/>
        </p:nvCxnSpPr>
        <p:spPr>
          <a:xfrm flipV="1">
            <a:off x="7147562" y="1760220"/>
            <a:ext cx="1548289" cy="30861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sp>
        <p:nvSpPr>
          <p:cNvPr id="70" name="右箭头 69"/>
          <p:cNvSpPr/>
          <p:nvPr/>
        </p:nvSpPr>
        <p:spPr>
          <a:xfrm>
            <a:off x="4809175" y="3738086"/>
            <a:ext cx="2024063" cy="297180"/>
          </a:xfrm>
          <a:prstGeom prst="rightArrow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" name="乘号 70"/>
          <p:cNvSpPr/>
          <p:nvPr/>
        </p:nvSpPr>
        <p:spPr>
          <a:xfrm>
            <a:off x="6955634" y="3725705"/>
            <a:ext cx="566261" cy="603885"/>
          </a:xfrm>
          <a:prstGeom prst="mathMultiply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9" tIns="34285" rIns="68569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79705" y="241300"/>
            <a:ext cx="4092575" cy="482600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</p:spPr>
        <p:txBody>
          <a:bodyPr wrap="square" lIns="68569" tIns="34285" rIns="68569" bIns="34285">
            <a:spAutoFit/>
          </a:bodyPr>
          <a:lstStyle/>
          <a:p>
            <a:pPr algn="ctr" defTabSz="68453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kern="0" dirty="0">
                <a:solidFill>
                  <a:prstClr val="black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（二）项目方案：针对发布后痛点二</a:t>
            </a:r>
            <a:endParaRPr lang="en-US" altLang="zh-CN" sz="1800" b="1" kern="0" dirty="0">
              <a:solidFill>
                <a:prstClr val="black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371976" y="298452"/>
            <a:ext cx="3637915" cy="368300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zh-CN" altLang="zh-CN" sz="1800"/>
              <a:t>线上大规模故障链根源链路分析</a:t>
            </a:r>
            <a:endParaRPr lang="zh-CN" altLang="zh-CN" sz="1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/>
              <a:t>监控相关性：皮尔逊算法</a:t>
            </a:r>
            <a:endParaRPr lang="zh-CN" altLang="en-US" sz="2000"/>
          </a:p>
        </p:txBody>
      </p:sp>
      <p:pic>
        <p:nvPicPr>
          <p:cNvPr id="8" name="图片 7" descr="皮尔逊公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1" y="1064261"/>
            <a:ext cx="4636770" cy="3121660"/>
          </a:xfrm>
          <a:prstGeom prst="rect">
            <a:avLst/>
          </a:prstGeom>
        </p:spPr>
      </p:pic>
      <p:pic>
        <p:nvPicPr>
          <p:cNvPr id="11" name="图片 10" descr="余弦定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666" y="1062990"/>
            <a:ext cx="4713605" cy="3340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3920" y="8255"/>
            <a:ext cx="8229600" cy="674370"/>
          </a:xfrm>
        </p:spPr>
        <p:txBody>
          <a:bodyPr/>
          <a:lstStyle/>
          <a:p>
            <a:r>
              <a:rPr lang="zh-CN" altLang="en-US" sz="2600"/>
              <a:t>服务奥丁发布系统  深度一体化</a:t>
            </a:r>
            <a:endParaRPr lang="zh-CN" altLang="en-US" sz="2600"/>
          </a:p>
        </p:txBody>
      </p:sp>
      <p:sp>
        <p:nvSpPr>
          <p:cNvPr id="7" name="矩形 6"/>
          <p:cNvSpPr/>
          <p:nvPr/>
        </p:nvSpPr>
        <p:spPr>
          <a:xfrm>
            <a:off x="193041" y="104140"/>
            <a:ext cx="2249805" cy="482600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</p:spPr>
        <p:txBody>
          <a:bodyPr wrap="square" lIns="68568" tIns="34285" rIns="68568" bIns="34285">
            <a:spAutoFit/>
          </a:bodyPr>
          <a:lstStyle/>
          <a:p>
            <a:pPr algn="ctr" defTabSz="68453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1" kern="0" dirty="0">
                <a:solidFill>
                  <a:prstClr val="black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（二）项目方案</a:t>
            </a:r>
            <a:r>
              <a:rPr lang="zh-CN" altLang="en-US" sz="1800" b="1" kern="0" dirty="0">
                <a:solidFill>
                  <a:prstClr val="black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</a:t>
            </a:r>
            <a:endParaRPr lang="en-US" altLang="zh-CN" sz="1800" b="1" kern="0" dirty="0">
              <a:solidFill>
                <a:prstClr val="black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658497"/>
            <a:ext cx="6972300" cy="4211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1" y="658495"/>
            <a:ext cx="8641080" cy="40868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815" y="646432"/>
            <a:ext cx="5337810" cy="42335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困难和挑战性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241"/>
            <a:ext cx="8229600" cy="2573655"/>
          </a:xfrm>
        </p:spPr>
        <p:txBody>
          <a:bodyPr/>
          <a:lstStyle/>
          <a:p>
            <a:r>
              <a:rPr lang="en-US" altLang="zh-CN" sz="2000"/>
              <a:t>1  </a:t>
            </a:r>
            <a:r>
              <a:rPr lang="zh-CN" altLang="zh-CN" sz="2000"/>
              <a:t>智能化运维</a:t>
            </a:r>
            <a:r>
              <a:rPr lang="en-US" altLang="zh-CN" sz="2000"/>
              <a:t>AI OPS</a:t>
            </a:r>
            <a:r>
              <a:rPr lang="zh-CN" altLang="en-US" sz="2000"/>
              <a:t>刚起步，</a:t>
            </a:r>
            <a:r>
              <a:rPr lang="zh-CN" altLang="zh-CN" sz="2000"/>
              <a:t>业内参考模型少</a:t>
            </a:r>
            <a:endParaRPr lang="zh-CN" altLang="zh-CN" sz="2000"/>
          </a:p>
          <a:p>
            <a:endParaRPr lang="zh-CN" altLang="zh-CN" sz="2000"/>
          </a:p>
          <a:p>
            <a:r>
              <a:rPr lang="en-US" altLang="zh-CN" sz="2000"/>
              <a:t>2  </a:t>
            </a:r>
            <a:r>
              <a:rPr lang="zh-CN" altLang="en-US" sz="2000">
                <a:sym typeface="+mn-ea"/>
              </a:rPr>
              <a:t>监控、异常日志、机器、</a:t>
            </a:r>
            <a:r>
              <a:rPr lang="en-US" altLang="zh-CN" sz="2000">
                <a:sym typeface="+mn-ea"/>
              </a:rPr>
              <a:t>sql</a:t>
            </a:r>
            <a:r>
              <a:rPr lang="zh-CN" altLang="en-US" sz="2000">
                <a:sym typeface="+mn-ea"/>
              </a:rPr>
              <a:t>的关联聚类和业务系统健康指数建模</a:t>
            </a:r>
            <a:endParaRPr lang="zh-CN" altLang="en-US" sz="2000">
              <a:sym typeface="+mn-ea"/>
            </a:endParaRPr>
          </a:p>
          <a:p>
            <a:endParaRPr lang="en-US" altLang="zh-CN" sz="2000"/>
          </a:p>
          <a:p>
            <a:r>
              <a:rPr lang="en-US" altLang="zh-CN" sz="2000"/>
              <a:t>3  </a:t>
            </a:r>
            <a:r>
              <a:rPr lang="zh-CN" altLang="en-US" sz="2000">
                <a:sym typeface="+mn-ea"/>
              </a:rPr>
              <a:t>报警的准确性、报警量收敛、动态阈值持续调整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4  </a:t>
            </a:r>
            <a:r>
              <a:rPr lang="zh-CN" altLang="en-US" sz="2000">
                <a:sym typeface="+mn-ea"/>
              </a:rPr>
              <a:t>性能问题：数据量大，并发量大、计算调度设计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 noChangeArrowheads="1"/>
          </p:cNvSpPr>
          <p:nvPr>
            <p:ph type="ctrTitle"/>
          </p:nvPr>
        </p:nvSpPr>
        <p:spPr>
          <a:xfrm>
            <a:off x="2428876" y="1460500"/>
            <a:ext cx="5786438" cy="17907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四</a:t>
            </a:r>
            <a:r>
              <a:rPr lang="zh-CN" altLang="en-US" dirty="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、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项目成果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1"/>
          <p:cNvGraphicFramePr/>
          <p:nvPr/>
        </p:nvGraphicFramePr>
        <p:xfrm>
          <a:off x="790305" y="1525294"/>
          <a:ext cx="4667795" cy="302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8" name="矩形 7"/>
          <p:cNvSpPr/>
          <p:nvPr/>
        </p:nvSpPr>
        <p:spPr>
          <a:xfrm>
            <a:off x="205264" y="481015"/>
            <a:ext cx="1787366" cy="415496"/>
          </a:xfrm>
          <a:prstGeom prst="rect">
            <a:avLst/>
          </a:prstGeom>
          <a:solidFill>
            <a:srgbClr val="FFC000"/>
          </a:solidFill>
        </p:spPr>
        <p:txBody>
          <a:bodyPr wrap="square" lIns="68568" tIns="34285" rIns="68568" bIns="34285">
            <a:spAutoFit/>
          </a:bodyPr>
          <a:lstStyle/>
          <a:p>
            <a:pPr algn="ctr" defTabSz="68453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（三）项目成果 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2477" y="2501746"/>
            <a:ext cx="1447324" cy="10225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68" tIns="34285" rIns="68568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2100">
                <a:solidFill>
                  <a:prstClr val="black"/>
                </a:solidFill>
              </a:rPr>
              <a:t>服务规模</a:t>
            </a:r>
            <a:endParaRPr lang="zh-CN" altLang="zh-CN" sz="2100">
              <a:solidFill>
                <a:prstClr val="black"/>
              </a:solidFill>
            </a:endParaRPr>
          </a:p>
        </p:txBody>
      </p:sp>
      <p:grpSp>
        <p:nvGrpSpPr>
          <p:cNvPr id="10" name="组合 56"/>
          <p:cNvGrpSpPr/>
          <p:nvPr/>
        </p:nvGrpSpPr>
        <p:grpSpPr bwMode="auto">
          <a:xfrm>
            <a:off x="2961322" y="1761174"/>
            <a:ext cx="1145858" cy="460534"/>
            <a:chOff x="0" y="0"/>
            <a:chExt cx="2736304" cy="1174951"/>
          </a:xfrm>
        </p:grpSpPr>
        <p:sp>
          <p:nvSpPr>
            <p:cNvPr id="11" name="矩形 57"/>
            <p:cNvSpPr>
              <a:spLocks noChangeArrowheads="1"/>
            </p:cNvSpPr>
            <p:nvPr/>
          </p:nvSpPr>
          <p:spPr bwMode="auto">
            <a:xfrm>
              <a:off x="0" y="0"/>
              <a:ext cx="2736304" cy="1174951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rgbClr val="D8D8D8"/>
              </a:solidFill>
              <a:miter lim="800000"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9pPr>
            </a:lstStyle>
            <a:p>
              <a:pPr algn="ctr" defTabSz="68453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2" name="矩形 58"/>
            <p:cNvSpPr>
              <a:spLocks noChangeArrowheads="1"/>
            </p:cNvSpPr>
            <p:nvPr/>
          </p:nvSpPr>
          <p:spPr bwMode="auto">
            <a:xfrm>
              <a:off x="144016" y="113809"/>
              <a:ext cx="2448272" cy="93640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9pPr>
            </a:lstStyle>
            <a:p>
              <a:pPr algn="ctr" defTabSz="684530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i="1">
                  <a:solidFill>
                    <a:prstClr val="white"/>
                  </a:solidFill>
                  <a:latin typeface="微软雅黑" panose="020B0503020204020204" pitchFamily="2" charset="-122"/>
                  <a:sym typeface="微软雅黑" panose="020B0503020204020204" pitchFamily="2" charset="-122"/>
                </a:rPr>
                <a:t>全机票</a:t>
              </a:r>
              <a:endParaRPr lang="zh-CN" altLang="en-US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grpSp>
        <p:nvGrpSpPr>
          <p:cNvPr id="13" name="组合 56"/>
          <p:cNvGrpSpPr/>
          <p:nvPr/>
        </p:nvGrpSpPr>
        <p:grpSpPr bwMode="auto">
          <a:xfrm>
            <a:off x="4753927" y="1762127"/>
            <a:ext cx="1145858" cy="462915"/>
            <a:chOff x="0" y="0"/>
            <a:chExt cx="2736304" cy="1174951"/>
          </a:xfrm>
        </p:grpSpPr>
        <p:sp>
          <p:nvSpPr>
            <p:cNvPr id="14" name="矩形 57"/>
            <p:cNvSpPr>
              <a:spLocks noChangeArrowheads="1"/>
            </p:cNvSpPr>
            <p:nvPr/>
          </p:nvSpPr>
          <p:spPr bwMode="auto">
            <a:xfrm>
              <a:off x="0" y="0"/>
              <a:ext cx="2736304" cy="1174951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rgbClr val="D8D8D8"/>
              </a:solidFill>
              <a:miter lim="800000"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9pPr>
            </a:lstStyle>
            <a:p>
              <a:pPr algn="ctr" defTabSz="68453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5" name="矩形 58"/>
            <p:cNvSpPr>
              <a:spLocks noChangeArrowheads="1"/>
            </p:cNvSpPr>
            <p:nvPr/>
          </p:nvSpPr>
          <p:spPr bwMode="auto">
            <a:xfrm>
              <a:off x="142879" y="113809"/>
              <a:ext cx="2448272" cy="93640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9pPr>
            </a:lstStyle>
            <a:p>
              <a:pPr algn="ctr" defTabSz="684530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i="1">
                  <a:solidFill>
                    <a:prstClr val="white"/>
                  </a:solidFill>
                  <a:latin typeface="微软雅黑" panose="020B0503020204020204" pitchFamily="2" charset="-122"/>
                  <a:sym typeface="微软雅黑" panose="020B0503020204020204" pitchFamily="2" charset="-122"/>
                </a:rPr>
                <a:t>火车票</a:t>
              </a:r>
              <a:endParaRPr lang="zh-CN" altLang="en-US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grpSp>
        <p:nvGrpSpPr>
          <p:cNvPr id="16" name="组合 56"/>
          <p:cNvGrpSpPr/>
          <p:nvPr/>
        </p:nvGrpSpPr>
        <p:grpSpPr bwMode="auto">
          <a:xfrm>
            <a:off x="2961799" y="2732246"/>
            <a:ext cx="1145858" cy="462915"/>
            <a:chOff x="0" y="0"/>
            <a:chExt cx="2736304" cy="1174951"/>
          </a:xfrm>
        </p:grpSpPr>
        <p:sp>
          <p:nvSpPr>
            <p:cNvPr id="17" name="矩形 57"/>
            <p:cNvSpPr>
              <a:spLocks noChangeArrowheads="1"/>
            </p:cNvSpPr>
            <p:nvPr/>
          </p:nvSpPr>
          <p:spPr bwMode="auto">
            <a:xfrm>
              <a:off x="0" y="0"/>
              <a:ext cx="2736304" cy="1174951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rgbClr val="D8D8D8"/>
              </a:solidFill>
              <a:miter lim="800000"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9pPr>
            </a:lstStyle>
            <a:p>
              <a:pPr algn="ctr" defTabSz="68453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8" name="矩形 58"/>
            <p:cNvSpPr>
              <a:spLocks noChangeArrowheads="1"/>
            </p:cNvSpPr>
            <p:nvPr/>
          </p:nvSpPr>
          <p:spPr bwMode="auto">
            <a:xfrm>
              <a:off x="142879" y="113809"/>
              <a:ext cx="2448272" cy="93640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9pPr>
            </a:lstStyle>
            <a:p>
              <a:pPr algn="ctr" defTabSz="684530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i="1">
                  <a:solidFill>
                    <a:prstClr val="white"/>
                  </a:solidFill>
                  <a:latin typeface="微软雅黑" panose="020B0503020204020204" pitchFamily="2" charset="-122"/>
                  <a:sym typeface="微软雅黑" panose="020B0503020204020204" pitchFamily="2" charset="-122"/>
                </a:rPr>
                <a:t>大住宿</a:t>
              </a:r>
              <a:endParaRPr lang="zh-CN" altLang="en-US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grpSp>
        <p:nvGrpSpPr>
          <p:cNvPr id="19" name="组合 56"/>
          <p:cNvGrpSpPr/>
          <p:nvPr/>
        </p:nvGrpSpPr>
        <p:grpSpPr bwMode="auto">
          <a:xfrm>
            <a:off x="4813935" y="2781302"/>
            <a:ext cx="1145858" cy="462915"/>
            <a:chOff x="0" y="0"/>
            <a:chExt cx="2736304" cy="1174951"/>
          </a:xfrm>
        </p:grpSpPr>
        <p:sp>
          <p:nvSpPr>
            <p:cNvPr id="20" name="矩形 57"/>
            <p:cNvSpPr>
              <a:spLocks noChangeArrowheads="1"/>
            </p:cNvSpPr>
            <p:nvPr/>
          </p:nvSpPr>
          <p:spPr bwMode="auto">
            <a:xfrm>
              <a:off x="0" y="0"/>
              <a:ext cx="2736304" cy="1174951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rgbClr val="D8D8D8"/>
              </a:solidFill>
              <a:miter lim="800000"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9pPr>
            </a:lstStyle>
            <a:p>
              <a:pPr algn="ctr" defTabSz="68453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21" name="矩形 58"/>
            <p:cNvSpPr>
              <a:spLocks noChangeArrowheads="1"/>
            </p:cNvSpPr>
            <p:nvPr/>
          </p:nvSpPr>
          <p:spPr bwMode="auto">
            <a:xfrm>
              <a:off x="142879" y="113809"/>
              <a:ext cx="2448272" cy="93640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2" charset="-122"/>
                </a:defRPr>
              </a:lvl9pPr>
            </a:lstStyle>
            <a:p>
              <a:pPr algn="ctr" defTabSz="684530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i="1">
                  <a:solidFill>
                    <a:prstClr val="white"/>
                  </a:solidFill>
                  <a:latin typeface="微软雅黑" panose="020B0503020204020204" pitchFamily="2" charset="-122"/>
                  <a:sym typeface="微软雅黑" panose="020B0503020204020204" pitchFamily="2" charset="-122"/>
                </a:rPr>
                <a:t>金融保险</a:t>
              </a:r>
              <a:endParaRPr lang="zh-CN" altLang="en-US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cxnSp>
        <p:nvCxnSpPr>
          <p:cNvPr id="22" name="直接箭头连接符 21"/>
          <p:cNvCxnSpPr/>
          <p:nvPr/>
        </p:nvCxnSpPr>
        <p:spPr>
          <a:xfrm flipV="1">
            <a:off x="3593307" y="2175034"/>
            <a:ext cx="1912144" cy="555308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箭头 22"/>
          <p:cNvSpPr/>
          <p:nvPr/>
        </p:nvSpPr>
        <p:spPr>
          <a:xfrm rot="18960000">
            <a:off x="2246948" y="2394585"/>
            <a:ext cx="791528" cy="35433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68568" tIns="34285" rIns="68568" bIns="34285" anchor="ctr" anchorCtr="1"/>
          <a:lstStyle/>
          <a:p>
            <a:pPr defTabSz="684530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24" name="右箭头 23"/>
          <p:cNvSpPr/>
          <p:nvPr/>
        </p:nvSpPr>
        <p:spPr>
          <a:xfrm rot="1680000">
            <a:off x="2271713" y="3409474"/>
            <a:ext cx="791528" cy="35433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68568" tIns="34285" rIns="68568" bIns="34285" anchor="ctr" anchorCtr="1"/>
          <a:lstStyle/>
          <a:p>
            <a:pPr defTabSz="684530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25" name="矩形 58"/>
          <p:cNvSpPr>
            <a:spLocks noChangeArrowheads="1"/>
          </p:cNvSpPr>
          <p:nvPr/>
        </p:nvSpPr>
        <p:spPr bwMode="auto">
          <a:xfrm>
            <a:off x="3075148" y="3491391"/>
            <a:ext cx="1956435" cy="71199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8" tIns="34285" rIns="68568" bIns="34285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9pPr>
          </a:lstStyle>
          <a:p>
            <a:pPr algn="ctr" defTabSz="68453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rPr>
              <a:t>奥丁发布系统</a:t>
            </a:r>
            <a:endParaRPr lang="zh-CN" altLang="en-US" b="1" i="1">
              <a:solidFill>
                <a:prstClr val="white"/>
              </a:solidFill>
              <a:latin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6" name="矩形 58"/>
          <p:cNvSpPr>
            <a:spLocks noChangeArrowheads="1"/>
          </p:cNvSpPr>
          <p:nvPr/>
        </p:nvSpPr>
        <p:spPr bwMode="auto">
          <a:xfrm>
            <a:off x="5505451" y="3491391"/>
            <a:ext cx="3047048" cy="71199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8" tIns="34285" rIns="68568" bIns="34285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9pPr>
          </a:lstStyle>
          <a:p>
            <a:pPr algn="ctr" defTabSz="684530"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rPr>
              <a:t>服务整个</a:t>
            </a:r>
            <a:r>
              <a:rPr lang="en-US" altLang="zh-CN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rPr>
              <a:t>Qunar</a:t>
            </a:r>
            <a:r>
              <a:rPr lang="zh-CN" altLang="en-US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rPr>
              <a:t>线上发布异常扫描</a:t>
            </a:r>
            <a:endParaRPr lang="zh-CN" altLang="en-US" b="1" i="1">
              <a:solidFill>
                <a:prstClr val="white"/>
              </a:solidFill>
              <a:latin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5048250" y="3670300"/>
            <a:ext cx="457200" cy="297180"/>
          </a:xfrm>
          <a:prstGeom prst="rightArrow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68568" tIns="34285" rIns="68568" bIns="34285" anchor="ctr" anchorCtr="1"/>
          <a:lstStyle/>
          <a:p>
            <a:pPr defTabSz="684530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cxnSp>
        <p:nvCxnSpPr>
          <p:cNvPr id="28" name="直接箭头连接符 27"/>
          <p:cNvCxnSpPr>
            <a:stCxn id="11" idx="2"/>
            <a:endCxn id="20" idx="0"/>
          </p:cNvCxnSpPr>
          <p:nvPr/>
        </p:nvCxnSpPr>
        <p:spPr>
          <a:xfrm>
            <a:off x="3534254" y="2221707"/>
            <a:ext cx="1852613" cy="559594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58"/>
          <p:cNvSpPr>
            <a:spLocks noChangeArrowheads="1"/>
          </p:cNvSpPr>
          <p:nvPr/>
        </p:nvSpPr>
        <p:spPr bwMode="auto">
          <a:xfrm>
            <a:off x="6596065" y="1828326"/>
            <a:ext cx="1956435" cy="131778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8" tIns="34285" rIns="68568" bIns="34285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9pPr>
          </a:lstStyle>
          <a:p>
            <a:pPr algn="ctr" defTabSz="68453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rPr>
              <a:t>AppCode</a:t>
            </a:r>
            <a:r>
              <a:rPr lang="zh-CN" altLang="en-US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r>
              <a:rPr lang="en-US" altLang="zh-CN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rPr>
              <a:t>317</a:t>
            </a:r>
            <a:endParaRPr lang="en-US" altLang="zh-CN" b="1" i="1">
              <a:solidFill>
                <a:prstClr val="white"/>
              </a:solidFill>
              <a:latin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ctr" defTabSz="684530" fontAlgn="auto">
              <a:spcBef>
                <a:spcPts val="0"/>
              </a:spcBef>
              <a:spcAft>
                <a:spcPts val="0"/>
              </a:spcAft>
            </a:pPr>
            <a:endParaRPr lang="en-US" altLang="zh-CN" b="1" i="1">
              <a:solidFill>
                <a:prstClr val="white"/>
              </a:solidFill>
              <a:latin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ctr" defTabSz="68453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rPr>
              <a:t>线上机器：</a:t>
            </a:r>
            <a:r>
              <a:rPr lang="en-US" altLang="zh-CN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rPr>
              <a:t>2855</a:t>
            </a:r>
            <a:endParaRPr lang="en-US" altLang="zh-CN" b="1" i="1">
              <a:solidFill>
                <a:prstClr val="white"/>
              </a:solidFill>
              <a:latin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ctr" defTabSz="684530" fontAlgn="auto">
              <a:spcBef>
                <a:spcPts val="0"/>
              </a:spcBef>
              <a:spcAft>
                <a:spcPts val="0"/>
              </a:spcAft>
            </a:pPr>
            <a:endParaRPr lang="en-US" altLang="zh-CN" b="1" i="1">
              <a:solidFill>
                <a:prstClr val="white"/>
              </a:solidFill>
              <a:latin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ctr" defTabSz="68453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rPr>
              <a:t>业务监控：</a:t>
            </a:r>
            <a:r>
              <a:rPr lang="en-US" altLang="zh-CN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rPr>
              <a:t>40w+</a:t>
            </a:r>
            <a:endParaRPr lang="en-US" altLang="zh-CN" b="1" i="1">
              <a:solidFill>
                <a:prstClr val="white"/>
              </a:solidFill>
              <a:latin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5959793" y="2265521"/>
            <a:ext cx="636270" cy="443865"/>
          </a:xfrm>
          <a:prstGeom prst="rightArrow">
            <a:avLst>
              <a:gd name="adj1" fmla="val 50000"/>
              <a:gd name="adj2" fmla="val 52575"/>
            </a:avLst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68568" tIns="34285" rIns="68568" bIns="34285" anchor="ctr" anchorCtr="1"/>
          <a:lstStyle/>
          <a:p>
            <a:pPr defTabSz="684530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4471" y="321310"/>
            <a:ext cx="2249805" cy="482600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</p:spPr>
        <p:txBody>
          <a:bodyPr wrap="square" lIns="68568" tIns="34285" rIns="68568" bIns="34285">
            <a:spAutoFit/>
          </a:bodyPr>
          <a:lstStyle/>
          <a:p>
            <a:pPr algn="ctr" defTabSz="68453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1" kern="0" dirty="0">
                <a:solidFill>
                  <a:prstClr val="black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（三）项目成果  </a:t>
            </a:r>
            <a:endParaRPr lang="en-US" altLang="zh-CN" sz="1800" b="1" kern="0" dirty="0">
              <a:solidFill>
                <a:prstClr val="black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3867" y="1589251"/>
            <a:ext cx="1630204" cy="736759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68568" tIns="34285" rIns="68568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2100" kern="0">
                <a:solidFill>
                  <a:prstClr val="black"/>
                </a:solidFill>
                <a:latin typeface="Calibri" panose="020F0502020204030204"/>
              </a:rPr>
              <a:t>分析准确率</a:t>
            </a:r>
            <a:endParaRPr lang="zh-CN" altLang="zh-CN" sz="2100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矩形 58"/>
          <p:cNvSpPr>
            <a:spLocks noChangeArrowheads="1"/>
          </p:cNvSpPr>
          <p:nvPr/>
        </p:nvSpPr>
        <p:spPr bwMode="auto">
          <a:xfrm>
            <a:off x="2789398" y="1589247"/>
            <a:ext cx="1717358" cy="71199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8" tIns="34285" rIns="68568" bIns="34285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9pPr>
          </a:lstStyle>
          <a:p>
            <a:pPr algn="ctr" defTabSz="68453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rPr>
              <a:t>异常日志：</a:t>
            </a:r>
            <a:r>
              <a:rPr lang="en-US" altLang="zh-CN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rPr>
              <a:t>90%</a:t>
            </a:r>
            <a:endParaRPr lang="en-US" altLang="zh-CN" b="1" i="1">
              <a:solidFill>
                <a:prstClr val="white"/>
              </a:solidFill>
              <a:latin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" name="矩形 58"/>
          <p:cNvSpPr>
            <a:spLocks noChangeArrowheads="1"/>
          </p:cNvSpPr>
          <p:nvPr/>
        </p:nvSpPr>
        <p:spPr bwMode="auto">
          <a:xfrm>
            <a:off x="5155887" y="1589247"/>
            <a:ext cx="2516029" cy="71199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8" tIns="34285" rIns="68568" bIns="34285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9pPr>
          </a:lstStyle>
          <a:p>
            <a:pPr algn="ctr" defTabSz="68453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rPr>
              <a:t>业务</a:t>
            </a:r>
            <a:r>
              <a:rPr lang="en-US" altLang="zh-CN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rPr>
              <a:t>/</a:t>
            </a:r>
            <a:r>
              <a:rPr lang="zh-CN" altLang="zh-CN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rPr>
              <a:t>机器</a:t>
            </a:r>
            <a:r>
              <a:rPr lang="zh-CN" altLang="en-US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rPr>
              <a:t>监控指标：</a:t>
            </a:r>
            <a:r>
              <a:rPr lang="en-US" altLang="zh-CN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rPr>
              <a:t>90%</a:t>
            </a:r>
            <a:endParaRPr lang="en-US" altLang="zh-CN" b="1" i="1">
              <a:solidFill>
                <a:prstClr val="white"/>
              </a:solidFill>
              <a:latin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矩形 58"/>
          <p:cNvSpPr>
            <a:spLocks noChangeArrowheads="1"/>
          </p:cNvSpPr>
          <p:nvPr/>
        </p:nvSpPr>
        <p:spPr bwMode="auto">
          <a:xfrm>
            <a:off x="2789398" y="2622236"/>
            <a:ext cx="4882515" cy="637223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8" tIns="34285" rIns="68568" bIns="34285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9pPr>
          </a:lstStyle>
          <a:p>
            <a:pPr algn="ctr" defTabSz="68453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rPr>
              <a:t>2017-08-</a:t>
            </a:r>
            <a:r>
              <a:rPr lang="en-US" altLang="zh-CN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rPr>
              <a:t>0</a:t>
            </a:r>
            <a:r>
              <a:rPr lang="zh-CN" altLang="en-US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rPr>
              <a:t>7~2017-08-</a:t>
            </a:r>
            <a:r>
              <a:rPr lang="en-US" altLang="zh-CN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rPr>
              <a:t>20</a:t>
            </a:r>
            <a:r>
              <a:rPr lang="zh-CN" altLang="en-US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rPr>
              <a:t>： 准确率：</a:t>
            </a:r>
            <a:r>
              <a:rPr lang="en-US" altLang="zh-CN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rPr>
              <a:t>70</a:t>
            </a:r>
            <a:r>
              <a:rPr lang="zh-CN" altLang="en-US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rPr>
              <a:t>%</a:t>
            </a:r>
            <a:endParaRPr lang="zh-CN" altLang="en-US" b="1" i="1">
              <a:solidFill>
                <a:prstClr val="white"/>
              </a:solidFill>
              <a:latin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ctr" defTabSz="68453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rPr>
              <a:t>故障数量</a:t>
            </a:r>
            <a:r>
              <a:rPr lang="en-US" altLang="zh-CN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rPr>
              <a:t>21</a:t>
            </a:r>
            <a:r>
              <a:rPr lang="zh-CN" altLang="en-US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rPr>
              <a:t>个， 准确报警</a:t>
            </a:r>
            <a:r>
              <a:rPr lang="en-US" altLang="zh-CN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rPr>
              <a:t>14</a:t>
            </a:r>
            <a:r>
              <a:rPr lang="zh-CN" altLang="en-US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rPr>
              <a:t>个</a:t>
            </a:r>
            <a:endParaRPr lang="zh-CN" altLang="en-US" b="1" i="1">
              <a:solidFill>
                <a:prstClr val="white"/>
              </a:solidFill>
              <a:latin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3867" y="2933228"/>
            <a:ext cx="1630204" cy="736759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68568" tIns="34285" rIns="68568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2100" kern="0">
                <a:solidFill>
                  <a:prstClr val="black"/>
                </a:solidFill>
                <a:latin typeface="Calibri" panose="020F0502020204030204"/>
              </a:rPr>
              <a:t>故障分析</a:t>
            </a:r>
            <a:endParaRPr lang="zh-CN" altLang="zh-CN" sz="2100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矩形 58"/>
          <p:cNvSpPr>
            <a:spLocks noChangeArrowheads="1"/>
          </p:cNvSpPr>
          <p:nvPr/>
        </p:nvSpPr>
        <p:spPr bwMode="auto">
          <a:xfrm>
            <a:off x="2789398" y="3403760"/>
            <a:ext cx="4882515" cy="59245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8" tIns="34285" rIns="68568" bIns="34285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9pPr>
          </a:lstStyle>
          <a:p>
            <a:pPr algn="ctr" defTabSz="684530"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rPr>
              <a:t>大规模故障及时预警：</a:t>
            </a:r>
            <a:r>
              <a:rPr lang="en-US" altLang="zh-CN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rPr>
              <a:t>个</a:t>
            </a:r>
            <a:endParaRPr lang="zh-CN" altLang="en-US" b="1" i="1">
              <a:solidFill>
                <a:prstClr val="white"/>
              </a:solidFill>
              <a:latin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ctr" defTabSz="68453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rPr>
              <a:t>QMQ broker</a:t>
            </a:r>
            <a:r>
              <a:rPr lang="zh-CN" altLang="en-US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rPr>
              <a:t>宕机，</a:t>
            </a:r>
            <a:r>
              <a:rPr lang="en-US" altLang="zh-CN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rPr>
              <a:t>booking</a:t>
            </a:r>
            <a:r>
              <a:rPr lang="zh-CN" altLang="en-US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rPr>
              <a:t>政策单机宕机</a:t>
            </a:r>
            <a:r>
              <a:rPr lang="en-US" altLang="en-US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rPr>
              <a:t> eg..</a:t>
            </a:r>
            <a:endParaRPr lang="en-US" altLang="en-US" b="1" i="1">
              <a:solidFill>
                <a:prstClr val="white"/>
              </a:solidFill>
              <a:latin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2168366" y="1826419"/>
            <a:ext cx="537210" cy="262890"/>
          </a:xfrm>
          <a:prstGeom prst="rightArrow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8" tIns="34285" rIns="68568" bIns="34285" anchor="ctr" anchorCtr="1"/>
          <a:lstStyle/>
          <a:p>
            <a:pPr defTabSz="684530" fontAlgn="auto">
              <a:spcBef>
                <a:spcPts val="0"/>
              </a:spcBef>
              <a:spcAft>
                <a:spcPts val="0"/>
              </a:spcAft>
            </a:pPr>
            <a:endParaRPr lang="zh-CN" altLang="en-US" sz="1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右箭头 14"/>
          <p:cNvSpPr/>
          <p:nvPr/>
        </p:nvSpPr>
        <p:spPr>
          <a:xfrm rot="19980000">
            <a:off x="2198846" y="3033236"/>
            <a:ext cx="537210" cy="262890"/>
          </a:xfrm>
          <a:prstGeom prst="rightArrow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8" tIns="34285" rIns="68568" bIns="34285" anchor="ctr" anchorCtr="1"/>
          <a:lstStyle/>
          <a:p>
            <a:pPr defTabSz="684530" fontAlgn="auto">
              <a:spcBef>
                <a:spcPts val="0"/>
              </a:spcBef>
              <a:spcAft>
                <a:spcPts val="0"/>
              </a:spcAft>
            </a:pPr>
            <a:endParaRPr lang="zh-CN" altLang="en-US" sz="1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右箭头 15"/>
          <p:cNvSpPr/>
          <p:nvPr/>
        </p:nvSpPr>
        <p:spPr>
          <a:xfrm rot="1980000">
            <a:off x="2168366" y="3384709"/>
            <a:ext cx="537210" cy="262890"/>
          </a:xfrm>
          <a:prstGeom prst="rightArrow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8" tIns="34285" rIns="68568" bIns="34285" anchor="ctr" anchorCtr="1"/>
          <a:lstStyle/>
          <a:p>
            <a:pPr defTabSz="684530" fontAlgn="auto">
              <a:spcBef>
                <a:spcPts val="0"/>
              </a:spcBef>
              <a:spcAft>
                <a:spcPts val="0"/>
              </a:spcAft>
            </a:pPr>
            <a:endParaRPr lang="zh-CN" altLang="en-US" sz="1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3867" y="4137188"/>
            <a:ext cx="1630204" cy="736759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68568" tIns="34285" rIns="68568" bIns="34285" rtlCol="0" anchor="ctr"/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2100" kern="0">
                <a:solidFill>
                  <a:prstClr val="black"/>
                </a:solidFill>
                <a:latin typeface="Calibri" panose="020F0502020204030204"/>
              </a:rPr>
              <a:t>问题排查</a:t>
            </a:r>
            <a:endParaRPr lang="zh-CN" altLang="zh-CN" sz="2100" kern="0">
              <a:solidFill>
                <a:prstClr val="black"/>
              </a:solidFill>
              <a:latin typeface="Calibri" panose="020F0502020204030204"/>
            </a:endParaRPr>
          </a:p>
          <a:p>
            <a:pPr algn="ctr" defTabSz="684530"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2100" kern="0">
                <a:solidFill>
                  <a:prstClr val="black"/>
                </a:solidFill>
                <a:latin typeface="Calibri" panose="020F0502020204030204"/>
              </a:rPr>
              <a:t>效率提升</a:t>
            </a:r>
            <a:endParaRPr lang="zh-CN" altLang="zh-CN" sz="2100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矩形 58"/>
          <p:cNvSpPr>
            <a:spLocks noChangeArrowheads="1"/>
          </p:cNvSpPr>
          <p:nvPr/>
        </p:nvSpPr>
        <p:spPr bwMode="auto">
          <a:xfrm>
            <a:off x="2789398" y="4161951"/>
            <a:ext cx="4882515" cy="71199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8" tIns="34285" rIns="68568" bIns="34285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9pPr>
          </a:lstStyle>
          <a:p>
            <a:pPr algn="ctr" defTabSz="68453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rPr>
              <a:t>时间至少降低一半：不用扫线上日志，不必看全部监控</a:t>
            </a:r>
            <a:endParaRPr lang="zh-CN" altLang="en-US" b="1" i="1">
              <a:solidFill>
                <a:prstClr val="white"/>
              </a:solidFill>
              <a:latin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ctr" defTabSz="68453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i="1">
                <a:solidFill>
                  <a:prstClr val="white"/>
                </a:solidFill>
                <a:latin typeface="微软雅黑" panose="020B0503020204020204" pitchFamily="2" charset="-122"/>
                <a:sym typeface="微软雅黑" panose="020B0503020204020204" pitchFamily="2" charset="-122"/>
              </a:rPr>
              <a:t>关联系统线上问题：同时报警</a:t>
            </a:r>
            <a:endParaRPr lang="zh-CN" altLang="en-US" b="1" i="1">
              <a:solidFill>
                <a:prstClr val="white"/>
              </a:solidFill>
              <a:latin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2196941" y="4386739"/>
            <a:ext cx="537210" cy="262890"/>
          </a:xfrm>
          <a:prstGeom prst="rightArrow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lIns="68568" tIns="34285" rIns="68568" bIns="34285" anchor="ctr" anchorCtr="1"/>
          <a:lstStyle/>
          <a:p>
            <a:pPr defTabSz="684530" fontAlgn="auto">
              <a:spcBef>
                <a:spcPts val="0"/>
              </a:spcBef>
              <a:spcAft>
                <a:spcPts val="0"/>
              </a:spcAft>
            </a:pPr>
            <a:endParaRPr lang="zh-CN" altLang="en-US" sz="1400" kern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215" y="3177541"/>
            <a:ext cx="6399530" cy="13817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15" y="1204596"/>
            <a:ext cx="6399530" cy="16979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4471" y="321310"/>
            <a:ext cx="2249805" cy="482600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</p:spPr>
        <p:txBody>
          <a:bodyPr wrap="square" lIns="68568" tIns="34285" rIns="68568" bIns="34285">
            <a:spAutoFit/>
          </a:bodyPr>
          <a:lstStyle/>
          <a:p>
            <a:pPr algn="ctr" defTabSz="68453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1" kern="0" dirty="0">
                <a:solidFill>
                  <a:prstClr val="black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（三）项目成果  </a:t>
            </a:r>
            <a:endParaRPr lang="en-US" altLang="zh-CN" sz="1800" b="1" kern="0" dirty="0">
              <a:solidFill>
                <a:prstClr val="black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14270" y="797560"/>
            <a:ext cx="5033010" cy="321945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zh-CN" altLang="zh-CN"/>
              <a:t>国内机票故障数据统计：</a:t>
            </a:r>
            <a:r>
              <a:rPr lang="zh-CN" altLang="zh-CN">
                <a:sym typeface="+mn-ea"/>
              </a:rPr>
              <a:t>发生时长、处理时长，</a:t>
            </a:r>
            <a:r>
              <a:rPr lang="zh-CN" altLang="zh-CN"/>
              <a:t>故障降级</a:t>
            </a:r>
            <a:endParaRPr lang="zh-CN" altLang="zh-CN"/>
          </a:p>
        </p:txBody>
      </p:sp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5264" y="481015"/>
            <a:ext cx="1787366" cy="415496"/>
          </a:xfrm>
          <a:prstGeom prst="rect">
            <a:avLst/>
          </a:prstGeom>
          <a:solidFill>
            <a:srgbClr val="FFC000"/>
          </a:solidFill>
        </p:spPr>
        <p:txBody>
          <a:bodyPr wrap="square" lIns="68568" tIns="34285" rIns="68568" bIns="34285">
            <a:spAutoFit/>
          </a:bodyPr>
          <a:lstStyle/>
          <a:p>
            <a:pPr algn="ctr" defTabSz="68453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（三）项目成果 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087" y="1289052"/>
            <a:ext cx="8292465" cy="28771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71752" y="502921"/>
            <a:ext cx="4924425" cy="368300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zh-CN" altLang="zh-CN" sz="1800"/>
              <a:t>系统使用反馈：机票、大住宿、火车票、保险</a:t>
            </a:r>
            <a:endParaRPr lang="zh-CN" altLang="zh-CN" sz="18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部门合作 </a:t>
            </a:r>
            <a:r>
              <a:rPr lang="en-US" altLang="zh-CN"/>
              <a:t>: </a:t>
            </a:r>
            <a:r>
              <a:rPr lang="zh-CN" altLang="zh-CN"/>
              <a:t>致力打造公司级产品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/>
              <a:t>业务监控、机器监控数据 </a:t>
            </a:r>
            <a:r>
              <a:rPr lang="en-US" altLang="zh-CN"/>
              <a:t>- ops watcher</a:t>
            </a:r>
            <a:r>
              <a:rPr lang="zh-CN" altLang="en-US"/>
              <a:t>团队</a:t>
            </a:r>
            <a:endParaRPr lang="zh-CN" altLang="en-US"/>
          </a:p>
          <a:p>
            <a:r>
              <a:rPr lang="zh-CN" altLang="en-US"/>
              <a:t>异常日志、事件流 </a:t>
            </a:r>
            <a:r>
              <a:rPr lang="en-US" altLang="zh-CN"/>
              <a:t>- TC</a:t>
            </a:r>
            <a:r>
              <a:rPr lang="zh-CN" altLang="en-US"/>
              <a:t>团队</a:t>
            </a:r>
            <a:endParaRPr lang="zh-CN" altLang="en-US"/>
          </a:p>
          <a:p>
            <a:r>
              <a:rPr lang="en-US" altLang="zh-CN"/>
              <a:t>DB</a:t>
            </a:r>
            <a:r>
              <a:rPr lang="zh-CN" altLang="en-US"/>
              <a:t>慢查询</a:t>
            </a:r>
            <a:r>
              <a:rPr lang="en-US" altLang="zh-CN"/>
              <a:t>SQL - DBA</a:t>
            </a:r>
            <a:r>
              <a:rPr lang="zh-CN" altLang="en-US"/>
              <a:t>团队</a:t>
            </a:r>
            <a:endParaRPr lang="zh-CN" altLang="en-US"/>
          </a:p>
          <a:p>
            <a:r>
              <a:rPr lang="zh-CN" altLang="en-US"/>
              <a:t>系统开发： 国内机票研发、</a:t>
            </a:r>
            <a:r>
              <a:rPr lang="en-US" altLang="zh-CN"/>
              <a:t>QA</a:t>
            </a:r>
            <a:r>
              <a:rPr lang="zh-CN" altLang="zh-CN"/>
              <a:t>、前端</a:t>
            </a:r>
            <a:r>
              <a:rPr lang="zh-CN" altLang="en-US"/>
              <a:t>团队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任意多边形 109"/>
          <p:cNvSpPr/>
          <p:nvPr>
            <p:custDataLst>
              <p:tags r:id="rId1"/>
            </p:custDataLst>
          </p:nvPr>
        </p:nvSpPr>
        <p:spPr>
          <a:xfrm>
            <a:off x="2744795" y="1287470"/>
            <a:ext cx="46037" cy="3741737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solidFill>
            <a:srgbClr val="1C91A8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4" tIns="45707" rIns="91414" bIns="45707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88" name="椭圆 87"/>
          <p:cNvSpPr/>
          <p:nvPr>
            <p:custDataLst>
              <p:tags r:id="rId2"/>
            </p:custDataLst>
          </p:nvPr>
        </p:nvSpPr>
        <p:spPr>
          <a:xfrm>
            <a:off x="2255845" y="246063"/>
            <a:ext cx="1025525" cy="1041400"/>
          </a:xfrm>
          <a:prstGeom prst="ellipse">
            <a:avLst/>
          </a:prstGeom>
          <a:solidFill>
            <a:srgbClr val="1C91A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77500" lnSpcReduction="2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noProof="1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</a:rPr>
              <a:t>目录</a:t>
            </a:r>
            <a:endParaRPr lang="zh-CN" altLang="en-US" sz="3600" b="1" noProof="1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j-cs"/>
            </a:endParaRPr>
          </a:p>
        </p:txBody>
      </p:sp>
      <p:sp>
        <p:nvSpPr>
          <p:cNvPr id="86" name="椭圆 85"/>
          <p:cNvSpPr/>
          <p:nvPr>
            <p:custDataLst>
              <p:tags r:id="rId3"/>
            </p:custDataLst>
          </p:nvPr>
        </p:nvSpPr>
        <p:spPr>
          <a:xfrm>
            <a:off x="2635250" y="1654175"/>
            <a:ext cx="265113" cy="265113"/>
          </a:xfrm>
          <a:prstGeom prst="ellipse">
            <a:avLst/>
          </a:prstGeom>
          <a:solidFill>
            <a:srgbClr val="1C9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4" tIns="45707" rIns="91414" bIns="45707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noProof="1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</a:t>
            </a:r>
            <a:endParaRPr lang="en-US" altLang="zh-CN" sz="2000" noProof="1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>
          <a:xfrm>
            <a:off x="3152780" y="1582739"/>
            <a:ext cx="4803601" cy="4095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没法忽视的线上</a:t>
            </a:r>
            <a:r>
              <a:rPr lang="en-US" altLang="zh-CN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bug</a:t>
            </a:r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和故障</a:t>
            </a:r>
            <a:endParaRPr lang="en-US" altLang="zh-CN" sz="2800" spc="200" noProof="1">
              <a:solidFill>
                <a:schemeClr val="tx2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5" name="等腰三角形 24"/>
          <p:cNvSpPr/>
          <p:nvPr>
            <p:custDataLst>
              <p:tags r:id="rId5"/>
            </p:custDataLst>
          </p:nvPr>
        </p:nvSpPr>
        <p:spPr>
          <a:xfrm rot="5400000">
            <a:off x="2922594" y="1731964"/>
            <a:ext cx="73025" cy="6350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4" tIns="45707" rIns="91414" bIns="45707" anchor="ctr">
            <a:normAutofit fontScale="25000" lnSpcReduction="2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114" name="椭圆 113"/>
          <p:cNvSpPr/>
          <p:nvPr>
            <p:custDataLst>
              <p:tags r:id="rId6"/>
            </p:custDataLst>
          </p:nvPr>
        </p:nvSpPr>
        <p:spPr>
          <a:xfrm>
            <a:off x="2635250" y="2325688"/>
            <a:ext cx="265113" cy="265112"/>
          </a:xfrm>
          <a:prstGeom prst="ellipse">
            <a:avLst/>
          </a:prstGeom>
          <a:solidFill>
            <a:srgbClr val="1C9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4" tIns="45707" rIns="91414" bIns="45707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noProof="1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</a:t>
            </a:r>
            <a:endParaRPr lang="en-US" altLang="zh-CN" sz="2000" noProof="1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5" name="文本框 114"/>
          <p:cNvSpPr txBox="1"/>
          <p:nvPr>
            <p:custDataLst>
              <p:tags r:id="rId7"/>
            </p:custDataLst>
          </p:nvPr>
        </p:nvSpPr>
        <p:spPr>
          <a:xfrm>
            <a:off x="3152776" y="2254250"/>
            <a:ext cx="3386138" cy="4095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线上问题处理之痛</a:t>
            </a:r>
            <a:endParaRPr lang="en-US" altLang="zh-CN" sz="2800" spc="200" noProof="1">
              <a:solidFill>
                <a:schemeClr val="tx2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38" name="等腰三角形 137"/>
          <p:cNvSpPr/>
          <p:nvPr>
            <p:custDataLst>
              <p:tags r:id="rId8"/>
            </p:custDataLst>
          </p:nvPr>
        </p:nvSpPr>
        <p:spPr>
          <a:xfrm rot="5400000">
            <a:off x="2923388" y="2409034"/>
            <a:ext cx="71437" cy="6350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4" tIns="45707" rIns="91414" bIns="45707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117" name="椭圆 116"/>
          <p:cNvSpPr/>
          <p:nvPr>
            <p:custDataLst>
              <p:tags r:id="rId9"/>
            </p:custDataLst>
          </p:nvPr>
        </p:nvSpPr>
        <p:spPr>
          <a:xfrm>
            <a:off x="2635250" y="2997207"/>
            <a:ext cx="265113" cy="263525"/>
          </a:xfrm>
          <a:prstGeom prst="ellipse">
            <a:avLst/>
          </a:prstGeom>
          <a:solidFill>
            <a:srgbClr val="1C9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4" tIns="45707" rIns="91414" bIns="45707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noProof="1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3</a:t>
            </a:r>
            <a:endParaRPr lang="en-US" altLang="zh-CN" sz="2000" noProof="1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8" name="文本框 117"/>
          <p:cNvSpPr txBox="1"/>
          <p:nvPr>
            <p:custDataLst>
              <p:tags r:id="rId10"/>
            </p:custDataLst>
          </p:nvPr>
        </p:nvSpPr>
        <p:spPr>
          <a:xfrm>
            <a:off x="3152776" y="2924177"/>
            <a:ext cx="3386138" cy="4095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spc="200" noProof="1">
                <a:solidFill>
                  <a:schemeClr val="tx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解决方案</a:t>
            </a:r>
            <a:endParaRPr lang="en-US" altLang="zh-CN" sz="2800" spc="200" noProof="1">
              <a:solidFill>
                <a:schemeClr val="tx2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39" name="等腰三角形 138"/>
          <p:cNvSpPr/>
          <p:nvPr>
            <p:custDataLst>
              <p:tags r:id="rId11"/>
            </p:custDataLst>
          </p:nvPr>
        </p:nvSpPr>
        <p:spPr>
          <a:xfrm rot="5400000">
            <a:off x="2922594" y="3086101"/>
            <a:ext cx="73025" cy="6350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4" tIns="45707" rIns="91414" bIns="45707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120" name="椭圆 119"/>
          <p:cNvSpPr/>
          <p:nvPr>
            <p:custDataLst>
              <p:tags r:id="rId12"/>
            </p:custDataLst>
          </p:nvPr>
        </p:nvSpPr>
        <p:spPr>
          <a:xfrm>
            <a:off x="2635250" y="3667127"/>
            <a:ext cx="265113" cy="265113"/>
          </a:xfrm>
          <a:prstGeom prst="ellipse">
            <a:avLst/>
          </a:prstGeom>
          <a:solidFill>
            <a:srgbClr val="1C9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4" tIns="45707" rIns="91414" bIns="45707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noProof="1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</a:t>
            </a:r>
            <a:endParaRPr lang="en-US" altLang="zh-CN" sz="2000" noProof="1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21" name="文本框 120"/>
          <p:cNvSpPr txBox="1"/>
          <p:nvPr>
            <p:custDataLst>
              <p:tags r:id="rId13"/>
            </p:custDataLst>
          </p:nvPr>
        </p:nvSpPr>
        <p:spPr>
          <a:xfrm>
            <a:off x="3152775" y="3596006"/>
            <a:ext cx="3865880" cy="4095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spc="200" noProof="1">
                <a:solidFill>
                  <a:schemeClr val="tx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效果展示、如何使用</a:t>
            </a:r>
            <a:endParaRPr lang="en-US" altLang="zh-CN" sz="2800" spc="200" noProof="1">
              <a:solidFill>
                <a:schemeClr val="tx2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40" name="等腰三角形 139"/>
          <p:cNvSpPr/>
          <p:nvPr>
            <p:custDataLst>
              <p:tags r:id="rId14"/>
            </p:custDataLst>
          </p:nvPr>
        </p:nvSpPr>
        <p:spPr>
          <a:xfrm rot="5400000">
            <a:off x="2923385" y="3763171"/>
            <a:ext cx="71438" cy="6350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4" tIns="45707" rIns="91414" bIns="45707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124" name="文本框 123"/>
          <p:cNvSpPr txBox="1"/>
          <p:nvPr>
            <p:custDataLst>
              <p:tags r:id="rId15"/>
            </p:custDataLst>
          </p:nvPr>
        </p:nvSpPr>
        <p:spPr>
          <a:xfrm>
            <a:off x="3152776" y="4267202"/>
            <a:ext cx="3386138" cy="4095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spc="200" noProof="1">
                <a:solidFill>
                  <a:schemeClr val="tx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未来规划</a:t>
            </a:r>
            <a:endParaRPr lang="en-US" altLang="zh-CN" sz="2800" spc="200" noProof="1">
              <a:solidFill>
                <a:schemeClr val="tx2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23" name="椭圆 122"/>
          <p:cNvSpPr/>
          <p:nvPr>
            <p:custDataLst>
              <p:tags r:id="rId16"/>
            </p:custDataLst>
          </p:nvPr>
        </p:nvSpPr>
        <p:spPr>
          <a:xfrm>
            <a:off x="2635250" y="4338640"/>
            <a:ext cx="265113" cy="265112"/>
          </a:xfrm>
          <a:prstGeom prst="ellipse">
            <a:avLst/>
          </a:prstGeom>
          <a:solidFill>
            <a:srgbClr val="1C9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4" tIns="45707" rIns="91414" bIns="45707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noProof="1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5</a:t>
            </a:r>
            <a:endParaRPr lang="en-US" altLang="zh-CN" sz="2000" noProof="1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41" name="等腰三角形 140"/>
          <p:cNvSpPr/>
          <p:nvPr>
            <p:custDataLst>
              <p:tags r:id="rId17"/>
            </p:custDataLst>
          </p:nvPr>
        </p:nvSpPr>
        <p:spPr>
          <a:xfrm rot="5400000">
            <a:off x="2922594" y="4440238"/>
            <a:ext cx="73025" cy="6350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4" tIns="45707" rIns="91414" bIns="45707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6365"/>
            <a:ext cx="8229600" cy="857250"/>
          </a:xfrm>
        </p:spPr>
        <p:txBody>
          <a:bodyPr/>
          <a:lstStyle/>
          <a:p>
            <a:r>
              <a:rPr lang="zh-CN" altLang="en-US"/>
              <a:t>业务线系统接入</a:t>
            </a:r>
            <a:endParaRPr lang="zh-CN" altLang="en-US" sz="2000"/>
          </a:p>
        </p:txBody>
      </p:sp>
      <p:sp>
        <p:nvSpPr>
          <p:cNvPr id="3" name="矩形 2"/>
          <p:cNvSpPr/>
          <p:nvPr/>
        </p:nvSpPr>
        <p:spPr>
          <a:xfrm>
            <a:off x="2473962" y="1451612"/>
            <a:ext cx="4392295" cy="5759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1  </a:t>
            </a:r>
            <a:r>
              <a:rPr lang="zh-CN" altLang="zh-CN" b="1">
                <a:solidFill>
                  <a:schemeClr val="tx1"/>
                </a:solidFill>
              </a:rPr>
              <a:t>业务</a:t>
            </a:r>
            <a:r>
              <a:rPr lang="zh-CN" altLang="en-US" b="1">
                <a:solidFill>
                  <a:schemeClr val="tx1"/>
                </a:solidFill>
              </a:rPr>
              <a:t>监控</a:t>
            </a:r>
            <a:r>
              <a:rPr lang="en-US" altLang="en-US" b="1">
                <a:solidFill>
                  <a:schemeClr val="tx1"/>
                </a:solidFill>
              </a:rPr>
              <a:t>/</a:t>
            </a:r>
            <a:r>
              <a:rPr lang="zh-CN" altLang="en-US" b="1">
                <a:solidFill>
                  <a:schemeClr val="tx1"/>
                </a:solidFill>
              </a:rPr>
              <a:t>机器指标，</a:t>
            </a:r>
            <a:r>
              <a:rPr lang="en-US" altLang="zh-CN" b="1">
                <a:solidFill>
                  <a:schemeClr val="tx1"/>
                </a:solidFill>
              </a:rPr>
              <a:t>web</a:t>
            </a:r>
            <a:r>
              <a:rPr lang="zh-CN" altLang="en-US" b="1">
                <a:solidFill>
                  <a:schemeClr val="tx1"/>
                </a:solidFill>
              </a:rPr>
              <a:t>界面录入</a:t>
            </a:r>
            <a:r>
              <a:rPr lang="en-US" altLang="zh-CN" b="1">
                <a:solidFill>
                  <a:schemeClr val="tx1"/>
                </a:solidFill>
              </a:rPr>
              <a:t>AppCode</a:t>
            </a:r>
            <a:endParaRPr lang="en-US" altLang="zh-CN" b="1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http://radar.corp.qunar.com/join 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73962" y="2450467"/>
            <a:ext cx="4392295" cy="5759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2  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异常日志：应用中心开启日志收集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73962" y="3378202"/>
            <a:ext cx="4392295" cy="5759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3 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大规模故障链根源分析：引入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QTrace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73962" y="4262757"/>
            <a:ext cx="4392295" cy="5759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4 DB </a:t>
            </a:r>
            <a:r>
              <a:rPr lang="zh-CN" altLang="zh-CN" b="1">
                <a:solidFill>
                  <a:schemeClr val="tx1"/>
                </a:solidFill>
                <a:sym typeface="+mn-ea"/>
              </a:rPr>
              <a:t>慢查询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SQL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分析 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: DBA</a:t>
            </a:r>
            <a:r>
              <a:rPr lang="zh-CN" altLang="zh-CN" b="1">
                <a:solidFill>
                  <a:schemeClr val="tx1"/>
                </a:solidFill>
                <a:sym typeface="+mn-ea"/>
              </a:rPr>
              <a:t>会收集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slow sql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910"/>
            <a:ext cx="8229600" cy="659765"/>
          </a:xfrm>
        </p:spPr>
        <p:txBody>
          <a:bodyPr/>
          <a:lstStyle/>
          <a:p>
            <a:r>
              <a:rPr lang="zh-CN" altLang="en-US" sz="2600">
                <a:sym typeface="+mn-ea"/>
              </a:rPr>
              <a:t>业务线系统接入</a:t>
            </a:r>
            <a:endParaRPr lang="zh-CN" altLang="en-US" sz="2600"/>
          </a:p>
        </p:txBody>
      </p:sp>
      <p:pic>
        <p:nvPicPr>
          <p:cNvPr id="7" name="图片 6" descr="录入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966" y="701675"/>
            <a:ext cx="8687435" cy="3957955"/>
          </a:xfrm>
          <a:prstGeom prst="rect">
            <a:avLst/>
          </a:prstGeom>
        </p:spPr>
      </p:pic>
      <p:pic>
        <p:nvPicPr>
          <p:cNvPr id="8" name="图片 7" descr="录入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7" y="707391"/>
            <a:ext cx="6806565" cy="3952240"/>
          </a:xfrm>
          <a:prstGeom prst="rect">
            <a:avLst/>
          </a:prstGeom>
        </p:spPr>
      </p:pic>
      <p:pic>
        <p:nvPicPr>
          <p:cNvPr id="9" name="图片 8" descr="录入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5" y="631191"/>
            <a:ext cx="8950960" cy="41046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 noChangeArrowheads="1"/>
          </p:cNvSpPr>
          <p:nvPr>
            <p:ph type="ctrTitle"/>
          </p:nvPr>
        </p:nvSpPr>
        <p:spPr>
          <a:xfrm>
            <a:off x="2428876" y="1460500"/>
            <a:ext cx="5786438" cy="1790700"/>
          </a:xfrm>
        </p:spPr>
        <p:txBody>
          <a:bodyPr/>
          <a:lstStyle/>
          <a:p>
            <a:pPr defTabSz="68453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五、未来规划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KSO_Shape"/>
          <p:cNvSpPr/>
          <p:nvPr/>
        </p:nvSpPr>
        <p:spPr bwMode="auto">
          <a:xfrm>
            <a:off x="3567294" y="1417959"/>
            <a:ext cx="2009412" cy="2009412"/>
          </a:xfrm>
          <a:custGeom>
            <a:avLst/>
            <a:gdLst>
              <a:gd name="T0" fmla="*/ 1619882 w 3951"/>
              <a:gd name="T1" fmla="*/ 1800397 h 3950"/>
              <a:gd name="T2" fmla="*/ 179936 w 3951"/>
              <a:gd name="T3" fmla="*/ 1800397 h 3950"/>
              <a:gd name="T4" fmla="*/ 0 w 3951"/>
              <a:gd name="T5" fmla="*/ 1620357 h 3950"/>
              <a:gd name="T6" fmla="*/ 0 w 3951"/>
              <a:gd name="T7" fmla="*/ 180040 h 3950"/>
              <a:gd name="T8" fmla="*/ 179936 w 3951"/>
              <a:gd name="T9" fmla="*/ 0 h 3950"/>
              <a:gd name="T10" fmla="*/ 1619882 w 3951"/>
              <a:gd name="T11" fmla="*/ 0 h 3950"/>
              <a:gd name="T12" fmla="*/ 1799818 w 3951"/>
              <a:gd name="T13" fmla="*/ 180040 h 3950"/>
              <a:gd name="T14" fmla="*/ 1799818 w 3951"/>
              <a:gd name="T15" fmla="*/ 1620357 h 3950"/>
              <a:gd name="T16" fmla="*/ 1619882 w 3951"/>
              <a:gd name="T17" fmla="*/ 1800397 h 3950"/>
              <a:gd name="T18" fmla="*/ 72430 w 3951"/>
              <a:gd name="T19" fmla="*/ 252056 h 3950"/>
              <a:gd name="T20" fmla="*/ 72430 w 3951"/>
              <a:gd name="T21" fmla="*/ 900199 h 3950"/>
              <a:gd name="T22" fmla="*/ 900137 w 3951"/>
              <a:gd name="T23" fmla="*/ 900199 h 3950"/>
              <a:gd name="T24" fmla="*/ 900137 w 3951"/>
              <a:gd name="T25" fmla="*/ 1728381 h 3950"/>
              <a:gd name="T26" fmla="*/ 1547907 w 3951"/>
              <a:gd name="T27" fmla="*/ 1728381 h 3950"/>
              <a:gd name="T28" fmla="*/ 1727844 w 3951"/>
              <a:gd name="T29" fmla="*/ 1548341 h 3950"/>
              <a:gd name="T30" fmla="*/ 1727844 w 3951"/>
              <a:gd name="T31" fmla="*/ 900199 h 3950"/>
              <a:gd name="T32" fmla="*/ 900137 w 3951"/>
              <a:gd name="T33" fmla="*/ 900199 h 3950"/>
              <a:gd name="T34" fmla="*/ 900137 w 3951"/>
              <a:gd name="T35" fmla="*/ 72016 h 3950"/>
              <a:gd name="T36" fmla="*/ 251911 w 3951"/>
              <a:gd name="T37" fmla="*/ 72016 h 3950"/>
              <a:gd name="T38" fmla="*/ 72430 w 3951"/>
              <a:gd name="T39" fmla="*/ 252056 h 395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951" h="3950">
                <a:moveTo>
                  <a:pt x="3556" y="3950"/>
                </a:moveTo>
                <a:cubicBezTo>
                  <a:pt x="395" y="3950"/>
                  <a:pt x="395" y="3950"/>
                  <a:pt x="395" y="3950"/>
                </a:cubicBezTo>
                <a:cubicBezTo>
                  <a:pt x="177" y="3950"/>
                  <a:pt x="0" y="3774"/>
                  <a:pt x="0" y="3555"/>
                </a:cubicBezTo>
                <a:cubicBezTo>
                  <a:pt x="0" y="395"/>
                  <a:pt x="0" y="395"/>
                  <a:pt x="0" y="395"/>
                </a:cubicBezTo>
                <a:cubicBezTo>
                  <a:pt x="0" y="177"/>
                  <a:pt x="177" y="0"/>
                  <a:pt x="395" y="0"/>
                </a:cubicBezTo>
                <a:cubicBezTo>
                  <a:pt x="3556" y="0"/>
                  <a:pt x="3556" y="0"/>
                  <a:pt x="3556" y="0"/>
                </a:cubicBezTo>
                <a:cubicBezTo>
                  <a:pt x="3774" y="0"/>
                  <a:pt x="3951" y="177"/>
                  <a:pt x="3951" y="395"/>
                </a:cubicBezTo>
                <a:cubicBezTo>
                  <a:pt x="3951" y="3555"/>
                  <a:pt x="3951" y="3555"/>
                  <a:pt x="3951" y="3555"/>
                </a:cubicBezTo>
                <a:cubicBezTo>
                  <a:pt x="3951" y="3774"/>
                  <a:pt x="3774" y="3950"/>
                  <a:pt x="3556" y="3950"/>
                </a:cubicBezTo>
                <a:close/>
                <a:moveTo>
                  <a:pt x="159" y="553"/>
                </a:moveTo>
                <a:cubicBezTo>
                  <a:pt x="159" y="1975"/>
                  <a:pt x="159" y="1975"/>
                  <a:pt x="159" y="1975"/>
                </a:cubicBezTo>
                <a:cubicBezTo>
                  <a:pt x="1976" y="1975"/>
                  <a:pt x="1976" y="1975"/>
                  <a:pt x="1976" y="1975"/>
                </a:cubicBezTo>
                <a:cubicBezTo>
                  <a:pt x="1976" y="3792"/>
                  <a:pt x="1976" y="3792"/>
                  <a:pt x="1976" y="3792"/>
                </a:cubicBezTo>
                <a:cubicBezTo>
                  <a:pt x="3398" y="3792"/>
                  <a:pt x="3398" y="3792"/>
                  <a:pt x="3398" y="3792"/>
                </a:cubicBezTo>
                <a:cubicBezTo>
                  <a:pt x="3616" y="3792"/>
                  <a:pt x="3793" y="3616"/>
                  <a:pt x="3793" y="3397"/>
                </a:cubicBezTo>
                <a:cubicBezTo>
                  <a:pt x="3793" y="1975"/>
                  <a:pt x="3793" y="1975"/>
                  <a:pt x="3793" y="1975"/>
                </a:cubicBezTo>
                <a:cubicBezTo>
                  <a:pt x="1976" y="1975"/>
                  <a:pt x="1976" y="1975"/>
                  <a:pt x="1976" y="1975"/>
                </a:cubicBezTo>
                <a:cubicBezTo>
                  <a:pt x="1976" y="158"/>
                  <a:pt x="1976" y="158"/>
                  <a:pt x="1976" y="158"/>
                </a:cubicBezTo>
                <a:cubicBezTo>
                  <a:pt x="553" y="158"/>
                  <a:pt x="553" y="158"/>
                  <a:pt x="553" y="158"/>
                </a:cubicBezTo>
                <a:cubicBezTo>
                  <a:pt x="335" y="158"/>
                  <a:pt x="159" y="335"/>
                  <a:pt x="159" y="55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lIns="68568" tIns="34285" rIns="68568" bIns="3428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684530"/>
            <a:endParaRPr lang="zh-CN" altLang="en-US" sz="1400">
              <a:solidFill>
                <a:prstClr val="black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1" name="KSO_Shape"/>
          <p:cNvSpPr/>
          <p:nvPr/>
        </p:nvSpPr>
        <p:spPr bwMode="auto">
          <a:xfrm>
            <a:off x="3951873" y="1341736"/>
            <a:ext cx="472026" cy="467864"/>
          </a:xfrm>
          <a:custGeom>
            <a:avLst/>
            <a:gdLst>
              <a:gd name="T0" fmla="*/ 1613206 w 3424"/>
              <a:gd name="T1" fmla="*/ 1446681 h 3394"/>
              <a:gd name="T2" fmla="*/ 1635290 w 3424"/>
              <a:gd name="T3" fmla="*/ 1784818 h 3394"/>
              <a:gd name="T4" fmla="*/ 1328213 w 3424"/>
              <a:gd name="T5" fmla="*/ 1572365 h 3394"/>
              <a:gd name="T6" fmla="*/ 1262486 w 3424"/>
              <a:gd name="T7" fmla="*/ 1577098 h 3394"/>
              <a:gd name="T8" fmla="*/ 725101 w 3424"/>
              <a:gd name="T9" fmla="*/ 1039128 h 3394"/>
              <a:gd name="T10" fmla="*/ 1262486 w 3424"/>
              <a:gd name="T11" fmla="*/ 501684 h 3394"/>
              <a:gd name="T12" fmla="*/ 1800397 w 3424"/>
              <a:gd name="T13" fmla="*/ 1039128 h 3394"/>
              <a:gd name="T14" fmla="*/ 1613206 w 3424"/>
              <a:gd name="T15" fmla="*/ 1446681 h 3394"/>
              <a:gd name="T16" fmla="*/ 1262486 w 3424"/>
              <a:gd name="T17" fmla="*/ 634205 h 3394"/>
              <a:gd name="T18" fmla="*/ 866546 w 3424"/>
              <a:gd name="T19" fmla="*/ 1030714 h 3394"/>
              <a:gd name="T20" fmla="*/ 1262486 w 3424"/>
              <a:gd name="T21" fmla="*/ 1426697 h 3394"/>
              <a:gd name="T22" fmla="*/ 1311387 w 3424"/>
              <a:gd name="T23" fmla="*/ 1423542 h 3394"/>
              <a:gd name="T24" fmla="*/ 1516456 w 3424"/>
              <a:gd name="T25" fmla="*/ 1559218 h 3394"/>
              <a:gd name="T26" fmla="*/ 1521188 w 3424"/>
              <a:gd name="T27" fmla="*/ 1330462 h 3394"/>
              <a:gd name="T28" fmla="*/ 1658952 w 3424"/>
              <a:gd name="T29" fmla="*/ 1030714 h 3394"/>
              <a:gd name="T30" fmla="*/ 1262486 w 3424"/>
              <a:gd name="T31" fmla="*/ 634205 h 3394"/>
              <a:gd name="T32" fmla="*/ 616257 w 3424"/>
              <a:gd name="T33" fmla="*/ 1075413 h 3394"/>
              <a:gd name="T34" fmla="*/ 710379 w 3424"/>
              <a:gd name="T35" fmla="*/ 1414602 h 3394"/>
              <a:gd name="T36" fmla="*/ 707224 w 3424"/>
              <a:gd name="T37" fmla="*/ 1415128 h 3394"/>
              <a:gd name="T38" fmla="*/ 620464 w 3424"/>
              <a:gd name="T39" fmla="*/ 1408818 h 3394"/>
              <a:gd name="T40" fmla="*/ 217162 w 3424"/>
              <a:gd name="T41" fmla="*/ 1688583 h 3394"/>
              <a:gd name="T42" fmla="*/ 246082 w 3424"/>
              <a:gd name="T43" fmla="*/ 1243167 h 3394"/>
              <a:gd name="T44" fmla="*/ 0 w 3424"/>
              <a:gd name="T45" fmla="*/ 707301 h 3394"/>
              <a:gd name="T46" fmla="*/ 707224 w 3424"/>
              <a:gd name="T47" fmla="*/ 0 h 3394"/>
              <a:gd name="T48" fmla="*/ 1350298 w 3424"/>
              <a:gd name="T49" fmla="*/ 414389 h 3394"/>
              <a:gd name="T50" fmla="*/ 1280890 w 3424"/>
              <a:gd name="T51" fmla="*/ 411234 h 3394"/>
              <a:gd name="T52" fmla="*/ 616257 w 3424"/>
              <a:gd name="T53" fmla="*/ 1075413 h 339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424" h="3394">
                <a:moveTo>
                  <a:pt x="3068" y="2751"/>
                </a:moveTo>
                <a:cubicBezTo>
                  <a:pt x="3110" y="3394"/>
                  <a:pt x="3110" y="3394"/>
                  <a:pt x="3110" y="3394"/>
                </a:cubicBezTo>
                <a:cubicBezTo>
                  <a:pt x="2526" y="2990"/>
                  <a:pt x="2526" y="2990"/>
                  <a:pt x="2526" y="2990"/>
                </a:cubicBezTo>
                <a:cubicBezTo>
                  <a:pt x="2486" y="2995"/>
                  <a:pt x="2444" y="2999"/>
                  <a:pt x="2401" y="2999"/>
                </a:cubicBezTo>
                <a:cubicBezTo>
                  <a:pt x="1837" y="2999"/>
                  <a:pt x="1379" y="2541"/>
                  <a:pt x="1379" y="1976"/>
                </a:cubicBezTo>
                <a:cubicBezTo>
                  <a:pt x="1379" y="1412"/>
                  <a:pt x="1837" y="954"/>
                  <a:pt x="2401" y="954"/>
                </a:cubicBezTo>
                <a:cubicBezTo>
                  <a:pt x="2966" y="954"/>
                  <a:pt x="3424" y="1412"/>
                  <a:pt x="3424" y="1976"/>
                </a:cubicBezTo>
                <a:cubicBezTo>
                  <a:pt x="3424" y="2286"/>
                  <a:pt x="3285" y="2563"/>
                  <a:pt x="3068" y="2751"/>
                </a:cubicBezTo>
                <a:close/>
                <a:moveTo>
                  <a:pt x="2401" y="1206"/>
                </a:moveTo>
                <a:cubicBezTo>
                  <a:pt x="1985" y="1206"/>
                  <a:pt x="1648" y="1544"/>
                  <a:pt x="1648" y="1960"/>
                </a:cubicBezTo>
                <a:cubicBezTo>
                  <a:pt x="1648" y="2376"/>
                  <a:pt x="1985" y="2713"/>
                  <a:pt x="2401" y="2713"/>
                </a:cubicBezTo>
                <a:cubicBezTo>
                  <a:pt x="2433" y="2713"/>
                  <a:pt x="2463" y="2711"/>
                  <a:pt x="2494" y="2707"/>
                </a:cubicBezTo>
                <a:cubicBezTo>
                  <a:pt x="2884" y="2965"/>
                  <a:pt x="2884" y="2965"/>
                  <a:pt x="2884" y="2965"/>
                </a:cubicBezTo>
                <a:cubicBezTo>
                  <a:pt x="2893" y="2530"/>
                  <a:pt x="2893" y="2530"/>
                  <a:pt x="2893" y="2530"/>
                </a:cubicBezTo>
                <a:cubicBezTo>
                  <a:pt x="3053" y="2392"/>
                  <a:pt x="3155" y="2188"/>
                  <a:pt x="3155" y="1960"/>
                </a:cubicBezTo>
                <a:cubicBezTo>
                  <a:pt x="3155" y="1544"/>
                  <a:pt x="2818" y="1206"/>
                  <a:pt x="2401" y="1206"/>
                </a:cubicBezTo>
                <a:close/>
                <a:moveTo>
                  <a:pt x="1172" y="2045"/>
                </a:moveTo>
                <a:cubicBezTo>
                  <a:pt x="1172" y="2281"/>
                  <a:pt x="1238" y="2501"/>
                  <a:pt x="1351" y="2690"/>
                </a:cubicBezTo>
                <a:cubicBezTo>
                  <a:pt x="1349" y="2690"/>
                  <a:pt x="1347" y="2691"/>
                  <a:pt x="1345" y="2691"/>
                </a:cubicBezTo>
                <a:cubicBezTo>
                  <a:pt x="1289" y="2691"/>
                  <a:pt x="1234" y="2686"/>
                  <a:pt x="1180" y="2679"/>
                </a:cubicBezTo>
                <a:cubicBezTo>
                  <a:pt x="413" y="3211"/>
                  <a:pt x="413" y="3211"/>
                  <a:pt x="413" y="3211"/>
                </a:cubicBezTo>
                <a:cubicBezTo>
                  <a:pt x="468" y="2364"/>
                  <a:pt x="468" y="2364"/>
                  <a:pt x="468" y="2364"/>
                </a:cubicBezTo>
                <a:cubicBezTo>
                  <a:pt x="182" y="2117"/>
                  <a:pt x="0" y="1753"/>
                  <a:pt x="0" y="1345"/>
                </a:cubicBezTo>
                <a:cubicBezTo>
                  <a:pt x="0" y="602"/>
                  <a:pt x="602" y="0"/>
                  <a:pt x="1345" y="0"/>
                </a:cubicBezTo>
                <a:cubicBezTo>
                  <a:pt x="1889" y="0"/>
                  <a:pt x="2356" y="324"/>
                  <a:pt x="2568" y="788"/>
                </a:cubicBezTo>
                <a:cubicBezTo>
                  <a:pt x="2525" y="784"/>
                  <a:pt x="2481" y="782"/>
                  <a:pt x="2436" y="782"/>
                </a:cubicBezTo>
                <a:cubicBezTo>
                  <a:pt x="1738" y="782"/>
                  <a:pt x="1172" y="1347"/>
                  <a:pt x="1172" y="20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68" tIns="34285" rIns="68568" bIns="3428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684530"/>
            <a:endParaRPr lang="zh-CN" altLang="en-US" sz="1400">
              <a:solidFill>
                <a:prstClr val="black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2" name="KSO_Shape"/>
          <p:cNvSpPr/>
          <p:nvPr/>
        </p:nvSpPr>
        <p:spPr bwMode="auto">
          <a:xfrm>
            <a:off x="4870951" y="1719472"/>
            <a:ext cx="414182" cy="414182"/>
          </a:xfrm>
          <a:custGeom>
            <a:avLst/>
            <a:gdLst>
              <a:gd name="T0" fmla="*/ 1619390 w 3280"/>
              <a:gd name="T1" fmla="*/ 1800397 h 3279"/>
              <a:gd name="T2" fmla="*/ 179993 w 3280"/>
              <a:gd name="T3" fmla="*/ 1800397 h 3279"/>
              <a:gd name="T4" fmla="*/ 0 w 3280"/>
              <a:gd name="T5" fmla="*/ 1620302 h 3279"/>
              <a:gd name="T6" fmla="*/ 0 w 3280"/>
              <a:gd name="T7" fmla="*/ 179546 h 3279"/>
              <a:gd name="T8" fmla="*/ 179993 w 3280"/>
              <a:gd name="T9" fmla="*/ 0 h 3279"/>
              <a:gd name="T10" fmla="*/ 502115 w 3280"/>
              <a:gd name="T11" fmla="*/ 0 h 3279"/>
              <a:gd name="T12" fmla="*/ 164628 w 3280"/>
              <a:gd name="T13" fmla="*/ 542480 h 3279"/>
              <a:gd name="T14" fmla="*/ 458763 w 3280"/>
              <a:gd name="T15" fmla="*/ 1062997 h 3279"/>
              <a:gd name="T16" fmla="*/ 388522 w 3280"/>
              <a:gd name="T17" fmla="*/ 1506645 h 3279"/>
              <a:gd name="T18" fmla="*/ 817103 w 3280"/>
              <a:gd name="T19" fmla="*/ 1224424 h 3279"/>
              <a:gd name="T20" fmla="*/ 1099715 w 3280"/>
              <a:gd name="T21" fmla="*/ 1257917 h 3279"/>
              <a:gd name="T22" fmla="*/ 1799932 w 3280"/>
              <a:gd name="T23" fmla="*/ 1018523 h 3279"/>
              <a:gd name="T24" fmla="*/ 1799383 w 3280"/>
              <a:gd name="T25" fmla="*/ 1620302 h 3279"/>
              <a:gd name="T26" fmla="*/ 1619390 w 3280"/>
              <a:gd name="T27" fmla="*/ 1800397 h 3279"/>
              <a:gd name="T28" fmla="*/ 1664937 w 3280"/>
              <a:gd name="T29" fmla="*/ 542480 h 3279"/>
              <a:gd name="T30" fmla="*/ 1099715 w 3280"/>
              <a:gd name="T31" fmla="*/ 975146 h 3279"/>
              <a:gd name="T32" fmla="*/ 533943 w 3280"/>
              <a:gd name="T33" fmla="*/ 542480 h 3279"/>
              <a:gd name="T34" fmla="*/ 1099715 w 3280"/>
              <a:gd name="T35" fmla="*/ 110363 h 3279"/>
              <a:gd name="T36" fmla="*/ 1664937 w 3280"/>
              <a:gd name="T37" fmla="*/ 542480 h 327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280" h="3279">
                <a:moveTo>
                  <a:pt x="2951" y="3279"/>
                </a:moveTo>
                <a:cubicBezTo>
                  <a:pt x="328" y="3279"/>
                  <a:pt x="328" y="3279"/>
                  <a:pt x="328" y="3279"/>
                </a:cubicBezTo>
                <a:cubicBezTo>
                  <a:pt x="146" y="3279"/>
                  <a:pt x="0" y="3132"/>
                  <a:pt x="0" y="2951"/>
                </a:cubicBezTo>
                <a:cubicBezTo>
                  <a:pt x="0" y="327"/>
                  <a:pt x="0" y="327"/>
                  <a:pt x="0" y="327"/>
                </a:cubicBezTo>
                <a:cubicBezTo>
                  <a:pt x="0" y="146"/>
                  <a:pt x="146" y="0"/>
                  <a:pt x="328" y="0"/>
                </a:cubicBezTo>
                <a:cubicBezTo>
                  <a:pt x="915" y="0"/>
                  <a:pt x="915" y="0"/>
                  <a:pt x="915" y="0"/>
                </a:cubicBezTo>
                <a:cubicBezTo>
                  <a:pt x="539" y="238"/>
                  <a:pt x="300" y="585"/>
                  <a:pt x="300" y="988"/>
                </a:cubicBezTo>
                <a:cubicBezTo>
                  <a:pt x="300" y="1362"/>
                  <a:pt x="506" y="1699"/>
                  <a:pt x="836" y="1936"/>
                </a:cubicBezTo>
                <a:cubicBezTo>
                  <a:pt x="708" y="2744"/>
                  <a:pt x="708" y="2744"/>
                  <a:pt x="708" y="2744"/>
                </a:cubicBezTo>
                <a:cubicBezTo>
                  <a:pt x="1489" y="2230"/>
                  <a:pt x="1489" y="2230"/>
                  <a:pt x="1489" y="2230"/>
                </a:cubicBezTo>
                <a:cubicBezTo>
                  <a:pt x="1651" y="2269"/>
                  <a:pt x="1824" y="2291"/>
                  <a:pt x="2004" y="2291"/>
                </a:cubicBezTo>
                <a:cubicBezTo>
                  <a:pt x="2510" y="2291"/>
                  <a:pt x="2968" y="2122"/>
                  <a:pt x="3280" y="1855"/>
                </a:cubicBezTo>
                <a:cubicBezTo>
                  <a:pt x="3279" y="2951"/>
                  <a:pt x="3279" y="2951"/>
                  <a:pt x="3279" y="2951"/>
                </a:cubicBezTo>
                <a:cubicBezTo>
                  <a:pt x="3279" y="3132"/>
                  <a:pt x="3133" y="3279"/>
                  <a:pt x="2951" y="3279"/>
                </a:cubicBezTo>
                <a:close/>
                <a:moveTo>
                  <a:pt x="3034" y="988"/>
                </a:moveTo>
                <a:cubicBezTo>
                  <a:pt x="3034" y="1423"/>
                  <a:pt x="2573" y="1776"/>
                  <a:pt x="2004" y="1776"/>
                </a:cubicBezTo>
                <a:cubicBezTo>
                  <a:pt x="1435" y="1776"/>
                  <a:pt x="973" y="1423"/>
                  <a:pt x="973" y="988"/>
                </a:cubicBezTo>
                <a:cubicBezTo>
                  <a:pt x="973" y="554"/>
                  <a:pt x="1435" y="201"/>
                  <a:pt x="2004" y="201"/>
                </a:cubicBezTo>
                <a:cubicBezTo>
                  <a:pt x="2573" y="201"/>
                  <a:pt x="3034" y="554"/>
                  <a:pt x="3034" y="9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68" tIns="34285" rIns="68568" bIns="3428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684530"/>
            <a:endParaRPr lang="zh-CN" altLang="en-US" sz="1400">
              <a:solidFill>
                <a:prstClr val="black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3" name="文本框 5"/>
          <p:cNvSpPr txBox="1"/>
          <p:nvPr/>
        </p:nvSpPr>
        <p:spPr>
          <a:xfrm>
            <a:off x="4742722" y="2611511"/>
            <a:ext cx="590547" cy="530915"/>
          </a:xfrm>
          <a:prstGeom prst="rect">
            <a:avLst/>
          </a:prstGeom>
          <a:noFill/>
        </p:spPr>
        <p:txBody>
          <a:bodyPr wrap="none" lIns="68568" tIns="34285" rIns="68568" bIns="34285" rtlCol="0">
            <a:spAutoFit/>
          </a:bodyPr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000" dirty="0">
                <a:solidFill>
                  <a:prstClr val="black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Segoe UI Light" panose="020B0502040204020203" pitchFamily="34" charset="0"/>
              </a:rPr>
              <a:t>02</a:t>
            </a:r>
            <a:endParaRPr lang="zh-CN" altLang="en-US" sz="3000" dirty="0">
              <a:solidFill>
                <a:prstClr val="black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Segoe UI Light" panose="020B0502040204020203" pitchFamily="34" charset="0"/>
            </a:endParaRPr>
          </a:p>
        </p:txBody>
      </p:sp>
      <p:sp>
        <p:nvSpPr>
          <p:cNvPr id="24" name="文本框 6"/>
          <p:cNvSpPr txBox="1"/>
          <p:nvPr/>
        </p:nvSpPr>
        <p:spPr>
          <a:xfrm>
            <a:off x="3813413" y="1692142"/>
            <a:ext cx="590547" cy="530915"/>
          </a:xfrm>
          <a:prstGeom prst="rect">
            <a:avLst/>
          </a:prstGeom>
          <a:noFill/>
        </p:spPr>
        <p:txBody>
          <a:bodyPr wrap="none" lIns="68568" tIns="34285" rIns="68568" bIns="34285" rtlCol="0">
            <a:spAutoFit/>
          </a:bodyPr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000" dirty="0">
                <a:solidFill>
                  <a:prstClr val="black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Segoe UI Light" panose="020B0502040204020203" pitchFamily="34" charset="0"/>
              </a:rPr>
              <a:t>01</a:t>
            </a:r>
            <a:endParaRPr lang="zh-CN" altLang="en-US" sz="3000" dirty="0">
              <a:solidFill>
                <a:prstClr val="black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Segoe UI Light" panose="020B0502040204020203" pitchFamily="34" charset="0"/>
            </a:endParaRPr>
          </a:p>
        </p:txBody>
      </p:sp>
      <p:sp>
        <p:nvSpPr>
          <p:cNvPr id="25" name="文本框 8"/>
          <p:cNvSpPr txBox="1"/>
          <p:nvPr/>
        </p:nvSpPr>
        <p:spPr>
          <a:xfrm>
            <a:off x="280988" y="1807371"/>
            <a:ext cx="3139440" cy="297815"/>
          </a:xfrm>
          <a:prstGeom prst="rect">
            <a:avLst/>
          </a:prstGeom>
          <a:noFill/>
        </p:spPr>
        <p:txBody>
          <a:bodyPr wrap="square" lIns="68568" tIns="34285" rIns="68568" bIns="34285" rtlCol="0">
            <a:spAutoFit/>
          </a:bodyPr>
          <a:lstStyle/>
          <a:p>
            <a:pPr defTabSz="684530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zh-CN" dirty="0">
                <a:solidFill>
                  <a:prstClr val="black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目标公司级产品</a:t>
            </a:r>
            <a:r>
              <a:rPr kumimoji="1" lang="en-US" altLang="zh-CN" dirty="0">
                <a:solidFill>
                  <a:prstClr val="black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,   </a:t>
            </a:r>
            <a:r>
              <a:rPr kumimoji="1" lang="zh-CN" altLang="zh-CN" dirty="0">
                <a:solidFill>
                  <a:prstClr val="black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商业化服务</a:t>
            </a:r>
            <a:endParaRPr kumimoji="1" lang="zh-CN" altLang="zh-CN" dirty="0">
              <a:solidFill>
                <a:prstClr val="black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26" name="文本框 8"/>
          <p:cNvSpPr txBox="1"/>
          <p:nvPr/>
        </p:nvSpPr>
        <p:spPr>
          <a:xfrm>
            <a:off x="5717858" y="3036096"/>
            <a:ext cx="3101340" cy="297815"/>
          </a:xfrm>
          <a:prstGeom prst="rect">
            <a:avLst/>
          </a:prstGeom>
          <a:noFill/>
        </p:spPr>
        <p:txBody>
          <a:bodyPr wrap="square" lIns="68568" tIns="34285" rIns="68568" bIns="34285" rtlCol="0">
            <a:spAutoFit/>
          </a:bodyPr>
          <a:lstStyle/>
          <a:p>
            <a:pPr defTabSz="684530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>
                <a:solidFill>
                  <a:prstClr val="black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智能化 </a:t>
            </a:r>
            <a:r>
              <a:rPr kumimoji="1" lang="en-US" altLang="en-US" dirty="0">
                <a:solidFill>
                  <a:prstClr val="black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: </a:t>
            </a:r>
            <a:r>
              <a:rPr kumimoji="1" lang="zh-CN" altLang="en-US" dirty="0">
                <a:solidFill>
                  <a:prstClr val="black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问题自动定位</a:t>
            </a:r>
            <a:r>
              <a:rPr kumimoji="1" lang="en-US" altLang="zh-CN" dirty="0">
                <a:solidFill>
                  <a:prstClr val="black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, </a:t>
            </a:r>
            <a:r>
              <a:rPr kumimoji="1" lang="zh-CN" altLang="en-US" dirty="0">
                <a:solidFill>
                  <a:prstClr val="black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报警智能化</a:t>
            </a:r>
            <a:endParaRPr kumimoji="1" lang="zh-CN" altLang="en-US" dirty="0">
              <a:solidFill>
                <a:prstClr val="black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27" name="文本框 6"/>
          <p:cNvSpPr txBox="1"/>
          <p:nvPr/>
        </p:nvSpPr>
        <p:spPr>
          <a:xfrm>
            <a:off x="4742576" y="1719289"/>
            <a:ext cx="590546" cy="530915"/>
          </a:xfrm>
          <a:prstGeom prst="rect">
            <a:avLst/>
          </a:prstGeom>
          <a:noFill/>
        </p:spPr>
        <p:txBody>
          <a:bodyPr wrap="none" lIns="68568" tIns="34285" rIns="68568" bIns="34285" rtlCol="0">
            <a:spAutoFit/>
          </a:bodyPr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000" dirty="0">
                <a:solidFill>
                  <a:prstClr val="black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Segoe UI Light" panose="020B0502040204020203" pitchFamily="34" charset="0"/>
              </a:rPr>
              <a:t>03</a:t>
            </a:r>
            <a:endParaRPr lang="zh-CN" altLang="en-US" sz="3000" dirty="0">
              <a:solidFill>
                <a:prstClr val="black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Segoe UI Light" panose="020B0502040204020203" pitchFamily="34" charset="0"/>
            </a:endParaRPr>
          </a:p>
        </p:txBody>
      </p:sp>
      <p:sp>
        <p:nvSpPr>
          <p:cNvPr id="28" name="文本框 3"/>
          <p:cNvSpPr txBox="1"/>
          <p:nvPr/>
        </p:nvSpPr>
        <p:spPr>
          <a:xfrm>
            <a:off x="5717858" y="1692118"/>
            <a:ext cx="2983230" cy="530066"/>
          </a:xfrm>
          <a:prstGeom prst="rect">
            <a:avLst/>
          </a:prstGeom>
          <a:noFill/>
        </p:spPr>
        <p:txBody>
          <a:bodyPr wrap="square" lIns="68568" tIns="34285" rIns="68568" bIns="34285" rtlCol="0">
            <a:spAutoFit/>
          </a:bodyPr>
          <a:lstStyle/>
          <a:p>
            <a:pPr defTabSz="68453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精确率： </a:t>
            </a:r>
            <a:r>
              <a:rPr lang="en-US" altLang="zh-CN" b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90%</a:t>
            </a:r>
            <a:r>
              <a:rPr lang="zh-CN" altLang="en-US" b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， 监控分析、日志分析、</a:t>
            </a:r>
            <a:r>
              <a:rPr lang="en-US" altLang="zh-CN" b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SQL</a:t>
            </a:r>
            <a:r>
              <a:rPr lang="zh-CN" altLang="en-US" b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分析、拓扑分析</a:t>
            </a:r>
            <a:endParaRPr lang="zh-CN" altLang="en-US" b="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9" name="文本框 8"/>
          <p:cNvSpPr txBox="1"/>
          <p:nvPr/>
        </p:nvSpPr>
        <p:spPr>
          <a:xfrm>
            <a:off x="280988" y="2954181"/>
            <a:ext cx="3139440" cy="528955"/>
          </a:xfrm>
          <a:prstGeom prst="rect">
            <a:avLst/>
          </a:prstGeom>
          <a:noFill/>
        </p:spPr>
        <p:txBody>
          <a:bodyPr wrap="square" lIns="68568" tIns="34285" rIns="68568" bIns="34285" rtlCol="0">
            <a:spAutoFit/>
          </a:bodyPr>
          <a:lstStyle/>
          <a:p>
            <a:pPr defTabSz="684530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>
                <a:solidFill>
                  <a:prstClr val="black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降低故障数量、发现时长，处理时长：目标降低</a:t>
            </a:r>
            <a:r>
              <a:rPr kumimoji="1" lang="en-US" altLang="zh-CN" dirty="0">
                <a:solidFill>
                  <a:prstClr val="black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60%</a:t>
            </a:r>
            <a:endParaRPr kumimoji="1" lang="en-US" altLang="zh-CN" dirty="0">
              <a:solidFill>
                <a:prstClr val="black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30" name="文本框 6"/>
          <p:cNvSpPr txBox="1"/>
          <p:nvPr/>
        </p:nvSpPr>
        <p:spPr>
          <a:xfrm>
            <a:off x="3810079" y="2612258"/>
            <a:ext cx="590546" cy="530915"/>
          </a:xfrm>
          <a:prstGeom prst="rect">
            <a:avLst/>
          </a:prstGeom>
          <a:noFill/>
        </p:spPr>
        <p:txBody>
          <a:bodyPr wrap="none" lIns="68568" tIns="34285" rIns="68568" bIns="34285" rtlCol="0">
            <a:spAutoFit/>
          </a:bodyPr>
          <a:lstStyle/>
          <a:p>
            <a:pPr algn="ctr" defTabSz="68453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000" dirty="0">
                <a:solidFill>
                  <a:prstClr val="black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Segoe UI Light" panose="020B0502040204020203" pitchFamily="34" charset="0"/>
              </a:rPr>
              <a:t>04</a:t>
            </a:r>
            <a:endParaRPr lang="zh-CN" altLang="en-US" sz="3000" dirty="0">
              <a:solidFill>
                <a:prstClr val="black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Segoe UI Light" panose="020B0502040204020203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5079" y="1701800"/>
            <a:ext cx="9145271" cy="857250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13800" noProof="1">
                <a:solidFill>
                  <a:srgbClr val="1C91A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Q&amp;A</a:t>
            </a:r>
            <a:endParaRPr lang="en-US" altLang="zh-CN" sz="13800" noProof="1">
              <a:solidFill>
                <a:srgbClr val="1C91A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0030" y="711200"/>
            <a:ext cx="8500110" cy="5031105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endParaRPr lang="en-US" altLang="zh-CN"/>
          </a:p>
          <a:p>
            <a:r>
              <a:rPr lang="zh-CN" altLang="en-US" sz="1800"/>
              <a:t>                                                          雷达界面        </a:t>
            </a:r>
            <a:r>
              <a:rPr lang="en-US" altLang="zh-CN" sz="1800"/>
              <a:t>:      http://radar.corp.qunar.com</a:t>
            </a:r>
            <a:endParaRPr lang="en-US" altLang="zh-CN" sz="1800"/>
          </a:p>
          <a:p>
            <a:endParaRPr lang="en-US" altLang="zh-CN" sz="1800"/>
          </a:p>
          <a:p>
            <a:endParaRPr lang="en-US" altLang="zh-CN" sz="1800"/>
          </a:p>
          <a:p>
            <a:endParaRPr lang="zh-CN" altLang="en-US" sz="1800"/>
          </a:p>
          <a:p>
            <a:r>
              <a:rPr lang="zh-CN" altLang="en-US" sz="1800"/>
              <a:t>                                                          联系人</a:t>
            </a:r>
            <a:r>
              <a:rPr lang="en-US" altLang="zh-CN" sz="1800"/>
              <a:t>QTalk</a:t>
            </a:r>
            <a:r>
              <a:rPr lang="zh-CN" altLang="en-US" sz="1800"/>
              <a:t>   </a:t>
            </a:r>
            <a:r>
              <a:rPr lang="en-US" altLang="zh-CN" sz="1800"/>
              <a:t>:      xuechao.kang  jianbin.zhu</a:t>
            </a:r>
            <a:endParaRPr lang="en-US" altLang="zh-CN" sz="1800"/>
          </a:p>
          <a:p>
            <a:endParaRPr lang="en-US" altLang="zh-CN" sz="1800"/>
          </a:p>
          <a:p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                                                          </a:t>
            </a:r>
            <a:r>
              <a:rPr lang="zh-CN" altLang="zh-CN" sz="1800"/>
              <a:t>微信技术交流群： 智能运维系统</a:t>
            </a:r>
            <a:r>
              <a:rPr lang="en-US" altLang="zh-CN" sz="1800"/>
              <a:t>(</a:t>
            </a:r>
            <a:r>
              <a:rPr lang="zh-CN" altLang="zh-CN" sz="1800"/>
              <a:t>雷达</a:t>
            </a:r>
            <a:r>
              <a:rPr lang="en-US" altLang="zh-CN" sz="1800"/>
              <a:t>)</a:t>
            </a:r>
            <a:endParaRPr lang="en-US" altLang="zh-CN" sz="1800"/>
          </a:p>
          <a:p>
            <a:endParaRPr lang="en-US" altLang="zh-CN" sz="1800"/>
          </a:p>
          <a:p>
            <a:endParaRPr lang="en-US" altLang="zh-CN" sz="1800"/>
          </a:p>
          <a:p>
            <a:endParaRPr lang="en-US" altLang="zh-CN" sz="1800">
              <a:sym typeface="+mn-ea"/>
            </a:endParaRPr>
          </a:p>
          <a:p>
            <a:r>
              <a:rPr lang="en-US" altLang="zh-CN" sz="1800">
                <a:sym typeface="+mn-ea"/>
              </a:rPr>
              <a:t>wiki </a:t>
            </a:r>
            <a:r>
              <a:rPr lang="zh-CN" altLang="zh-CN" sz="1800">
                <a:sym typeface="+mn-ea"/>
              </a:rPr>
              <a:t>地址</a:t>
            </a:r>
            <a:r>
              <a:rPr lang="en-US" altLang="zh-CN" sz="1800">
                <a:sym typeface="+mn-ea"/>
              </a:rPr>
              <a:t> :      http://wiki.corp.qunar.com/confluence/pages/viewpage.action?pageId=139691411</a:t>
            </a:r>
            <a:endParaRPr lang="en-US" altLang="zh-CN" sz="1800"/>
          </a:p>
          <a:p>
            <a:endParaRPr lang="en-US" altLang="zh-CN" sz="1800"/>
          </a:p>
          <a:p>
            <a:endParaRPr lang="en-US" altLang="zh-CN" sz="1800"/>
          </a:p>
          <a:p>
            <a:endParaRPr lang="en-US" altLang="zh-CN" sz="1800"/>
          </a:p>
        </p:txBody>
      </p:sp>
      <p:pic>
        <p:nvPicPr>
          <p:cNvPr id="6" name="图片 5" descr="radar_weicha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232" y="55880"/>
            <a:ext cx="3474085" cy="41789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 noChangeArrowheads="1"/>
          </p:cNvSpPr>
          <p:nvPr>
            <p:ph type="ctrTitle"/>
          </p:nvPr>
        </p:nvSpPr>
        <p:spPr>
          <a:xfrm>
            <a:off x="1599565" y="1735455"/>
            <a:ext cx="7168515" cy="17907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一、没法忽视的线上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bug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和故障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or 749"/>
          <p:cNvCxnSpPr>
            <a:cxnSpLocks noChangeShapeType="1"/>
            <a:stCxn id="107" idx="0"/>
            <a:endCxn id="98" idx="0"/>
          </p:cNvCxnSpPr>
          <p:nvPr/>
        </p:nvCxnSpPr>
        <p:spPr bwMode="auto">
          <a:xfrm>
            <a:off x="1444680" y="1572922"/>
            <a:ext cx="3279775" cy="1177925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Connector 750"/>
          <p:cNvCxnSpPr>
            <a:cxnSpLocks noChangeShapeType="1"/>
            <a:stCxn id="101" idx="0"/>
            <a:endCxn id="98" idx="0"/>
          </p:cNvCxnSpPr>
          <p:nvPr/>
        </p:nvCxnSpPr>
        <p:spPr bwMode="auto">
          <a:xfrm>
            <a:off x="3606852" y="1690392"/>
            <a:ext cx="1117600" cy="106045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Connector 751"/>
          <p:cNvCxnSpPr>
            <a:cxnSpLocks noChangeShapeType="1"/>
            <a:stCxn id="110" idx="0"/>
            <a:endCxn id="98" idx="0"/>
          </p:cNvCxnSpPr>
          <p:nvPr/>
        </p:nvCxnSpPr>
        <p:spPr bwMode="auto">
          <a:xfrm>
            <a:off x="4724450" y="1410991"/>
            <a:ext cx="0" cy="133985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Connector 752"/>
          <p:cNvCxnSpPr>
            <a:cxnSpLocks noChangeShapeType="1"/>
            <a:stCxn id="102" idx="0"/>
            <a:endCxn id="98" idx="0"/>
          </p:cNvCxnSpPr>
          <p:nvPr/>
        </p:nvCxnSpPr>
        <p:spPr bwMode="auto">
          <a:xfrm flipH="1">
            <a:off x="4724457" y="1820572"/>
            <a:ext cx="1425575" cy="930275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Connector 753"/>
          <p:cNvCxnSpPr>
            <a:cxnSpLocks noChangeShapeType="1"/>
            <a:stCxn id="98" idx="0"/>
            <a:endCxn id="104" idx="0"/>
          </p:cNvCxnSpPr>
          <p:nvPr/>
        </p:nvCxnSpPr>
        <p:spPr bwMode="auto">
          <a:xfrm>
            <a:off x="4724457" y="2750840"/>
            <a:ext cx="2397125" cy="200025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Connector 754"/>
          <p:cNvCxnSpPr>
            <a:cxnSpLocks noChangeShapeType="1"/>
            <a:stCxn id="105" idx="0"/>
            <a:endCxn id="98" idx="0"/>
          </p:cNvCxnSpPr>
          <p:nvPr/>
        </p:nvCxnSpPr>
        <p:spPr bwMode="auto">
          <a:xfrm flipH="1">
            <a:off x="4724450" y="1969790"/>
            <a:ext cx="2838450" cy="78105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Connector 755"/>
          <p:cNvCxnSpPr>
            <a:cxnSpLocks noChangeShapeType="1"/>
            <a:stCxn id="98" idx="0"/>
            <a:endCxn id="106" idx="0"/>
          </p:cNvCxnSpPr>
          <p:nvPr/>
        </p:nvCxnSpPr>
        <p:spPr bwMode="auto">
          <a:xfrm>
            <a:off x="4724457" y="2750840"/>
            <a:ext cx="3559175" cy="638175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Connector 756"/>
          <p:cNvCxnSpPr>
            <a:cxnSpLocks noChangeShapeType="1"/>
            <a:stCxn id="98" idx="0"/>
            <a:endCxn id="103" idx="0"/>
          </p:cNvCxnSpPr>
          <p:nvPr/>
        </p:nvCxnSpPr>
        <p:spPr bwMode="auto">
          <a:xfrm>
            <a:off x="4724451" y="2750842"/>
            <a:ext cx="1143000" cy="113030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Connector 757"/>
          <p:cNvCxnSpPr>
            <a:cxnSpLocks noChangeShapeType="1"/>
            <a:stCxn id="98" idx="0"/>
            <a:endCxn id="109" idx="0"/>
          </p:cNvCxnSpPr>
          <p:nvPr/>
        </p:nvCxnSpPr>
        <p:spPr bwMode="auto">
          <a:xfrm flipH="1">
            <a:off x="4724450" y="2750841"/>
            <a:ext cx="0" cy="151765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Connector 758"/>
          <p:cNvCxnSpPr>
            <a:cxnSpLocks noChangeShapeType="1"/>
            <a:stCxn id="98" idx="0"/>
            <a:endCxn id="100" idx="0"/>
          </p:cNvCxnSpPr>
          <p:nvPr/>
        </p:nvCxnSpPr>
        <p:spPr bwMode="auto">
          <a:xfrm flipH="1">
            <a:off x="3317932" y="2750840"/>
            <a:ext cx="1406525" cy="1000125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Connector 759"/>
          <p:cNvCxnSpPr>
            <a:cxnSpLocks noChangeShapeType="1"/>
            <a:stCxn id="98" idx="0"/>
            <a:endCxn id="108" idx="0"/>
          </p:cNvCxnSpPr>
          <p:nvPr/>
        </p:nvCxnSpPr>
        <p:spPr bwMode="auto">
          <a:xfrm flipH="1">
            <a:off x="1841551" y="2750840"/>
            <a:ext cx="2882900" cy="72390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Connector 760"/>
          <p:cNvCxnSpPr>
            <a:cxnSpLocks noChangeShapeType="1"/>
            <a:stCxn id="99" idx="0"/>
            <a:endCxn id="98" idx="0"/>
          </p:cNvCxnSpPr>
          <p:nvPr/>
        </p:nvCxnSpPr>
        <p:spPr bwMode="auto">
          <a:xfrm>
            <a:off x="2327332" y="2455565"/>
            <a:ext cx="2397125" cy="295275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Shape 761"/>
          <p:cNvSpPr/>
          <p:nvPr/>
        </p:nvSpPr>
        <p:spPr bwMode="auto">
          <a:xfrm>
            <a:off x="4013250" y="2039640"/>
            <a:ext cx="1422400" cy="1422400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99" name="Shape 762"/>
          <p:cNvSpPr/>
          <p:nvPr/>
        </p:nvSpPr>
        <p:spPr bwMode="auto">
          <a:xfrm>
            <a:off x="1886002" y="2014240"/>
            <a:ext cx="882650" cy="882650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00" name="Shape 763"/>
          <p:cNvSpPr/>
          <p:nvPr/>
        </p:nvSpPr>
        <p:spPr bwMode="auto">
          <a:xfrm>
            <a:off x="2628952" y="3061990"/>
            <a:ext cx="1377950" cy="1377950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01" name="Shape 764"/>
          <p:cNvSpPr/>
          <p:nvPr/>
        </p:nvSpPr>
        <p:spPr bwMode="auto">
          <a:xfrm>
            <a:off x="3048051" y="1131591"/>
            <a:ext cx="1117600" cy="1117600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C000"/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02" name="Shape 765"/>
          <p:cNvSpPr/>
          <p:nvPr/>
        </p:nvSpPr>
        <p:spPr bwMode="auto">
          <a:xfrm>
            <a:off x="5461051" y="1131592"/>
            <a:ext cx="1377950" cy="1377950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03" name="Shape 766"/>
          <p:cNvSpPr/>
          <p:nvPr/>
        </p:nvSpPr>
        <p:spPr bwMode="auto">
          <a:xfrm>
            <a:off x="5308650" y="3322341"/>
            <a:ext cx="1117600" cy="1117600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C000"/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04" name="Shape 767"/>
          <p:cNvSpPr/>
          <p:nvPr/>
        </p:nvSpPr>
        <p:spPr bwMode="auto">
          <a:xfrm>
            <a:off x="6680251" y="2509540"/>
            <a:ext cx="882650" cy="882650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C000"/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05" name="Shape 768"/>
          <p:cNvSpPr/>
          <p:nvPr/>
        </p:nvSpPr>
        <p:spPr bwMode="auto">
          <a:xfrm>
            <a:off x="7283500" y="1690390"/>
            <a:ext cx="558800" cy="558800"/>
          </a:xfrm>
          <a:custGeom>
            <a:avLst/>
            <a:gdLst>
              <a:gd name="T0" fmla="*/ 2147483647 w 19679"/>
              <a:gd name="T1" fmla="*/ 1873741985 h 19679"/>
              <a:gd name="T2" fmla="*/ 2147483647 w 19679"/>
              <a:gd name="T3" fmla="*/ 2147483647 h 19679"/>
              <a:gd name="T4" fmla="*/ 1873741985 w 19679"/>
              <a:gd name="T5" fmla="*/ 2147483647 h 19679"/>
              <a:gd name="T6" fmla="*/ 1873741985 w 19679"/>
              <a:gd name="T7" fmla="*/ 1873741985 h 19679"/>
              <a:gd name="T8" fmla="*/ 2147483647 w 19679"/>
              <a:gd name="T9" fmla="*/ 1873741985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06" name="Shape 769"/>
          <p:cNvSpPr/>
          <p:nvPr/>
        </p:nvSpPr>
        <p:spPr bwMode="auto">
          <a:xfrm>
            <a:off x="7842301" y="2947690"/>
            <a:ext cx="882650" cy="882650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07" name="Shape 770"/>
          <p:cNvSpPr/>
          <p:nvPr/>
        </p:nvSpPr>
        <p:spPr bwMode="auto">
          <a:xfrm>
            <a:off x="1003351" y="1131592"/>
            <a:ext cx="882650" cy="882650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C000"/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08" name="Shape 771"/>
          <p:cNvSpPr/>
          <p:nvPr/>
        </p:nvSpPr>
        <p:spPr bwMode="auto">
          <a:xfrm>
            <a:off x="1562151" y="3195340"/>
            <a:ext cx="558800" cy="558800"/>
          </a:xfrm>
          <a:custGeom>
            <a:avLst/>
            <a:gdLst>
              <a:gd name="T0" fmla="*/ 2147483647 w 19679"/>
              <a:gd name="T1" fmla="*/ 1873741985 h 19679"/>
              <a:gd name="T2" fmla="*/ 2147483647 w 19679"/>
              <a:gd name="T3" fmla="*/ 2147483647 h 19679"/>
              <a:gd name="T4" fmla="*/ 1873741985 w 19679"/>
              <a:gd name="T5" fmla="*/ 2147483647 h 19679"/>
              <a:gd name="T6" fmla="*/ 1873741985 w 19679"/>
              <a:gd name="T7" fmla="*/ 1873741985 h 19679"/>
              <a:gd name="T8" fmla="*/ 2147483647 w 19679"/>
              <a:gd name="T9" fmla="*/ 1873741985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C000"/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09" name="Shape 772"/>
          <p:cNvSpPr/>
          <p:nvPr/>
        </p:nvSpPr>
        <p:spPr bwMode="auto">
          <a:xfrm>
            <a:off x="4445050" y="3989092"/>
            <a:ext cx="558800" cy="558800"/>
          </a:xfrm>
          <a:custGeom>
            <a:avLst/>
            <a:gdLst>
              <a:gd name="T0" fmla="*/ 2147483647 w 19679"/>
              <a:gd name="T1" fmla="*/ 1873741985 h 19679"/>
              <a:gd name="T2" fmla="*/ 2147483647 w 19679"/>
              <a:gd name="T3" fmla="*/ 2147483647 h 19679"/>
              <a:gd name="T4" fmla="*/ 1873741985 w 19679"/>
              <a:gd name="T5" fmla="*/ 2147483647 h 19679"/>
              <a:gd name="T6" fmla="*/ 1873741985 w 19679"/>
              <a:gd name="T7" fmla="*/ 1873741985 h 19679"/>
              <a:gd name="T8" fmla="*/ 2147483647 w 19679"/>
              <a:gd name="T9" fmla="*/ 1873741985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10" name="Shape 773"/>
          <p:cNvSpPr/>
          <p:nvPr/>
        </p:nvSpPr>
        <p:spPr bwMode="auto">
          <a:xfrm>
            <a:off x="4445050" y="1131590"/>
            <a:ext cx="558800" cy="558800"/>
          </a:xfrm>
          <a:custGeom>
            <a:avLst/>
            <a:gdLst>
              <a:gd name="T0" fmla="*/ 2147483647 w 19679"/>
              <a:gd name="T1" fmla="*/ 1873741985 h 19679"/>
              <a:gd name="T2" fmla="*/ 2147483647 w 19679"/>
              <a:gd name="T3" fmla="*/ 2147483647 h 19679"/>
              <a:gd name="T4" fmla="*/ 1873741985 w 19679"/>
              <a:gd name="T5" fmla="*/ 2147483647 h 19679"/>
              <a:gd name="T6" fmla="*/ 1873741985 w 19679"/>
              <a:gd name="T7" fmla="*/ 1873741985 h 19679"/>
              <a:gd name="T8" fmla="*/ 2147483647 w 19679"/>
              <a:gd name="T9" fmla="*/ 1873741985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11" name="Shape 775"/>
          <p:cNvSpPr>
            <a:spLocks noChangeArrowheads="1"/>
          </p:cNvSpPr>
          <p:nvPr/>
        </p:nvSpPr>
        <p:spPr bwMode="auto">
          <a:xfrm>
            <a:off x="3124250" y="1564219"/>
            <a:ext cx="952500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12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12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12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12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2" charset="-122"/>
                <a:sym typeface="Arial" panose="020B0604020202020204" pitchFamily="34" charset="0"/>
              </a:rPr>
              <a:t>sonar</a:t>
            </a:r>
            <a:endParaRPr lang="zh-CN" alt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sp>
        <p:nvSpPr>
          <p:cNvPr id="112" name="Shape 779"/>
          <p:cNvSpPr>
            <a:spLocks noChangeArrowheads="1"/>
          </p:cNvSpPr>
          <p:nvPr/>
        </p:nvSpPr>
        <p:spPr bwMode="auto">
          <a:xfrm>
            <a:off x="6648500" y="2855615"/>
            <a:ext cx="9525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12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12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12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12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2" charset="-122"/>
                <a:sym typeface="Arial" panose="020B0604020202020204" pitchFamily="34" charset="0"/>
              </a:rPr>
              <a:t>CR</a:t>
            </a:r>
            <a:endParaRPr lang="zh-CN" altLang="en-US" sz="12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sp>
        <p:nvSpPr>
          <p:cNvPr id="113" name="Shape 780"/>
          <p:cNvSpPr>
            <a:spLocks noChangeArrowheads="1"/>
          </p:cNvSpPr>
          <p:nvPr/>
        </p:nvSpPr>
        <p:spPr bwMode="auto">
          <a:xfrm>
            <a:off x="7810550" y="3293766"/>
            <a:ext cx="9525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12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12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12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12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2" charset="-122"/>
                <a:sym typeface="Arial" panose="020B0604020202020204" pitchFamily="34" charset="0"/>
              </a:rPr>
              <a:t>测试</a:t>
            </a:r>
            <a:r>
              <a: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2" charset="-122"/>
                <a:sym typeface="Arial" panose="020B0604020202020204" pitchFamily="34" charset="0"/>
              </a:rPr>
              <a:t>review</a:t>
            </a:r>
            <a:endParaRPr lang="zh-CN" altLang="en-US" sz="12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sp>
        <p:nvSpPr>
          <p:cNvPr id="114" name="Shape 781"/>
          <p:cNvSpPr>
            <a:spLocks noChangeArrowheads="1"/>
          </p:cNvSpPr>
          <p:nvPr/>
        </p:nvSpPr>
        <p:spPr bwMode="auto">
          <a:xfrm>
            <a:off x="1855838" y="2361904"/>
            <a:ext cx="952500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12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12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12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12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2" charset="-122"/>
                <a:sym typeface="Arial" panose="020B0604020202020204" pitchFamily="34" charset="0"/>
              </a:rPr>
              <a:t>自动化</a:t>
            </a:r>
            <a:endParaRPr lang="zh-CN" altLang="en-US" sz="12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sp>
        <p:nvSpPr>
          <p:cNvPr id="115" name="Shape 782"/>
          <p:cNvSpPr>
            <a:spLocks noChangeArrowheads="1"/>
          </p:cNvSpPr>
          <p:nvPr/>
        </p:nvSpPr>
        <p:spPr bwMode="auto">
          <a:xfrm>
            <a:off x="971600" y="1485604"/>
            <a:ext cx="952500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12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12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12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12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2" charset="-122"/>
                <a:sym typeface="Arial" panose="020B0604020202020204" pitchFamily="34" charset="0"/>
              </a:rPr>
              <a:t>设计</a:t>
            </a:r>
            <a:r>
              <a: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2" charset="-122"/>
                <a:sym typeface="Arial" panose="020B0604020202020204" pitchFamily="34" charset="0"/>
              </a:rPr>
              <a:t>review</a:t>
            </a:r>
            <a:endParaRPr lang="zh-CN" altLang="en-US" sz="12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sp>
        <p:nvSpPr>
          <p:cNvPr id="116" name="Shape 783"/>
          <p:cNvSpPr>
            <a:spLocks noChangeArrowheads="1"/>
          </p:cNvSpPr>
          <p:nvPr/>
        </p:nvSpPr>
        <p:spPr bwMode="auto">
          <a:xfrm>
            <a:off x="4248200" y="1330028"/>
            <a:ext cx="9525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12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12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12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12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2" charset="-122"/>
                <a:sym typeface="Arial" panose="020B0604020202020204" pitchFamily="34" charset="0"/>
              </a:rPr>
              <a:t>…</a:t>
            </a:r>
            <a:endParaRPr lang="zh-CN" altLang="en-US" sz="12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sp>
        <p:nvSpPr>
          <p:cNvPr id="118" name="Shape 785"/>
          <p:cNvSpPr>
            <a:spLocks noChangeArrowheads="1"/>
          </p:cNvSpPr>
          <p:nvPr/>
        </p:nvSpPr>
        <p:spPr bwMode="auto">
          <a:xfrm>
            <a:off x="7086650" y="1882479"/>
            <a:ext cx="9525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12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12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12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12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2" charset="-122"/>
                <a:sym typeface="Arial" panose="020B0604020202020204" pitchFamily="34" charset="0"/>
              </a:rPr>
              <a:t>…</a:t>
            </a:r>
            <a:endParaRPr lang="zh-CN" altLang="en-US" sz="12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sp>
        <p:nvSpPr>
          <p:cNvPr id="119" name="Shape 786"/>
          <p:cNvSpPr>
            <a:spLocks noChangeArrowheads="1"/>
          </p:cNvSpPr>
          <p:nvPr/>
        </p:nvSpPr>
        <p:spPr bwMode="auto">
          <a:xfrm>
            <a:off x="1365300" y="3381078"/>
            <a:ext cx="9525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12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12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12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12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2" charset="-122"/>
                <a:sym typeface="Arial" panose="020B0604020202020204" pitchFamily="34" charset="0"/>
              </a:rPr>
              <a:t>…</a:t>
            </a:r>
            <a:endParaRPr lang="zh-CN" altLang="en-US" sz="12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sp>
        <p:nvSpPr>
          <p:cNvPr id="121" name="TextBox 13"/>
          <p:cNvSpPr txBox="1">
            <a:spLocks noChangeArrowheads="1"/>
          </p:cNvSpPr>
          <p:nvPr/>
        </p:nvSpPr>
        <p:spPr bwMode="auto">
          <a:xfrm>
            <a:off x="5703145" y="1696741"/>
            <a:ext cx="977106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2" charset="-122"/>
                <a:sym typeface="Arial" panose="020B0604020202020204" pitchFamily="34" charset="0"/>
              </a:rPr>
              <a:t>Code Diff</a:t>
            </a:r>
            <a:endParaRPr lang="en-US" altLang="zh-CN" sz="16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sp>
        <p:nvSpPr>
          <p:cNvPr id="122" name="TextBox 13"/>
          <p:cNvSpPr txBox="1">
            <a:spLocks noChangeArrowheads="1"/>
          </p:cNvSpPr>
          <p:nvPr/>
        </p:nvSpPr>
        <p:spPr bwMode="auto">
          <a:xfrm>
            <a:off x="5580082" y="3760653"/>
            <a:ext cx="6858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2" charset="-122"/>
                <a:sym typeface="Arial" panose="020B0604020202020204" pitchFamily="34" charset="0"/>
              </a:rPr>
              <a:t>case</a:t>
            </a:r>
            <a:endParaRPr lang="en-US" altLang="zh-CN" sz="16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sp>
        <p:nvSpPr>
          <p:cNvPr id="123" name="TextBox 13"/>
          <p:cNvSpPr txBox="1">
            <a:spLocks noChangeArrowheads="1"/>
          </p:cNvSpPr>
          <p:nvPr/>
        </p:nvSpPr>
        <p:spPr bwMode="auto">
          <a:xfrm>
            <a:off x="2875608" y="3621680"/>
            <a:ext cx="9763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2" charset="-122"/>
                <a:sym typeface="Arial" panose="020B0604020202020204" pitchFamily="34" charset="0"/>
              </a:rPr>
              <a:t>checklist</a:t>
            </a:r>
            <a:endParaRPr lang="en-US" altLang="zh-CN" sz="16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sp>
        <p:nvSpPr>
          <p:cNvPr id="124" name="TextBox 13"/>
          <p:cNvSpPr txBox="1">
            <a:spLocks noChangeArrowheads="1"/>
          </p:cNvSpPr>
          <p:nvPr/>
        </p:nvSpPr>
        <p:spPr bwMode="auto">
          <a:xfrm>
            <a:off x="4428183" y="2571751"/>
            <a:ext cx="7918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2" charset="-122"/>
                <a:sym typeface="Arial" panose="020B0604020202020204" pitchFamily="34" charset="0"/>
              </a:rPr>
              <a:t>质量</a:t>
            </a:r>
            <a:endParaRPr lang="en-US" altLang="zh-CN" sz="24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sp>
        <p:nvSpPr>
          <p:cNvPr id="126" name="Shape 783"/>
          <p:cNvSpPr>
            <a:spLocks noChangeArrowheads="1"/>
          </p:cNvSpPr>
          <p:nvPr/>
        </p:nvSpPr>
        <p:spPr bwMode="auto">
          <a:xfrm>
            <a:off x="4248200" y="4176417"/>
            <a:ext cx="9525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412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12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12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12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12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2" charset="-122"/>
                <a:sym typeface="Arial" panose="020B0604020202020204" pitchFamily="34" charset="0"/>
              </a:rPr>
              <a:t>覆盖率</a:t>
            </a:r>
            <a:endParaRPr lang="zh-CN" altLang="en-US" sz="12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sp>
        <p:nvSpPr>
          <p:cNvPr id="127" name="标题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zh-CN" altLang="en-US" sz="2400" dirty="0"/>
              <a:t>上线前质量控制</a:t>
            </a:r>
            <a:endParaRPr lang="zh-CN" altLang="en-US" sz="24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接连接符 7"/>
          <p:cNvCxnSpPr>
            <a:cxnSpLocks noChangeShapeType="1"/>
          </p:cNvCxnSpPr>
          <p:nvPr/>
        </p:nvCxnSpPr>
        <p:spPr bwMode="auto">
          <a:xfrm>
            <a:off x="4531519" y="1067991"/>
            <a:ext cx="0" cy="3539728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8"/>
          <p:cNvCxnSpPr>
            <a:cxnSpLocks noChangeShapeType="1"/>
          </p:cNvCxnSpPr>
          <p:nvPr/>
        </p:nvCxnSpPr>
        <p:spPr bwMode="auto">
          <a:xfrm>
            <a:off x="789386" y="1067991"/>
            <a:ext cx="3742134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直接连接符 9"/>
          <p:cNvCxnSpPr>
            <a:cxnSpLocks noChangeShapeType="1"/>
          </p:cNvCxnSpPr>
          <p:nvPr/>
        </p:nvCxnSpPr>
        <p:spPr bwMode="auto">
          <a:xfrm>
            <a:off x="4531526" y="4607719"/>
            <a:ext cx="374213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矩形 13"/>
          <p:cNvSpPr>
            <a:spLocks noChangeArrowheads="1"/>
          </p:cNvSpPr>
          <p:nvPr/>
        </p:nvSpPr>
        <p:spPr bwMode="auto">
          <a:xfrm>
            <a:off x="789392" y="1272786"/>
            <a:ext cx="3545681" cy="216306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lIns="68559" tIns="34282" rIns="68559" bIns="34282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1" name="矩形 14"/>
          <p:cNvSpPr>
            <a:spLocks noChangeArrowheads="1"/>
          </p:cNvSpPr>
          <p:nvPr/>
        </p:nvSpPr>
        <p:spPr bwMode="auto">
          <a:xfrm>
            <a:off x="789392" y="3579863"/>
            <a:ext cx="3545681" cy="10278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68559" tIns="34282" rIns="68559" bIns="34282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2" name="矩形 15"/>
          <p:cNvSpPr>
            <a:spLocks noChangeArrowheads="1"/>
          </p:cNvSpPr>
          <p:nvPr/>
        </p:nvSpPr>
        <p:spPr bwMode="auto">
          <a:xfrm>
            <a:off x="4727979" y="2334246"/>
            <a:ext cx="3545681" cy="2208409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lIns="68559" tIns="34282" rIns="68559" bIns="34282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3" name="矩形 16"/>
          <p:cNvSpPr>
            <a:spLocks noChangeArrowheads="1"/>
          </p:cNvSpPr>
          <p:nvPr/>
        </p:nvSpPr>
        <p:spPr bwMode="auto">
          <a:xfrm>
            <a:off x="4727979" y="1142224"/>
            <a:ext cx="3545681" cy="9372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68559" tIns="34282" rIns="68559" bIns="34282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4" name="文本框 21"/>
          <p:cNvSpPr txBox="1">
            <a:spLocks noChangeArrowheads="1"/>
          </p:cNvSpPr>
          <p:nvPr/>
        </p:nvSpPr>
        <p:spPr bwMode="auto">
          <a:xfrm>
            <a:off x="1907707" y="3841686"/>
            <a:ext cx="1224136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9" tIns="34282" rIns="68559" bIns="3428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44444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故障</a:t>
            </a:r>
            <a:endParaRPr lang="zh-CN" altLang="en-US" sz="3200" b="1" dirty="0">
              <a:solidFill>
                <a:srgbClr val="444446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5" name="文本框 22"/>
          <p:cNvSpPr txBox="1">
            <a:spLocks noChangeArrowheads="1"/>
          </p:cNvSpPr>
          <p:nvPr/>
        </p:nvSpPr>
        <p:spPr bwMode="auto">
          <a:xfrm>
            <a:off x="5622138" y="1294623"/>
            <a:ext cx="2062163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59" tIns="34282" rIns="68559" bIns="3428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44444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线上</a:t>
            </a:r>
            <a:r>
              <a:rPr lang="en-US" altLang="zh-CN" sz="3200" b="1" dirty="0">
                <a:solidFill>
                  <a:srgbClr val="44444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bug</a:t>
            </a:r>
            <a:endParaRPr lang="zh-CN" altLang="en-US" sz="3200" b="1" dirty="0">
              <a:solidFill>
                <a:srgbClr val="444446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6" name="TextBox 35"/>
          <p:cNvSpPr txBox="1">
            <a:spLocks noChangeArrowheads="1"/>
          </p:cNvSpPr>
          <p:nvPr/>
        </p:nvSpPr>
        <p:spPr bwMode="auto">
          <a:xfrm>
            <a:off x="1072756" y="1569245"/>
            <a:ext cx="2978944" cy="1177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59" tIns="34282" rIns="68559" bIns="3428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2" charset="-122"/>
                <a:ea typeface="微软雅黑" panose="020B0503020204020204" pitchFamily="2" charset="-122"/>
              </a:rPr>
              <a:t>故障总数</a:t>
            </a:r>
            <a:r>
              <a:rPr lang="en-US" altLang="zh-CN" sz="2400" dirty="0">
                <a:latin typeface="微软雅黑" panose="020B0503020204020204" pitchFamily="2" charset="-122"/>
                <a:ea typeface="微软雅黑" panose="020B0503020204020204" pitchFamily="2" charset="-122"/>
              </a:rPr>
              <a:t>	820+</a:t>
            </a:r>
            <a:endParaRPr lang="en-US" altLang="zh-CN" sz="24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latin typeface="微软雅黑" panose="020B0503020204020204" pitchFamily="2" charset="-122"/>
                <a:ea typeface="微软雅黑" panose="020B0503020204020204" pitchFamily="2" charset="-122"/>
              </a:rPr>
              <a:t>P1		149</a:t>
            </a:r>
            <a:endParaRPr lang="en-US" altLang="zh-CN" sz="24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latin typeface="微软雅黑" panose="020B0503020204020204" pitchFamily="2" charset="-122"/>
                <a:ea typeface="微软雅黑" panose="020B0503020204020204" pitchFamily="2" charset="-122"/>
              </a:rPr>
              <a:t>P2		147</a:t>
            </a:r>
            <a:endParaRPr lang="zh-CN" altLang="en-US" sz="24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7" name="TextBox 35"/>
          <p:cNvSpPr txBox="1">
            <a:spLocks noChangeArrowheads="1"/>
          </p:cNvSpPr>
          <p:nvPr/>
        </p:nvSpPr>
        <p:spPr bwMode="auto">
          <a:xfrm>
            <a:off x="5011341" y="2499438"/>
            <a:ext cx="2978944" cy="148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59" tIns="34282" rIns="68559" bIns="3428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2" charset="-122"/>
                <a:ea typeface="微软雅黑" panose="020B0503020204020204" pitchFamily="2" charset="-122"/>
              </a:rPr>
              <a:t>机票</a:t>
            </a:r>
            <a:r>
              <a:rPr lang="en-US" altLang="zh-CN" sz="2400" dirty="0">
                <a:latin typeface="微软雅黑" panose="020B0503020204020204" pitchFamily="2" charset="-122"/>
                <a:ea typeface="微软雅黑" panose="020B0503020204020204" pitchFamily="2" charset="-122"/>
              </a:rPr>
              <a:t>		2141</a:t>
            </a:r>
            <a:endParaRPr lang="en-US" altLang="zh-CN" sz="24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2" charset="-122"/>
                <a:ea typeface="微软雅黑" panose="020B0503020204020204" pitchFamily="2" charset="-122"/>
              </a:rPr>
              <a:t>无线车车</a:t>
            </a:r>
            <a:r>
              <a:rPr lang="en-US" altLang="zh-CN" sz="2400" dirty="0">
                <a:latin typeface="微软雅黑" panose="020B0503020204020204" pitchFamily="2" charset="-122"/>
                <a:ea typeface="微软雅黑" panose="020B0503020204020204" pitchFamily="2" charset="-122"/>
              </a:rPr>
              <a:t>	305</a:t>
            </a:r>
            <a:endParaRPr lang="en-US" altLang="zh-CN" sz="24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latin typeface="微软雅黑" panose="020B0503020204020204" pitchFamily="2" charset="-122"/>
                <a:ea typeface="微软雅黑" panose="020B0503020204020204" pitchFamily="2" charset="-122"/>
              </a:rPr>
              <a:t>…</a:t>
            </a:r>
            <a:endParaRPr lang="en-US" altLang="zh-CN" sz="24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0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0" name="标题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zh-CN" altLang="en-US" sz="2400" dirty="0"/>
              <a:t>线上问题不可避免</a:t>
            </a:r>
            <a:endParaRPr lang="zh-CN" altLang="en-US" sz="24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 noChangeArrowheads="1"/>
          </p:cNvSpPr>
          <p:nvPr>
            <p:ph type="ctrTitle"/>
          </p:nvPr>
        </p:nvSpPr>
        <p:spPr>
          <a:xfrm>
            <a:off x="2428876" y="1460500"/>
            <a:ext cx="5786438" cy="17907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二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、线上问题处理之痛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z="2400" dirty="0"/>
              <a:t>场景一  </a:t>
            </a:r>
            <a:r>
              <a:rPr lang="zh-CN" altLang="en-US" sz="2400">
                <a:sym typeface="+mn-ea"/>
              </a:rPr>
              <a:t>项目发布时  系统质量</a:t>
            </a:r>
            <a:endParaRPr lang="en-US" altLang="zh-CN" sz="2400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825117" y="1200150"/>
            <a:ext cx="5315585" cy="3395980"/>
          </a:xfrm>
        </p:spPr>
        <p:txBody>
          <a:bodyPr>
            <a:normAutofit fontScale="80000"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noProof="1">
                <a:solidFill>
                  <a:schemeClr val="tx2"/>
                </a:solidFill>
              </a:rPr>
              <a:t>项目发布时，需要关注</a:t>
            </a:r>
            <a:endParaRPr lang="en-US" altLang="zh-CN" sz="2400" noProof="1">
              <a:solidFill>
                <a:schemeClr val="tx2"/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Tx/>
              <a:buAutoNum type="arabicPeriod"/>
            </a:pPr>
            <a:r>
              <a:rPr lang="zh-CN" altLang="en-US" sz="2400" noProof="1">
                <a:solidFill>
                  <a:schemeClr val="tx2"/>
                </a:solidFill>
              </a:rPr>
              <a:t>监控，</a:t>
            </a:r>
            <a:r>
              <a:rPr lang="zh-CN" altLang="zh-CN" sz="2400" noProof="1">
                <a:solidFill>
                  <a:schemeClr val="tx2"/>
                </a:solidFill>
              </a:rPr>
              <a:t>数量太多</a:t>
            </a:r>
            <a:endParaRPr lang="zh-CN" altLang="zh-CN" sz="2400" noProof="1">
              <a:solidFill>
                <a:schemeClr val="tx2"/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Tx/>
              <a:buAutoNum type="arabicPeriod"/>
            </a:pPr>
            <a:r>
              <a:rPr lang="zh-CN" altLang="en-US" sz="2400" noProof="1">
                <a:solidFill>
                  <a:schemeClr val="tx2"/>
                </a:solidFill>
              </a:rPr>
              <a:t>报警，配置不全面</a:t>
            </a:r>
            <a:endParaRPr lang="en-US" altLang="zh-CN" sz="2400" noProof="1">
              <a:solidFill>
                <a:schemeClr val="tx2"/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Tx/>
              <a:buAutoNum type="arabicPeriod"/>
            </a:pPr>
            <a:r>
              <a:rPr lang="zh-CN" altLang="en-US" sz="2400" noProof="1">
                <a:solidFill>
                  <a:schemeClr val="tx2"/>
                </a:solidFill>
              </a:rPr>
              <a:t>异常日志，一直盯日志</a:t>
            </a:r>
            <a:endParaRPr lang="en-US" altLang="zh-CN" sz="2400" noProof="1">
              <a:solidFill>
                <a:schemeClr val="tx2"/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Tx/>
              <a:buAutoNum type="arabicPeriod"/>
            </a:pPr>
            <a:r>
              <a:rPr lang="zh-CN" altLang="en-US" sz="2400" noProof="1">
                <a:solidFill>
                  <a:schemeClr val="tx2"/>
                </a:solidFill>
              </a:rPr>
              <a:t>机器性能，可能漏看</a:t>
            </a:r>
            <a:endParaRPr lang="en-US" altLang="zh-CN" sz="2400" noProof="1">
              <a:solidFill>
                <a:schemeClr val="tx2"/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Tx/>
              <a:buAutoNum type="arabicPeriod"/>
            </a:pPr>
            <a:r>
              <a:rPr lang="zh-CN" altLang="en-US" sz="2400" noProof="1">
                <a:solidFill>
                  <a:schemeClr val="tx2"/>
                </a:solidFill>
              </a:rPr>
              <a:t>慢查询，不出问题不会看</a:t>
            </a:r>
            <a:endParaRPr lang="zh-CN" altLang="en-US" sz="2400" noProof="1">
              <a:solidFill>
                <a:schemeClr val="tx2"/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Tx/>
              <a:buAutoNum type="arabicPeriod"/>
            </a:pPr>
            <a:r>
              <a:rPr lang="zh-CN" altLang="zh-CN" sz="2400" noProof="1">
                <a:solidFill>
                  <a:schemeClr val="tx2"/>
                </a:solidFill>
              </a:rPr>
              <a:t>修改</a:t>
            </a:r>
            <a:r>
              <a:rPr lang="en-US" altLang="zh-CN" sz="2400" noProof="1">
                <a:solidFill>
                  <a:schemeClr val="tx2"/>
                </a:solidFill>
              </a:rPr>
              <a:t>QConfig</a:t>
            </a:r>
            <a:r>
              <a:rPr lang="zh-CN" altLang="en-US" sz="2400" noProof="1">
                <a:solidFill>
                  <a:schemeClr val="tx2"/>
                </a:solidFill>
              </a:rPr>
              <a:t>等热发配置是否错误</a:t>
            </a:r>
            <a:endParaRPr lang="zh-CN" altLang="en-US" sz="2400" noProof="1">
              <a:solidFill>
                <a:schemeClr val="tx2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noProof="1">
                <a:solidFill>
                  <a:schemeClr val="tx2"/>
                </a:solidFill>
              </a:rPr>
              <a:t>…</a:t>
            </a:r>
            <a:endParaRPr lang="zh-CN" altLang="en-US" sz="2400" noProof="1">
              <a:solidFill>
                <a:schemeClr val="tx2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357868" y="500281"/>
          <a:ext cx="8064896" cy="4371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" y="500380"/>
            <a:ext cx="8362950" cy="3786505"/>
          </a:xfrm>
          <a:prstGeom prst="rect">
            <a:avLst/>
          </a:prstGeom>
        </p:spPr>
      </p:pic>
      <p:graphicFrame>
        <p:nvGraphicFramePr>
          <p:cNvPr id="9" name="图表 8"/>
          <p:cNvGraphicFramePr/>
          <p:nvPr/>
        </p:nvGraphicFramePr>
        <p:xfrm>
          <a:off x="358140" y="678180"/>
          <a:ext cx="8277860" cy="4194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53135" y="178435"/>
            <a:ext cx="687514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   </a:t>
            </a:r>
            <a:r>
              <a:rPr lang="zh-CN" altLang="en-US"/>
              <a:t>监控</a:t>
            </a:r>
            <a:r>
              <a:rPr lang="en-US" altLang="zh-CN"/>
              <a:t>Top</a:t>
            </a:r>
            <a:r>
              <a:rPr lang="zh-CN" altLang="en-US"/>
              <a:t>系统、日均千万级别异常日志、监控</a:t>
            </a:r>
            <a:r>
              <a:rPr lang="en-US" altLang="en-US"/>
              <a:t>/</a:t>
            </a:r>
            <a:r>
              <a:rPr lang="zh-CN" altLang="en-US"/>
              <a:t>报警比例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1"/>
  <p:tag name="KSO_WM_UNIT_ID" val="custom160403_10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3_1"/>
  <p:tag name="KSO_WM_UNIT_ID" val="custom160403_10*l_h_f*1_3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7"/>
  <p:tag name="KSO_WM_UNIT_ID" val="custom160403_10*l_i*1_7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8"/>
  <p:tag name="KSO_WM_UNIT_ID" val="custom160403_10*l_i*1_8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4_1"/>
  <p:tag name="KSO_WM_UNIT_ID" val="custom160403_10*l_h_f*1_4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9"/>
  <p:tag name="KSO_WM_UNIT_ID" val="custom160403_10*l_i*1_9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5_1"/>
  <p:tag name="KSO_WM_UNIT_ID" val="custom160403_10*l_h_f*1_5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10"/>
  <p:tag name="KSO_WM_UNIT_ID" val="custom160403_10*l_i*1_10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11"/>
  <p:tag name="KSO_WM_UNIT_ID" val="custom160403_10*l_i*1_11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1"/>
</p:tagLst>
</file>

<file path=ppt/tags/tag18.xml><?xml version="1.0" encoding="utf-8"?>
<p:tagLst xmlns:p="http://schemas.openxmlformats.org/presentationml/2006/main">
  <p:tag name="KSO_WM_TEMPLATE_CATEGORY" val="custom"/>
  <p:tag name="KSO_WM_TEMPLATE_INDEX" val="160403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10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目录"/>
</p:tagLst>
</file>

<file path=ppt/tags/tag20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2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23.xml><?xml version="1.0" encoding="utf-8"?>
<p:tagLst xmlns:p="http://schemas.openxmlformats.org/presentationml/2006/main">
  <p:tag name="KSO_WM_TEMPLATE_CATEGORY" val="custom"/>
  <p:tag name="KSO_WM_TEMPLATE_INDEX" val="160403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f"/>
  <p:tag name="KSO_WM_UNIT_INDEX" val="1"/>
  <p:tag name="KSO_WM_UNIT_ID" val="custom160403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26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27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3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2"/>
  <p:tag name="KSO_WM_UNIT_ID" val="custom160403_10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f"/>
  <p:tag name="KSO_WM_UNIT_INDEX" val="1"/>
  <p:tag name="KSO_WM_UNIT_ID" val="custom160403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31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3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34.xml><?xml version="1.0" encoding="utf-8"?>
<p:tagLst xmlns:p="http://schemas.openxmlformats.org/presentationml/2006/main">
  <p:tag name="KSO_WM_TEMPLATE_CATEGORY" val="custom"/>
  <p:tag name="KSO_WM_TEMPLATE_INDEX" val="160403"/>
</p:tagLst>
</file>

<file path=ppt/tags/tag35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3"/>
</p:tagLst>
</file>

<file path=ppt/tags/tag37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403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40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1_1"/>
  <p:tag name="KSO_WM_UNIT_ID" val="custom160403_10*l_h_f*1_1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40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403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403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403"/>
</p:tagLst>
</file>

<file path=ppt/tags/tag44.xml><?xml version="1.0" encoding="utf-8"?>
<p:tagLst xmlns:p="http://schemas.openxmlformats.org/presentationml/2006/main">
  <p:tag name="KSO_WM_TEMPLATE_CATEGORY" val="custom"/>
  <p:tag name="KSO_WM_TEMPLATE_INDEX" val="160403"/>
</p:tagLst>
</file>

<file path=ppt/tags/tag45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46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160403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160403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160403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3"/>
  <p:tag name="KSO_WM_UNIT_ID" val="custom160403_10*l_i*1_3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1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160403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160403"/>
</p:tagLst>
</file>

<file path=ppt/tags/tag52.xml><?xml version="1.0" encoding="utf-8"?>
<p:tagLst xmlns:p="http://schemas.openxmlformats.org/presentationml/2006/main">
  <p:tag name="KSO_WM_TEMPLATE_CATEGORY" val="custom"/>
  <p:tag name="KSO_WM_TEMPLATE_INDEX" val="160403"/>
</p:tagLst>
</file>

<file path=ppt/tags/tag53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54.xml><?xml version="1.0" encoding="utf-8"?>
<p:tagLst xmlns:p="http://schemas.openxmlformats.org/presentationml/2006/main">
  <p:tag name="KSO_WM_TEMPLATE_CATEGORY" val="custom"/>
  <p:tag name="KSO_WM_TEMPLATE_INDEX" val="160403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160403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4"/>
  <p:tag name="KSO_WM_UNIT_ID" val="custom160403_10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2_1"/>
  <p:tag name="KSO_WM_UNIT_ID" val="custom160403_10*l_h_f*1_2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5"/>
  <p:tag name="KSO_WM_UNIT_ID" val="custom160403_10*l_i*1_5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6"/>
  <p:tag name="KSO_WM_UNIT_ID" val="custom160403_10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/>
        </a:solidFill>
        <a:ln>
          <a:noFill/>
        </a:ln>
      </a:spPr>
      <a:bodyPr anchor="ctr" anchorCtr="1"/>
      <a:lstStyle>
        <a:defPPr>
          <a:defRPr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2289</Words>
  <Application>WPS 演示</Application>
  <PresentationFormat>全屏显示(16:9)</PresentationFormat>
  <Paragraphs>408</Paragraphs>
  <Slides>35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Calibri</vt:lpstr>
      <vt:lpstr>Calibri</vt:lpstr>
      <vt:lpstr>Arial Unicode MS</vt:lpstr>
      <vt:lpstr>Segoe UI Light</vt:lpstr>
      <vt:lpstr>默认设计模板</vt:lpstr>
      <vt:lpstr>2_Office 主题</vt:lpstr>
      <vt:lpstr>1_默认设计模板</vt:lpstr>
      <vt:lpstr>PowerPoint 演示文稿</vt:lpstr>
      <vt:lpstr>PowerPoint 演示文稿</vt:lpstr>
      <vt:lpstr>PowerPoint 演示文稿</vt:lpstr>
      <vt:lpstr>一、没法忽视的线上bug和故障</vt:lpstr>
      <vt:lpstr>上线前质量控制</vt:lpstr>
      <vt:lpstr>线上问题不可避免</vt:lpstr>
      <vt:lpstr>二、线上问题处理之痛</vt:lpstr>
      <vt:lpstr>场景一  项目发布时  系统质量</vt:lpstr>
      <vt:lpstr>PowerPoint 演示文稿</vt:lpstr>
      <vt:lpstr>PowerPoint 演示文稿</vt:lpstr>
      <vt:lpstr>场景二 ：项目发布后 系统质量</vt:lpstr>
      <vt:lpstr>痛点二</vt:lpstr>
      <vt:lpstr>正视线上问题</vt:lpstr>
      <vt:lpstr>三、解决方案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监控相关性：皮尔逊算法</vt:lpstr>
      <vt:lpstr>服务奥丁发布系统  深度一体化</vt:lpstr>
      <vt:lpstr>困难和挑战性</vt:lpstr>
      <vt:lpstr>四、项目成果</vt:lpstr>
      <vt:lpstr>PowerPoint 演示文稿</vt:lpstr>
      <vt:lpstr>PowerPoint 演示文稿</vt:lpstr>
      <vt:lpstr>PowerPoint 演示文稿</vt:lpstr>
      <vt:lpstr>PowerPoint 演示文稿</vt:lpstr>
      <vt:lpstr>部门合作 : 致力打造公司级产品</vt:lpstr>
      <vt:lpstr>业务线系统接入</vt:lpstr>
      <vt:lpstr>业务线系统接入</vt:lpstr>
      <vt:lpstr>五、未来规划</vt:lpstr>
      <vt:lpstr>PowerPoint 演示文稿</vt:lpstr>
      <vt:lpstr>Q&amp;A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PPT制作注意事项</dc:title>
  <dc:creator>代晓宁</dc:creator>
  <cp:lastModifiedBy>Isidore1379671402</cp:lastModifiedBy>
  <cp:revision>356</cp:revision>
  <dcterms:created xsi:type="dcterms:W3CDTF">2012-06-06T01:30:00Z</dcterms:created>
  <dcterms:modified xsi:type="dcterms:W3CDTF">2017-11-13T14:22:01Z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