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60" r:id="rId5"/>
    <p:sldId id="256" r:id="rId6"/>
    <p:sldId id="257" r:id="rId7"/>
    <p:sldId id="258" r:id="rId8"/>
    <p:sldId id="259"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5830" autoAdjust="0"/>
  </p:normalViewPr>
  <p:slideViewPr>
    <p:cSldViewPr snapToGrid="0">
      <p:cViewPr varScale="1">
        <p:scale>
          <a:sx n="53" d="100"/>
          <a:sy n="53" d="100"/>
        </p:scale>
        <p:origin x="-138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861FC-F5F0-4E1C-967A-E6468650815E}" type="datetimeFigureOut">
              <a:rPr lang="zh-CN" altLang="en-US" smtClean="0"/>
              <a:t>2020/4/30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40EE11-7693-4759-AA8D-7F8C9143F4FE}" type="slidenum">
              <a:rPr lang="zh-CN" altLang="en-US" smtClean="0"/>
              <a:t>‹#›</a:t>
            </a:fld>
            <a:endParaRPr lang="zh-CN" altLang="en-US"/>
          </a:p>
        </p:txBody>
      </p:sp>
    </p:spTree>
    <p:extLst>
      <p:ext uri="{BB962C8B-B14F-4D97-AF65-F5344CB8AC3E}">
        <p14:creationId xmlns:p14="http://schemas.microsoft.com/office/powerpoint/2010/main" val="3461571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Good</a:t>
            </a:r>
            <a:r>
              <a:rPr lang="en-US" altLang="zh-CN" baseline="0" dirty="0" smtClean="0"/>
              <a:t> afternoon everyone, it’s glad to introduce our app “Wallet Keeper” to you all, and it’s Chinese name is </a:t>
            </a:r>
            <a:r>
              <a:rPr lang="zh-CN" altLang="en-US" baseline="0" dirty="0" smtClean="0"/>
              <a:t>钱包管家，</a:t>
            </a:r>
            <a:r>
              <a:rPr lang="en-US" altLang="zh-CN" baseline="0" dirty="0" smtClean="0"/>
              <a:t>which contains a wish that after using this app, you can balance your income and expenses.</a:t>
            </a:r>
            <a:endParaRPr lang="zh-CN" altLang="en-US" dirty="0"/>
          </a:p>
        </p:txBody>
      </p:sp>
      <p:sp>
        <p:nvSpPr>
          <p:cNvPr id="4" name="灯片编号占位符 3"/>
          <p:cNvSpPr>
            <a:spLocks noGrp="1"/>
          </p:cNvSpPr>
          <p:nvPr>
            <p:ph type="sldNum" sz="quarter" idx="10"/>
          </p:nvPr>
        </p:nvSpPr>
        <p:spPr/>
        <p:txBody>
          <a:bodyPr/>
          <a:lstStyle/>
          <a:p>
            <a:fld id="{8740EE11-7693-4759-AA8D-7F8C9143F4FE}" type="slidenum">
              <a:rPr lang="zh-CN" altLang="en-US" smtClean="0"/>
              <a:t>1</a:t>
            </a:fld>
            <a:endParaRPr lang="zh-CN" altLang="en-US"/>
          </a:p>
        </p:txBody>
      </p:sp>
    </p:spTree>
    <p:extLst>
      <p:ext uri="{BB962C8B-B14F-4D97-AF65-F5344CB8AC3E}">
        <p14:creationId xmlns:p14="http://schemas.microsoft.com/office/powerpoint/2010/main" val="1361476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 presentation has 4</a:t>
            </a:r>
            <a:r>
              <a:rPr lang="en-US" altLang="zh-CN" baseline="0" dirty="0" smtClean="0"/>
              <a:t> parts, the first part is the story of wallet keeper, the second part is the function of this app, which includes three basic functions of bookkeeping, recording, graphical analysis and a special function wish list, and the third part is demonstration, finally, we will get a conclusion.</a:t>
            </a:r>
            <a:endParaRPr lang="zh-CN" altLang="en-US" dirty="0"/>
          </a:p>
        </p:txBody>
      </p:sp>
      <p:sp>
        <p:nvSpPr>
          <p:cNvPr id="4" name="灯片编号占位符 3"/>
          <p:cNvSpPr>
            <a:spLocks noGrp="1"/>
          </p:cNvSpPr>
          <p:nvPr>
            <p:ph type="sldNum" sz="quarter" idx="10"/>
          </p:nvPr>
        </p:nvSpPr>
        <p:spPr/>
        <p:txBody>
          <a:bodyPr/>
          <a:lstStyle/>
          <a:p>
            <a:fld id="{8740EE11-7693-4759-AA8D-7F8C9143F4FE}" type="slidenum">
              <a:rPr lang="zh-CN" altLang="en-US" smtClean="0"/>
              <a:t>2</a:t>
            </a:fld>
            <a:endParaRPr lang="zh-CN" altLang="en-US"/>
          </a:p>
        </p:txBody>
      </p:sp>
    </p:spTree>
    <p:extLst>
      <p:ext uri="{BB962C8B-B14F-4D97-AF65-F5344CB8AC3E}">
        <p14:creationId xmlns:p14="http://schemas.microsoft.com/office/powerpoint/2010/main" val="1170584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a:t>
            </a:r>
            <a:r>
              <a:rPr lang="en-US" altLang="zh-CN" baseline="0" dirty="0" smtClean="0"/>
              <a:t> I will introduce the story of our app. Nowadays, our youth, have a high enthusiasm for new consumption methods and concepts, that mean we no longer pay attention to the balance of bills, and even over-spend. </a:t>
            </a:r>
            <a:r>
              <a:rPr lang="en-US" altLang="zh-CN" baseline="0" dirty="0" err="1" smtClean="0"/>
              <a:t>Alipay</a:t>
            </a:r>
            <a:r>
              <a:rPr lang="en-US" altLang="zh-CN" baseline="0" dirty="0" smtClean="0"/>
              <a:t>, </a:t>
            </a:r>
            <a:r>
              <a:rPr lang="en-US" altLang="zh-CN" baseline="0" dirty="0" err="1" smtClean="0"/>
              <a:t>wechat</a:t>
            </a:r>
            <a:r>
              <a:rPr lang="en-US" altLang="zh-CN" baseline="0" dirty="0" smtClean="0"/>
              <a:t> pay, and credit cards, we have so many payment methods, if we are not sensitive about our every payment, we will get into trouble. Actually, we can see some people, at the end of each month, having difficulty to repaying the ant credit pay</a:t>
            </a:r>
            <a:r>
              <a:rPr lang="zh-CN" altLang="en-US" baseline="0" dirty="0" smtClean="0"/>
              <a:t>（花呗</a:t>
            </a:r>
            <a:r>
              <a:rPr lang="en-US" altLang="zh-CN" baseline="0" dirty="0" smtClean="0"/>
              <a:t>). In order to help people like them, we design a simple and convenient app wallet keeper, which can record every payment and make people sensitive about their spend, even help them to develop financial management concepts. next is the introduce of functions</a:t>
            </a:r>
            <a:endParaRPr lang="zh-CN" altLang="en-US" dirty="0"/>
          </a:p>
        </p:txBody>
      </p:sp>
      <p:sp>
        <p:nvSpPr>
          <p:cNvPr id="4" name="灯片编号占位符 3"/>
          <p:cNvSpPr>
            <a:spLocks noGrp="1"/>
          </p:cNvSpPr>
          <p:nvPr>
            <p:ph type="sldNum" sz="quarter" idx="10"/>
          </p:nvPr>
        </p:nvSpPr>
        <p:spPr/>
        <p:txBody>
          <a:bodyPr/>
          <a:lstStyle/>
          <a:p>
            <a:fld id="{8740EE11-7693-4759-AA8D-7F8C9143F4FE}" type="slidenum">
              <a:rPr lang="zh-CN" altLang="en-US" smtClean="0"/>
              <a:t>3</a:t>
            </a:fld>
            <a:endParaRPr lang="zh-CN" altLang="en-US"/>
          </a:p>
        </p:txBody>
      </p:sp>
    </p:spTree>
    <p:extLst>
      <p:ext uri="{BB962C8B-B14F-4D97-AF65-F5344CB8AC3E}">
        <p14:creationId xmlns:p14="http://schemas.microsoft.com/office/powerpoint/2010/main" val="3683724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We designed three basic functions for this app including new addition, bills, and Graphical analysis</a:t>
            </a:r>
            <a:r>
              <a:rPr lang="en-US" altLang="zh-CN" baseline="0" dirty="0" smtClean="0"/>
              <a:t> </a:t>
            </a:r>
            <a:r>
              <a:rPr lang="en-US" altLang="zh-CN" dirty="0" smtClean="0"/>
              <a:t>in different user interfaces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addition interface, we divided consumption into nine classifications, users can choose date and classifications for accounting.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bills interface, users can check all past records on monthly or annually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Graphical analysis interface, users can analyze their spending from pie chart or bar chart</a:t>
            </a:r>
            <a:endParaRPr lang="zh-CN" altLang="en-US" dirty="0"/>
          </a:p>
        </p:txBody>
      </p:sp>
      <p:sp>
        <p:nvSpPr>
          <p:cNvPr id="4" name="灯片编号占位符 3"/>
          <p:cNvSpPr>
            <a:spLocks noGrp="1"/>
          </p:cNvSpPr>
          <p:nvPr>
            <p:ph type="sldNum" sz="quarter" idx="10"/>
          </p:nvPr>
        </p:nvSpPr>
        <p:spPr/>
        <p:txBody>
          <a:bodyPr/>
          <a:lstStyle/>
          <a:p>
            <a:fld id="{8740EE11-7693-4759-AA8D-7F8C9143F4FE}" type="slidenum">
              <a:rPr lang="zh-CN" altLang="en-US" smtClean="0"/>
              <a:t>4</a:t>
            </a:fld>
            <a:endParaRPr lang="zh-CN" altLang="en-US"/>
          </a:p>
        </p:txBody>
      </p:sp>
    </p:spTree>
    <p:extLst>
      <p:ext uri="{BB962C8B-B14F-4D97-AF65-F5344CB8AC3E}">
        <p14:creationId xmlns:p14="http://schemas.microsoft.com/office/powerpoint/2010/main" val="102420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Besides, we also add a special function called “wish list”. Users can set a target amount for something, and input their monthly income. This function will calculate users’ savings by minus total expenditure, then update progress bar.</a:t>
            </a:r>
          </a:p>
          <a:p>
            <a:r>
              <a:rPr lang="en-US" altLang="zh-CN" baseline="0" dirty="0" smtClean="0"/>
              <a:t> Actually, we design this function aims to encourage people to stick bookkeeping, and then realize their little wishes. We all know that it is not easy to develop a habit, especially at the beginning,</a:t>
            </a:r>
          </a:p>
          <a:p>
            <a:r>
              <a:rPr lang="en-US" altLang="zh-CN" baseline="0" dirty="0" smtClean="0"/>
              <a:t>So we hope with the encourage of the wish list, users can have the motivation, and develop the bookkeeping habits.</a:t>
            </a:r>
            <a:endParaRPr lang="zh-CN" altLang="en-US" dirty="0"/>
          </a:p>
        </p:txBody>
      </p:sp>
      <p:sp>
        <p:nvSpPr>
          <p:cNvPr id="4" name="灯片编号占位符 3"/>
          <p:cNvSpPr>
            <a:spLocks noGrp="1"/>
          </p:cNvSpPr>
          <p:nvPr>
            <p:ph type="sldNum" sz="quarter" idx="10"/>
          </p:nvPr>
        </p:nvSpPr>
        <p:spPr/>
        <p:txBody>
          <a:bodyPr/>
          <a:lstStyle/>
          <a:p>
            <a:fld id="{8740EE11-7693-4759-AA8D-7F8C9143F4FE}" type="slidenum">
              <a:rPr lang="zh-CN" altLang="en-US" smtClean="0"/>
              <a:t>5</a:t>
            </a:fld>
            <a:endParaRPr lang="zh-CN" altLang="en-US"/>
          </a:p>
        </p:txBody>
      </p:sp>
    </p:spTree>
    <p:extLst>
      <p:ext uri="{BB962C8B-B14F-4D97-AF65-F5344CB8AC3E}">
        <p14:creationId xmlns:p14="http://schemas.microsoft.com/office/powerpoint/2010/main" val="2290865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Although the major advantages of our app is its simplicity and ease of operation, we think there are still some areas worth improving.</a:t>
            </a:r>
          </a:p>
          <a:p>
            <a:r>
              <a:rPr lang="en-US" altLang="zh-CN" baseline="0" dirty="0" smtClean="0"/>
              <a:t>As I mentioned in the picture,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First, we can </a:t>
            </a:r>
            <a:r>
              <a:rPr lang="en-US" altLang="zh-CN" baseline="0" dirty="0" err="1" smtClean="0"/>
              <a:t>devide</a:t>
            </a:r>
            <a:r>
              <a:rPr lang="en-US" altLang="zh-CN" baseline="0" dirty="0" smtClean="0"/>
              <a:t> </a:t>
            </a:r>
            <a:r>
              <a:rPr lang="en-US" altLang="zh-CN" sz="1200" dirty="0" smtClean="0"/>
              <a:t>Multiple bookkeeping books</a:t>
            </a:r>
            <a:r>
              <a:rPr lang="en-US" altLang="zh-CN" sz="1200" baseline="0" dirty="0" smtClean="0"/>
              <a:t>, which allows users to better distinguish different types of accounts, such as reimbursable parts and non-reimbursable parts, so that subsequent changes or deletion of accounts will be more convenient and can be operated in batches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t>Second, we want to implement the function of import bills from </a:t>
            </a:r>
            <a:r>
              <a:rPr lang="en-US" altLang="zh-CN" sz="1200" baseline="0" dirty="0" err="1" smtClean="0"/>
              <a:t>alipay</a:t>
            </a:r>
            <a:r>
              <a:rPr lang="en-US" altLang="zh-CN" sz="1200" baseline="0" dirty="0" smtClean="0"/>
              <a:t> in bulk. Now mobile payment is very convenient, especially </a:t>
            </a:r>
            <a:r>
              <a:rPr lang="en-US" altLang="zh-CN" sz="1200" baseline="0" dirty="0" err="1" smtClean="0"/>
              <a:t>Alipay</a:t>
            </a:r>
            <a:r>
              <a:rPr lang="en-US" altLang="zh-CN" sz="1200" baseline="0" dirty="0" smtClean="0"/>
              <a:t>, if you can directly import data from </a:t>
            </a:r>
            <a:r>
              <a:rPr lang="en-US" altLang="zh-CN" sz="1200" baseline="0" dirty="0" err="1" smtClean="0"/>
              <a:t>Alipay</a:t>
            </a:r>
            <a:r>
              <a:rPr lang="en-US" altLang="zh-CN" sz="1200" baseline="0" dirty="0" smtClean="0"/>
              <a:t> in bulk, you can save the user to manually add it more convenient.</a:t>
            </a:r>
            <a:endParaRPr lang="en-US" altLang="zh-CN" sz="1200" dirty="0" smtClean="0"/>
          </a:p>
        </p:txBody>
      </p:sp>
      <p:sp>
        <p:nvSpPr>
          <p:cNvPr id="4" name="灯片编号占位符 3"/>
          <p:cNvSpPr>
            <a:spLocks noGrp="1"/>
          </p:cNvSpPr>
          <p:nvPr>
            <p:ph type="sldNum" sz="quarter" idx="10"/>
          </p:nvPr>
        </p:nvSpPr>
        <p:spPr/>
        <p:txBody>
          <a:bodyPr/>
          <a:lstStyle/>
          <a:p>
            <a:fld id="{8740EE11-7693-4759-AA8D-7F8C9143F4FE}" type="slidenum">
              <a:rPr lang="zh-CN" altLang="en-US" smtClean="0"/>
              <a:t>7</a:t>
            </a:fld>
            <a:endParaRPr lang="zh-CN" altLang="en-US"/>
          </a:p>
        </p:txBody>
      </p:sp>
    </p:spTree>
    <p:extLst>
      <p:ext uri="{BB962C8B-B14F-4D97-AF65-F5344CB8AC3E}">
        <p14:creationId xmlns:p14="http://schemas.microsoft.com/office/powerpoint/2010/main" val="490464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D75FED-96A1-4711-8F35-97C0A70F80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 xmlns:a16="http://schemas.microsoft.com/office/drawing/2014/main" id="{DF6C12D5-29BD-48E1-9BF9-B43CB4D99F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 xmlns:a16="http://schemas.microsoft.com/office/drawing/2014/main" id="{C84E1851-D240-48B8-A451-53A10BD23A0B}"/>
              </a:ext>
            </a:extLst>
          </p:cNvPr>
          <p:cNvSpPr>
            <a:spLocks noGrp="1"/>
          </p:cNvSpPr>
          <p:nvPr>
            <p:ph type="dt" sz="half" idx="10"/>
          </p:nvPr>
        </p:nvSpPr>
        <p:spPr/>
        <p:txBody>
          <a:bodyPr/>
          <a:lstStyle/>
          <a:p>
            <a:fld id="{79405AC2-181A-4AD9-9A35-505EB2FD1680}" type="datetimeFigureOut">
              <a:rPr lang="en-HK" smtClean="0"/>
              <a:t>30/4/2020</a:t>
            </a:fld>
            <a:endParaRPr lang="en-HK"/>
          </a:p>
        </p:txBody>
      </p:sp>
      <p:sp>
        <p:nvSpPr>
          <p:cNvPr id="5" name="Footer Placeholder 4">
            <a:extLst>
              <a:ext uri="{FF2B5EF4-FFF2-40B4-BE49-F238E27FC236}">
                <a16:creationId xmlns="" xmlns:a16="http://schemas.microsoft.com/office/drawing/2014/main" id="{D9496503-5F28-4261-94AE-BA4284D7B84B}"/>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 xmlns:a16="http://schemas.microsoft.com/office/drawing/2014/main" id="{B73C96D2-6BD5-49C3-8D20-5051DD0D80C5}"/>
              </a:ext>
            </a:extLst>
          </p:cNvPr>
          <p:cNvSpPr>
            <a:spLocks noGrp="1"/>
          </p:cNvSpPr>
          <p:nvPr>
            <p:ph type="sldNum" sz="quarter" idx="12"/>
          </p:nvPr>
        </p:nvSpPr>
        <p:spPr/>
        <p:txBody>
          <a:bodyPr/>
          <a:lstStyle/>
          <a:p>
            <a:fld id="{1603E87E-484F-4827-BF7A-A3D933B348A6}" type="slidenum">
              <a:rPr lang="en-HK" smtClean="0"/>
              <a:t>‹#›</a:t>
            </a:fld>
            <a:endParaRPr lang="en-HK"/>
          </a:p>
        </p:txBody>
      </p:sp>
    </p:spTree>
    <p:extLst>
      <p:ext uri="{BB962C8B-B14F-4D97-AF65-F5344CB8AC3E}">
        <p14:creationId xmlns:p14="http://schemas.microsoft.com/office/powerpoint/2010/main" val="181641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8C4B0B-4E87-47E3-A01C-B09CD615CFB0}"/>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 xmlns:a16="http://schemas.microsoft.com/office/drawing/2014/main" id="{253225AE-B5AD-4354-8C6C-6482C2B396FA}"/>
              </a:ext>
            </a:extLst>
          </p:cNvPr>
          <p:cNvSpPr>
            <a:spLocks noGrp="1"/>
          </p:cNvSpPr>
          <p:nvPr>
            <p:ph idx="1"/>
          </p:nvPr>
        </p:nvSpPr>
        <p:spPr/>
        <p:txBody>
          <a:bodyPr/>
          <a:lstStyle>
            <a:lvl1pPr marL="228600" indent="-228600">
              <a:buFont typeface="Wingdings" panose="05000000000000000000" pitchFamily="2" charset="2"/>
              <a:buChar char="§"/>
              <a:defRPr/>
            </a:lvl1pPr>
          </a:lstStyle>
          <a:p>
            <a:pPr lvl="0"/>
            <a:r>
              <a:rPr lang="en-US" dirty="0"/>
              <a:t>Click to edit Master text styles</a:t>
            </a:r>
          </a:p>
          <a:p>
            <a:pPr lvl="1"/>
            <a:r>
              <a:rPr lang="en-US" dirty="0"/>
              <a:t>Second level</a:t>
            </a:r>
          </a:p>
        </p:txBody>
      </p:sp>
      <p:sp>
        <p:nvSpPr>
          <p:cNvPr id="4" name="Date Placeholder 3">
            <a:extLst>
              <a:ext uri="{FF2B5EF4-FFF2-40B4-BE49-F238E27FC236}">
                <a16:creationId xmlns="" xmlns:a16="http://schemas.microsoft.com/office/drawing/2014/main" id="{9891CB3E-A404-40B9-8F91-3EE6F31CBEFF}"/>
              </a:ext>
            </a:extLst>
          </p:cNvPr>
          <p:cNvSpPr>
            <a:spLocks noGrp="1"/>
          </p:cNvSpPr>
          <p:nvPr>
            <p:ph type="dt" sz="half" idx="10"/>
          </p:nvPr>
        </p:nvSpPr>
        <p:spPr/>
        <p:txBody>
          <a:bodyPr/>
          <a:lstStyle/>
          <a:p>
            <a:fld id="{79405AC2-181A-4AD9-9A35-505EB2FD1680}" type="datetimeFigureOut">
              <a:rPr lang="en-HK" smtClean="0"/>
              <a:t>30/4/2020</a:t>
            </a:fld>
            <a:endParaRPr lang="en-HK"/>
          </a:p>
        </p:txBody>
      </p:sp>
      <p:sp>
        <p:nvSpPr>
          <p:cNvPr id="5" name="Footer Placeholder 4">
            <a:extLst>
              <a:ext uri="{FF2B5EF4-FFF2-40B4-BE49-F238E27FC236}">
                <a16:creationId xmlns="" xmlns:a16="http://schemas.microsoft.com/office/drawing/2014/main" id="{D4D6EB8C-23AC-4CAC-A006-722DB12692CA}"/>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 xmlns:a16="http://schemas.microsoft.com/office/drawing/2014/main" id="{CAA820E5-4FD3-43E9-8B83-7EC520A4821E}"/>
              </a:ext>
            </a:extLst>
          </p:cNvPr>
          <p:cNvSpPr>
            <a:spLocks noGrp="1"/>
          </p:cNvSpPr>
          <p:nvPr>
            <p:ph type="sldNum" sz="quarter" idx="12"/>
          </p:nvPr>
        </p:nvSpPr>
        <p:spPr/>
        <p:txBody>
          <a:bodyPr/>
          <a:lstStyle/>
          <a:p>
            <a:fld id="{1603E87E-484F-4827-BF7A-A3D933B348A6}" type="slidenum">
              <a:rPr lang="en-HK" smtClean="0"/>
              <a:t>‹#›</a:t>
            </a:fld>
            <a:endParaRPr lang="en-HK"/>
          </a:p>
        </p:txBody>
      </p:sp>
    </p:spTree>
    <p:extLst>
      <p:ext uri="{BB962C8B-B14F-4D97-AF65-F5344CB8AC3E}">
        <p14:creationId xmlns:p14="http://schemas.microsoft.com/office/powerpoint/2010/main" val="380217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5BC3FA-D9BF-40BC-9380-E69C1F71E07D}"/>
              </a:ext>
            </a:extLst>
          </p:cNvPr>
          <p:cNvSpPr>
            <a:spLocks noGrp="1"/>
          </p:cNvSpPr>
          <p:nvPr>
            <p:ph type="title"/>
          </p:nvPr>
        </p:nvSpPr>
        <p:spPr>
          <a:xfrm>
            <a:off x="831850" y="134509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 xmlns:a16="http://schemas.microsoft.com/office/drawing/2014/main" id="{C0B8C442-62C9-4688-98B7-E5274515C1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C784E8B-C72B-49B6-B9F7-86B61C36A9F0}"/>
              </a:ext>
            </a:extLst>
          </p:cNvPr>
          <p:cNvSpPr>
            <a:spLocks noGrp="1"/>
          </p:cNvSpPr>
          <p:nvPr>
            <p:ph type="dt" sz="half" idx="10"/>
          </p:nvPr>
        </p:nvSpPr>
        <p:spPr/>
        <p:txBody>
          <a:bodyPr/>
          <a:lstStyle/>
          <a:p>
            <a:fld id="{79405AC2-181A-4AD9-9A35-505EB2FD1680}" type="datetimeFigureOut">
              <a:rPr lang="en-HK" smtClean="0"/>
              <a:t>30/4/2020</a:t>
            </a:fld>
            <a:endParaRPr lang="en-HK"/>
          </a:p>
        </p:txBody>
      </p:sp>
      <p:sp>
        <p:nvSpPr>
          <p:cNvPr id="5" name="Footer Placeholder 4">
            <a:extLst>
              <a:ext uri="{FF2B5EF4-FFF2-40B4-BE49-F238E27FC236}">
                <a16:creationId xmlns="" xmlns:a16="http://schemas.microsoft.com/office/drawing/2014/main" id="{D52B9571-269B-445A-A232-5DED388F6D75}"/>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 xmlns:a16="http://schemas.microsoft.com/office/drawing/2014/main" id="{8EDC6EC7-D08D-44AC-8EDF-E59EA6044178}"/>
              </a:ext>
            </a:extLst>
          </p:cNvPr>
          <p:cNvSpPr>
            <a:spLocks noGrp="1"/>
          </p:cNvSpPr>
          <p:nvPr>
            <p:ph type="sldNum" sz="quarter" idx="12"/>
          </p:nvPr>
        </p:nvSpPr>
        <p:spPr/>
        <p:txBody>
          <a:bodyPr/>
          <a:lstStyle/>
          <a:p>
            <a:fld id="{1603E87E-484F-4827-BF7A-A3D933B348A6}" type="slidenum">
              <a:rPr lang="en-HK" smtClean="0"/>
              <a:t>‹#›</a:t>
            </a:fld>
            <a:endParaRPr lang="en-HK"/>
          </a:p>
        </p:txBody>
      </p:sp>
    </p:spTree>
    <p:extLst>
      <p:ext uri="{BB962C8B-B14F-4D97-AF65-F5344CB8AC3E}">
        <p14:creationId xmlns:p14="http://schemas.microsoft.com/office/powerpoint/2010/main" val="418293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60D02F-3852-48EE-B5FC-033D294B73BD}"/>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 xmlns:a16="http://schemas.microsoft.com/office/drawing/2014/main" id="{ECB20021-0CE6-4759-9C48-A32AB412A697}"/>
              </a:ext>
            </a:extLst>
          </p:cNvPr>
          <p:cNvSpPr>
            <a:spLocks noGrp="1"/>
          </p:cNvSpPr>
          <p:nvPr>
            <p:ph type="dt" sz="half" idx="10"/>
          </p:nvPr>
        </p:nvSpPr>
        <p:spPr/>
        <p:txBody>
          <a:bodyPr/>
          <a:lstStyle/>
          <a:p>
            <a:fld id="{79405AC2-181A-4AD9-9A35-505EB2FD1680}" type="datetimeFigureOut">
              <a:rPr lang="en-HK" smtClean="0"/>
              <a:t>30/4/2020</a:t>
            </a:fld>
            <a:endParaRPr lang="en-HK"/>
          </a:p>
        </p:txBody>
      </p:sp>
      <p:sp>
        <p:nvSpPr>
          <p:cNvPr id="4" name="Footer Placeholder 3">
            <a:extLst>
              <a:ext uri="{FF2B5EF4-FFF2-40B4-BE49-F238E27FC236}">
                <a16:creationId xmlns="" xmlns:a16="http://schemas.microsoft.com/office/drawing/2014/main" id="{4CDC2CBD-10E1-4EBB-B019-3B900C37D027}"/>
              </a:ext>
            </a:extLst>
          </p:cNvPr>
          <p:cNvSpPr>
            <a:spLocks noGrp="1"/>
          </p:cNvSpPr>
          <p:nvPr>
            <p:ph type="ftr" sz="quarter" idx="11"/>
          </p:nvPr>
        </p:nvSpPr>
        <p:spPr/>
        <p:txBody>
          <a:bodyPr/>
          <a:lstStyle/>
          <a:p>
            <a:endParaRPr lang="en-HK"/>
          </a:p>
        </p:txBody>
      </p:sp>
      <p:sp>
        <p:nvSpPr>
          <p:cNvPr id="5" name="Slide Number Placeholder 4">
            <a:extLst>
              <a:ext uri="{FF2B5EF4-FFF2-40B4-BE49-F238E27FC236}">
                <a16:creationId xmlns="" xmlns:a16="http://schemas.microsoft.com/office/drawing/2014/main" id="{47B1B461-579B-45AA-9C33-E35F457E9864}"/>
              </a:ext>
            </a:extLst>
          </p:cNvPr>
          <p:cNvSpPr>
            <a:spLocks noGrp="1"/>
          </p:cNvSpPr>
          <p:nvPr>
            <p:ph type="sldNum" sz="quarter" idx="12"/>
          </p:nvPr>
        </p:nvSpPr>
        <p:spPr/>
        <p:txBody>
          <a:bodyPr/>
          <a:lstStyle/>
          <a:p>
            <a:fld id="{1603E87E-484F-4827-BF7A-A3D933B348A6}" type="slidenum">
              <a:rPr lang="en-HK" smtClean="0"/>
              <a:t>‹#›</a:t>
            </a:fld>
            <a:endParaRPr lang="en-HK"/>
          </a:p>
        </p:txBody>
      </p:sp>
    </p:spTree>
    <p:extLst>
      <p:ext uri="{BB962C8B-B14F-4D97-AF65-F5344CB8AC3E}">
        <p14:creationId xmlns:p14="http://schemas.microsoft.com/office/powerpoint/2010/main" val="12126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321DC76-086F-4063-A675-73B7FD30F2BC}"/>
              </a:ext>
            </a:extLst>
          </p:cNvPr>
          <p:cNvSpPr>
            <a:spLocks noGrp="1"/>
          </p:cNvSpPr>
          <p:nvPr>
            <p:ph type="dt" sz="half" idx="10"/>
          </p:nvPr>
        </p:nvSpPr>
        <p:spPr/>
        <p:txBody>
          <a:bodyPr/>
          <a:lstStyle/>
          <a:p>
            <a:fld id="{79405AC2-181A-4AD9-9A35-505EB2FD1680}" type="datetimeFigureOut">
              <a:rPr lang="en-HK" smtClean="0"/>
              <a:t>30/4/2020</a:t>
            </a:fld>
            <a:endParaRPr lang="en-HK"/>
          </a:p>
        </p:txBody>
      </p:sp>
      <p:sp>
        <p:nvSpPr>
          <p:cNvPr id="3" name="Footer Placeholder 2">
            <a:extLst>
              <a:ext uri="{FF2B5EF4-FFF2-40B4-BE49-F238E27FC236}">
                <a16:creationId xmlns="" xmlns:a16="http://schemas.microsoft.com/office/drawing/2014/main" id="{5218FA29-342B-43EC-837C-9B27D06D91C5}"/>
              </a:ext>
            </a:extLst>
          </p:cNvPr>
          <p:cNvSpPr>
            <a:spLocks noGrp="1"/>
          </p:cNvSpPr>
          <p:nvPr>
            <p:ph type="ftr" sz="quarter" idx="11"/>
          </p:nvPr>
        </p:nvSpPr>
        <p:spPr/>
        <p:txBody>
          <a:bodyPr/>
          <a:lstStyle/>
          <a:p>
            <a:endParaRPr lang="en-HK"/>
          </a:p>
        </p:txBody>
      </p:sp>
      <p:sp>
        <p:nvSpPr>
          <p:cNvPr id="4" name="Slide Number Placeholder 3">
            <a:extLst>
              <a:ext uri="{FF2B5EF4-FFF2-40B4-BE49-F238E27FC236}">
                <a16:creationId xmlns="" xmlns:a16="http://schemas.microsoft.com/office/drawing/2014/main" id="{672415E2-929D-4A04-AB5D-506DF0E1C27C}"/>
              </a:ext>
            </a:extLst>
          </p:cNvPr>
          <p:cNvSpPr>
            <a:spLocks noGrp="1"/>
          </p:cNvSpPr>
          <p:nvPr>
            <p:ph type="sldNum" sz="quarter" idx="12"/>
          </p:nvPr>
        </p:nvSpPr>
        <p:spPr/>
        <p:txBody>
          <a:bodyPr/>
          <a:lstStyle/>
          <a:p>
            <a:fld id="{1603E87E-484F-4827-BF7A-A3D933B348A6}" type="slidenum">
              <a:rPr lang="en-HK" smtClean="0"/>
              <a:t>‹#›</a:t>
            </a:fld>
            <a:endParaRPr lang="en-HK"/>
          </a:p>
        </p:txBody>
      </p:sp>
    </p:spTree>
    <p:extLst>
      <p:ext uri="{BB962C8B-B14F-4D97-AF65-F5344CB8AC3E}">
        <p14:creationId xmlns:p14="http://schemas.microsoft.com/office/powerpoint/2010/main" val="12907612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5D0F5BA-BF83-4849-8BEC-274C85CA3913}"/>
              </a:ext>
            </a:extLst>
          </p:cNvPr>
          <p:cNvSpPr>
            <a:spLocks noGrp="1"/>
          </p:cNvSpPr>
          <p:nvPr>
            <p:ph type="title"/>
          </p:nvPr>
        </p:nvSpPr>
        <p:spPr>
          <a:xfrm>
            <a:off x="364637" y="84626"/>
            <a:ext cx="11376707" cy="1082216"/>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 xmlns:a16="http://schemas.microsoft.com/office/drawing/2014/main" id="{981697C0-2AA2-477A-96AC-426B58B022A6}"/>
              </a:ext>
            </a:extLst>
          </p:cNvPr>
          <p:cNvSpPr>
            <a:spLocks noGrp="1"/>
          </p:cNvSpPr>
          <p:nvPr>
            <p:ph type="body" idx="1"/>
          </p:nvPr>
        </p:nvSpPr>
        <p:spPr>
          <a:xfrm>
            <a:off x="364638" y="1323921"/>
            <a:ext cx="11376706" cy="47917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a:extLst>
              <a:ext uri="{FF2B5EF4-FFF2-40B4-BE49-F238E27FC236}">
                <a16:creationId xmlns="" xmlns:a16="http://schemas.microsoft.com/office/drawing/2014/main" id="{3B5423F3-B387-4F4C-9B3B-F3D3415F6F04}"/>
              </a:ext>
            </a:extLst>
          </p:cNvPr>
          <p:cNvSpPr>
            <a:spLocks noGrp="1"/>
          </p:cNvSpPr>
          <p:nvPr>
            <p:ph type="dt" sz="half" idx="2"/>
          </p:nvPr>
        </p:nvSpPr>
        <p:spPr>
          <a:xfrm>
            <a:off x="3003587" y="6355708"/>
            <a:ext cx="1186946" cy="365125"/>
          </a:xfrm>
          <a:prstGeom prst="rect">
            <a:avLst/>
          </a:prstGeom>
        </p:spPr>
        <p:txBody>
          <a:bodyPr vert="horz" lIns="91440" tIns="45720" rIns="91440" bIns="45720" rtlCol="0" anchor="ctr"/>
          <a:lstStyle>
            <a:lvl1pPr algn="l">
              <a:defRPr sz="1200">
                <a:solidFill>
                  <a:schemeClr val="tx1"/>
                </a:solidFill>
              </a:defRPr>
            </a:lvl1pPr>
          </a:lstStyle>
          <a:p>
            <a:fld id="{79405AC2-181A-4AD9-9A35-505EB2FD1680}" type="datetimeFigureOut">
              <a:rPr lang="en-HK" smtClean="0"/>
              <a:pPr/>
              <a:t>30/4/2020</a:t>
            </a:fld>
            <a:endParaRPr lang="en-HK"/>
          </a:p>
        </p:txBody>
      </p:sp>
      <p:sp>
        <p:nvSpPr>
          <p:cNvPr id="5" name="Footer Placeholder 4">
            <a:extLst>
              <a:ext uri="{FF2B5EF4-FFF2-40B4-BE49-F238E27FC236}">
                <a16:creationId xmlns="" xmlns:a16="http://schemas.microsoft.com/office/drawing/2014/main" id="{E9E81046-5D14-40CF-8D47-6B2B27CABA41}"/>
              </a:ext>
            </a:extLst>
          </p:cNvPr>
          <p:cNvSpPr>
            <a:spLocks noGrp="1"/>
          </p:cNvSpPr>
          <p:nvPr>
            <p:ph type="ftr" sz="quarter" idx="3"/>
          </p:nvPr>
        </p:nvSpPr>
        <p:spPr>
          <a:xfrm>
            <a:off x="4420535" y="6356350"/>
            <a:ext cx="6159578" cy="365125"/>
          </a:xfrm>
          <a:prstGeom prst="rect">
            <a:avLst/>
          </a:prstGeom>
        </p:spPr>
        <p:txBody>
          <a:bodyPr vert="horz" lIns="91440" tIns="45720" rIns="91440" bIns="45720" rtlCol="0" anchor="ctr"/>
          <a:lstStyle>
            <a:lvl1pPr algn="l">
              <a:defRPr sz="1200">
                <a:solidFill>
                  <a:schemeClr val="tx1"/>
                </a:solidFill>
              </a:defRPr>
            </a:lvl1pPr>
          </a:lstStyle>
          <a:p>
            <a:endParaRPr lang="en-HK" dirty="0"/>
          </a:p>
        </p:txBody>
      </p:sp>
      <p:sp>
        <p:nvSpPr>
          <p:cNvPr id="6" name="Slide Number Placeholder 5">
            <a:extLst>
              <a:ext uri="{FF2B5EF4-FFF2-40B4-BE49-F238E27FC236}">
                <a16:creationId xmlns="" xmlns:a16="http://schemas.microsoft.com/office/drawing/2014/main" id="{1EC642CD-0AF6-4AEB-B392-EA2E8CEA1BDD}"/>
              </a:ext>
            </a:extLst>
          </p:cNvPr>
          <p:cNvSpPr>
            <a:spLocks noGrp="1"/>
          </p:cNvSpPr>
          <p:nvPr>
            <p:ph type="sldNum" sz="quarter" idx="4"/>
          </p:nvPr>
        </p:nvSpPr>
        <p:spPr>
          <a:xfrm>
            <a:off x="11062556" y="6356350"/>
            <a:ext cx="672711" cy="365125"/>
          </a:xfrm>
          <a:prstGeom prst="rect">
            <a:avLst/>
          </a:prstGeom>
        </p:spPr>
        <p:txBody>
          <a:bodyPr vert="horz" lIns="91440" tIns="45720" rIns="91440" bIns="45720" rtlCol="0" anchor="ctr"/>
          <a:lstStyle>
            <a:lvl1pPr algn="r">
              <a:defRPr sz="1200">
                <a:solidFill>
                  <a:schemeClr val="tx1"/>
                </a:solidFill>
              </a:defRPr>
            </a:lvl1pPr>
          </a:lstStyle>
          <a:p>
            <a:fld id="{1603E87E-484F-4827-BF7A-A3D933B348A6}" type="slidenum">
              <a:rPr lang="en-HK" smtClean="0"/>
              <a:pPr/>
              <a:t>‹#›</a:t>
            </a:fld>
            <a:endParaRPr lang="en-HK"/>
          </a:p>
        </p:txBody>
      </p:sp>
      <p:pic>
        <p:nvPicPr>
          <p:cNvPr id="8" name="Picture 7" descr="A close up of a sign&#10;&#10;Description automatically generated">
            <a:extLst>
              <a:ext uri="{FF2B5EF4-FFF2-40B4-BE49-F238E27FC236}">
                <a16:creationId xmlns="" xmlns:a16="http://schemas.microsoft.com/office/drawing/2014/main" id="{B17E75EE-EBC0-4BB5-98D1-F3E5005A7B1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587" y="6115644"/>
            <a:ext cx="2787368" cy="744664"/>
          </a:xfrm>
          <a:prstGeom prst="rect">
            <a:avLst/>
          </a:prstGeom>
        </p:spPr>
      </p:pic>
      <p:cxnSp>
        <p:nvCxnSpPr>
          <p:cNvPr id="11" name="Straight Connector 10">
            <a:extLst>
              <a:ext uri="{FF2B5EF4-FFF2-40B4-BE49-F238E27FC236}">
                <a16:creationId xmlns="" xmlns:a16="http://schemas.microsoft.com/office/drawing/2014/main" id="{8F62AD7D-DE6E-4069-90F0-9C5733193555}"/>
              </a:ext>
            </a:extLst>
          </p:cNvPr>
          <p:cNvCxnSpPr>
            <a:cxnSpLocks/>
          </p:cNvCxnSpPr>
          <p:nvPr/>
        </p:nvCxnSpPr>
        <p:spPr>
          <a:xfrm>
            <a:off x="2894198" y="6226896"/>
            <a:ext cx="8841069"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886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txStyles>
    <p:title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0C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4637" y="528377"/>
            <a:ext cx="11441881" cy="2120692"/>
          </a:xfrm>
        </p:spPr>
        <p:txBody>
          <a:bodyPr>
            <a:normAutofit/>
          </a:bodyPr>
          <a:lstStyle/>
          <a:p>
            <a:pPr algn="ctr"/>
            <a:r>
              <a:rPr lang="en-US" altLang="zh-CN" sz="6600" dirty="0" smtClean="0">
                <a:solidFill>
                  <a:schemeClr val="accent1"/>
                </a:solidFill>
              </a:rPr>
              <a:t>EE5415 Presentation</a:t>
            </a:r>
            <a:endParaRPr lang="zh-CN" altLang="en-US" sz="6600" dirty="0">
              <a:solidFill>
                <a:schemeClr val="accent1"/>
              </a:solidFill>
            </a:endParaRPr>
          </a:p>
        </p:txBody>
      </p:sp>
      <p:sp>
        <p:nvSpPr>
          <p:cNvPr id="3" name="内容占位符 2"/>
          <p:cNvSpPr>
            <a:spLocks noGrp="1"/>
          </p:cNvSpPr>
          <p:nvPr>
            <p:ph idx="1"/>
          </p:nvPr>
        </p:nvSpPr>
        <p:spPr>
          <a:xfrm>
            <a:off x="578222" y="1694332"/>
            <a:ext cx="11553085" cy="3856539"/>
          </a:xfrm>
        </p:spPr>
        <p:txBody>
          <a:bodyPr>
            <a:normAutofit fontScale="77500" lnSpcReduction="20000"/>
          </a:bodyPr>
          <a:lstStyle/>
          <a:p>
            <a:pPr marL="0" indent="0">
              <a:buNone/>
            </a:pPr>
            <a:r>
              <a:rPr lang="en-US" altLang="zh-CN" dirty="0" smtClean="0"/>
              <a:t>                                        </a:t>
            </a:r>
          </a:p>
          <a:p>
            <a:pPr marL="0" indent="0">
              <a:buNone/>
            </a:pPr>
            <a:endParaRPr lang="en-US" altLang="zh-CN" dirty="0"/>
          </a:p>
          <a:p>
            <a:pPr marL="0" indent="0">
              <a:buNone/>
            </a:pPr>
            <a:r>
              <a:rPr lang="en-US" altLang="zh-CN" dirty="0" smtClean="0"/>
              <a:t>                                  </a:t>
            </a:r>
            <a:r>
              <a:rPr lang="en-US" altLang="zh-CN" sz="5200" b="1" dirty="0" smtClean="0">
                <a:solidFill>
                  <a:schemeClr val="accent1"/>
                </a:solidFill>
                <a:effectLst>
                  <a:outerShdw blurRad="38100" dist="38100" dir="2700000" algn="tl">
                    <a:srgbClr val="000000">
                      <a:alpha val="43137"/>
                    </a:srgbClr>
                  </a:outerShdw>
                </a:effectLst>
              </a:rPr>
              <a:t>Wallet Keeper(</a:t>
            </a:r>
            <a:r>
              <a:rPr lang="zh-CN" altLang="en-US" sz="5200" b="1" dirty="0" smtClean="0">
                <a:solidFill>
                  <a:schemeClr val="accent1"/>
                </a:solidFill>
                <a:effectLst>
                  <a:outerShdw blurRad="38100" dist="38100" dir="2700000" algn="tl">
                    <a:srgbClr val="000000">
                      <a:alpha val="43137"/>
                    </a:srgbClr>
                  </a:outerShdw>
                </a:effectLst>
              </a:rPr>
              <a:t>钱包管家</a:t>
            </a:r>
            <a:r>
              <a:rPr lang="en-US" altLang="zh-CN" sz="5200" b="1" dirty="0" smtClean="0">
                <a:solidFill>
                  <a:schemeClr val="accent1"/>
                </a:solidFill>
                <a:effectLst>
                  <a:outerShdw blurRad="38100" dist="38100" dir="2700000" algn="tl">
                    <a:srgbClr val="000000">
                      <a:alpha val="43137"/>
                    </a:srgbClr>
                  </a:outerShdw>
                </a:effectLst>
              </a:rPr>
              <a:t>)</a:t>
            </a:r>
          </a:p>
          <a:p>
            <a:pPr marL="0" indent="0">
              <a:buNone/>
            </a:pPr>
            <a:r>
              <a:rPr lang="en-US" altLang="zh-CN" sz="4100" b="1" dirty="0">
                <a:solidFill>
                  <a:schemeClr val="accent1"/>
                </a:solidFill>
              </a:rPr>
              <a:t> </a:t>
            </a:r>
            <a:r>
              <a:rPr lang="en-US" altLang="zh-CN" sz="4100" b="1" dirty="0" smtClean="0">
                <a:solidFill>
                  <a:schemeClr val="accent1"/>
                </a:solidFill>
              </a:rPr>
              <a:t> </a:t>
            </a:r>
          </a:p>
          <a:p>
            <a:pPr marL="0" indent="0">
              <a:buNone/>
            </a:pPr>
            <a:r>
              <a:rPr lang="en-US" altLang="zh-CN" dirty="0"/>
              <a:t> </a:t>
            </a:r>
            <a:r>
              <a:rPr lang="en-US" altLang="zh-CN" dirty="0" smtClean="0"/>
              <a:t>                                          </a:t>
            </a:r>
            <a:r>
              <a:rPr lang="en-US" altLang="zh-CN" b="1" dirty="0" smtClean="0">
                <a:solidFill>
                  <a:schemeClr val="accent1"/>
                </a:solidFill>
              </a:rPr>
              <a:t>Group:      </a:t>
            </a:r>
            <a:r>
              <a:rPr lang="en-US" altLang="zh-CN" dirty="0" smtClean="0"/>
              <a:t>15</a:t>
            </a:r>
          </a:p>
          <a:p>
            <a:pPr marL="0" indent="0">
              <a:buNone/>
            </a:pPr>
            <a:r>
              <a:rPr lang="en-US" altLang="zh-CN" dirty="0"/>
              <a:t>                                           </a:t>
            </a:r>
            <a:r>
              <a:rPr lang="en-US" altLang="zh-CN" sz="3000" b="1" dirty="0" smtClean="0">
                <a:solidFill>
                  <a:schemeClr val="accent1"/>
                </a:solidFill>
              </a:rPr>
              <a:t>Members: </a:t>
            </a:r>
            <a:r>
              <a:rPr lang="en-US" altLang="zh-CN" sz="2600" dirty="0" smtClean="0"/>
              <a:t>Fang </a:t>
            </a:r>
            <a:r>
              <a:rPr lang="en-US" altLang="zh-CN" sz="2600" dirty="0" err="1"/>
              <a:t>Yuxin</a:t>
            </a:r>
            <a:r>
              <a:rPr lang="en-US" altLang="zh-CN" sz="2600" dirty="0"/>
              <a:t> (55941269)</a:t>
            </a:r>
          </a:p>
          <a:p>
            <a:pPr marL="0" indent="0">
              <a:buNone/>
            </a:pPr>
            <a:r>
              <a:rPr lang="en-US" altLang="zh-CN" sz="2600" dirty="0" smtClean="0"/>
              <a:t>                                                                     Li </a:t>
            </a:r>
            <a:r>
              <a:rPr lang="en-US" altLang="zh-CN" sz="2600" dirty="0" err="1"/>
              <a:t>Huimin</a:t>
            </a:r>
            <a:r>
              <a:rPr lang="en-US" altLang="zh-CN" sz="2600" dirty="0"/>
              <a:t> (55997947)</a:t>
            </a:r>
          </a:p>
          <a:p>
            <a:pPr marL="0" indent="0">
              <a:buNone/>
            </a:pPr>
            <a:r>
              <a:rPr lang="en-US" altLang="zh-CN" sz="2600" dirty="0" smtClean="0"/>
              <a:t>                                                                     </a:t>
            </a:r>
            <a:r>
              <a:rPr lang="en-US" altLang="zh-CN" sz="2600" dirty="0" err="1" smtClean="0"/>
              <a:t>Shen</a:t>
            </a:r>
            <a:r>
              <a:rPr lang="en-US" altLang="zh-CN" sz="2600" dirty="0" smtClean="0"/>
              <a:t> </a:t>
            </a:r>
            <a:r>
              <a:rPr lang="en-US" altLang="zh-CN" sz="2600" dirty="0" err="1"/>
              <a:t>Yaojun</a:t>
            </a:r>
            <a:r>
              <a:rPr lang="en-US" altLang="zh-CN" sz="2600" dirty="0"/>
              <a:t> (55988822)</a:t>
            </a:r>
          </a:p>
          <a:p>
            <a:pPr marL="0" indent="0">
              <a:buNone/>
            </a:pPr>
            <a:r>
              <a:rPr lang="en-US" altLang="zh-CN" sz="2600" dirty="0" smtClean="0"/>
              <a:t>                                                                     Zhang </a:t>
            </a:r>
            <a:r>
              <a:rPr lang="en-US" altLang="zh-CN" sz="2600" dirty="0" err="1"/>
              <a:t>Jianing</a:t>
            </a:r>
            <a:r>
              <a:rPr lang="en-US" altLang="zh-CN" sz="2600" dirty="0"/>
              <a:t> (55831831)</a:t>
            </a:r>
          </a:p>
          <a:p>
            <a:pPr marL="0" indent="0">
              <a:buNone/>
            </a:pPr>
            <a:r>
              <a:rPr lang="en-US" altLang="zh-CN" sz="2600" dirty="0" smtClean="0"/>
              <a:t>                                                                     Zhou </a:t>
            </a:r>
            <a:r>
              <a:rPr lang="en-US" altLang="zh-CN" sz="2600" dirty="0" err="1"/>
              <a:t>Ziyang</a:t>
            </a:r>
            <a:r>
              <a:rPr lang="en-US" altLang="zh-CN" sz="2600" dirty="0"/>
              <a:t>(55921210)</a:t>
            </a:r>
          </a:p>
          <a:p>
            <a:pPr marL="0" indent="0">
              <a:buNone/>
            </a:pP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025" y="3012140"/>
            <a:ext cx="2353235" cy="235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090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4024" y="793376"/>
            <a:ext cx="8875058" cy="830997"/>
          </a:xfrm>
          <a:prstGeom prst="rect">
            <a:avLst/>
          </a:prstGeom>
          <a:noFill/>
        </p:spPr>
        <p:txBody>
          <a:bodyPr wrap="square" rtlCol="0">
            <a:spAutoFit/>
          </a:bodyPr>
          <a:lstStyle/>
          <a:p>
            <a:r>
              <a:rPr lang="en-US" altLang="zh-CN" sz="4800" b="1" dirty="0" smtClean="0">
                <a:solidFill>
                  <a:schemeClr val="accent1"/>
                </a:solidFill>
                <a:effectLst>
                  <a:outerShdw blurRad="38100" dist="38100" dir="2700000" algn="tl">
                    <a:srgbClr val="000000">
                      <a:alpha val="43137"/>
                    </a:srgbClr>
                  </a:outerShdw>
                </a:effectLst>
              </a:rPr>
              <a:t>Comment:</a:t>
            </a:r>
            <a:endParaRPr lang="zh-CN" altLang="en-US" sz="2400" dirty="0">
              <a:effectLst>
                <a:outerShdw blurRad="38100" dist="38100" dir="2700000" algn="tl">
                  <a:srgbClr val="000000">
                    <a:alpha val="43137"/>
                  </a:srgbClr>
                </a:outerShdw>
              </a:effectLst>
            </a:endParaRPr>
          </a:p>
        </p:txBody>
      </p:sp>
      <p:sp>
        <p:nvSpPr>
          <p:cNvPr id="7" name="TextBox 6"/>
          <p:cNvSpPr txBox="1"/>
          <p:nvPr/>
        </p:nvSpPr>
        <p:spPr>
          <a:xfrm>
            <a:off x="1452282" y="1653988"/>
            <a:ext cx="7745506" cy="4678204"/>
          </a:xfrm>
          <a:prstGeom prst="rect">
            <a:avLst/>
          </a:prstGeom>
          <a:noFill/>
        </p:spPr>
        <p:txBody>
          <a:bodyPr wrap="square" rtlCol="0">
            <a:spAutoFit/>
          </a:bodyPr>
          <a:lstStyle/>
          <a:p>
            <a:pPr marL="285750" indent="-285750">
              <a:buFont typeface="Wingdings" pitchFamily="2" charset="2"/>
              <a:buChar char="l"/>
            </a:pPr>
            <a:r>
              <a:rPr lang="en-US" altLang="zh-CN" sz="2800" b="1" dirty="0" smtClean="0">
                <a:solidFill>
                  <a:schemeClr val="accent1"/>
                </a:solidFill>
              </a:rPr>
              <a:t>Story</a:t>
            </a:r>
          </a:p>
          <a:p>
            <a:pPr marL="285750" indent="-285750">
              <a:buFont typeface="Wingdings" pitchFamily="2" charset="2"/>
              <a:buChar char="l"/>
            </a:pPr>
            <a:r>
              <a:rPr lang="en-US" altLang="zh-CN" sz="2800" b="1" dirty="0" smtClean="0">
                <a:solidFill>
                  <a:schemeClr val="accent1"/>
                </a:solidFill>
              </a:rPr>
              <a:t>Functions   </a:t>
            </a:r>
          </a:p>
          <a:p>
            <a:pPr marL="914400" lvl="1" indent="-457200">
              <a:buFont typeface="Wingdings" pitchFamily="2" charset="2"/>
              <a:buChar char="n"/>
            </a:pPr>
            <a:r>
              <a:rPr lang="en-US" altLang="zh-CN" sz="2800" b="1" dirty="0" smtClean="0">
                <a:solidFill>
                  <a:schemeClr val="accent1"/>
                </a:solidFill>
              </a:rPr>
              <a:t>Basic functions</a:t>
            </a:r>
          </a:p>
          <a:p>
            <a:pPr marL="742950" lvl="1" indent="-285750">
              <a:buSzPct val="100000"/>
              <a:buFont typeface="Arial" pitchFamily="34" charset="0"/>
              <a:buChar char="•"/>
            </a:pPr>
            <a:r>
              <a:rPr lang="en-US" altLang="zh-CN" sz="2800" b="1" dirty="0" smtClean="0">
                <a:solidFill>
                  <a:schemeClr val="accent1"/>
                </a:solidFill>
              </a:rPr>
              <a:t>Bookkeeping</a:t>
            </a:r>
          </a:p>
          <a:p>
            <a:pPr marL="742950" lvl="1" indent="-285750">
              <a:buSzPct val="100000"/>
              <a:buFont typeface="Arial" pitchFamily="34" charset="0"/>
              <a:buChar char="•"/>
            </a:pPr>
            <a:r>
              <a:rPr lang="en-US" altLang="zh-CN" sz="2800" b="1" dirty="0" smtClean="0">
                <a:solidFill>
                  <a:schemeClr val="accent1"/>
                </a:solidFill>
              </a:rPr>
              <a:t>Recording</a:t>
            </a:r>
          </a:p>
          <a:p>
            <a:pPr marL="742950" lvl="1" indent="-285750">
              <a:buSzPct val="100000"/>
              <a:buFont typeface="Arial" pitchFamily="34" charset="0"/>
              <a:buChar char="•"/>
            </a:pPr>
            <a:r>
              <a:rPr lang="en-US" altLang="zh-CN" sz="2800" b="1" dirty="0">
                <a:solidFill>
                  <a:schemeClr val="accent1"/>
                </a:solidFill>
              </a:rPr>
              <a:t>Graphical </a:t>
            </a:r>
            <a:r>
              <a:rPr lang="en-US" altLang="zh-CN" sz="2800" b="1" dirty="0" smtClean="0">
                <a:solidFill>
                  <a:schemeClr val="accent1"/>
                </a:solidFill>
              </a:rPr>
              <a:t>analysis</a:t>
            </a:r>
          </a:p>
          <a:p>
            <a:pPr marL="914400" lvl="1" indent="-457200">
              <a:buSzPct val="100000"/>
              <a:buFont typeface="Wingdings" pitchFamily="2" charset="2"/>
              <a:buChar char="n"/>
            </a:pPr>
            <a:r>
              <a:rPr lang="en-US" altLang="zh-CN" sz="2800" b="1" dirty="0" smtClean="0">
                <a:solidFill>
                  <a:schemeClr val="accent1"/>
                </a:solidFill>
              </a:rPr>
              <a:t>Special function</a:t>
            </a:r>
          </a:p>
          <a:p>
            <a:pPr marL="742950" lvl="1" indent="-285750">
              <a:buSzPct val="100000"/>
              <a:buFont typeface="Arial" pitchFamily="34" charset="0"/>
              <a:buChar char="•"/>
            </a:pPr>
            <a:r>
              <a:rPr lang="en-US" altLang="zh-CN" sz="2800" b="1" dirty="0" smtClean="0">
                <a:solidFill>
                  <a:schemeClr val="accent1"/>
                </a:solidFill>
              </a:rPr>
              <a:t>Wish list</a:t>
            </a:r>
          </a:p>
          <a:p>
            <a:pPr marL="285750" indent="-285750">
              <a:buSzPct val="100000"/>
              <a:buFont typeface="Wingdings" pitchFamily="2" charset="2"/>
              <a:buChar char="l"/>
            </a:pPr>
            <a:r>
              <a:rPr lang="en-US" altLang="zh-CN" sz="2800" b="1" dirty="0">
                <a:solidFill>
                  <a:schemeClr val="accent1"/>
                </a:solidFill>
              </a:rPr>
              <a:t>Demonstration</a:t>
            </a:r>
          </a:p>
          <a:p>
            <a:pPr marL="285750" indent="-285750">
              <a:buSzPct val="100000"/>
              <a:buFont typeface="Wingdings" pitchFamily="2" charset="2"/>
              <a:buChar char="l"/>
            </a:pPr>
            <a:r>
              <a:rPr lang="en-US" altLang="zh-CN" sz="2800" b="1" dirty="0" smtClean="0">
                <a:solidFill>
                  <a:schemeClr val="accent1"/>
                </a:solidFill>
              </a:rPr>
              <a:t>Conclusion</a:t>
            </a:r>
          </a:p>
          <a:p>
            <a:pPr marL="285750" indent="-285750">
              <a:buFont typeface="Wingdings" pitchFamily="2" charset="2"/>
              <a:buChar char="l"/>
            </a:pPr>
            <a:endParaRPr lang="zh-CN" altLang="en-US" dirty="0">
              <a:solidFill>
                <a:schemeClr val="accent1"/>
              </a:solidFill>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564127" y="671512"/>
            <a:ext cx="3438525" cy="551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724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Story</a:t>
            </a:r>
            <a:endParaRPr lang="zh-CN" altLang="en-US"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3448423"/>
            <a:ext cx="2236261" cy="1959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6619" y="3446262"/>
            <a:ext cx="1856358" cy="2119104"/>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832" y="1755366"/>
            <a:ext cx="3959038" cy="3167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96619" y="1184838"/>
            <a:ext cx="1913437" cy="2263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15000" y="1755364"/>
            <a:ext cx="2087628" cy="1583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822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functions</a:t>
            </a:r>
            <a:endParaRPr lang="zh-CN" altLang="en-US" sz="4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84" y="1082210"/>
            <a:ext cx="2619144" cy="4332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745" y="1082211"/>
            <a:ext cx="2605100" cy="433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9438" y="1064282"/>
            <a:ext cx="2568601" cy="427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97512" y="1064282"/>
            <a:ext cx="2560611" cy="4260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90361" y="5516887"/>
            <a:ext cx="2421851" cy="369332"/>
          </a:xfrm>
          <a:prstGeom prst="rect">
            <a:avLst/>
          </a:prstGeom>
          <a:noFill/>
        </p:spPr>
        <p:txBody>
          <a:bodyPr wrap="square" rtlCol="0">
            <a:spAutoFit/>
          </a:bodyPr>
          <a:lstStyle/>
          <a:p>
            <a:pPr algn="ctr"/>
            <a:r>
              <a:rPr lang="en-US" altLang="zh-CN" dirty="0"/>
              <a:t>new addition</a:t>
            </a:r>
            <a:endParaRPr lang="zh-CN" altLang="en-US" dirty="0"/>
          </a:p>
        </p:txBody>
      </p:sp>
      <p:sp>
        <p:nvSpPr>
          <p:cNvPr id="4" name="TextBox 3"/>
          <p:cNvSpPr txBox="1"/>
          <p:nvPr/>
        </p:nvSpPr>
        <p:spPr>
          <a:xfrm>
            <a:off x="3414745" y="5516887"/>
            <a:ext cx="2605100" cy="369332"/>
          </a:xfrm>
          <a:prstGeom prst="rect">
            <a:avLst/>
          </a:prstGeom>
          <a:noFill/>
        </p:spPr>
        <p:txBody>
          <a:bodyPr wrap="square" rtlCol="0">
            <a:spAutoFit/>
          </a:bodyPr>
          <a:lstStyle/>
          <a:p>
            <a:pPr algn="ctr"/>
            <a:r>
              <a:rPr lang="en-US" altLang="zh-CN" dirty="0"/>
              <a:t>bills</a:t>
            </a:r>
            <a:endParaRPr lang="zh-CN" altLang="en-US" dirty="0"/>
          </a:p>
        </p:txBody>
      </p:sp>
      <p:sp>
        <p:nvSpPr>
          <p:cNvPr id="6" name="TextBox 5"/>
          <p:cNvSpPr txBox="1"/>
          <p:nvPr/>
        </p:nvSpPr>
        <p:spPr>
          <a:xfrm>
            <a:off x="7727580" y="5516887"/>
            <a:ext cx="2438400" cy="369332"/>
          </a:xfrm>
          <a:prstGeom prst="rect">
            <a:avLst/>
          </a:prstGeom>
          <a:noFill/>
        </p:spPr>
        <p:txBody>
          <a:bodyPr wrap="square" rtlCol="0">
            <a:spAutoFit/>
          </a:bodyPr>
          <a:lstStyle/>
          <a:p>
            <a:pPr algn="ctr"/>
            <a:r>
              <a:rPr lang="en-US" altLang="zh-CN" dirty="0"/>
              <a:t>Graphical analysis</a:t>
            </a:r>
          </a:p>
        </p:txBody>
      </p:sp>
    </p:spTree>
    <p:extLst>
      <p:ext uri="{BB962C8B-B14F-4D97-AF65-F5344CB8AC3E}">
        <p14:creationId xmlns:p14="http://schemas.microsoft.com/office/powerpoint/2010/main" val="514696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Special function</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086" y="1261917"/>
            <a:ext cx="2604807" cy="4315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descr="https://timgsa.baidu.com/timg?image&amp;quality=80&amp;size=b9999_10000&amp;sec=1588071815787&amp;di=7e94801d5d1aac3115cd557b842bb13c&amp;imgtype=0&amp;src=http%3A%2F%2F5b0988e595225.cdn.sohucs.com%2Fimages%2F20181211%2Fcfee4d66c40f4903897143ae03571988.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4266" y="1071630"/>
            <a:ext cx="6180605" cy="4696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856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Demonstration:</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95" y="1129551"/>
            <a:ext cx="2482931" cy="4629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25" y="1129551"/>
            <a:ext cx="2470242" cy="4629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7604" y="1129551"/>
            <a:ext cx="2341728" cy="4629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817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361" y="1523994"/>
            <a:ext cx="3604932" cy="3604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257365" y="1703289"/>
            <a:ext cx="4733364" cy="3046988"/>
          </a:xfrm>
          <a:prstGeom prst="rect">
            <a:avLst/>
          </a:prstGeom>
          <a:noFill/>
        </p:spPr>
        <p:txBody>
          <a:bodyPr wrap="square" rtlCol="0">
            <a:spAutoFit/>
          </a:bodyPr>
          <a:lstStyle/>
          <a:p>
            <a:r>
              <a:rPr lang="en-US" altLang="zh-CN" sz="3200" dirty="0" smtClean="0"/>
              <a:t>1) Multiple bookkeeping books.</a:t>
            </a:r>
          </a:p>
          <a:p>
            <a:endParaRPr lang="en-US" altLang="zh-CN" sz="3200" dirty="0"/>
          </a:p>
          <a:p>
            <a:endParaRPr lang="en-US" altLang="zh-CN" sz="3200" dirty="0" smtClean="0"/>
          </a:p>
          <a:p>
            <a:r>
              <a:rPr lang="en-US" altLang="zh-CN" sz="3200" dirty="0"/>
              <a:t>2) Import bills </a:t>
            </a:r>
            <a:r>
              <a:rPr lang="en-US" altLang="zh-CN" sz="3200" dirty="0" smtClean="0"/>
              <a:t>from </a:t>
            </a:r>
            <a:r>
              <a:rPr lang="en-US" altLang="zh-CN" sz="3200" dirty="0" err="1" smtClean="0"/>
              <a:t>alipay</a:t>
            </a:r>
            <a:r>
              <a:rPr lang="en-US" altLang="zh-CN" sz="3200" dirty="0" smtClean="0"/>
              <a:t> in bulk.</a:t>
            </a:r>
            <a:endParaRPr lang="zh-CN" altLang="en-US" sz="3200" dirty="0"/>
          </a:p>
        </p:txBody>
      </p:sp>
    </p:spTree>
    <p:extLst>
      <p:ext uri="{BB962C8B-B14F-4D97-AF65-F5344CB8AC3E}">
        <p14:creationId xmlns:p14="http://schemas.microsoft.com/office/powerpoint/2010/main" val="1122398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183340"/>
            <a:ext cx="11654118" cy="1862048"/>
          </a:xfrm>
          <a:prstGeom prst="rect">
            <a:avLst/>
          </a:prstGeom>
          <a:solidFill>
            <a:schemeClr val="accent1"/>
          </a:solidFill>
        </p:spPr>
        <p:txBody>
          <a:bodyPr wrap="square">
            <a:spAutoFit/>
          </a:bodyPr>
          <a:lstStyle/>
          <a:p>
            <a:r>
              <a:rPr lang="en-US" altLang="zh-CN" sz="11500" b="1" dirty="0" smtClean="0">
                <a:solidFill>
                  <a:schemeClr val="bg1"/>
                </a:solidFill>
              </a:rPr>
              <a:t>THANK YOU</a:t>
            </a:r>
            <a:endParaRPr lang="zh-CN" altLang="en-US" sz="11500" b="1" dirty="0">
              <a:solidFill>
                <a:schemeClr val="bg1"/>
              </a:solidFill>
            </a:endParaRPr>
          </a:p>
        </p:txBody>
      </p:sp>
      <p:sp>
        <p:nvSpPr>
          <p:cNvPr id="7" name="TextBox 6"/>
          <p:cNvSpPr txBox="1"/>
          <p:nvPr/>
        </p:nvSpPr>
        <p:spPr>
          <a:xfrm>
            <a:off x="6257365" y="3514165"/>
            <a:ext cx="4500282" cy="1231106"/>
          </a:xfrm>
          <a:prstGeom prst="rect">
            <a:avLst/>
          </a:prstGeom>
          <a:noFill/>
        </p:spPr>
        <p:txBody>
          <a:bodyPr wrap="square" rtlCol="0">
            <a:spAutoFit/>
          </a:bodyPr>
          <a:lstStyle/>
          <a:p>
            <a:r>
              <a:rPr lang="en-US" altLang="zh-CN" sz="2800" b="1" dirty="0">
                <a:solidFill>
                  <a:schemeClr val="accent1"/>
                </a:solidFill>
              </a:rPr>
              <a:t>Wallet Keeper</a:t>
            </a:r>
            <a:endParaRPr lang="en-US" altLang="zh-CN" sz="2800" b="1" dirty="0" smtClean="0">
              <a:solidFill>
                <a:schemeClr val="accent1"/>
              </a:solidFill>
            </a:endParaRPr>
          </a:p>
          <a:p>
            <a:endParaRPr lang="en-US" altLang="zh-CN" b="1" dirty="0">
              <a:solidFill>
                <a:schemeClr val="accent1"/>
              </a:solidFill>
            </a:endParaRPr>
          </a:p>
          <a:p>
            <a:r>
              <a:rPr lang="en-US" altLang="zh-CN" sz="2800" b="1" dirty="0" smtClean="0">
                <a:solidFill>
                  <a:schemeClr val="accent1"/>
                </a:solidFill>
              </a:rPr>
              <a:t>Group  15</a:t>
            </a:r>
            <a:endParaRPr lang="zh-CN" altLang="en-US" sz="2800" b="1" dirty="0">
              <a:solidFill>
                <a:schemeClr val="accent1"/>
              </a:solidFill>
            </a:endParaRPr>
          </a:p>
        </p:txBody>
      </p:sp>
    </p:spTree>
    <p:extLst>
      <p:ext uri="{BB962C8B-B14F-4D97-AF65-F5344CB8AC3E}">
        <p14:creationId xmlns:p14="http://schemas.microsoft.com/office/powerpoint/2010/main" val="2084404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E79A3DE9FE5E458A6281D568C2C7D3" ma:contentTypeVersion="21" ma:contentTypeDescription="Create a new document." ma:contentTypeScope="" ma:versionID="a2326ba7365dfafac5ebe7fbf40aad61">
  <xsd:schema xmlns:xsd="http://www.w3.org/2001/XMLSchema" xmlns:xs="http://www.w3.org/2001/XMLSchema" xmlns:p="http://schemas.microsoft.com/office/2006/metadata/properties" xmlns:ns3="4d19014b-207d-4fe6-9e31-aeb35d7f2606" xmlns:ns4="aeaa21da-5365-4f87-ab5b-20b4514d0e25" targetNamespace="http://schemas.microsoft.com/office/2006/metadata/properties" ma:root="true" ma:fieldsID="d6c8e3f34716079eac7d5cb459e5e1a0" ns3:_="" ns4:_="">
    <xsd:import namespace="4d19014b-207d-4fe6-9e31-aeb35d7f2606"/>
    <xsd:import namespace="aeaa21da-5365-4f87-ab5b-20b4514d0e25"/>
    <xsd:element name="properties">
      <xsd:complexType>
        <xsd:sequence>
          <xsd:element name="documentManagement">
            <xsd:complexType>
              <xsd:all>
                <xsd:element ref="ns3:SharedWithUsers" minOccurs="0"/>
                <xsd:element ref="ns3:SharedWithDetails" minOccurs="0"/>
                <xsd:element ref="ns3:SharingHintHash" minOccurs="0"/>
                <xsd:element ref="ns4:NotebookType" minOccurs="0"/>
                <xsd:element ref="ns4:FolderType" minOccurs="0"/>
                <xsd:element ref="ns4:Owner" minOccurs="0"/>
                <xsd:element ref="ns4:DefaultSectionNames"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MediaServiceMetadata" minOccurs="0"/>
                <xsd:element ref="ns4:MediaServiceFastMetadata" minOccurs="0"/>
                <xsd:element ref="ns4:MediaServiceAutoTags" minOccurs="0"/>
                <xsd:element ref="ns4:MediaServiceEventHashCode" minOccurs="0"/>
                <xsd:element ref="ns4:MediaServiceGenerationTim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19014b-207d-4fe6-9e31-aeb35d7f260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aa21da-5365-4f87-ab5b-20b4514d0e25" elementFormDefault="qualified">
    <xsd:import namespace="http://schemas.microsoft.com/office/2006/documentManagement/types"/>
    <xsd:import namespace="http://schemas.microsoft.com/office/infopath/2007/PartnerControls"/>
    <xsd:element name="NotebookType" ma:index="11" nillable="true" ma:displayName="Notebook Type" ma:internalName="NotebookType">
      <xsd:simpleType>
        <xsd:restriction base="dms:Text"/>
      </xsd:simpleType>
    </xsd:element>
    <xsd:element name="FolderType" ma:index="12" nillable="true" ma:displayName="Folder Type" ma:internalName="FolderType">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4" nillable="true" ma:displayName="Default Section Names" ma:internalName="DefaultSectionNames">
      <xsd:simpleType>
        <xsd:restriction base="dms:Note">
          <xsd:maxLength value="255"/>
        </xsd:restriction>
      </xsd:simpleType>
    </xsd:element>
    <xsd:element name="AppVersion" ma:index="15" nillable="true" ma:displayName="App Version" ma:internalName="AppVersion">
      <xsd:simpleType>
        <xsd:restriction base="dms:Text"/>
      </xsd:simpleType>
    </xsd:element>
    <xsd:element name="Teachers" ma:index="16"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7"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8"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9" nillable="true" ma:displayName="Invited Teachers" ma:internalName="Invited_Teachers">
      <xsd:simpleType>
        <xsd:restriction base="dms:Note">
          <xsd:maxLength value="255"/>
        </xsd:restriction>
      </xsd:simpleType>
    </xsd:element>
    <xsd:element name="Invited_Students" ma:index="20" nillable="true" ma:displayName="Invited Students" ma:internalName="Invited_Students">
      <xsd:simpleType>
        <xsd:restriction base="dms:Note">
          <xsd:maxLength value="255"/>
        </xsd:restriction>
      </xsd:simpleType>
    </xsd:element>
    <xsd:element name="Self_Registration_Enabled" ma:index="21" nillable="true" ma:displayName="Self_Registration_Enabled" ma:internalName="Self_Registration_Enabled">
      <xsd:simpleType>
        <xsd:restriction base="dms:Boolean"/>
      </xsd:simpleType>
    </xsd:element>
    <xsd:element name="MediaServiceMetadata" ma:index="22" nillable="true" ma:displayName="MediaServiceMetadata" ma:description="" ma:hidden="true" ma:internalName="MediaServiceMetadata" ma:readOnly="true">
      <xsd:simpleType>
        <xsd:restriction base="dms:Note"/>
      </xsd:simpleType>
    </xsd:element>
    <xsd:element name="MediaServiceFastMetadata" ma:index="23" nillable="true" ma:displayName="MediaServiceFastMetadata" ma:description="" ma:hidden="true" ma:internalName="MediaServiceFastMetadata" ma:readOnly="true">
      <xsd:simpleType>
        <xsd:restriction base="dms:Note"/>
      </xsd:simpleType>
    </xsd:element>
    <xsd:element name="MediaServiceAutoTags" ma:index="24" nillable="true" ma:displayName="MediaServiceAutoTags" ma:internalName="MediaServiceAutoTags" ma:readOnly="true">
      <xsd:simpleType>
        <xsd:restriction base="dms:Text"/>
      </xsd:simpleType>
    </xsd:element>
    <xsd:element name="MediaServiceEventHashCode" ma:index="25" nillable="true" ma:displayName="MediaServiceEventHashCode" ma:hidden="true" ma:internalName="MediaServiceEventHashCode" ma:readOnly="true">
      <xsd:simpleType>
        <xsd:restriction base="dms:Text"/>
      </xsd:simpleType>
    </xsd:element>
    <xsd:element name="MediaServiceGenerationTime" ma:index="26" nillable="true" ma:displayName="MediaServiceGenerationTime" ma:hidden="true" ma:internalName="MediaServiceGenerationTime" ma:readOnly="true">
      <xsd:simpleType>
        <xsd:restriction base="dms:Text"/>
      </xsd:simpleType>
    </xsd:element>
    <xsd:element name="MediaServiceDateTaken" ma:index="27" nillable="true" ma:displayName="MediaServiceDateTaken" ma:hidden="true" ma:internalName="MediaServiceDateTaken" ma:readOnly="true">
      <xsd:simpleType>
        <xsd:restriction base="dms:Text"/>
      </xsd:simpleType>
    </xsd:element>
    <xsd:element name="MediaServiceOCR" ma:index="2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Owner xmlns="aeaa21da-5365-4f87-ab5b-20b4514d0e25">
      <UserInfo>
        <DisplayName/>
        <AccountId xsi:nil="true"/>
        <AccountType/>
      </UserInfo>
    </Owner>
    <Invited_Teachers xmlns="aeaa21da-5365-4f87-ab5b-20b4514d0e25" xsi:nil="true"/>
    <NotebookType xmlns="aeaa21da-5365-4f87-ab5b-20b4514d0e25" xsi:nil="true"/>
    <Self_Registration_Enabled xmlns="aeaa21da-5365-4f87-ab5b-20b4514d0e25" xsi:nil="true"/>
    <DefaultSectionNames xmlns="aeaa21da-5365-4f87-ab5b-20b4514d0e25" xsi:nil="true"/>
    <Invited_Students xmlns="aeaa21da-5365-4f87-ab5b-20b4514d0e25" xsi:nil="true"/>
    <FolderType xmlns="aeaa21da-5365-4f87-ab5b-20b4514d0e25" xsi:nil="true"/>
    <Teachers xmlns="aeaa21da-5365-4f87-ab5b-20b4514d0e25">
      <UserInfo>
        <DisplayName/>
        <AccountId xsi:nil="true"/>
        <AccountType/>
      </UserInfo>
    </Teachers>
    <Students xmlns="aeaa21da-5365-4f87-ab5b-20b4514d0e25">
      <UserInfo>
        <DisplayName/>
        <AccountId xsi:nil="true"/>
        <AccountType/>
      </UserInfo>
    </Students>
    <Student_Groups xmlns="aeaa21da-5365-4f87-ab5b-20b4514d0e25">
      <UserInfo>
        <DisplayName/>
        <AccountId xsi:nil="true"/>
        <AccountType/>
      </UserInfo>
    </Student_Groups>
    <AppVersion xmlns="aeaa21da-5365-4f87-ab5b-20b4514d0e25" xsi:nil="true"/>
  </documentManagement>
</p:properties>
</file>

<file path=customXml/itemProps1.xml><?xml version="1.0" encoding="utf-8"?>
<ds:datastoreItem xmlns:ds="http://schemas.openxmlformats.org/officeDocument/2006/customXml" ds:itemID="{8C312268-8E01-4FC3-83F2-A078B134EC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19014b-207d-4fe6-9e31-aeb35d7f2606"/>
    <ds:schemaRef ds:uri="aeaa21da-5365-4f87-ab5b-20b4514d0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A0016B-C85B-42BB-A65C-942917269DAA}">
  <ds:schemaRefs>
    <ds:schemaRef ds:uri="http://schemas.microsoft.com/sharepoint/v3/contenttype/forms"/>
  </ds:schemaRefs>
</ds:datastoreItem>
</file>

<file path=customXml/itemProps3.xml><?xml version="1.0" encoding="utf-8"?>
<ds:datastoreItem xmlns:ds="http://schemas.openxmlformats.org/officeDocument/2006/customXml" ds:itemID="{8363DDE1-0A6B-408D-9F3B-EB60A45A12BE}">
  <ds:schemaRefs>
    <ds:schemaRef ds:uri="4d19014b-207d-4fe6-9e31-aeb35d7f2606"/>
    <ds:schemaRef ds:uri="http://schemas.openxmlformats.org/package/2006/metadata/core-properties"/>
    <ds:schemaRef ds:uri="aeaa21da-5365-4f87-ab5b-20b4514d0e25"/>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2047</TotalTime>
  <Words>661</Words>
  <Application>Microsoft Office PowerPoint</Application>
  <PresentationFormat>自定义</PresentationFormat>
  <Paragraphs>58</Paragraphs>
  <Slides>8</Slides>
  <Notes>6</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Theme</vt:lpstr>
      <vt:lpstr>EE5415 Presentation</vt:lpstr>
      <vt:lpstr>PowerPoint 演示文稿</vt:lpstr>
      <vt:lpstr>Story</vt:lpstr>
      <vt:lpstr>Basic functions</vt:lpstr>
      <vt:lpstr>Special function</vt:lpstr>
      <vt:lpstr>Demonstration:</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dc:creator>
  <cp:lastModifiedBy>IBM</cp:lastModifiedBy>
  <cp:revision>107</cp:revision>
  <dcterms:created xsi:type="dcterms:W3CDTF">2020-01-15T02:16:42Z</dcterms:created>
  <dcterms:modified xsi:type="dcterms:W3CDTF">2020-04-30T14:51:23Z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0x010100CBE79A3DE9FE5E458A6281D568C2C7D3</vt:lpwstr>
  </property>
</Properties>
</file>