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703B2E-C056-44DB-B6D6-02CBE1794A84}">
  <a:tblStyle styleId="{FD703B2E-C056-44DB-B6D6-02CBE1794A8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Nunito-bold.fntdata"/><Relationship Id="rId10" Type="http://schemas.openxmlformats.org/officeDocument/2006/relationships/slide" Target="slides/slide4.xml"/><Relationship Id="rId21" Type="http://schemas.openxmlformats.org/officeDocument/2006/relationships/font" Target="fonts/Nunito-regular.fntdata"/><Relationship Id="rId13" Type="http://schemas.openxmlformats.org/officeDocument/2006/relationships/slide" Target="slides/slide7.xml"/><Relationship Id="rId24" Type="http://schemas.openxmlformats.org/officeDocument/2006/relationships/font" Target="fonts/Nunito-boldItalic.fntdata"/><Relationship Id="rId12" Type="http://schemas.openxmlformats.org/officeDocument/2006/relationships/slide" Target="slides/slide6.xml"/><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3453c911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3453c911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3453c911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3453c911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3453c911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3453c911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3453c911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3453c911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3453c911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3453c911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3453c91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3453c91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3453c911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3453c911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3453c911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3453c911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3453c911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3453c911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3453c911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3453c911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3453c911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3453c911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3453c911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3453c911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3453c911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3453c911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DSC520 Term project</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Is Linux More Secure Than Windows</a:t>
            </a:r>
            <a:endParaRPr/>
          </a:p>
          <a:p>
            <a:pPr indent="0" lvl="0" marL="0" rtl="0" algn="ctr">
              <a:spcBef>
                <a:spcPts val="0"/>
              </a:spcBef>
              <a:spcAft>
                <a:spcPts val="0"/>
              </a:spcAft>
              <a:buNone/>
            </a:pPr>
            <a:r>
              <a:rPr lang="en"/>
              <a:t>Chad Homan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Histograms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Separated</a:t>
            </a:r>
            <a:r>
              <a:rPr lang="en"/>
              <a:t> Windows Systems</a:t>
            </a:r>
            <a:endParaRPr/>
          </a:p>
        </p:txBody>
      </p:sp>
      <p:sp>
        <p:nvSpPr>
          <p:cNvPr id="187" name="Google Shape;187;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Could not </a:t>
            </a:r>
            <a:r>
              <a:rPr lang="en"/>
              <a:t>calculate</a:t>
            </a:r>
            <a:r>
              <a:rPr lang="en"/>
              <a:t> freq</a:t>
            </a:r>
            <a:br>
              <a:rPr lang="en"/>
            </a:br>
            <a:r>
              <a:rPr lang="en"/>
              <a:t>correctly</a:t>
            </a:r>
            <a:endParaRPr/>
          </a:p>
          <a:p>
            <a:pPr indent="-311150" lvl="0" marL="457200" rtl="0" algn="l">
              <a:spcBef>
                <a:spcPts val="0"/>
              </a:spcBef>
              <a:spcAft>
                <a:spcPts val="0"/>
              </a:spcAft>
              <a:buSzPts val="1300"/>
              <a:buChar char="-"/>
            </a:pPr>
            <a:r>
              <a:rPr lang="en"/>
              <a:t>But the bottom values are correct</a:t>
            </a:r>
            <a:endParaRPr/>
          </a:p>
          <a:p>
            <a:pPr indent="-311150" lvl="0" marL="457200" rtl="0" algn="l">
              <a:spcBef>
                <a:spcPts val="0"/>
              </a:spcBef>
              <a:spcAft>
                <a:spcPts val="0"/>
              </a:spcAft>
              <a:buSzPts val="1300"/>
              <a:buChar char="-"/>
            </a:pPr>
            <a:r>
              <a:rPr lang="en"/>
              <a:t>Could not figure out host to </a:t>
            </a:r>
            <a:br>
              <a:rPr lang="en"/>
            </a:br>
            <a:r>
              <a:rPr lang="en"/>
              <a:t>Label correctly</a:t>
            </a:r>
            <a:endParaRPr/>
          </a:p>
        </p:txBody>
      </p:sp>
      <p:pic>
        <p:nvPicPr>
          <p:cNvPr id="188" name="Google Shape;188;p23"/>
          <p:cNvPicPr preferRelativeResize="0"/>
          <p:nvPr/>
        </p:nvPicPr>
        <p:blipFill>
          <a:blip r:embed="rId3">
            <a:alphaModFix/>
          </a:blip>
          <a:stretch>
            <a:fillRect/>
          </a:stretch>
        </p:blipFill>
        <p:spPr>
          <a:xfrm>
            <a:off x="4460000" y="1612900"/>
            <a:ext cx="3790950" cy="2495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Combined Windows Systems</a:t>
            </a:r>
            <a:endParaRPr/>
          </a:p>
        </p:txBody>
      </p:sp>
      <p:sp>
        <p:nvSpPr>
          <p:cNvPr id="194" name="Google Shape;194;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Could not calculate freq</a:t>
            </a:r>
            <a:br>
              <a:rPr lang="en"/>
            </a:br>
            <a:r>
              <a:rPr lang="en"/>
              <a:t>correctly</a:t>
            </a:r>
            <a:endParaRPr/>
          </a:p>
          <a:p>
            <a:pPr indent="-311150" lvl="0" marL="457200" rtl="0" algn="l">
              <a:spcBef>
                <a:spcPts val="0"/>
              </a:spcBef>
              <a:spcAft>
                <a:spcPts val="0"/>
              </a:spcAft>
              <a:buSzPts val="1300"/>
              <a:buChar char="-"/>
            </a:pPr>
            <a:r>
              <a:rPr lang="en"/>
              <a:t>But the bottom values are correct</a:t>
            </a:r>
            <a:endParaRPr/>
          </a:p>
          <a:p>
            <a:pPr indent="-311150" lvl="0" marL="457200" rtl="0" algn="l">
              <a:spcBef>
                <a:spcPts val="0"/>
              </a:spcBef>
              <a:spcAft>
                <a:spcPts val="0"/>
              </a:spcAft>
              <a:buSzPts val="1300"/>
              <a:buChar char="-"/>
            </a:pPr>
            <a:r>
              <a:rPr lang="en"/>
              <a:t>Could not figure out host to </a:t>
            </a:r>
            <a:br>
              <a:rPr lang="en"/>
            </a:br>
            <a:r>
              <a:rPr lang="en"/>
              <a:t>Label correctly</a:t>
            </a:r>
            <a:endParaRPr/>
          </a:p>
        </p:txBody>
      </p:sp>
      <p:pic>
        <p:nvPicPr>
          <p:cNvPr id="195" name="Google Shape;195;p24"/>
          <p:cNvPicPr preferRelativeResize="0"/>
          <p:nvPr/>
        </p:nvPicPr>
        <p:blipFill rotWithShape="1">
          <a:blip r:embed="rId3">
            <a:alphaModFix/>
          </a:blip>
          <a:srcRect b="-3079" l="-2100" r="2100" t="3080"/>
          <a:stretch/>
        </p:blipFill>
        <p:spPr>
          <a:xfrm>
            <a:off x="4395724" y="1815951"/>
            <a:ext cx="3705225" cy="2495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Variable Descriptive Info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Descriptions</a:t>
            </a:r>
            <a:endParaRPr/>
          </a:p>
        </p:txBody>
      </p:sp>
      <p:sp>
        <p:nvSpPr>
          <p:cNvPr id="206" name="Google Shape;206;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07" name="Google Shape;207;p26"/>
          <p:cNvGraphicFramePr/>
          <p:nvPr/>
        </p:nvGraphicFramePr>
        <p:xfrm>
          <a:off x="952500" y="1652301"/>
          <a:ext cx="3000000" cy="3000000"/>
        </p:xfrm>
        <a:graphic>
          <a:graphicData uri="http://schemas.openxmlformats.org/drawingml/2006/table">
            <a:tbl>
              <a:tblPr>
                <a:noFill/>
                <a:tableStyleId>{FD703B2E-C056-44DB-B6D6-02CBE1794A84}</a:tableStyleId>
              </a:tblPr>
              <a:tblGrid>
                <a:gridCol w="1509600"/>
                <a:gridCol w="2699450"/>
                <a:gridCol w="30299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Separated Windows</a:t>
                      </a:r>
                      <a:endParaRPr/>
                    </a:p>
                  </a:txBody>
                  <a:tcPr marT="91425" marB="91425" marR="91425" marL="91425"/>
                </a:tc>
                <a:tc>
                  <a:txBody>
                    <a:bodyPr/>
                    <a:lstStyle/>
                    <a:p>
                      <a:pPr indent="0" lvl="0" marL="0" rtl="0" algn="ctr">
                        <a:spcBef>
                          <a:spcPts val="0"/>
                        </a:spcBef>
                        <a:spcAft>
                          <a:spcPts val="0"/>
                        </a:spcAft>
                        <a:buNone/>
                      </a:pPr>
                      <a:r>
                        <a:rPr lang="en"/>
                        <a:t>Combined WIndows</a:t>
                      </a:r>
                      <a:endParaRPr/>
                    </a:p>
                  </a:txBody>
                  <a:tcPr marT="91425" marB="91425" marR="91425" marL="91425"/>
                </a:tc>
              </a:tr>
              <a:tr h="381000">
                <a:tc>
                  <a:txBody>
                    <a:bodyPr/>
                    <a:lstStyle/>
                    <a:p>
                      <a:pPr indent="0" lvl="0" marL="0" rtl="0" algn="l">
                        <a:spcBef>
                          <a:spcPts val="0"/>
                        </a:spcBef>
                        <a:spcAft>
                          <a:spcPts val="0"/>
                        </a:spcAft>
                        <a:buNone/>
                      </a:pPr>
                      <a:r>
                        <a:rPr lang="en"/>
                        <a:t>Mean</a:t>
                      </a:r>
                      <a:endParaRPr/>
                    </a:p>
                  </a:txBody>
                  <a:tcPr marT="91425" marB="91425" marR="91425" marL="91425"/>
                </a:tc>
                <a:tc>
                  <a:txBody>
                    <a:bodyPr/>
                    <a:lstStyle/>
                    <a:p>
                      <a:pPr indent="0" lvl="0" marL="0" rtl="0" algn="ctr">
                        <a:spcBef>
                          <a:spcPts val="0"/>
                        </a:spcBef>
                        <a:spcAft>
                          <a:spcPts val="0"/>
                        </a:spcAft>
                        <a:buNone/>
                      </a:pPr>
                      <a:r>
                        <a:rPr lang="en"/>
                        <a:t>1190</a:t>
                      </a:r>
                      <a:endParaRPr/>
                    </a:p>
                  </a:txBody>
                  <a:tcPr marT="91425" marB="91425" marR="91425" marL="91425"/>
                </a:tc>
                <a:tc>
                  <a:txBody>
                    <a:bodyPr/>
                    <a:lstStyle/>
                    <a:p>
                      <a:pPr indent="0" lvl="0" marL="0" rtl="0" algn="ctr">
                        <a:spcBef>
                          <a:spcPts val="0"/>
                        </a:spcBef>
                        <a:spcAft>
                          <a:spcPts val="0"/>
                        </a:spcAft>
                        <a:buNone/>
                      </a:pPr>
                      <a:r>
                        <a:rPr lang="en"/>
                        <a:t>1983</a:t>
                      </a:r>
                      <a:endParaRPr/>
                    </a:p>
                  </a:txBody>
                  <a:tcPr marT="91425" marB="91425" marR="91425" marL="91425"/>
                </a:tc>
              </a:tr>
              <a:tr h="381000">
                <a:tc>
                  <a:txBody>
                    <a:bodyPr/>
                    <a:lstStyle/>
                    <a:p>
                      <a:pPr indent="0" lvl="0" marL="0" rtl="0" algn="l">
                        <a:spcBef>
                          <a:spcPts val="0"/>
                        </a:spcBef>
                        <a:spcAft>
                          <a:spcPts val="0"/>
                        </a:spcAft>
                        <a:buNone/>
                      </a:pPr>
                      <a:r>
                        <a:rPr lang="en"/>
                        <a:t>Median</a:t>
                      </a:r>
                      <a:endParaRPr/>
                    </a:p>
                  </a:txBody>
                  <a:tcPr marT="91425" marB="91425" marR="91425" marL="91425"/>
                </a:tc>
                <a:tc>
                  <a:txBody>
                    <a:bodyPr/>
                    <a:lstStyle/>
                    <a:p>
                      <a:pPr indent="0" lvl="0" marL="0" rtl="0" algn="ctr">
                        <a:spcBef>
                          <a:spcPts val="0"/>
                        </a:spcBef>
                        <a:spcAft>
                          <a:spcPts val="0"/>
                        </a:spcAft>
                        <a:buNone/>
                      </a:pPr>
                      <a:r>
                        <a:rPr lang="en"/>
                        <a:t>1039</a:t>
                      </a:r>
                      <a:endParaRPr/>
                    </a:p>
                  </a:txBody>
                  <a:tcPr marT="91425" marB="91425" marR="91425" marL="91425"/>
                </a:tc>
                <a:tc>
                  <a:txBody>
                    <a:bodyPr/>
                    <a:lstStyle/>
                    <a:p>
                      <a:pPr indent="0" lvl="0" marL="0" rtl="0" algn="ctr">
                        <a:spcBef>
                          <a:spcPts val="0"/>
                        </a:spcBef>
                        <a:spcAft>
                          <a:spcPts val="0"/>
                        </a:spcAft>
                        <a:buNone/>
                      </a:pPr>
                      <a:r>
                        <a:rPr lang="en"/>
                        <a:t>1871</a:t>
                      </a:r>
                      <a:endParaRPr/>
                    </a:p>
                  </a:txBody>
                  <a:tcPr marT="91425" marB="91425" marR="91425" marL="91425"/>
                </a:tc>
              </a:tr>
              <a:tr h="381000">
                <a:tc>
                  <a:txBody>
                    <a:bodyPr/>
                    <a:lstStyle/>
                    <a:p>
                      <a:pPr indent="0" lvl="0" marL="0" rtl="0" algn="l">
                        <a:spcBef>
                          <a:spcPts val="0"/>
                        </a:spcBef>
                        <a:spcAft>
                          <a:spcPts val="0"/>
                        </a:spcAft>
                        <a:buNone/>
                      </a:pPr>
                      <a:r>
                        <a:rPr lang="en"/>
                        <a:t>Mode</a:t>
                      </a:r>
                      <a:endParaRPr/>
                    </a:p>
                  </a:txBody>
                  <a:tcPr marT="91425" marB="91425" marR="91425" marL="91425"/>
                </a:tc>
                <a:tc>
                  <a:txBody>
                    <a:bodyPr/>
                    <a:lstStyle/>
                    <a:p>
                      <a:pPr indent="0" lvl="0" marL="0" rtl="0" algn="ctr">
                        <a:spcBef>
                          <a:spcPts val="0"/>
                        </a:spcBef>
                        <a:spcAft>
                          <a:spcPts val="0"/>
                        </a:spcAft>
                        <a:buNone/>
                      </a:pPr>
                      <a:r>
                        <a:rPr lang="en"/>
                        <a:t>[1871, 1747, 1039, 828, 465]</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t>[1871, 1747, 2332]</a:t>
                      </a:r>
                      <a:endParaRPr/>
                    </a:p>
                    <a:p>
                      <a:pPr indent="0" lvl="0" marL="0" rtl="0" algn="ctr">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Spread</a:t>
                      </a:r>
                      <a:endParaRPr/>
                    </a:p>
                  </a:txBody>
                  <a:tcPr marT="91425" marB="91425" marR="91425" marL="91425"/>
                </a:tc>
                <a:tc>
                  <a:txBody>
                    <a:bodyPr/>
                    <a:lstStyle/>
                    <a:p>
                      <a:pPr indent="0" lvl="0" marL="0" rtl="0" algn="ctr">
                        <a:spcBef>
                          <a:spcPts val="0"/>
                        </a:spcBef>
                        <a:spcAft>
                          <a:spcPts val="0"/>
                        </a:spcAft>
                        <a:buNone/>
                      </a:pPr>
                      <a:r>
                        <a:rPr lang="en"/>
                        <a:t>363370</a:t>
                      </a:r>
                      <a:endParaRPr/>
                    </a:p>
                  </a:txBody>
                  <a:tcPr marT="91425" marB="91425" marR="91425" marL="91425"/>
                </a:tc>
                <a:tc>
                  <a:txBody>
                    <a:bodyPr/>
                    <a:lstStyle/>
                    <a:p>
                      <a:pPr indent="0" lvl="0" marL="0" rtl="0" algn="ctr">
                        <a:spcBef>
                          <a:spcPts val="0"/>
                        </a:spcBef>
                        <a:spcAft>
                          <a:spcPts val="0"/>
                        </a:spcAft>
                        <a:buNone/>
                      </a:pPr>
                      <a:r>
                        <a:rPr lang="en"/>
                        <a:t>95020</a:t>
                      </a:r>
                      <a:endParaRPr/>
                    </a:p>
                  </a:txBody>
                  <a:tcPr marT="91425" marB="91425" marR="91425" marL="91425"/>
                </a:tc>
              </a:tr>
              <a:tr h="381000">
                <a:tc>
                  <a:txBody>
                    <a:bodyPr/>
                    <a:lstStyle/>
                    <a:p>
                      <a:pPr indent="0" lvl="0" marL="0" rtl="0" algn="l">
                        <a:spcBef>
                          <a:spcPts val="0"/>
                        </a:spcBef>
                        <a:spcAft>
                          <a:spcPts val="0"/>
                        </a:spcAft>
                        <a:buNone/>
                      </a:pPr>
                      <a:r>
                        <a:rPr lang="en"/>
                        <a:t>Tail</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The Variables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Chosen Variables</a:t>
            </a:r>
            <a:endParaRPr/>
          </a:p>
        </p:txBody>
      </p:sp>
      <p:sp>
        <p:nvSpPr>
          <p:cNvPr id="140" name="Google Shape;140;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Ubuntu Linux</a:t>
            </a:r>
            <a:endParaRPr/>
          </a:p>
          <a:p>
            <a:pPr indent="-298450" lvl="1" marL="914400" rtl="0" algn="l">
              <a:spcBef>
                <a:spcPts val="0"/>
              </a:spcBef>
              <a:spcAft>
                <a:spcPts val="0"/>
              </a:spcAft>
              <a:buSzPts val="1100"/>
              <a:buChar char="○"/>
            </a:pPr>
            <a:r>
              <a:rPr lang="en"/>
              <a:t>Desktop and Server</a:t>
            </a:r>
            <a:endParaRPr/>
          </a:p>
          <a:p>
            <a:pPr indent="-311150" lvl="0" marL="457200" rtl="0" algn="l">
              <a:spcBef>
                <a:spcPts val="0"/>
              </a:spcBef>
              <a:spcAft>
                <a:spcPts val="0"/>
              </a:spcAft>
              <a:buSzPts val="1300"/>
              <a:buChar char="●"/>
            </a:pPr>
            <a:r>
              <a:rPr lang="en"/>
              <a:t>Windows 10</a:t>
            </a:r>
            <a:endParaRPr/>
          </a:p>
          <a:p>
            <a:pPr indent="-298450" lvl="1" marL="914400" rtl="0" algn="l">
              <a:spcBef>
                <a:spcPts val="0"/>
              </a:spcBef>
              <a:spcAft>
                <a:spcPts val="0"/>
              </a:spcAft>
              <a:buSzPts val="1100"/>
              <a:buChar char="○"/>
            </a:pPr>
            <a:r>
              <a:rPr lang="en"/>
              <a:t>Desktop</a:t>
            </a:r>
            <a:endParaRPr/>
          </a:p>
          <a:p>
            <a:pPr indent="-311150" lvl="0" marL="457200" rtl="0" algn="l">
              <a:spcBef>
                <a:spcPts val="0"/>
              </a:spcBef>
              <a:spcAft>
                <a:spcPts val="0"/>
              </a:spcAft>
              <a:buSzPts val="1300"/>
              <a:buChar char="●"/>
            </a:pPr>
            <a:r>
              <a:rPr lang="en"/>
              <a:t>Windows 2016 Server</a:t>
            </a:r>
            <a:endParaRPr/>
          </a:p>
          <a:p>
            <a:pPr indent="-298450" lvl="1" marL="914400" rtl="0" algn="l">
              <a:spcBef>
                <a:spcPts val="0"/>
              </a:spcBef>
              <a:spcAft>
                <a:spcPts val="0"/>
              </a:spcAft>
              <a:buSzPts val="1100"/>
              <a:buChar char="○"/>
            </a:pPr>
            <a:r>
              <a:rPr lang="en"/>
              <a:t>Server</a:t>
            </a:r>
            <a:endParaRPr/>
          </a:p>
          <a:p>
            <a:pPr indent="-311150" lvl="0" marL="457200" rtl="0" algn="l">
              <a:spcBef>
                <a:spcPts val="0"/>
              </a:spcBef>
              <a:spcAft>
                <a:spcPts val="0"/>
              </a:spcAft>
              <a:buSzPts val="1300"/>
              <a:buChar char="●"/>
            </a:pPr>
            <a:r>
              <a:rPr lang="en"/>
              <a:t>Windows 2019 Server</a:t>
            </a:r>
            <a:endParaRPr/>
          </a:p>
          <a:p>
            <a:pPr indent="-298450" lvl="1" marL="914400" rtl="0" algn="l">
              <a:spcBef>
                <a:spcPts val="0"/>
              </a:spcBef>
              <a:spcAft>
                <a:spcPts val="0"/>
              </a:spcAft>
              <a:buSzPts val="1100"/>
              <a:buChar char="○"/>
            </a:pPr>
            <a:r>
              <a:rPr lang="en"/>
              <a:t>Server</a:t>
            </a:r>
            <a:endParaRPr/>
          </a:p>
          <a:p>
            <a:pPr indent="-311150" lvl="0" marL="457200" rtl="0" algn="l">
              <a:spcBef>
                <a:spcPts val="0"/>
              </a:spcBef>
              <a:spcAft>
                <a:spcPts val="0"/>
              </a:spcAft>
              <a:buSzPts val="1300"/>
              <a:buChar char="●"/>
            </a:pPr>
            <a:r>
              <a:rPr lang="en"/>
              <a:t>MacX OS</a:t>
            </a:r>
            <a:endParaRPr/>
          </a:p>
          <a:p>
            <a:pPr indent="-298450" lvl="1" marL="914400" rtl="0" algn="l">
              <a:spcBef>
                <a:spcPts val="0"/>
              </a:spcBef>
              <a:spcAft>
                <a:spcPts val="0"/>
              </a:spcAft>
              <a:buSzPts val="1100"/>
              <a:buChar char="○"/>
            </a:pPr>
            <a:r>
              <a:rPr lang="en"/>
              <a:t>Desktop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I Chose</a:t>
            </a:r>
            <a:endParaRPr/>
          </a:p>
        </p:txBody>
      </p:sp>
      <p:sp>
        <p:nvSpPr>
          <p:cNvPr id="146" name="Google Shape;146;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84615"/>
              <a:buFont typeface="Arial"/>
              <a:buNone/>
            </a:pPr>
            <a:r>
              <a:rPr lang="en"/>
              <a:t>I will  be pulling 3 windows variables (win10, win2016, and win2019), 1 linux variable (ubuntu linux) and finally 1 mac variable. This will be one of the primary challenges. Let me explain.</a:t>
            </a:r>
            <a:endParaRPr/>
          </a:p>
          <a:p>
            <a:pPr indent="0" lvl="0" marL="0" rtl="0" algn="l">
              <a:spcBef>
                <a:spcPts val="1200"/>
              </a:spcBef>
              <a:spcAft>
                <a:spcPts val="0"/>
              </a:spcAft>
              <a:buClr>
                <a:schemeClr val="dk1"/>
              </a:buClr>
              <a:buSzPct val="84615"/>
              <a:buFont typeface="Arial"/>
              <a:buNone/>
            </a:pPr>
            <a:r>
              <a:rPr lang="en"/>
              <a:t>First off, I chose these because they are arguably the most popular choices of </a:t>
            </a:r>
            <a:r>
              <a:rPr lang="en"/>
              <a:t>their</a:t>
            </a:r>
            <a:r>
              <a:rPr lang="en"/>
              <a:t> "class". Most people agree that there is a thing called "the main three".  Window, Linux and Mac.</a:t>
            </a:r>
            <a:endParaRPr/>
          </a:p>
          <a:p>
            <a:pPr indent="0" lvl="0" marL="0" rtl="0" algn="l">
              <a:spcBef>
                <a:spcPts val="1200"/>
              </a:spcBef>
              <a:spcAft>
                <a:spcPts val="0"/>
              </a:spcAft>
              <a:buClr>
                <a:schemeClr val="dk1"/>
              </a:buClr>
              <a:buSzPct val="84615"/>
              <a:buFont typeface="Arial"/>
              <a:buNone/>
            </a:pPr>
            <a:r>
              <a:rPr lang="en"/>
              <a:t>Windows it </a:t>
            </a:r>
            <a:r>
              <a:rPr lang="en"/>
              <a:t>predominantly</a:t>
            </a:r>
            <a:r>
              <a:rPr lang="en"/>
              <a:t> owned and ran by Microsoft. Mac is controlled and ran by Apple, but at  it's core it is based on BSD Linux. From which there are many distributions derived from. For example: openBSD, freeBSD and netBSD to name a few. Yes there are more, some are specialized</a:t>
            </a:r>
            <a:endParaRPr/>
          </a:p>
          <a:p>
            <a:pPr indent="0" lvl="0" marL="0" rtl="0" algn="l">
              <a:spcBef>
                <a:spcPts val="1200"/>
              </a:spcBef>
              <a:spcAft>
                <a:spcPts val="1200"/>
              </a:spcAft>
              <a:buNone/>
            </a:pPr>
            <a:r>
              <a:rPr lang="en"/>
              <a:t>for use as a firewall or a storage system. In the Linux camp, there are over 500 distributions. Like BSD, many are specialized distributions, but many are server and desktop oriented. The most popular Linux distributions include Ubuntu, Pop, Fedora and openSUSE. The top chair is in flux between Ubuntu and Pop, But I feel Ubuntu has a better market share.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do they mean</a:t>
            </a:r>
            <a:endParaRPr/>
          </a:p>
        </p:txBody>
      </p:sp>
      <p:sp>
        <p:nvSpPr>
          <p:cNvPr id="152" name="Google Shape;152;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These variable </a:t>
            </a:r>
            <a:r>
              <a:rPr lang="en"/>
              <a:t>represent</a:t>
            </a:r>
            <a:r>
              <a:rPr lang="en"/>
              <a:t> the main three “classes” of </a:t>
            </a:r>
            <a:r>
              <a:rPr lang="en"/>
              <a:t>computer</a:t>
            </a:r>
            <a:r>
              <a:rPr lang="en"/>
              <a:t> and they are the top choice in their “class” of </a:t>
            </a:r>
            <a:r>
              <a:rPr lang="en"/>
              <a:t>operating</a:t>
            </a:r>
            <a:r>
              <a:rPr lang="en"/>
              <a:t> system.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start with mac 10. From the mac10 point of view, mac10 is a desktop that many people use. However, there is no record "server" release of mac10. Or any other version of mac that I can  remember. By itself, this is find that I could cross compare this with win10 (Microsoft's desktop). But I am comparing the Ubuntu Linux Desktop as well.Ubuntu has both a desktop and a server release, there is my dilemma. the dataset does not differentiate between desktop and server (nor should it). Why?</a:t>
            </a:r>
            <a:endParaRPr/>
          </a:p>
          <a:p>
            <a:pPr indent="0" lvl="0" marL="0" rtl="0" algn="l">
              <a:spcBef>
                <a:spcPts val="1200"/>
              </a:spcBef>
              <a:spcAft>
                <a:spcPts val="1200"/>
              </a:spcAft>
              <a:buNone/>
            </a:pPr>
            <a:r>
              <a:t/>
            </a:r>
            <a:endParaRPr/>
          </a:p>
        </p:txBody>
      </p:sp>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Issues and Challenges: MacOS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Issues and Challenges: Ubuntu</a:t>
            </a:r>
            <a:endParaRPr/>
          </a:p>
        </p:txBody>
      </p:sp>
      <p:sp>
        <p:nvSpPr>
          <p:cNvPr id="164" name="Google Shape;164;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Ubuntu server and desktop release are from the same baseline. So a given binary is more than likely the same binary on both server and desktop. But  there are binaries on server and binaries on  desktop that do not exist on the alternate system. So to be fair, I will include the win2016 and win2019 to help cross compare more fairly against the windows platform.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Issues and Challenges: Windows</a:t>
            </a:r>
            <a:endParaRPr/>
          </a:p>
        </p:txBody>
      </p:sp>
      <p:sp>
        <p:nvSpPr>
          <p:cNvPr id="170" name="Google Shape;170;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Now microsoft typically releases separate patches on the server release vs the desktop vs the other server releases. This hint that Microsoft is maintaining separate baselines for each system.</a:t>
            </a:r>
            <a:endParaRPr/>
          </a:p>
          <a:p>
            <a:pPr indent="0" lvl="0" marL="0" rtl="0" algn="l">
              <a:spcBef>
                <a:spcPts val="1200"/>
              </a:spcBef>
              <a:spcAft>
                <a:spcPts val="1200"/>
              </a:spcAft>
              <a:buNone/>
            </a:pPr>
            <a:r>
              <a:rPr lang="en"/>
              <a:t>Another dilemma is that Microsoft is known not to be very forthcoming with CVEs. This means that there could be far more CVEs against Microsoft products then in the public knowledge base of CVEs. And Microsoft have CVEs that they have deemed obsolete in their eyes, meaning it's a CVE but they refuse to fix. WTH! That's right, they intentionally leave things vulnerable. Why? Don't know! I agree, it is dumb.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Issues and Challenges: Summary</a:t>
            </a:r>
            <a:endParaRPr/>
          </a:p>
        </p:txBody>
      </p:sp>
      <p:sp>
        <p:nvSpPr>
          <p:cNvPr id="176" name="Google Shape;176;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Variables</a:t>
            </a:r>
            <a:endParaRPr/>
          </a:p>
          <a:p>
            <a:pPr indent="-298450" lvl="1" marL="914400" rtl="0" algn="l">
              <a:spcBef>
                <a:spcPts val="0"/>
              </a:spcBef>
              <a:spcAft>
                <a:spcPts val="0"/>
              </a:spcAft>
              <a:buSzPts val="1100"/>
              <a:buChar char="○"/>
            </a:pPr>
            <a:r>
              <a:rPr lang="en"/>
              <a:t>Ubuntu</a:t>
            </a:r>
            <a:r>
              <a:rPr lang="en"/>
              <a:t> Linux</a:t>
            </a:r>
            <a:endParaRPr/>
          </a:p>
          <a:p>
            <a:pPr indent="-298450" lvl="1" marL="914400" rtl="0" algn="l">
              <a:spcBef>
                <a:spcPts val="0"/>
              </a:spcBef>
              <a:spcAft>
                <a:spcPts val="0"/>
              </a:spcAft>
              <a:buSzPts val="1100"/>
              <a:buChar char="○"/>
            </a:pPr>
            <a:r>
              <a:rPr lang="en"/>
              <a:t>Windows 10</a:t>
            </a:r>
            <a:endParaRPr/>
          </a:p>
          <a:p>
            <a:pPr indent="-298450" lvl="1" marL="914400" rtl="0" algn="l">
              <a:spcBef>
                <a:spcPts val="0"/>
              </a:spcBef>
              <a:spcAft>
                <a:spcPts val="0"/>
              </a:spcAft>
              <a:buSzPts val="1100"/>
              <a:buChar char="○"/>
            </a:pPr>
            <a:r>
              <a:rPr lang="en"/>
              <a:t>Windows 2016 Server</a:t>
            </a:r>
            <a:endParaRPr/>
          </a:p>
          <a:p>
            <a:pPr indent="-298450" lvl="1" marL="914400" rtl="0" algn="l">
              <a:spcBef>
                <a:spcPts val="0"/>
              </a:spcBef>
              <a:spcAft>
                <a:spcPts val="0"/>
              </a:spcAft>
              <a:buSzPts val="1100"/>
              <a:buChar char="○"/>
            </a:pPr>
            <a:r>
              <a:rPr lang="en"/>
              <a:t>Windows 2019 Server</a:t>
            </a:r>
            <a:endParaRPr/>
          </a:p>
          <a:p>
            <a:pPr indent="-298450" lvl="1" marL="914400" rtl="0" algn="l">
              <a:spcBef>
                <a:spcPts val="0"/>
              </a:spcBef>
              <a:spcAft>
                <a:spcPts val="0"/>
              </a:spcAft>
              <a:buSzPts val="1100"/>
              <a:buChar char="○"/>
            </a:pPr>
            <a:r>
              <a:rPr lang="en"/>
              <a:t>MacOS X</a:t>
            </a:r>
            <a:endParaRPr/>
          </a:p>
          <a:p>
            <a:pPr indent="-311150" lvl="0" marL="457200" rtl="0" algn="l">
              <a:spcBef>
                <a:spcPts val="0"/>
              </a:spcBef>
              <a:spcAft>
                <a:spcPts val="0"/>
              </a:spcAft>
              <a:buSzPts val="1300"/>
              <a:buChar char="●"/>
            </a:pPr>
            <a:r>
              <a:rPr lang="en"/>
              <a:t>Issues/Challenges</a:t>
            </a:r>
            <a:endParaRPr/>
          </a:p>
          <a:p>
            <a:pPr indent="-298450" lvl="1" marL="914400" rtl="0" algn="l">
              <a:spcBef>
                <a:spcPts val="0"/>
              </a:spcBef>
              <a:spcAft>
                <a:spcPts val="0"/>
              </a:spcAft>
              <a:buSzPts val="1100"/>
              <a:buChar char="○"/>
            </a:pPr>
            <a:r>
              <a:rPr lang="en"/>
              <a:t>MacOS X is desktop only</a:t>
            </a:r>
            <a:endParaRPr/>
          </a:p>
          <a:p>
            <a:pPr indent="-298450" lvl="1" marL="914400" rtl="0" algn="l">
              <a:spcBef>
                <a:spcPts val="0"/>
              </a:spcBef>
              <a:spcAft>
                <a:spcPts val="0"/>
              </a:spcAft>
              <a:buSzPts val="1100"/>
              <a:buChar char="○"/>
            </a:pPr>
            <a:r>
              <a:rPr lang="en"/>
              <a:t>Ubuntu is both server and desktop</a:t>
            </a:r>
            <a:endParaRPr/>
          </a:p>
          <a:p>
            <a:pPr indent="-298450" lvl="1" marL="914400" rtl="0" algn="l">
              <a:spcBef>
                <a:spcPts val="0"/>
              </a:spcBef>
              <a:spcAft>
                <a:spcPts val="0"/>
              </a:spcAft>
              <a:buSzPts val="1100"/>
              <a:buChar char="○"/>
            </a:pPr>
            <a:r>
              <a:rPr lang="en"/>
              <a:t>Windows has separate server and desktop releases</a:t>
            </a:r>
            <a:endParaRPr/>
          </a:p>
          <a:p>
            <a:pPr indent="-298450" lvl="1" marL="914400" rtl="0" algn="l">
              <a:spcBef>
                <a:spcPts val="0"/>
              </a:spcBef>
              <a:spcAft>
                <a:spcPts val="0"/>
              </a:spcAft>
              <a:buSzPts val="1100"/>
              <a:buChar char="○"/>
            </a:pPr>
            <a:r>
              <a:rPr lang="en"/>
              <a:t>Microcroft is not </a:t>
            </a:r>
            <a:r>
              <a:rPr lang="en"/>
              <a:t>forthcoming</a:t>
            </a:r>
            <a:r>
              <a:rPr lang="en"/>
              <a:t> with CVEs and deems some not “fix” worthy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