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41" r:id="rId3"/>
    <p:sldId id="365" r:id="rId4"/>
    <p:sldId id="317" r:id="rId5"/>
    <p:sldId id="318" r:id="rId6"/>
    <p:sldId id="319" r:id="rId7"/>
    <p:sldId id="320" r:id="rId8"/>
    <p:sldId id="321" r:id="rId9"/>
    <p:sldId id="266" r:id="rId10"/>
    <p:sldId id="268" r:id="rId11"/>
    <p:sldId id="360" r:id="rId12"/>
    <p:sldId id="358" r:id="rId13"/>
    <p:sldId id="359" r:id="rId14"/>
    <p:sldId id="272" r:id="rId15"/>
    <p:sldId id="323" r:id="rId16"/>
    <p:sldId id="274" r:id="rId17"/>
    <p:sldId id="324" r:id="rId18"/>
    <p:sldId id="278" r:id="rId19"/>
    <p:sldId id="279" r:id="rId20"/>
    <p:sldId id="304" r:id="rId21"/>
    <p:sldId id="325" r:id="rId22"/>
    <p:sldId id="326" r:id="rId23"/>
    <p:sldId id="327" r:id="rId24"/>
    <p:sldId id="289" r:id="rId25"/>
    <p:sldId id="330" r:id="rId26"/>
    <p:sldId id="290" r:id="rId27"/>
    <p:sldId id="301" r:id="rId28"/>
    <p:sldId id="361" r:id="rId29"/>
    <p:sldId id="299" r:id="rId30"/>
    <p:sldId id="300" r:id="rId31"/>
    <p:sldId id="307" r:id="rId32"/>
    <p:sldId id="333" r:id="rId33"/>
    <p:sldId id="334" r:id="rId34"/>
    <p:sldId id="335" r:id="rId35"/>
    <p:sldId id="332" r:id="rId36"/>
    <p:sldId id="362" r:id="rId37"/>
    <p:sldId id="339" r:id="rId38"/>
    <p:sldId id="336" r:id="rId39"/>
    <p:sldId id="337" r:id="rId40"/>
    <p:sldId id="338" r:id="rId41"/>
    <p:sldId id="340" r:id="rId42"/>
    <p:sldId id="342" r:id="rId43"/>
    <p:sldId id="343" r:id="rId44"/>
    <p:sldId id="344" r:id="rId45"/>
    <p:sldId id="345" r:id="rId46"/>
    <p:sldId id="346" r:id="rId47"/>
    <p:sldId id="352" r:id="rId48"/>
    <p:sldId id="363" r:id="rId49"/>
    <p:sldId id="305" r:id="rId50"/>
    <p:sldId id="306" r:id="rId51"/>
    <p:sldId id="310" r:id="rId52"/>
    <p:sldId id="311" r:id="rId53"/>
    <p:sldId id="348" r:id="rId54"/>
    <p:sldId id="349" r:id="rId55"/>
    <p:sldId id="350" r:id="rId56"/>
    <p:sldId id="351" r:id="rId57"/>
    <p:sldId id="364" r:id="rId58"/>
    <p:sldId id="353" r:id="rId59"/>
    <p:sldId id="357" r:id="rId60"/>
    <p:sldId id="356" r:id="rId61"/>
    <p:sldId id="354" r:id="rId62"/>
    <p:sldId id="355" r:id="rId63"/>
    <p:sldId id="366" r:id="rId64"/>
    <p:sldId id="267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2010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FB3DE-01FF-4748-ABA8-93E5236B54AC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760B-C891-45D3-ABB4-FADC6E8A0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760B-C891-45D3-ABB4-FADC6E8A074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0EAE-6D17-4D0D-BF8E-08BB232D4B20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4A24-6AD2-40FA-B06D-C88591A4B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285860"/>
            <a:ext cx="722826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    </a:t>
            </a:r>
            <a:r>
              <a:rPr lang="ko-KR" altLang="en-US" sz="3200" b="1" smtClean="0"/>
              <a:t>객체 지향 프로그래밍의 기본 원칙 </a:t>
            </a:r>
            <a:endParaRPr lang="en-US" altLang="ko-KR" sz="3200" b="1" smtClean="0"/>
          </a:p>
          <a:p>
            <a:pPr algn="ctr"/>
            <a:endParaRPr lang="en-US" altLang="ko-KR" sz="3200"/>
          </a:p>
          <a:p>
            <a:pPr algn="ctr"/>
            <a:r>
              <a:rPr lang="en-US" altLang="ko-KR" sz="2000" smtClean="0"/>
              <a:t>   </a:t>
            </a:r>
          </a:p>
          <a:p>
            <a:pPr algn="ctr"/>
            <a:endParaRPr lang="en-US" altLang="ko-KR" sz="2000" smtClean="0"/>
          </a:p>
          <a:p>
            <a:pPr algn="ctr"/>
            <a:endParaRPr lang="en-US" altLang="ko-KR" sz="2000" smtClean="0"/>
          </a:p>
          <a:p>
            <a:pPr algn="ctr"/>
            <a:endParaRPr lang="en-US" altLang="ko-KR" sz="2000" smtClean="0"/>
          </a:p>
          <a:p>
            <a:pPr algn="ctr"/>
            <a:endParaRPr lang="en-US" altLang="ko-KR" sz="2000" smtClean="0"/>
          </a:p>
          <a:p>
            <a:pPr algn="ctr"/>
            <a:endParaRPr lang="en-US" altLang="ko-KR" sz="2000" smtClean="0"/>
          </a:p>
          <a:p>
            <a:pPr algn="ctr"/>
            <a:endParaRPr lang="en-US" altLang="ko-KR" sz="2000" smtClean="0"/>
          </a:p>
          <a:p>
            <a:pPr algn="ctr"/>
            <a:r>
              <a:rPr lang="ko-KR" altLang="en-US" sz="2000" smtClean="0"/>
              <a:t>예제는 </a:t>
            </a:r>
            <a:r>
              <a:rPr lang="en-US" altLang="ko-KR" sz="2000" smtClean="0"/>
              <a:t>C#  </a:t>
            </a:r>
            <a:r>
              <a:rPr lang="ko-KR" altLang="en-US" sz="2000" smtClean="0"/>
              <a:t>기반</a:t>
            </a:r>
            <a:endParaRPr lang="en-US" altLang="ko-KR" sz="2000" smtClean="0"/>
          </a:p>
          <a:p>
            <a:pPr algn="ctr"/>
            <a:endParaRPr lang="en-US" altLang="ko-KR" sz="3200" smtClean="0"/>
          </a:p>
          <a:p>
            <a:pPr algn="ctr"/>
            <a:r>
              <a:rPr lang="en-US" altLang="ko-KR" sz="1200" b="1" smtClean="0"/>
              <a:t>(C# </a:t>
            </a:r>
            <a:r>
              <a:rPr lang="ko-KR" altLang="en-US" sz="1200" b="1" smtClean="0"/>
              <a:t>언어에 대한 자세한 것은 별도의 자료 참조</a:t>
            </a:r>
            <a:r>
              <a:rPr lang="en-US" altLang="ko-KR" sz="1200" b="1" smtClean="0"/>
              <a:t>)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768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OOP </a:t>
            </a:r>
            <a:r>
              <a:rPr lang="ko-KR" altLang="en-US" sz="1400" smtClean="0"/>
              <a:t>프로그램 작성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1071546"/>
            <a:ext cx="3000396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namespace bankBook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PersonBankBook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int balance;</a:t>
            </a:r>
          </a:p>
          <a:p>
            <a:r>
              <a:rPr lang="en-US" altLang="ko-KR" sz="1000" b="1" smtClean="0"/>
              <a:t>        public string name;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int depositMoney(int money)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balance = balance + money;</a:t>
            </a:r>
          </a:p>
          <a:p>
            <a:r>
              <a:rPr lang="en-US" altLang="ko-KR" sz="1000" smtClean="0"/>
              <a:t>            return balance;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int withdrawMoney(int money)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balance = balance - money;</a:t>
            </a:r>
          </a:p>
          <a:p>
            <a:r>
              <a:rPr lang="en-US" altLang="ko-KR" sz="1000" smtClean="0"/>
              <a:t>            return balance;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9058" y="142852"/>
            <a:ext cx="5011308" cy="67095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bankBook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b="1" smtClean="0"/>
              <a:t>        PersonBankBook MinhoBankBook = new PersonBankBook();//</a:t>
            </a:r>
            <a:r>
              <a:rPr lang="ko-KR" altLang="en-US" sz="1000" b="1" smtClean="0"/>
              <a:t>객체 생성 </a:t>
            </a:r>
          </a:p>
          <a:p>
            <a:r>
              <a:rPr lang="en-US" altLang="ko-KR" sz="1000" b="1" smtClean="0"/>
              <a:t>        PersonBankBook JuyeonBankBook = new PersonBankBook();//</a:t>
            </a:r>
            <a:r>
              <a:rPr lang="ko-KR" altLang="en-US" sz="1000" b="1" smtClean="0"/>
              <a:t>객체 생</a:t>
            </a:r>
            <a:r>
              <a:rPr lang="ko-KR" altLang="en-US" sz="1000" smtClean="0"/>
              <a:t>성 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ko-KR" altLang="en-US" sz="1000" smtClean="0"/>
              <a:t>           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button1_Click(object sender, EventArgs e) //</a:t>
            </a:r>
            <a:r>
              <a:rPr lang="ko-KR" altLang="en-US" sz="1000" smtClean="0"/>
              <a:t>조민호 거래</a:t>
            </a:r>
            <a:endParaRPr lang="en-US" altLang="ko-KR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MinhoBankBook.balance=100;</a:t>
            </a:r>
          </a:p>
          <a:p>
            <a:r>
              <a:rPr lang="en-US" altLang="ko-KR" sz="1000" smtClean="0"/>
              <a:t>            MinhoBankBook.name = "</a:t>
            </a:r>
            <a:r>
              <a:rPr lang="ko-KR" altLang="en-US" sz="1000" smtClean="0"/>
              <a:t>조민호</a:t>
            </a:r>
            <a:r>
              <a:rPr lang="en-US" altLang="ko-KR" sz="1000" smtClean="0"/>
              <a:t>";</a:t>
            </a:r>
          </a:p>
          <a:p>
            <a:r>
              <a:rPr lang="ko-KR" altLang="en-US" sz="1000" smtClean="0"/>
              <a:t>           </a:t>
            </a:r>
            <a:r>
              <a:rPr lang="en-US" altLang="ko-KR" sz="1000" smtClean="0"/>
              <a:t> int imsi, imsi2;</a:t>
            </a:r>
          </a:p>
          <a:p>
            <a:r>
              <a:rPr lang="en-US" altLang="ko-KR" sz="1000" smtClean="0"/>
              <a:t>            imsi=Int32.Parse(deposit .Text) ;</a:t>
            </a:r>
          </a:p>
          <a:p>
            <a:r>
              <a:rPr lang="en-US" altLang="ko-KR" sz="1000" smtClean="0"/>
              <a:t>            imsi2=Int32.Parse(withdraw .Text);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int number = MinhoBankBook.depositMoney(imsi);</a:t>
            </a:r>
          </a:p>
          <a:p>
            <a:r>
              <a:rPr lang="en-US" altLang="ko-KR" sz="1000" smtClean="0"/>
              <a:t>            int number2 = MinhoBankBook.withdrawMoney(imsi2);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int result = MinhoBankBook.balance;</a:t>
            </a:r>
            <a:endParaRPr lang="ko-KR" altLang="en-US" sz="1000" smtClean="0"/>
          </a:p>
          <a:p>
            <a:r>
              <a:rPr lang="en-US" altLang="ko-KR" sz="1000" smtClean="0"/>
              <a:t>            balance .Text=result.ToString ();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button2_Click(object sender, EventArgs e) //</a:t>
            </a:r>
            <a:r>
              <a:rPr lang="ko-KR" altLang="en-US" sz="1000" smtClean="0"/>
              <a:t>김주연 거래</a:t>
            </a:r>
            <a:endParaRPr lang="en-US" altLang="ko-KR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JuyeonBankBook.balance = 300;</a:t>
            </a:r>
          </a:p>
          <a:p>
            <a:r>
              <a:rPr lang="en-US" altLang="ko-KR" sz="1000" smtClean="0"/>
              <a:t>            JuyeonBankBook.name = "</a:t>
            </a:r>
            <a:r>
              <a:rPr lang="ko-KR" altLang="en-US" sz="1000" smtClean="0"/>
              <a:t>김주연</a:t>
            </a:r>
            <a:r>
              <a:rPr lang="en-US" altLang="ko-KR" sz="1000" smtClean="0"/>
              <a:t>“;</a:t>
            </a:r>
            <a:endParaRPr lang="ko-KR" altLang="en-US" sz="1000" smtClean="0"/>
          </a:p>
          <a:p>
            <a:r>
              <a:rPr lang="en-US" altLang="ko-KR" sz="1000" smtClean="0"/>
              <a:t>            int imsi, imsi2;</a:t>
            </a:r>
            <a:endParaRPr lang="ko-KR" altLang="en-US" sz="1000" smtClean="0"/>
          </a:p>
          <a:p>
            <a:r>
              <a:rPr lang="en-US" altLang="ko-KR" sz="1000" smtClean="0"/>
              <a:t>            imsi = Int32.Parse(deposit.Text);</a:t>
            </a:r>
          </a:p>
          <a:p>
            <a:r>
              <a:rPr lang="en-US" altLang="ko-KR" sz="1000" smtClean="0"/>
              <a:t>            imsi2 = Int32.Parse(withdraw.Text);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int number = JuyeonBankBook.depositMoney(imsi);</a:t>
            </a:r>
          </a:p>
          <a:p>
            <a:r>
              <a:rPr lang="en-US" altLang="ko-KR" sz="1000" smtClean="0"/>
              <a:t>            int number2 = JuyeonBankBook.withdrawMoney(imsi2);</a:t>
            </a:r>
            <a:endParaRPr lang="ko-KR" altLang="en-US" sz="1000" smtClean="0"/>
          </a:p>
          <a:p>
            <a:r>
              <a:rPr lang="en-US" altLang="ko-KR" sz="1000" smtClean="0"/>
              <a:t>            int result = JuyeonBankBook.balance;</a:t>
            </a:r>
            <a:endParaRPr lang="ko-KR" altLang="en-US" sz="1000" smtClean="0"/>
          </a:p>
          <a:p>
            <a:r>
              <a:rPr lang="en-US" altLang="ko-KR" sz="1000" smtClean="0"/>
              <a:t>            balance.Text = result.ToString();</a:t>
            </a:r>
            <a:endParaRPr lang="ko-KR" altLang="en-US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  <a:endParaRPr lang="ko-KR" altLang="en-US" sz="1000" smtClean="0"/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875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(</a:t>
            </a:r>
            <a:r>
              <a:rPr lang="ko-KR" altLang="en-US" sz="1400" smtClean="0"/>
              <a:t>보충 설명</a:t>
            </a:r>
            <a:r>
              <a:rPr lang="en-US" altLang="ko-KR" sz="1400" smtClean="0"/>
              <a:t>) </a:t>
            </a:r>
            <a:r>
              <a:rPr lang="ko-KR" altLang="en-US" sz="1400" smtClean="0"/>
              <a:t>객체 개념의 도입</a:t>
            </a:r>
            <a:r>
              <a:rPr lang="en-US" altLang="ko-KR" sz="1400" smtClean="0"/>
              <a:t>(</a:t>
            </a:r>
            <a:r>
              <a:rPr lang="ko-KR" altLang="en-US" sz="1400" smtClean="0"/>
              <a:t>통장 관리 프로그램의 제작</a:t>
            </a:r>
            <a:r>
              <a:rPr lang="en-US" altLang="ko-KR" sz="1400" smtClean="0"/>
              <a:t>) : </a:t>
            </a:r>
            <a:r>
              <a:rPr lang="ko-KR" altLang="en-US" sz="1400" smtClean="0"/>
              <a:t>클래스만 사용하는 경우</a:t>
            </a:r>
            <a:endParaRPr lang="en-US" altLang="ko-KR" sz="1400" smtClean="0"/>
          </a:p>
          <a:p>
            <a:pPr algn="ctr"/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2847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4283" y="3643314"/>
            <a:ext cx="3071834" cy="30003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namespace bankBook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b="1" smtClean="0"/>
              <a:t>    static </a:t>
            </a:r>
            <a:r>
              <a:rPr lang="en-US" altLang="ko-KR" sz="1000" smtClean="0"/>
              <a:t>class PersonBankBook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</a:t>
            </a:r>
            <a:r>
              <a:rPr lang="en-US" altLang="ko-KR" sz="1000" b="1" smtClean="0"/>
              <a:t> static </a:t>
            </a:r>
            <a:r>
              <a:rPr lang="en-US" altLang="ko-KR" sz="1000" smtClean="0"/>
              <a:t>int balance;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</a:t>
            </a:r>
            <a:r>
              <a:rPr lang="en-US" altLang="ko-KR" sz="1000" b="1" smtClean="0"/>
              <a:t>static</a:t>
            </a:r>
            <a:r>
              <a:rPr lang="en-US" altLang="ko-KR" sz="1000" smtClean="0"/>
              <a:t> int depositMoney(int money)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balance = balance + money;</a:t>
            </a:r>
          </a:p>
          <a:p>
            <a:r>
              <a:rPr lang="en-US" altLang="ko-KR" sz="1000" smtClean="0"/>
              <a:t>            return balance;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</a:t>
            </a:r>
            <a:r>
              <a:rPr lang="en-US" altLang="ko-KR" sz="1000" b="1" smtClean="0"/>
              <a:t>static</a:t>
            </a:r>
            <a:r>
              <a:rPr lang="en-US" altLang="ko-KR" sz="1000" smtClean="0"/>
              <a:t> int withdrawMoney(int money)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balance = balance - money;</a:t>
            </a:r>
          </a:p>
          <a:p>
            <a:r>
              <a:rPr lang="en-US" altLang="ko-KR" sz="1000" smtClean="0"/>
              <a:t>            return balance;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3786182" y="1928802"/>
            <a:ext cx="4871847" cy="4626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namespace bankBook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//PersonBankBook personBankBook = new PersonBankBook();//</a:t>
            </a:r>
            <a:r>
              <a:rPr lang="ko-KR" altLang="en-US" sz="1000" smtClean="0"/>
              <a:t>객체 생성 </a:t>
            </a:r>
          </a:p>
          <a:p>
            <a:r>
              <a:rPr lang="ko-KR" altLang="en-US" sz="1000" smtClean="0"/>
              <a:t>       </a:t>
            </a:r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  <a:r>
              <a:rPr lang="ko-KR" altLang="en-US" sz="1000" smtClean="0"/>
              <a:t>           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button1_Click(object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</a:t>
            </a:r>
            <a:r>
              <a:rPr lang="en-US" altLang="ko-KR" sz="1000" b="1" smtClean="0"/>
              <a:t>PersonBankBook.balance=100;</a:t>
            </a:r>
            <a:r>
              <a:rPr lang="ko-KR" altLang="en-US" sz="1000" smtClean="0"/>
              <a:t>            </a:t>
            </a:r>
          </a:p>
          <a:p>
            <a:r>
              <a:rPr lang="en-US" altLang="ko-KR" sz="1000" smtClean="0"/>
              <a:t>            int imsi, imsi2;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imsi=Int32.Parse(deposit .Text) ;</a:t>
            </a:r>
          </a:p>
          <a:p>
            <a:r>
              <a:rPr lang="en-US" altLang="ko-KR" sz="1000" smtClean="0"/>
              <a:t>            imsi2=Int32.Parse(withdraw .Text);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int number=</a:t>
            </a:r>
            <a:r>
              <a:rPr lang="en-US" altLang="ko-KR" sz="1000" b="1" smtClean="0"/>
              <a:t>PersonBankBook</a:t>
            </a:r>
            <a:r>
              <a:rPr lang="en-US" altLang="ko-KR" sz="1000" smtClean="0"/>
              <a:t>.depositMoney(imsi );</a:t>
            </a:r>
          </a:p>
          <a:p>
            <a:r>
              <a:rPr lang="en-US" altLang="ko-KR" sz="1000" smtClean="0"/>
              <a:t>            int number2=</a:t>
            </a:r>
            <a:r>
              <a:rPr lang="en-US" altLang="ko-KR" sz="1000" b="1" smtClean="0"/>
              <a:t>PersonBankBoo</a:t>
            </a:r>
            <a:r>
              <a:rPr lang="en-US" altLang="ko-KR" sz="1000" smtClean="0"/>
              <a:t>k .withdrawMoney (imsi2);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int result = </a:t>
            </a:r>
            <a:r>
              <a:rPr lang="en-US" altLang="ko-KR" sz="1000" b="1" smtClean="0"/>
              <a:t>PersonBankBook</a:t>
            </a:r>
            <a:r>
              <a:rPr lang="en-US" altLang="ko-KR" sz="1000" smtClean="0"/>
              <a:t>.balance;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balance .Text=result.ToString ();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3500430" y="785794"/>
            <a:ext cx="4701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만약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통장이 한 개만 있는 프로그램이라면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별도의 객체를 생성할</a:t>
            </a:r>
            <a:endParaRPr lang="en-US" altLang="ko-KR" sz="1200" b="1" smtClean="0"/>
          </a:p>
          <a:p>
            <a:r>
              <a:rPr lang="ko-KR" altLang="en-US" sz="1200" b="1" smtClean="0"/>
              <a:t>필요가 없이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클래스만으로도 충분하다</a:t>
            </a:r>
            <a:r>
              <a:rPr lang="en-US" altLang="ko-KR" sz="1200" b="1" smtClean="0"/>
              <a:t>.</a:t>
            </a:r>
          </a:p>
          <a:p>
            <a:r>
              <a:rPr lang="ko-KR" altLang="en-US" sz="1200" b="1" smtClean="0"/>
              <a:t>이런 경우에는 </a:t>
            </a:r>
            <a:r>
              <a:rPr lang="en-US" altLang="ko-KR" sz="1200" b="1" smtClean="0"/>
              <a:t>static</a:t>
            </a:r>
            <a:r>
              <a:rPr lang="ko-KR" altLang="en-US" sz="1200" b="1" smtClean="0"/>
              <a:t>을 이용하여 선언하고</a:t>
            </a:r>
            <a:r>
              <a:rPr lang="en-US" altLang="ko-KR" sz="1200" b="1" smtClean="0"/>
              <a:t>,</a:t>
            </a:r>
          </a:p>
          <a:p>
            <a:r>
              <a:rPr lang="ko-KR" altLang="en-US" sz="1200" b="1" smtClean="0"/>
              <a:t>메인 프로그램에서 객체 생성의 과정이 불필요하다</a:t>
            </a:r>
            <a:endParaRPr lang="en-US" altLang="ko-KR" sz="1200" b="1" smtClean="0"/>
          </a:p>
          <a:p>
            <a:endParaRPr lang="en-US" altLang="ko-KR" sz="1200" b="1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/>
              <a:t>클래스와 객체의 관계 정리</a:t>
            </a:r>
            <a:endParaRPr lang="en-US" altLang="ko-KR" b="1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57158" y="785794"/>
            <a:ext cx="807249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앞장과 같이 클래스를 여러 개 만드는 경우의 문제점이 있다</a:t>
            </a:r>
            <a:endParaRPr lang="en-US" altLang="ko-KR" sz="1200" smtClean="0"/>
          </a:p>
          <a:p>
            <a:endParaRPr lang="en-US" altLang="ko-KR" sz="1200"/>
          </a:p>
          <a:p>
            <a:pPr>
              <a:buFontTx/>
              <a:buChar char="-"/>
            </a:pPr>
            <a:r>
              <a:rPr lang="ko-KR" altLang="en-US" sz="1200" smtClean="0"/>
              <a:t>  동일한 내용을 여러 번 입력해야하고</a:t>
            </a:r>
            <a:r>
              <a:rPr lang="en-US" altLang="ko-KR" sz="1200" smtClean="0"/>
              <a:t>,</a:t>
            </a:r>
          </a:p>
          <a:p>
            <a:pPr>
              <a:buFontTx/>
              <a:buChar char="-"/>
            </a:pPr>
            <a:r>
              <a:rPr lang="ko-KR" altLang="en-US" sz="1200" smtClean="0"/>
              <a:t>  수정하는 경우에도 모두 찾아 수정해야 한다</a:t>
            </a:r>
            <a:endParaRPr lang="en-US" altLang="ko-KR" sz="1200" smtClean="0"/>
          </a:p>
          <a:p>
            <a:pPr>
              <a:buFontTx/>
              <a:buChar char="-"/>
            </a:pPr>
            <a:endParaRPr lang="en-US" altLang="ko-KR" sz="1400"/>
          </a:p>
          <a:p>
            <a:r>
              <a:rPr lang="ko-KR" altLang="en-US" sz="1600" b="1" smtClean="0"/>
              <a:t>그래서 만든 방법이 객체이다</a:t>
            </a:r>
            <a:r>
              <a:rPr lang="en-US" altLang="ko-KR" sz="1600" b="1" smtClean="0"/>
              <a:t>.</a:t>
            </a:r>
          </a:p>
          <a:p>
            <a:r>
              <a:rPr lang="ko-KR" altLang="en-US" sz="1600" b="1" smtClean="0"/>
              <a:t>즉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객체는 여러가지 비슷한 것들을 </a:t>
            </a:r>
            <a:endParaRPr lang="en-US" altLang="ko-KR" sz="1600" b="1" smtClean="0"/>
          </a:p>
          <a:p>
            <a:r>
              <a:rPr lang="ko-KR" altLang="en-US" sz="1600" b="1" smtClean="0"/>
              <a:t>처리하기 위해 쓰이는 도구이다</a:t>
            </a:r>
            <a:endParaRPr lang="en-US" altLang="ko-KR" sz="1600" b="1" smtClean="0"/>
          </a:p>
          <a:p>
            <a:endParaRPr lang="en-US" altLang="ko-KR" sz="1400"/>
          </a:p>
          <a:p>
            <a:r>
              <a:rPr lang="ko-KR" altLang="en-US" sz="1400" smtClean="0"/>
              <a:t>그래서</a:t>
            </a:r>
            <a:r>
              <a:rPr lang="en-US" altLang="ko-KR" sz="1400" smtClean="0"/>
              <a:t>,</a:t>
            </a:r>
          </a:p>
          <a:p>
            <a:r>
              <a:rPr lang="ko-KR" altLang="en-US" sz="1400" smtClean="0"/>
              <a:t>클래스를 선언한 후에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이것으로 부터 동일한 모양의 여러 객체를 생성 시킬 수 있다</a:t>
            </a:r>
            <a:endParaRPr lang="en-US" altLang="ko-KR" sz="1400" smtClean="0"/>
          </a:p>
          <a:p>
            <a:r>
              <a:rPr lang="en-US" altLang="ko-KR" sz="1400" smtClean="0"/>
              <a:t>(= </a:t>
            </a:r>
            <a:r>
              <a:rPr lang="ko-KR" altLang="en-US" sz="1400" b="1" smtClean="0"/>
              <a:t>클래스에서 생성한 객체를 그 클래스의 인스턴스라고 하고</a:t>
            </a:r>
            <a:r>
              <a:rPr lang="en-US" altLang="ko-KR" sz="1400" b="1" smtClean="0"/>
              <a:t>, ‘</a:t>
            </a:r>
            <a:r>
              <a:rPr lang="ko-KR" altLang="en-US" sz="1400" b="1" smtClean="0"/>
              <a:t>인스턴스를 생성한다</a:t>
            </a:r>
            <a:r>
              <a:rPr lang="en-US" altLang="ko-KR" sz="1400" b="1" smtClean="0"/>
              <a:t>’</a:t>
            </a:r>
            <a:r>
              <a:rPr lang="ko-KR" altLang="en-US" sz="1400" b="1" smtClean="0"/>
              <a:t>고 말한다</a:t>
            </a:r>
            <a:r>
              <a:rPr lang="en-US" altLang="ko-KR" sz="1400" smtClean="0"/>
              <a:t>)</a:t>
            </a:r>
          </a:p>
          <a:p>
            <a:endParaRPr lang="en-US" altLang="ko-KR" sz="1400"/>
          </a:p>
          <a:p>
            <a:r>
              <a:rPr lang="ko-KR" altLang="en-US" sz="1400" smtClean="0"/>
              <a:t>이렇게 하면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클래스를 변화시킬 경우</a:t>
            </a:r>
            <a:r>
              <a:rPr lang="en-US" altLang="ko-KR" sz="1400" smtClean="0"/>
              <a:t>, </a:t>
            </a:r>
            <a:r>
              <a:rPr lang="ko-KR" altLang="en-US" sz="1400" smtClean="0"/>
              <a:t>관련된 객체는 자동으로 변환된다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그리고 동일한 내용을</a:t>
            </a:r>
            <a:endParaRPr lang="en-US" altLang="ko-KR" sz="1400" smtClean="0"/>
          </a:p>
          <a:p>
            <a:r>
              <a:rPr lang="ko-KR" altLang="en-US" sz="1400" smtClean="0"/>
              <a:t>반복해서 입력하지 않고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아래와 같이 간단하게 생성시킬 수 있다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[ </a:t>
            </a:r>
            <a:r>
              <a:rPr lang="ko-KR" altLang="en-US" sz="1400" smtClean="0"/>
              <a:t>사용하는 문법 </a:t>
            </a:r>
            <a:r>
              <a:rPr lang="en-US" altLang="ko-KR" sz="1400" smtClean="0"/>
              <a:t>]</a:t>
            </a:r>
          </a:p>
          <a:p>
            <a:r>
              <a:rPr lang="en-US" altLang="ko-KR" sz="1400" smtClean="0"/>
              <a:t>Navigator navigator1= new Navigator();   // navigator1</a:t>
            </a:r>
            <a:r>
              <a:rPr lang="ko-KR" altLang="en-US" sz="1400" smtClean="0"/>
              <a:t>이 생성됨</a:t>
            </a:r>
            <a:r>
              <a:rPr lang="en-US" altLang="ko-KR" sz="1400" smtClean="0"/>
              <a:t>. Navigator</a:t>
            </a:r>
            <a:r>
              <a:rPr lang="ko-KR" altLang="en-US" sz="1400" smtClean="0"/>
              <a:t>와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                                  // </a:t>
            </a:r>
            <a:r>
              <a:rPr lang="ko-KR" altLang="en-US" sz="1400" smtClean="0"/>
              <a:t>동일한 메소드를 가지는 것이다</a:t>
            </a:r>
            <a:r>
              <a:rPr lang="en-US" altLang="ko-KR" sz="1400" smtClean="0"/>
              <a:t>!! </a:t>
            </a:r>
            <a:r>
              <a:rPr lang="en-US" altLang="ko-KR" sz="1400" smtClean="0">
                <a:sym typeface="Wingdings" pitchFamily="2" charset="2"/>
              </a:rPr>
              <a:t></a:t>
            </a:r>
            <a:r>
              <a:rPr lang="ko-KR" altLang="en-US" sz="1400" smtClean="0">
                <a:sym typeface="Wingdings" pitchFamily="2" charset="2"/>
              </a:rPr>
              <a:t>인스턴스 생성</a:t>
            </a:r>
            <a:endParaRPr lang="en-US" altLang="ko-KR" sz="1400" smtClean="0"/>
          </a:p>
          <a:p>
            <a:r>
              <a:rPr lang="en-US" altLang="ko-KR" sz="1400" smtClean="0"/>
              <a:t>navigator1.SetDestination(“KwangHwaMun”);</a:t>
            </a:r>
          </a:p>
          <a:p>
            <a:r>
              <a:rPr lang="en-US" altLang="ko-KR" sz="1400" smtClean="0"/>
              <a:t>string route;</a:t>
            </a:r>
          </a:p>
          <a:p>
            <a:r>
              <a:rPr lang="en-US" altLang="ko-KR" sz="1400" smtClean="0"/>
              <a:t>route=navigator1.GetRoute();</a:t>
            </a:r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 smtClean="0"/>
          </a:p>
        </p:txBody>
      </p:sp>
      <p:sp>
        <p:nvSpPr>
          <p:cNvPr id="11" name="직사각형 10"/>
          <p:cNvSpPr/>
          <p:nvPr/>
        </p:nvSpPr>
        <p:spPr>
          <a:xfrm>
            <a:off x="714348" y="5572140"/>
            <a:ext cx="7572460" cy="114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ko-KR" altLang="en-US" sz="1200" smtClean="0">
                <a:solidFill>
                  <a:schemeClr val="tx1"/>
                </a:solidFill>
              </a:rPr>
              <a:t>은행에서 고객 계좌를 관리하는 경우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객체의 개념이 매우 중요하다</a:t>
            </a:r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ko-KR" altLang="en-US" sz="1200" smtClean="0">
                <a:solidFill>
                  <a:schemeClr val="tx1"/>
                </a:solidFill>
              </a:rPr>
              <a:t>백화점에서 고객 정보를 관리하는 경우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신문사가 매일 신문정보를 관리하는 경우 등등</a:t>
            </a:r>
            <a:r>
              <a:rPr lang="en-US" altLang="ko-KR" sz="1200" smtClean="0">
                <a:solidFill>
                  <a:schemeClr val="tx1"/>
                </a:solidFill>
              </a:rPr>
              <a:t>…  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    </a:t>
            </a:r>
            <a:r>
              <a:rPr lang="ko-KR" altLang="en-US" sz="1400" b="1" smtClean="0">
                <a:solidFill>
                  <a:schemeClr val="tx1"/>
                </a:solidFill>
              </a:rPr>
              <a:t>클래스와 객체의 개념은 이런 환경의 필요성에 의해 만들어진 것이다</a:t>
            </a:r>
            <a:endParaRPr lang="en-US" altLang="ko-KR" sz="1000" b="1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      </a:t>
            </a:r>
            <a:r>
              <a:rPr lang="en-US" altLang="ko-KR" sz="1000" smtClean="0">
                <a:solidFill>
                  <a:schemeClr val="tx1"/>
                </a:solidFill>
              </a:rPr>
              <a:t>( C </a:t>
            </a:r>
            <a:r>
              <a:rPr lang="ko-KR" altLang="en-US" sz="1000" smtClean="0">
                <a:solidFill>
                  <a:schemeClr val="tx1"/>
                </a:solidFill>
              </a:rPr>
              <a:t>언어를 생각한다면 </a:t>
            </a:r>
            <a:r>
              <a:rPr lang="en-US" altLang="ko-KR" sz="1000" smtClean="0">
                <a:solidFill>
                  <a:schemeClr val="tx1"/>
                </a:solidFill>
              </a:rPr>
              <a:t>) </a:t>
            </a:r>
            <a:r>
              <a:rPr lang="ko-KR" altLang="en-US" sz="1000" smtClean="0">
                <a:solidFill>
                  <a:schemeClr val="tx1"/>
                </a:solidFill>
              </a:rPr>
              <a:t>구조체를 확장한 개념</a:t>
            </a:r>
            <a:r>
              <a:rPr lang="en-US" altLang="ko-KR" sz="1000" smtClean="0">
                <a:solidFill>
                  <a:schemeClr val="tx1"/>
                </a:solidFill>
              </a:rPr>
              <a:t>. </a:t>
            </a:r>
            <a:r>
              <a:rPr lang="en-US" altLang="ko-KR" sz="100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데이터뿐만 아니라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다루는 절차도 사실상 동일하다</a:t>
            </a:r>
            <a:r>
              <a:rPr lang="ko-KR" altLang="en-US" sz="1400" smtClean="0">
                <a:solidFill>
                  <a:schemeClr val="tx1"/>
                </a:solidFill>
              </a:rPr>
              <a:t> 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4876" y="357166"/>
            <a:ext cx="4071966" cy="2500330"/>
          </a:xfrm>
          <a:prstGeom prst="wedgeRoundRectCallout">
            <a:avLst>
              <a:gd name="adj1" fmla="val -73624"/>
              <a:gd name="adj2" fmla="val 2283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구조체도 동일하게 사용한다</a:t>
            </a:r>
            <a:r>
              <a:rPr lang="en-US" altLang="ko-KR" sz="1200" b="1" smtClean="0">
                <a:solidFill>
                  <a:schemeClr val="tx1"/>
                </a:solidFill>
              </a:rPr>
              <a:t>!!</a:t>
            </a:r>
          </a:p>
          <a:p>
            <a:pPr eaLnBrk="0" latinLnBrk="0" hangingPunct="0">
              <a:spcBef>
                <a:spcPct val="0"/>
              </a:spcBef>
            </a:pPr>
            <a:r>
              <a:rPr lang="en-US" altLang="ko-KR" sz="1200" smtClean="0">
                <a:solidFill>
                  <a:schemeClr val="tx1"/>
                </a:solidFill>
              </a:rPr>
              <a:t>struct StudentInfo</a:t>
            </a:r>
          </a:p>
          <a:p>
            <a:pPr eaLnBrk="0" latinLnBrk="0" hangingPunct="0">
              <a:spcBef>
                <a:spcPct val="0"/>
              </a:spcBef>
            </a:pPr>
            <a:r>
              <a:rPr lang="en-US" altLang="ko-KR" sz="1200" smtClean="0">
                <a:solidFill>
                  <a:schemeClr val="tx1"/>
                </a:solidFill>
              </a:rPr>
              <a:t>{</a:t>
            </a:r>
          </a:p>
          <a:p>
            <a:pPr eaLnBrk="0" latinLnBrk="0" hangingPunct="0">
              <a:spcBef>
                <a:spcPct val="0"/>
              </a:spcBef>
            </a:pPr>
            <a:r>
              <a:rPr lang="en-US" altLang="ko-KR" sz="1200" smtClean="0">
                <a:solidFill>
                  <a:schemeClr val="tx1"/>
                </a:solidFill>
              </a:rPr>
              <a:t>    char bloodType; // </a:t>
            </a:r>
            <a:r>
              <a:rPr lang="ko-KR" altLang="en-US" sz="1200" smtClean="0">
                <a:solidFill>
                  <a:schemeClr val="tx1"/>
                </a:solidFill>
              </a:rPr>
              <a:t>혈액형</a:t>
            </a:r>
          </a:p>
          <a:p>
            <a:pPr eaLnBrk="0" latinLnBrk="0" hangingPunct="0">
              <a:spcBef>
                <a:spcPct val="0"/>
              </a:spcBef>
            </a:pPr>
            <a:r>
              <a:rPr lang="ko-KR" altLang="en-US" sz="1200" smtClean="0">
                <a:solidFill>
                  <a:schemeClr val="tx1"/>
                </a:solidFill>
              </a:rPr>
              <a:t>    </a:t>
            </a:r>
            <a:r>
              <a:rPr lang="en-US" altLang="ko-KR" sz="1200" smtClean="0">
                <a:solidFill>
                  <a:schemeClr val="tx1"/>
                </a:solidFill>
              </a:rPr>
              <a:t>int stdNumber;  // </a:t>
            </a:r>
            <a:r>
              <a:rPr lang="ko-KR" altLang="en-US" sz="1200" smtClean="0">
                <a:solidFill>
                  <a:schemeClr val="tx1"/>
                </a:solidFill>
              </a:rPr>
              <a:t>학번</a:t>
            </a:r>
          </a:p>
          <a:p>
            <a:pPr eaLnBrk="0" latinLnBrk="0" hangingPunct="0">
              <a:spcBef>
                <a:spcPct val="0"/>
              </a:spcBef>
            </a:pPr>
            <a:r>
              <a:rPr lang="en-US" altLang="ko-KR" sz="1200" smtClean="0">
                <a:solidFill>
                  <a:schemeClr val="tx1"/>
                </a:solidFill>
              </a:rPr>
              <a:t>    float grade;       // </a:t>
            </a:r>
            <a:r>
              <a:rPr lang="ko-KR" altLang="en-US" sz="1200" smtClean="0">
                <a:solidFill>
                  <a:schemeClr val="tx1"/>
                </a:solidFill>
              </a:rPr>
              <a:t>평점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eaLnBrk="0" latinLnBrk="0" hangingPunct="0">
              <a:spcBef>
                <a:spcPct val="0"/>
              </a:spcBef>
            </a:pPr>
            <a:r>
              <a:rPr lang="en-US" altLang="ko-KR" sz="1200" smtClean="0">
                <a:solidFill>
                  <a:schemeClr val="tx1"/>
                </a:solidFill>
              </a:rPr>
              <a:t>};</a:t>
            </a:r>
          </a:p>
          <a:p>
            <a:pPr eaLnBrk="0" latinLnBrk="0" hangingPunct="0">
              <a:spcBef>
                <a:spcPct val="0"/>
              </a:spcBef>
            </a:pPr>
            <a:endParaRPr lang="en-US" altLang="ko-KR" sz="1200" smtClean="0">
              <a:solidFill>
                <a:schemeClr val="tx1"/>
              </a:solidFill>
            </a:endParaRPr>
          </a:p>
          <a:p>
            <a:pPr eaLnBrk="0" latinLnBrk="0" hangingPunct="0">
              <a:spcBef>
                <a:spcPct val="0"/>
              </a:spcBef>
            </a:pPr>
            <a:r>
              <a:rPr lang="en-US" altLang="ko-KR" sz="1200" smtClean="0">
                <a:solidFill>
                  <a:schemeClr val="tx1"/>
                </a:solidFill>
              </a:rPr>
              <a:t>// StdudentInfo </a:t>
            </a:r>
            <a:r>
              <a:rPr lang="ko-KR" altLang="en-US" sz="1200" smtClean="0">
                <a:solidFill>
                  <a:schemeClr val="tx1"/>
                </a:solidFill>
              </a:rPr>
              <a:t>구조체 타입의 변수 </a:t>
            </a:r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r>
              <a:rPr lang="ko-KR" altLang="en-US" sz="1200" smtClean="0">
                <a:solidFill>
                  <a:schemeClr val="tx1"/>
                </a:solidFill>
              </a:rPr>
              <a:t>개를 정의한다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eaLnBrk="0" latinLnBrk="0" hangingPunct="0">
              <a:spcBef>
                <a:spcPct val="0"/>
              </a:spcBef>
            </a:pPr>
            <a:r>
              <a:rPr lang="en-US" altLang="ko-KR" sz="1200" smtClean="0">
                <a:solidFill>
                  <a:schemeClr val="tx1"/>
                </a:solidFill>
              </a:rPr>
              <a:t>…. </a:t>
            </a:r>
            <a:r>
              <a:rPr lang="ko-KR" altLang="en-US" sz="1200" smtClean="0">
                <a:solidFill>
                  <a:schemeClr val="tx1"/>
                </a:solidFill>
              </a:rPr>
              <a:t>구조체를 인스턴스화 하는 과정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eaLnBrk="0" latinLnBrk="0" hangingPunct="0">
              <a:spcBef>
                <a:spcPct val="0"/>
              </a:spcBef>
            </a:pPr>
            <a:r>
              <a:rPr lang="en-US" altLang="ko-KR" sz="1200" smtClean="0">
                <a:solidFill>
                  <a:schemeClr val="tx1"/>
                </a:solidFill>
              </a:rPr>
              <a:t>StudentInfo si1;</a:t>
            </a:r>
          </a:p>
          <a:p>
            <a:pPr eaLnBrk="0" latinLnBrk="0" hangingPunct="0">
              <a:spcBef>
                <a:spcPct val="0"/>
              </a:spcBef>
            </a:pPr>
            <a:r>
              <a:rPr lang="en-US" altLang="ko-KR" sz="1200" smtClean="0">
                <a:solidFill>
                  <a:schemeClr val="tx1"/>
                </a:solidFill>
              </a:rPr>
              <a:t>StudentInfo si2;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928670"/>
            <a:ext cx="513473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클래스는 왜 필요한가</a:t>
            </a:r>
            <a:r>
              <a:rPr lang="en-US" altLang="ko-KR" sz="1400" smtClean="0"/>
              <a:t>?</a:t>
            </a:r>
          </a:p>
          <a:p>
            <a:pPr>
              <a:buFont typeface="Wingdings" pitchFamily="2" charset="2"/>
              <a:buChar char="l"/>
            </a:pP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클래스의 어떤 점이 부족해서 객체 개념이 만들어 졌는가</a:t>
            </a:r>
            <a:r>
              <a:rPr lang="en-US" altLang="ko-KR" sz="1400" smtClean="0"/>
              <a:t>?</a:t>
            </a:r>
          </a:p>
          <a:p>
            <a:pPr>
              <a:buFont typeface="Wingdings" pitchFamily="2" charset="2"/>
              <a:buChar char="l"/>
            </a:pP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static</a:t>
            </a:r>
            <a:r>
              <a:rPr lang="ko-KR" altLang="en-US" sz="1400" smtClean="0"/>
              <a:t>은 클래스에서 어떤 용도로 사용되는가</a:t>
            </a:r>
            <a:r>
              <a:rPr lang="en-US" altLang="ko-KR" sz="1400" smtClean="0"/>
              <a:t>?  </a:t>
            </a:r>
            <a:r>
              <a:rPr lang="ko-KR" altLang="en-US" sz="1400" smtClean="0"/>
              <a:t>사용 예는</a:t>
            </a:r>
            <a:r>
              <a:rPr lang="en-US" altLang="ko-KR" sz="1400" smtClean="0"/>
              <a:t>?</a:t>
            </a:r>
          </a:p>
          <a:p>
            <a:r>
              <a:rPr lang="en-US" altLang="ko-KR" sz="1400" smtClean="0"/>
              <a:t>     </a:t>
            </a:r>
            <a:r>
              <a:rPr lang="en-US" altLang="ko-KR" sz="1400" smtClean="0">
                <a:sym typeface="Wingdings" pitchFamily="2" charset="2"/>
              </a:rPr>
              <a:t> </a:t>
            </a:r>
            <a:r>
              <a:rPr lang="ko-KR" altLang="en-US" sz="1400" smtClean="0">
                <a:sym typeface="Wingdings" pitchFamily="2" charset="2"/>
              </a:rPr>
              <a:t>클래스로 사용되는 경우</a:t>
            </a:r>
            <a:r>
              <a:rPr lang="en-US" altLang="ko-KR" sz="1400" smtClean="0">
                <a:sym typeface="Wingdings" pitchFamily="2" charset="2"/>
              </a:rPr>
              <a:t>, </a:t>
            </a:r>
            <a:r>
              <a:rPr lang="ko-KR" altLang="en-US" sz="1400" smtClean="0">
                <a:sym typeface="Wingdings" pitchFamily="2" charset="2"/>
              </a:rPr>
              <a:t>시스템 라이브러리</a:t>
            </a:r>
            <a:endParaRPr lang="en-US" altLang="ko-KR" sz="1400" smtClean="0"/>
          </a:p>
          <a:p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구조체와 클래스는 어떤 점이 동일하고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어떤 점이 다른가</a:t>
            </a:r>
            <a:r>
              <a:rPr lang="en-US" altLang="ko-KR" sz="1400" smtClean="0"/>
              <a:t>?</a:t>
            </a:r>
          </a:p>
          <a:p>
            <a:pPr>
              <a:buFont typeface="Wingdings" pitchFamily="2" charset="2"/>
              <a:buChar char="l"/>
            </a:pP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프로그램을 제작할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클래스를 만드는 기준은 무엇인가</a:t>
            </a:r>
            <a:r>
              <a:rPr lang="en-US" altLang="ko-KR" sz="1400" smtClean="0"/>
              <a:t>?</a:t>
            </a:r>
            <a:endParaRPr lang="en-US" altLang="ko-KR" sz="1400"/>
          </a:p>
        </p:txBody>
      </p:sp>
      <p:sp>
        <p:nvSpPr>
          <p:cNvPr id="4" name="TextBox 3"/>
          <p:cNvSpPr txBox="1"/>
          <p:nvPr/>
        </p:nvSpPr>
        <p:spPr>
          <a:xfrm>
            <a:off x="357158" y="21429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/>
              <a:t>[</a:t>
            </a:r>
            <a:r>
              <a:rPr lang="ko-KR" altLang="en-US" b="1" smtClean="0"/>
              <a:t>중간 정리</a:t>
            </a:r>
            <a:r>
              <a:rPr lang="en-US" altLang="ko-KR" b="1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571876"/>
            <a:ext cx="83647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객체도 자료형 가운데 하나이다</a:t>
            </a:r>
            <a:r>
              <a:rPr lang="en-US" altLang="ko-KR" sz="1200" b="1" smtClean="0"/>
              <a:t>.</a:t>
            </a:r>
          </a:p>
          <a:p>
            <a:endParaRPr lang="en-US" altLang="ko-KR" sz="1200" b="1" smtClean="0"/>
          </a:p>
          <a:p>
            <a:pPr>
              <a:buFont typeface="Wingdings"/>
              <a:buChar char="è"/>
            </a:pPr>
            <a:r>
              <a:rPr lang="ko-KR" altLang="en-US" sz="1200" b="1" smtClean="0">
                <a:sym typeface="Wingdings" pitchFamily="2" charset="2"/>
              </a:rPr>
              <a:t>그래서</a:t>
            </a:r>
            <a:r>
              <a:rPr lang="en-US" altLang="ko-KR" sz="1200" b="1" smtClean="0">
                <a:sym typeface="Wingdings" pitchFamily="2" charset="2"/>
              </a:rPr>
              <a:t>, </a:t>
            </a:r>
            <a:r>
              <a:rPr lang="ko-KR" altLang="en-US" sz="1200" b="1" smtClean="0">
                <a:sym typeface="Wingdings" pitchFamily="2" charset="2"/>
              </a:rPr>
              <a:t>무엇을 해야 하는가</a:t>
            </a:r>
            <a:r>
              <a:rPr lang="en-US" altLang="ko-KR" sz="1200" b="1" smtClean="0">
                <a:sym typeface="Wingdings" pitchFamily="2" charset="2"/>
              </a:rPr>
              <a:t>?  (</a:t>
            </a:r>
            <a:r>
              <a:rPr lang="ko-KR" altLang="en-US" sz="1200" b="1" smtClean="0">
                <a:sym typeface="Wingdings" pitchFamily="2" charset="2"/>
              </a:rPr>
              <a:t>자료형의 선언이 프로그램 제작전에 수행되는 것과 같이 객체를 미리 선언해야 한다</a:t>
            </a:r>
            <a:r>
              <a:rPr lang="en-US" altLang="ko-KR" sz="1200" b="1" smtClean="0">
                <a:sym typeface="Wingdings" pitchFamily="2" charset="2"/>
              </a:rPr>
              <a:t>)</a:t>
            </a:r>
          </a:p>
          <a:p>
            <a:pPr>
              <a:buFont typeface="Wingdings"/>
              <a:buChar char="è"/>
            </a:pPr>
            <a:endParaRPr lang="en-US" altLang="ko-KR" sz="1200" b="1" smtClean="0"/>
          </a:p>
          <a:p>
            <a:endParaRPr lang="en-US" altLang="ko-KR" sz="1200" smtClean="0"/>
          </a:p>
          <a:p>
            <a:r>
              <a:rPr lang="ko-KR" altLang="en-US" sz="1200" smtClean="0"/>
              <a:t>코드에서 객체를 다루는 방법은 숫자나 문자를 다루는 방법과 전혀 다르지 않다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즉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객체도 프로그램에서 쓸 수 있는 또 다른 변수의 유형에 불과합니다</a:t>
            </a:r>
            <a:endParaRPr lang="en-US" altLang="ko-KR" sz="1200" smtClean="0"/>
          </a:p>
          <a:p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00100" y="5187277"/>
            <a:ext cx="68739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                           int </a:t>
            </a:r>
            <a:r>
              <a:rPr lang="ko-KR" altLang="en-US" sz="1200" smtClean="0"/>
              <a:t>사용 방법                    객체 사용방법</a:t>
            </a:r>
            <a:endParaRPr lang="en-US" altLang="ko-KR" sz="1200" smtClean="0"/>
          </a:p>
          <a:p>
            <a:r>
              <a:rPr lang="en-US" altLang="ko-KR" sz="1200" smtClean="0"/>
              <a:t>---------------------------------------------------------------------------------</a:t>
            </a:r>
          </a:p>
          <a:p>
            <a:r>
              <a:rPr lang="ko-KR" altLang="en-US" sz="1200" smtClean="0"/>
              <a:t>선언하는부분          </a:t>
            </a:r>
            <a:r>
              <a:rPr lang="en-US" altLang="ko-KR" sz="1200" smtClean="0"/>
              <a:t>int myInt;                           Dog  dog;  </a:t>
            </a:r>
          </a:p>
          <a:p>
            <a:r>
              <a:rPr lang="ko-KR" altLang="en-US" sz="1200" smtClean="0"/>
              <a:t>변수에 값을 대입     </a:t>
            </a:r>
            <a:r>
              <a:rPr lang="en-US" altLang="ko-KR" sz="1200" smtClean="0"/>
              <a:t>myInt=50;                           dog = new Dog(); //dog</a:t>
            </a:r>
            <a:r>
              <a:rPr lang="ko-KR" altLang="en-US" sz="1200" smtClean="0"/>
              <a:t>가 객체의 참조변수</a:t>
            </a:r>
            <a:endParaRPr lang="en-US" altLang="ko-KR" sz="1200" smtClean="0"/>
          </a:p>
          <a:p>
            <a:r>
              <a:rPr lang="ko-KR" altLang="en-US" sz="1200" smtClean="0"/>
              <a:t>코드에서 사용         </a:t>
            </a:r>
            <a:r>
              <a:rPr lang="en-US" altLang="ko-KR" sz="1200" smtClean="0"/>
              <a:t>while(I &lt;myInt)                    while(spot.Happy) {  </a:t>
            </a:r>
          </a:p>
          <a:p>
            <a:endParaRPr lang="en-US" altLang="ko-KR" sz="1200" smtClean="0"/>
          </a:p>
          <a:p>
            <a:endParaRPr lang="en-US" altLang="ko-KR" sz="120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28596" y="3500438"/>
            <a:ext cx="8572560" cy="29289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86182" y="1785926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공 백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745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작성 과제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14810" y="1785926"/>
            <a:ext cx="4750018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폼을 만들고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Calculate</a:t>
            </a:r>
            <a:r>
              <a:rPr lang="ko-KR" altLang="en-US" sz="1400" smtClean="0"/>
              <a:t>를 누르면 주행한 거리에 </a:t>
            </a:r>
            <a:r>
              <a:rPr lang="en-US" altLang="ko-KR" sz="1400" smtClean="0"/>
              <a:t>5</a:t>
            </a:r>
            <a:r>
              <a:rPr lang="ko-KR" altLang="en-US" sz="1400" smtClean="0"/>
              <a:t>원을 곱해서</a:t>
            </a:r>
            <a:endParaRPr lang="en-US" altLang="ko-KR" sz="1400" smtClean="0"/>
          </a:p>
          <a:p>
            <a:r>
              <a:rPr lang="ko-KR" altLang="en-US" sz="1400" smtClean="0"/>
              <a:t>결과를 </a:t>
            </a:r>
            <a:r>
              <a:rPr lang="en-US" altLang="ko-KR" sz="1400" smtClean="0"/>
              <a:t>Amount Owned </a:t>
            </a:r>
            <a:r>
              <a:rPr lang="ko-KR" altLang="en-US" sz="1400" smtClean="0"/>
              <a:t>옆에 표시하라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Display Miles</a:t>
            </a:r>
            <a:r>
              <a:rPr lang="ko-KR" altLang="en-US" sz="1400" smtClean="0"/>
              <a:t>를 누르면 메시지 박스가 보이고</a:t>
            </a:r>
            <a:r>
              <a:rPr lang="en-US" altLang="ko-KR" sz="1400" smtClean="0"/>
              <a:t>,</a:t>
            </a:r>
          </a:p>
          <a:p>
            <a:r>
              <a:rPr lang="ko-KR" altLang="en-US" sz="1400" smtClean="0"/>
              <a:t>전체 이동한 거리를 보여주라</a:t>
            </a:r>
            <a:endParaRPr lang="en-US" altLang="ko-KR" sz="1400" smtClean="0"/>
          </a:p>
          <a:p>
            <a:endParaRPr lang="en-US" altLang="ko-KR" sz="1400" smtClean="0"/>
          </a:p>
          <a:p>
            <a:pPr>
              <a:buFont typeface="Wingdings"/>
              <a:buChar char="è"/>
            </a:pPr>
            <a:r>
              <a:rPr lang="ko-KR" altLang="en-US" sz="1400" smtClean="0">
                <a:sym typeface="Wingdings" pitchFamily="2" charset="2"/>
              </a:rPr>
              <a:t>효율적이지는 않지만</a:t>
            </a:r>
            <a:endParaRPr lang="en-US" altLang="ko-KR" sz="1400" smtClean="0">
              <a:sym typeface="Wingdings" pitchFamily="2" charset="2"/>
            </a:endParaRPr>
          </a:p>
          <a:p>
            <a:r>
              <a:rPr lang="en-US" altLang="ko-KR" sz="1400" smtClean="0">
                <a:sym typeface="Wingdings" pitchFamily="2" charset="2"/>
              </a:rPr>
              <a:t>    </a:t>
            </a:r>
            <a:r>
              <a:rPr lang="ko-KR" altLang="en-US" sz="1400" smtClean="0">
                <a:sym typeface="Wingdings" pitchFamily="2" charset="2"/>
              </a:rPr>
              <a:t>클래스를 선언하여 프로그램을 작성하라</a:t>
            </a:r>
            <a:endParaRPr lang="en-US" altLang="ko-KR" sz="1400" smtClean="0">
              <a:sym typeface="Wingdings" pitchFamily="2" charset="2"/>
            </a:endParaRPr>
          </a:p>
          <a:p>
            <a:endParaRPr lang="en-US" altLang="ko-KR" sz="1400" smtClean="0">
              <a:sym typeface="Wingdings" pitchFamily="2" charset="2"/>
            </a:endParaRPr>
          </a:p>
          <a:p>
            <a:r>
              <a:rPr lang="en-US" altLang="ko-KR" sz="1400" b="1" smtClean="0">
                <a:sym typeface="Wingdings" pitchFamily="2" charset="2"/>
              </a:rPr>
              <a:t>[</a:t>
            </a:r>
            <a:r>
              <a:rPr lang="ko-KR" altLang="en-US" sz="1400" b="1" smtClean="0">
                <a:sym typeface="Wingdings" pitchFamily="2" charset="2"/>
              </a:rPr>
              <a:t>클래스는 아래의 기능을 가지는 자료형이다</a:t>
            </a:r>
            <a:r>
              <a:rPr lang="en-US" altLang="ko-KR" sz="1400" b="1" smtClean="0">
                <a:sym typeface="Wingdings" pitchFamily="2" charset="2"/>
              </a:rPr>
              <a:t>]</a:t>
            </a:r>
          </a:p>
          <a:p>
            <a:pPr>
              <a:buFontTx/>
              <a:buChar char="-"/>
            </a:pPr>
            <a:r>
              <a:rPr lang="ko-KR" altLang="en-US" sz="1400" smtClean="0">
                <a:sym typeface="Wingdings" pitchFamily="2" charset="2"/>
              </a:rPr>
              <a:t>이동 거리</a:t>
            </a:r>
            <a:endParaRPr lang="en-US" altLang="ko-KR" sz="140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ko-KR" altLang="en-US" sz="1400" smtClean="0">
                <a:sym typeface="Wingdings" pitchFamily="2" charset="2"/>
              </a:rPr>
              <a:t>금액</a:t>
            </a:r>
            <a:endParaRPr lang="en-US" altLang="ko-KR" sz="140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ko-KR" altLang="en-US" sz="1400" smtClean="0">
                <a:sym typeface="Wingdings" pitchFamily="2" charset="2"/>
              </a:rPr>
              <a:t>금액을 계산하는 기능</a:t>
            </a:r>
            <a:endParaRPr lang="en-US" altLang="ko-KR" sz="140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ko-KR" altLang="en-US" sz="1400" smtClean="0">
                <a:sym typeface="Wingdings" pitchFamily="2" charset="2"/>
              </a:rPr>
              <a:t>금액을 읽는 기능</a:t>
            </a:r>
            <a:endParaRPr lang="en-US" altLang="ko-KR" sz="140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ko-KR" altLang="en-US" sz="1400" smtClean="0">
                <a:sym typeface="Wingdings" pitchFamily="2" charset="2"/>
              </a:rPr>
              <a:t>거리를 읽는 기능</a:t>
            </a:r>
            <a:endParaRPr lang="en-US" altLang="ko-KR" sz="1400" smtClean="0">
              <a:sym typeface="Wingdings" pitchFamily="2" charset="2"/>
            </a:endParaRPr>
          </a:p>
          <a:p>
            <a:r>
              <a:rPr lang="en-US" altLang="ko-KR" sz="1400" b="1" smtClean="0">
                <a:sym typeface="Wingdings" pitchFamily="2" charset="2"/>
              </a:rPr>
              <a:t>: </a:t>
            </a:r>
            <a:r>
              <a:rPr lang="ko-KR" altLang="en-US" sz="1400" b="1" smtClean="0">
                <a:sym typeface="Wingdings" pitchFamily="2" charset="2"/>
              </a:rPr>
              <a:t>위의 데이터는 따로 존재하는 것이 무의미하다</a:t>
            </a:r>
            <a:endParaRPr lang="en-US" altLang="ko-KR" sz="1400" b="1" smtClean="0">
              <a:sym typeface="Wingdings" pitchFamily="2" charset="2"/>
            </a:endParaRPr>
          </a:p>
          <a:p>
            <a:r>
              <a:rPr lang="en-US" altLang="ko-KR" sz="1400" b="1" smtClean="0">
                <a:sym typeface="Wingdings" pitchFamily="2" charset="2"/>
              </a:rPr>
              <a:t>  </a:t>
            </a:r>
            <a:r>
              <a:rPr lang="ko-KR" altLang="en-US" sz="1400" b="1" smtClean="0">
                <a:sym typeface="Wingdings" pitchFamily="2" charset="2"/>
              </a:rPr>
              <a:t>그래서 묶어서 한번에 처리한다</a:t>
            </a:r>
            <a:r>
              <a:rPr lang="en-US" altLang="ko-KR" sz="1400" b="1" smtClean="0">
                <a:sym typeface="Wingdings" pitchFamily="2" charset="2"/>
              </a:rPr>
              <a:t> </a:t>
            </a:r>
            <a:r>
              <a:rPr lang="ko-KR" altLang="en-US" sz="1400" b="1" smtClean="0">
                <a:sym typeface="Wingdings" pitchFamily="2" charset="2"/>
              </a:rPr>
              <a:t>클래스의 존재이유 </a:t>
            </a:r>
            <a:r>
              <a:rPr lang="en-US" altLang="ko-KR" sz="1400" b="1" smtClean="0">
                <a:sym typeface="Wingdings" pitchFamily="2" charset="2"/>
              </a:rPr>
              <a:t>!!</a:t>
            </a:r>
            <a:endParaRPr lang="ko-KR" altLang="en-US" sz="1400" b="1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3095625" cy="2647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286256"/>
            <a:ext cx="16287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928670"/>
            <a:ext cx="8786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이번 과제는 객체를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만드는 법과 그것을 사용하는 방법에 대한 것이다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작성 과제 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정답 예시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857232"/>
            <a:ext cx="4972050" cy="552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4956" y="1262084"/>
            <a:ext cx="3886200" cy="5238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620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/>
              <a:t>배열의 개념 도입</a:t>
            </a:r>
            <a:r>
              <a:rPr lang="en-US" altLang="ko-KR" sz="1600" b="1" smtClean="0"/>
              <a:t>(=</a:t>
            </a:r>
            <a:r>
              <a:rPr lang="ko-KR" altLang="en-US" sz="1600" b="1" smtClean="0"/>
              <a:t>객체를 관리하기 위한 개념</a:t>
            </a:r>
            <a:r>
              <a:rPr lang="en-US" altLang="ko-KR" sz="1600" b="1" smtClean="0"/>
              <a:t>) </a:t>
            </a:r>
            <a:r>
              <a:rPr lang="en-US" altLang="ko-KR" sz="1400" smtClean="0"/>
              <a:t>--- </a:t>
            </a:r>
            <a:r>
              <a:rPr lang="ko-KR" altLang="en-US" sz="1400" smtClean="0"/>
              <a:t>의미를 설명하라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2910" y="1214422"/>
            <a:ext cx="757450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배열은 같은 유형의 데이터를 여러 개 보관하고 사용하기 위해 만들어진 개념이다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r>
              <a:rPr lang="en-US" altLang="ko-KR" sz="1400" smtClean="0">
                <a:sym typeface="Wingdings" pitchFamily="2" charset="2"/>
              </a:rPr>
              <a:t>  </a:t>
            </a:r>
            <a:r>
              <a:rPr lang="ko-KR" altLang="en-US" sz="1400" b="1" smtClean="0">
                <a:sym typeface="Wingdings" pitchFamily="2" charset="2"/>
              </a:rPr>
              <a:t>구조체의 배열은 클래스의 객체와 개념상 비슷하다</a:t>
            </a:r>
            <a:r>
              <a:rPr lang="en-US" altLang="ko-KR" sz="1400" b="1" smtClean="0">
                <a:sym typeface="Wingdings" pitchFamily="2" charset="2"/>
              </a:rPr>
              <a:t>(</a:t>
            </a:r>
            <a:r>
              <a:rPr lang="ko-KR" altLang="en-US" sz="1400" b="1" smtClean="0">
                <a:sym typeface="Wingdings" pitchFamily="2" charset="2"/>
              </a:rPr>
              <a:t>설명해 보라 </a:t>
            </a:r>
            <a:r>
              <a:rPr lang="en-US" altLang="ko-KR" sz="1400" b="1" smtClean="0">
                <a:sym typeface="Wingdings" pitchFamily="2" charset="2"/>
              </a:rPr>
              <a:t>!!!!)</a:t>
            </a:r>
            <a:endParaRPr lang="en-US" altLang="ko-KR" sz="1400" b="1" smtClean="0"/>
          </a:p>
          <a:p>
            <a:endParaRPr lang="en-US" altLang="ko-KR" sz="1400" smtClean="0"/>
          </a:p>
          <a:p>
            <a:r>
              <a:rPr lang="en-US" altLang="ko-KR" sz="1400" smtClean="0"/>
              <a:t>(</a:t>
            </a:r>
            <a:r>
              <a:rPr lang="ko-KR" altLang="en-US" sz="1400" smtClean="0"/>
              <a:t>예</a:t>
            </a:r>
            <a:r>
              <a:rPr lang="en-US" altLang="ko-KR" sz="1400" smtClean="0"/>
              <a:t>)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int[] heights;  //</a:t>
            </a:r>
            <a:r>
              <a:rPr lang="ko-KR" altLang="en-US" sz="1400" smtClean="0"/>
              <a:t>정수형 데이터를 다루기 위한 배열을 선언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heights=new int[7]; //</a:t>
            </a:r>
            <a:r>
              <a:rPr lang="ko-KR" altLang="en-US" sz="1400" smtClean="0"/>
              <a:t>배열을 위한 공간을 </a:t>
            </a:r>
            <a:r>
              <a:rPr lang="en-US" altLang="ko-KR" sz="1400" smtClean="0"/>
              <a:t>7</a:t>
            </a:r>
            <a:r>
              <a:rPr lang="ko-KR" altLang="en-US" sz="1400" smtClean="0"/>
              <a:t>개 확보하고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이들의 참조 변수는 </a:t>
            </a:r>
            <a:r>
              <a:rPr lang="en-US" altLang="ko-KR" sz="1400" smtClean="0"/>
              <a:t>heights</a:t>
            </a:r>
            <a:r>
              <a:rPr lang="ko-KR" altLang="en-US" sz="1400" smtClean="0"/>
              <a:t>로 한다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heights[0] = 68;</a:t>
            </a:r>
          </a:p>
          <a:p>
            <a:r>
              <a:rPr lang="en-US" altLang="ko-KR" sz="1400" smtClean="0"/>
              <a:t>heights[1] = 70; ….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---------------------------------------------------------------------------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Dog[] dogs=new Dog[7];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dogs[5]=new Dog();</a:t>
            </a:r>
          </a:p>
          <a:p>
            <a:r>
              <a:rPr lang="en-US" altLang="ko-KR" sz="1400" smtClean="0"/>
              <a:t>dogs[0]=new Dog(); …..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배열 프로그램 작성 과제  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00496" y="1142984"/>
            <a:ext cx="46497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이프로그램은 개 병원에서 사용한다</a:t>
            </a:r>
            <a:endParaRPr lang="en-US" altLang="ko-KR" sz="1200" smtClean="0"/>
          </a:p>
          <a:p>
            <a:r>
              <a:rPr lang="ko-KR" altLang="en-US" sz="1200" smtClean="0"/>
              <a:t>여러 개에 대한 정보</a:t>
            </a:r>
            <a:r>
              <a:rPr lang="en-US" altLang="ko-KR" sz="1200" smtClean="0"/>
              <a:t>(</a:t>
            </a:r>
            <a:r>
              <a:rPr lang="ko-KR" altLang="en-US" sz="1200" smtClean="0"/>
              <a:t>이름</a:t>
            </a:r>
            <a:r>
              <a:rPr lang="en-US" altLang="ko-KR" sz="1200" smtClean="0"/>
              <a:t>, ID, </a:t>
            </a:r>
            <a:r>
              <a:rPr lang="ko-KR" altLang="en-US" sz="1200" smtClean="0"/>
              <a:t>주인</a:t>
            </a:r>
            <a:r>
              <a:rPr lang="en-US" altLang="ko-KR" sz="1200" smtClean="0"/>
              <a:t>, </a:t>
            </a:r>
            <a:r>
              <a:rPr lang="ko-KR" altLang="en-US" sz="1200" smtClean="0"/>
              <a:t>출생년도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보관하고 있다가</a:t>
            </a:r>
            <a:endParaRPr lang="en-US" altLang="ko-KR" sz="1200" smtClean="0"/>
          </a:p>
          <a:p>
            <a:r>
              <a:rPr lang="ko-KR" altLang="en-US" sz="1200" smtClean="0"/>
              <a:t>사용자가  </a:t>
            </a:r>
            <a:r>
              <a:rPr lang="en-US" altLang="ko-KR" sz="1200" smtClean="0"/>
              <a:t>ID</a:t>
            </a:r>
            <a:r>
              <a:rPr lang="ko-KR" altLang="en-US" sz="1200" smtClean="0"/>
              <a:t>를 넣으면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관련 정보를 보여준다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b="1" smtClean="0"/>
              <a:t>클래스를 구성하고</a:t>
            </a:r>
            <a:r>
              <a:rPr lang="en-US" altLang="ko-KR" sz="1200" b="1" smtClean="0"/>
              <a:t>, (</a:t>
            </a:r>
            <a:r>
              <a:rPr lang="ko-KR" altLang="en-US" sz="1200" b="1" smtClean="0"/>
              <a:t>어떻게 구성하면 되나</a:t>
            </a:r>
            <a:r>
              <a:rPr lang="en-US" altLang="ko-KR" sz="1200" b="1" smtClean="0"/>
              <a:t>?)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동일한 클래스가 여러 개 모여 있게 된다</a:t>
            </a:r>
            <a:endParaRPr lang="en-US" altLang="ko-KR" sz="1200" smtClean="0"/>
          </a:p>
          <a:p>
            <a:pPr>
              <a:buFont typeface="Wingdings"/>
              <a:buChar char="è"/>
            </a:pPr>
            <a:r>
              <a:rPr lang="ko-KR" altLang="en-US" sz="1200" smtClean="0">
                <a:sym typeface="Wingdings" pitchFamily="2" charset="2"/>
              </a:rPr>
              <a:t>배열을 사용한다</a:t>
            </a:r>
            <a:endParaRPr lang="en-US" altLang="ko-KR" sz="120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endParaRPr lang="en-US" altLang="ko-KR" sz="120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endParaRPr lang="ko-KR" altLang="en-US" sz="12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857232"/>
            <a:ext cx="2500330" cy="2500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3500438"/>
            <a:ext cx="677300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namespace DogArray</a:t>
            </a:r>
          </a:p>
          <a:p>
            <a:r>
              <a:rPr lang="en-US" altLang="ko-KR" sz="1200" smtClean="0"/>
              <a:t>{</a:t>
            </a:r>
          </a:p>
          <a:p>
            <a:r>
              <a:rPr lang="en-US" altLang="ko-KR" sz="1200" smtClean="0"/>
              <a:t>    class Dog</a:t>
            </a:r>
          </a:p>
          <a:p>
            <a:r>
              <a:rPr lang="ko-KR" altLang="en-US" sz="1200" smtClean="0"/>
              <a:t>    </a:t>
            </a:r>
            <a:r>
              <a:rPr lang="en-US" altLang="ko-KR" sz="1200" smtClean="0"/>
              <a:t>{</a:t>
            </a:r>
          </a:p>
          <a:p>
            <a:r>
              <a:rPr lang="en-US" altLang="ko-KR" sz="1200" smtClean="0"/>
              <a:t>        public string name;</a:t>
            </a:r>
          </a:p>
          <a:p>
            <a:r>
              <a:rPr lang="en-US" altLang="ko-KR" sz="1200" smtClean="0"/>
              <a:t>        public int id;</a:t>
            </a:r>
          </a:p>
          <a:p>
            <a:r>
              <a:rPr lang="en-US" altLang="ko-KR" sz="1200" smtClean="0"/>
              <a:t>        public string owner;</a:t>
            </a:r>
          </a:p>
          <a:p>
            <a:r>
              <a:rPr lang="en-US" altLang="ko-KR" sz="1200" smtClean="0"/>
              <a:t>        public int birthday;</a:t>
            </a:r>
          </a:p>
          <a:p>
            <a:endParaRPr lang="ko-KR" altLang="en-US" sz="1200" smtClean="0"/>
          </a:p>
          <a:p>
            <a:r>
              <a:rPr lang="en-US" altLang="ko-KR" sz="1200" smtClean="0"/>
              <a:t>        public string information(int id)</a:t>
            </a:r>
          </a:p>
          <a:p>
            <a:r>
              <a:rPr lang="ko-KR" altLang="en-US" sz="1200" smtClean="0"/>
              <a:t>        </a:t>
            </a:r>
            <a:r>
              <a:rPr lang="en-US" altLang="ko-KR" sz="1200" smtClean="0"/>
              <a:t>{</a:t>
            </a:r>
          </a:p>
          <a:p>
            <a:r>
              <a:rPr lang="en-US" altLang="ko-KR" sz="1200" smtClean="0"/>
              <a:t>            string info;</a:t>
            </a:r>
          </a:p>
          <a:p>
            <a:r>
              <a:rPr lang="en-US" altLang="ko-KR" sz="1200" smtClean="0"/>
              <a:t>            info = "The name : " + name + ", The owner : " + owner + ", birthday :" + birthday;</a:t>
            </a:r>
          </a:p>
          <a:p>
            <a:r>
              <a:rPr lang="en-US" altLang="ko-KR" sz="1200" smtClean="0"/>
              <a:t>            return info;</a:t>
            </a:r>
          </a:p>
          <a:p>
            <a:r>
              <a:rPr lang="ko-KR" altLang="en-US" sz="1200" smtClean="0"/>
              <a:t>        </a:t>
            </a:r>
            <a:r>
              <a:rPr lang="en-US" altLang="ko-KR" sz="1200" smtClean="0"/>
              <a:t>}</a:t>
            </a:r>
          </a:p>
          <a:p>
            <a:r>
              <a:rPr lang="ko-KR" altLang="en-US" sz="1200" smtClean="0"/>
              <a:t>    </a:t>
            </a:r>
            <a:r>
              <a:rPr lang="en-US" altLang="ko-KR" sz="1200" smtClean="0"/>
              <a:t>}</a:t>
            </a:r>
          </a:p>
          <a:p>
            <a:r>
              <a:rPr lang="en-US" altLang="ko-KR" sz="1200" smtClean="0"/>
              <a:t>}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작성 과제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정답 예시 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0034" y="785794"/>
            <a:ext cx="7358114" cy="5847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namespace DogArray</a:t>
            </a:r>
          </a:p>
          <a:p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public partial class Form1 : Form</a:t>
            </a:r>
          </a:p>
          <a:p>
            <a:r>
              <a:rPr lang="ko-KR" altLang="en-US" sz="1100" smtClean="0"/>
              <a:t>    </a:t>
            </a:r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    Dog[] dogs;</a:t>
            </a:r>
          </a:p>
          <a:p>
            <a:r>
              <a:rPr lang="en-US" altLang="ko-KR" sz="1100" smtClean="0"/>
              <a:t>        String result;</a:t>
            </a:r>
          </a:p>
          <a:p>
            <a:endParaRPr lang="ko-KR" altLang="en-US" sz="1100" smtClean="0"/>
          </a:p>
          <a:p>
            <a:r>
              <a:rPr lang="en-US" altLang="ko-KR" sz="1100" smtClean="0"/>
              <a:t>        public Form1()</a:t>
            </a:r>
          </a:p>
          <a:p>
            <a:r>
              <a:rPr lang="ko-KR" altLang="en-US" sz="1100" smtClean="0"/>
              <a:t>        </a:t>
            </a:r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        InitializeComponent();</a:t>
            </a:r>
          </a:p>
          <a:p>
            <a:endParaRPr lang="ko-KR" altLang="en-US" sz="1100" smtClean="0"/>
          </a:p>
          <a:p>
            <a:r>
              <a:rPr lang="en-US" altLang="ko-KR" sz="1100" smtClean="0"/>
              <a:t>            dogs = new Dog[5];</a:t>
            </a:r>
          </a:p>
          <a:p>
            <a:r>
              <a:rPr lang="en-US" altLang="ko-KR" sz="1100" smtClean="0"/>
              <a:t>            dogs[0] = new Dog() { name = "minho", id = 0, owner = "aaa", birthday = 2012 };</a:t>
            </a:r>
          </a:p>
          <a:p>
            <a:r>
              <a:rPr lang="en-US" altLang="ko-KR" sz="1100" smtClean="0"/>
              <a:t>            dogs[1] = new Dog() { name = "Juyeon", id = 1, owner = "bbb", birthday = 2013 };</a:t>
            </a:r>
          </a:p>
          <a:p>
            <a:r>
              <a:rPr lang="en-US" altLang="ko-KR" sz="1100" smtClean="0"/>
              <a:t>            dogs[2] = new Dog() { name = "HyunHee", id = 2, owner = "ccc", birthday = 2014 };</a:t>
            </a:r>
          </a:p>
          <a:p>
            <a:r>
              <a:rPr lang="en-US" altLang="ko-KR" sz="1100" smtClean="0"/>
              <a:t>            dogs[3] = new Dog() { name = "HyunYoung", id = 3, owner = "ddd", birthday = 2015 };</a:t>
            </a:r>
          </a:p>
          <a:p>
            <a:r>
              <a:rPr lang="en-US" altLang="ko-KR" sz="1100" smtClean="0"/>
              <a:t>            dogs[4] = new Dog() { name = "HyunIK", id = 4, owner = "eee", birthday = 2016 };</a:t>
            </a:r>
            <a:endParaRPr lang="ko-KR" altLang="en-US" sz="1100" smtClean="0"/>
          </a:p>
          <a:p>
            <a:r>
              <a:rPr lang="ko-KR" altLang="en-US" sz="1100" smtClean="0"/>
              <a:t>        </a:t>
            </a:r>
            <a:r>
              <a:rPr lang="en-US" altLang="ko-KR" sz="1100" smtClean="0"/>
              <a:t>}</a:t>
            </a:r>
          </a:p>
          <a:p>
            <a:endParaRPr lang="ko-KR" altLang="en-US" sz="1100" smtClean="0"/>
          </a:p>
          <a:p>
            <a:r>
              <a:rPr lang="en-US" altLang="ko-KR" sz="1100" smtClean="0"/>
              <a:t>        private void button1_Click(object sender, EventArgs e)</a:t>
            </a:r>
          </a:p>
          <a:p>
            <a:r>
              <a:rPr lang="ko-KR" altLang="en-US" sz="1100" smtClean="0"/>
              <a:t>        </a:t>
            </a:r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        int Id_number;</a:t>
            </a:r>
          </a:p>
          <a:p>
            <a:r>
              <a:rPr lang="ko-KR" altLang="en-US" sz="1100" smtClean="0"/>
              <a:t>           </a:t>
            </a:r>
          </a:p>
          <a:p>
            <a:r>
              <a:rPr lang="en-US" altLang="ko-KR" sz="1100" smtClean="0"/>
              <a:t>            Id_number = Int32.Parse(DogIDTextBox.Text);</a:t>
            </a:r>
          </a:p>
          <a:p>
            <a:endParaRPr lang="ko-KR" altLang="en-US" sz="1100" smtClean="0"/>
          </a:p>
          <a:p>
            <a:r>
              <a:rPr lang="nn-NO" altLang="ko-KR" sz="1100" smtClean="0"/>
              <a:t>            for (int i = 0; i &lt; 5; i++)</a:t>
            </a:r>
          </a:p>
          <a:p>
            <a:r>
              <a:rPr lang="ko-KR" altLang="en-US" sz="1100" smtClean="0"/>
              <a:t>            </a:t>
            </a:r>
            <a:r>
              <a:rPr lang="en-US" altLang="ko-KR" sz="1100" smtClean="0"/>
              <a:t>{</a:t>
            </a:r>
          </a:p>
          <a:p>
            <a:r>
              <a:rPr lang="en-US" altLang="ko-KR" sz="1100" smtClean="0"/>
              <a:t>                if (Id_number == dogs[i].id)</a:t>
            </a:r>
          </a:p>
          <a:p>
            <a:r>
              <a:rPr lang="en-US" altLang="ko-KR" sz="1100" smtClean="0"/>
              <a:t>                    result = "Name:" + dogs[i].name + ", Owner:" + dogs[i].owner;               </a:t>
            </a:r>
          </a:p>
          <a:p>
            <a:r>
              <a:rPr lang="ko-KR" altLang="en-US" sz="1100" smtClean="0"/>
              <a:t>            </a:t>
            </a:r>
            <a:r>
              <a:rPr lang="en-US" altLang="ko-KR" sz="1100" smtClean="0"/>
              <a:t>}</a:t>
            </a:r>
            <a:endParaRPr lang="ko-KR" altLang="en-US" sz="1100" smtClean="0"/>
          </a:p>
          <a:p>
            <a:r>
              <a:rPr lang="en-US" altLang="ko-KR" sz="1100" smtClean="0"/>
              <a:t>            DogInformationTextBox.Text = result ;</a:t>
            </a:r>
          </a:p>
          <a:p>
            <a:r>
              <a:rPr lang="ko-KR" altLang="en-US" sz="1100" smtClean="0"/>
              <a:t>        </a:t>
            </a:r>
            <a:r>
              <a:rPr lang="en-US" altLang="ko-KR" sz="1100" smtClean="0"/>
              <a:t>}</a:t>
            </a:r>
          </a:p>
          <a:p>
            <a:r>
              <a:rPr lang="ko-KR" altLang="en-US" sz="1100" smtClean="0"/>
              <a:t>    </a:t>
            </a:r>
            <a:r>
              <a:rPr lang="en-US" altLang="ko-KR" sz="1100" smtClean="0"/>
              <a:t>}</a:t>
            </a:r>
          </a:p>
          <a:p>
            <a:r>
              <a:rPr lang="en-US" altLang="ko-KR" sz="11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4992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객체 지향 프로그래밍이란 무엇이며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어떤 특징을 가지는가</a:t>
            </a:r>
            <a:r>
              <a:rPr lang="en-US" altLang="ko-KR" sz="1400" smtClean="0"/>
              <a:t>?</a:t>
            </a:r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00034" y="785794"/>
            <a:ext cx="75312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[</a:t>
            </a:r>
            <a:r>
              <a:rPr lang="ko-KR" altLang="en-US" b="1" smtClean="0"/>
              <a:t>프로그래밍이란 무엇인가</a:t>
            </a:r>
            <a:r>
              <a:rPr lang="en-US" altLang="ko-KR" b="1" smtClean="0"/>
              <a:t>?]</a:t>
            </a:r>
          </a:p>
          <a:p>
            <a:r>
              <a:rPr lang="ko-KR" altLang="en-US" sz="1600" smtClean="0"/>
              <a:t>단위 작업으로 분리하여 시간의 순으로 데이터를 순서대로 넣었다가</a:t>
            </a:r>
            <a:endParaRPr lang="en-US" altLang="ko-KR" sz="1600" smtClean="0"/>
          </a:p>
          <a:p>
            <a:r>
              <a:rPr lang="ko-KR" altLang="en-US" sz="1600" smtClean="0"/>
              <a:t>빼는 과정을 반복하는 </a:t>
            </a:r>
            <a:r>
              <a:rPr lang="ko-KR" altLang="en-US" sz="1600" smtClean="0"/>
              <a:t>것 </a:t>
            </a:r>
            <a:r>
              <a:rPr lang="en-US" altLang="ko-KR" sz="1600" smtClean="0">
                <a:sym typeface="Wingdings" pitchFamily="2" charset="2"/>
              </a:rPr>
              <a:t> </a:t>
            </a:r>
            <a:r>
              <a:rPr lang="ko-KR" altLang="en-US" sz="1600" smtClean="0">
                <a:sym typeface="Wingdings" pitchFamily="2" charset="2"/>
              </a:rPr>
              <a:t>프로그램은 데이터와 프로세스로 구성된다</a:t>
            </a:r>
            <a:endParaRPr lang="en-US" altLang="ko-KR" sz="1600" smtClean="0"/>
          </a:p>
          <a:p>
            <a:endParaRPr lang="en-US" altLang="ko-KR" sz="1600" smtClean="0"/>
          </a:p>
          <a:p>
            <a:pPr>
              <a:buFont typeface="Wingdings"/>
              <a:buChar char="è"/>
            </a:pPr>
            <a:r>
              <a:rPr lang="ko-KR" altLang="en-US" sz="1600" smtClean="0">
                <a:sym typeface="Wingdings" pitchFamily="2" charset="2"/>
              </a:rPr>
              <a:t>객체 </a:t>
            </a:r>
            <a:r>
              <a:rPr lang="ko-KR" altLang="en-US" sz="1600" smtClean="0">
                <a:sym typeface="Wingdings" pitchFamily="2" charset="2"/>
              </a:rPr>
              <a:t>지향 프로그래밍은 넣었다가 빼는 단위가 </a:t>
            </a:r>
            <a:r>
              <a:rPr lang="ko-KR" altLang="en-US" sz="1600" smtClean="0">
                <a:sym typeface="Wingdings" pitchFamily="2" charset="2"/>
              </a:rPr>
              <a:t>다르다</a:t>
            </a:r>
            <a:r>
              <a:rPr lang="en-US" altLang="ko-KR" sz="1600" smtClean="0">
                <a:sym typeface="Wingdings" pitchFamily="2" charset="2"/>
              </a:rPr>
              <a:t>. </a:t>
            </a:r>
            <a:r>
              <a:rPr lang="ko-KR" altLang="en-US" sz="1600" smtClean="0">
                <a:sym typeface="Wingdings" pitchFamily="2" charset="2"/>
              </a:rPr>
              <a:t>즉 프로그램이 다루는 </a:t>
            </a:r>
            <a:endParaRPr lang="en-US" altLang="ko-KR" sz="1600" smtClean="0">
              <a:sym typeface="Wingdings" pitchFamily="2" charset="2"/>
            </a:endParaRPr>
          </a:p>
          <a:p>
            <a:r>
              <a:rPr lang="en-US" altLang="ko-KR" sz="1600" smtClean="0">
                <a:sym typeface="Wingdings" pitchFamily="2" charset="2"/>
              </a:rPr>
              <a:t> </a:t>
            </a:r>
            <a:r>
              <a:rPr lang="en-US" altLang="ko-KR" sz="1600" smtClean="0">
                <a:sym typeface="Wingdings" pitchFamily="2" charset="2"/>
              </a:rPr>
              <a:t>   </a:t>
            </a:r>
            <a:r>
              <a:rPr lang="ko-KR" altLang="en-US" sz="1600" smtClean="0">
                <a:sym typeface="Wingdings" pitchFamily="2" charset="2"/>
              </a:rPr>
              <a:t>데이터가 기본자료형이 아닌 사용자 정의 자료형</a:t>
            </a:r>
            <a:r>
              <a:rPr lang="en-US" altLang="ko-KR" sz="1600" smtClean="0">
                <a:sym typeface="Wingdings" pitchFamily="2" charset="2"/>
              </a:rPr>
              <a:t>(=</a:t>
            </a:r>
            <a:r>
              <a:rPr lang="ko-KR" altLang="en-US" sz="1600" smtClean="0">
                <a:sym typeface="Wingdings" pitchFamily="2" charset="2"/>
              </a:rPr>
              <a:t>객체</a:t>
            </a:r>
            <a:r>
              <a:rPr lang="en-US" altLang="ko-KR" sz="1600" smtClean="0">
                <a:sym typeface="Wingdings" pitchFamily="2" charset="2"/>
              </a:rPr>
              <a:t>)</a:t>
            </a:r>
            <a:r>
              <a:rPr lang="ko-KR" altLang="en-US" sz="1600" smtClean="0">
                <a:sym typeface="Wingdings" pitchFamily="2" charset="2"/>
              </a:rPr>
              <a:t>이다</a:t>
            </a:r>
            <a:endParaRPr lang="en-US" altLang="ko-KR" sz="1600" smtClean="0"/>
          </a:p>
          <a:p>
            <a:r>
              <a:rPr lang="en-US" altLang="ko-KR" smtClean="0"/>
              <a:t>    (</a:t>
            </a:r>
            <a:r>
              <a:rPr lang="ko-KR" altLang="en-US" smtClean="0"/>
              <a:t>사용자 정의 자료형을 만드는 방법 </a:t>
            </a:r>
            <a:r>
              <a:rPr lang="en-US" altLang="ko-KR" smtClean="0"/>
              <a:t>: </a:t>
            </a:r>
            <a:r>
              <a:rPr lang="ko-KR" altLang="en-US" smtClean="0"/>
              <a:t>배열</a:t>
            </a:r>
            <a:r>
              <a:rPr lang="en-US" altLang="ko-KR" smtClean="0"/>
              <a:t>, </a:t>
            </a:r>
            <a:r>
              <a:rPr lang="ko-KR" altLang="en-US" smtClean="0"/>
              <a:t>구조체</a:t>
            </a:r>
            <a:r>
              <a:rPr lang="en-US" altLang="ko-KR" smtClean="0"/>
              <a:t>, </a:t>
            </a:r>
            <a:r>
              <a:rPr lang="ko-KR" altLang="en-US" smtClean="0"/>
              <a:t>클래스</a:t>
            </a:r>
            <a:r>
              <a:rPr lang="en-US" altLang="ko-KR" smtClean="0"/>
              <a:t>)</a:t>
            </a:r>
            <a:endParaRPr lang="en-US" altLang="ko-KR" smtClean="0"/>
          </a:p>
          <a:p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785786" y="2928934"/>
            <a:ext cx="1571636" cy="3643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3500438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변수 선언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30003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프로그램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0100" y="4071942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변수에 값 설정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0" y="4643446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변수의 값 조작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0" y="5214950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변수의 값 출력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00" y="5786454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변수의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저장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3174" y="3500438"/>
            <a:ext cx="6783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예</a:t>
            </a:r>
            <a:r>
              <a:rPr lang="en-US" altLang="ko-KR" sz="1200" smtClean="0"/>
              <a:t>)</a:t>
            </a:r>
          </a:p>
          <a:p>
            <a:r>
              <a:rPr lang="en-US" altLang="ko-KR" sz="1200" smtClean="0"/>
              <a:t> int a;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 a=10;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a=a+1;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print a;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save a;</a:t>
            </a:r>
            <a:endParaRPr lang="ko-KR" altLang="en-US" sz="1200"/>
          </a:p>
        </p:txBody>
      </p:sp>
      <p:sp>
        <p:nvSpPr>
          <p:cNvPr id="13" name="직사각형 12"/>
          <p:cNvSpPr/>
          <p:nvPr/>
        </p:nvSpPr>
        <p:spPr>
          <a:xfrm>
            <a:off x="4714876" y="2928934"/>
            <a:ext cx="2250567" cy="3643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6380" y="3500438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 선언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6314" y="300037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객체지향프로그램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86380" y="4071942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객체에 값 설정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86380" y="4643446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값 조작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86380" y="5214950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값 출력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86380" y="5786454"/>
            <a:ext cx="107157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저장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1195" y="3500438"/>
            <a:ext cx="15509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예</a:t>
            </a:r>
            <a:r>
              <a:rPr lang="en-US" altLang="ko-KR" sz="1200" smtClean="0"/>
              <a:t>)</a:t>
            </a:r>
          </a:p>
          <a:p>
            <a:r>
              <a:rPr lang="en-US" altLang="ko-KR" sz="1200" smtClean="0"/>
              <a:t> MonthlyReport a;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 a.salary=10;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a.salary=a.salary+1;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print a.salary;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save a.salary;</a:t>
            </a:r>
            <a:endParaRPr lang="ko-KR" alt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178592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/>
              <a:t>분류를 위한 공백</a:t>
            </a:r>
            <a:endParaRPr lang="en-US" altLang="ko-KR" sz="3200" b="1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/>
              <a:t>캡슐화</a:t>
            </a:r>
            <a:endParaRPr lang="en-US" altLang="ko-KR" sz="1600" b="1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85720" y="928670"/>
            <a:ext cx="771249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클래스를 만들어서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잘 사용하고 있다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그런데</a:t>
            </a:r>
            <a:r>
              <a:rPr lang="en-US" altLang="ko-KR" sz="1400" smtClean="0"/>
              <a:t>, </a:t>
            </a:r>
            <a:r>
              <a:rPr lang="ko-KR" altLang="en-US" sz="1400" smtClean="0"/>
              <a:t>클래스에 있는 메서드와 데이터를 아무나 접근하는 것은 조금 위험해 보인다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그래서</a:t>
            </a:r>
            <a:r>
              <a:rPr lang="en-US" altLang="ko-KR" sz="1400" smtClean="0"/>
              <a:t>, </a:t>
            </a:r>
            <a:r>
              <a:rPr lang="ko-KR" altLang="en-US" sz="1400" smtClean="0"/>
              <a:t>클래스에 캡슐화의 개념이 도입되었다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b="1" smtClean="0"/>
              <a:t>캡슐화란 클래스에 있는 어떤 데이터를 은밀하게 숨기고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개발자가 정한 규정에</a:t>
            </a:r>
            <a:endParaRPr lang="en-US" altLang="ko-KR" sz="1400" b="1" smtClean="0"/>
          </a:p>
          <a:p>
            <a:r>
              <a:rPr lang="ko-KR" altLang="en-US" sz="1400" b="1" smtClean="0"/>
              <a:t>의해서만 접근이 가능하도록 하는 것</a:t>
            </a:r>
            <a:r>
              <a:rPr lang="en-US" altLang="ko-KR" sz="1400" b="1" smtClean="0"/>
              <a:t>(private, public)</a:t>
            </a:r>
            <a:r>
              <a:rPr lang="ko-KR" altLang="en-US" sz="1400" b="1" smtClean="0"/>
              <a:t>과 수정을 제한 하는 것</a:t>
            </a:r>
            <a:r>
              <a:rPr lang="en-US" altLang="ko-KR" sz="1400" b="1" smtClean="0"/>
              <a:t>(const)</a:t>
            </a:r>
            <a:r>
              <a:rPr lang="ko-KR" altLang="en-US" sz="1400" b="1" smtClean="0"/>
              <a:t>을 말한다</a:t>
            </a:r>
            <a:endParaRPr lang="en-US" altLang="ko-KR" sz="1400" b="1" smtClean="0"/>
          </a:p>
          <a:p>
            <a:endParaRPr lang="en-US" altLang="ko-KR" sz="1400" smtClean="0"/>
          </a:p>
          <a:p>
            <a:r>
              <a:rPr lang="en-US" altLang="ko-KR" sz="1400" smtClean="0"/>
              <a:t>(</a:t>
            </a:r>
            <a:r>
              <a:rPr lang="ko-KR" altLang="en-US" sz="1400" smtClean="0"/>
              <a:t>예</a:t>
            </a:r>
            <a:r>
              <a:rPr lang="en-US" altLang="ko-KR" sz="1400" smtClean="0"/>
              <a:t>)  </a:t>
            </a:r>
            <a:r>
              <a:rPr lang="ko-KR" altLang="en-US" sz="1400" smtClean="0"/>
              <a:t>클래스가 사용하는 어떤 데이터를 </a:t>
            </a:r>
            <a:r>
              <a:rPr lang="en-US" altLang="ko-KR" sz="1400" smtClean="0"/>
              <a:t>private</a:t>
            </a:r>
            <a:r>
              <a:rPr lang="ko-KR" altLang="en-US" sz="1400" smtClean="0"/>
              <a:t>로 만들고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    </a:t>
            </a:r>
            <a:r>
              <a:rPr lang="ko-KR" altLang="en-US" sz="1400" smtClean="0"/>
              <a:t>이 데이터를 사용할수 있는 코드를 따로 만들어서 </a:t>
            </a:r>
            <a:r>
              <a:rPr lang="en-US" altLang="ko-KR" sz="1400" smtClean="0"/>
              <a:t>public</a:t>
            </a:r>
            <a:r>
              <a:rPr lang="ko-KR" altLang="en-US" sz="1400" smtClean="0"/>
              <a:t>으로 선언하는 것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[</a:t>
            </a:r>
            <a:r>
              <a:rPr lang="ko-KR" altLang="en-US" sz="1400" smtClean="0"/>
              <a:t>캡슐화의 장점</a:t>
            </a:r>
            <a:r>
              <a:rPr lang="en-US" altLang="ko-KR" sz="1400" smtClean="0"/>
              <a:t>]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사용하기 쉽다 </a:t>
            </a:r>
            <a:r>
              <a:rPr lang="en-US" altLang="ko-KR" sz="1400" smtClean="0"/>
              <a:t>( </a:t>
            </a:r>
            <a:r>
              <a:rPr lang="ko-KR" altLang="en-US" sz="1400" smtClean="0"/>
              <a:t>사용되는 문법이 간단하다 </a:t>
            </a:r>
            <a:r>
              <a:rPr lang="en-US" altLang="ko-KR" sz="1400" smtClean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관리하기 쉽다 </a:t>
            </a:r>
            <a:r>
              <a:rPr lang="en-US" altLang="ko-KR" sz="1400" smtClean="0"/>
              <a:t>( </a:t>
            </a:r>
            <a:r>
              <a:rPr lang="ko-KR" altLang="en-US" sz="1400" smtClean="0"/>
              <a:t>예상하지 못한 버그나 잘못의 발생을 줄여준다 </a:t>
            </a:r>
            <a:r>
              <a:rPr lang="en-US" altLang="ko-KR" sz="1400" smtClean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유연하다 </a:t>
            </a:r>
            <a:r>
              <a:rPr lang="en-US" altLang="ko-KR" sz="1400" smtClean="0"/>
              <a:t>( </a:t>
            </a:r>
            <a:r>
              <a:rPr lang="ko-KR" altLang="en-US" sz="1400" smtClean="0"/>
              <a:t>기능의 추가나 재사용하는 경우에 좋다 </a:t>
            </a:r>
            <a:r>
              <a:rPr lang="en-US" altLang="ko-KR" sz="1400" smtClean="0"/>
              <a:t>)</a:t>
            </a:r>
          </a:p>
          <a:p>
            <a:endParaRPr lang="en-US" altLang="ko-KR" sz="1400" smtClean="0"/>
          </a:p>
          <a:p>
            <a:r>
              <a:rPr lang="ko-KR" altLang="en-US" sz="1400" b="1" smtClean="0"/>
              <a:t>지금 만드는 클래스의 캡슐화를 잘 해 놓으면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객체를 </a:t>
            </a:r>
            <a:r>
              <a:rPr lang="en-US" altLang="ko-KR" sz="1400" b="1" smtClean="0"/>
              <a:t>“</a:t>
            </a:r>
            <a:r>
              <a:rPr lang="ko-KR" altLang="en-US" sz="1400" b="1" smtClean="0"/>
              <a:t>블랙박스</a:t>
            </a:r>
            <a:r>
              <a:rPr lang="en-US" altLang="ko-KR" sz="1400" b="1" smtClean="0"/>
              <a:t>”</a:t>
            </a:r>
            <a:r>
              <a:rPr lang="ko-KR" altLang="en-US" sz="1400" b="1" smtClean="0"/>
              <a:t>로 보고 재사용하는</a:t>
            </a:r>
            <a:endParaRPr lang="en-US" altLang="ko-KR" sz="1400" b="1" smtClean="0"/>
          </a:p>
          <a:p>
            <a:r>
              <a:rPr lang="ko-KR" altLang="en-US" sz="1400" b="1" smtClean="0"/>
              <a:t>것이 가능하다</a:t>
            </a:r>
            <a:r>
              <a:rPr lang="en-US" altLang="ko-KR" sz="1400" b="1" smtClean="0"/>
              <a:t>.</a:t>
            </a:r>
          </a:p>
          <a:p>
            <a:endParaRPr lang="en-US" altLang="ko-KR" sz="1400" b="1" smtClean="0"/>
          </a:p>
          <a:p>
            <a:r>
              <a:rPr lang="ko-KR" altLang="en-US" sz="1400" b="1" smtClean="0"/>
              <a:t>변동되어서는 안되는 것은 </a:t>
            </a:r>
            <a:r>
              <a:rPr lang="en-US" altLang="ko-KR" sz="1400" b="1" smtClean="0"/>
              <a:t>private</a:t>
            </a:r>
            <a:r>
              <a:rPr lang="ko-KR" altLang="en-US" sz="1400" b="1" smtClean="0"/>
              <a:t>나 </a:t>
            </a:r>
            <a:r>
              <a:rPr lang="en-US" altLang="ko-KR" sz="1400" b="1" smtClean="0"/>
              <a:t>const</a:t>
            </a:r>
            <a:r>
              <a:rPr lang="ko-KR" altLang="en-US" sz="1400" b="1" smtClean="0"/>
              <a:t>로 선언하면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외부에서 변경 불가하다</a:t>
            </a:r>
            <a:r>
              <a:rPr lang="en-US" altLang="ko-KR" sz="1400" b="1" smtClean="0"/>
              <a:t>. </a:t>
            </a:r>
          </a:p>
          <a:p>
            <a:r>
              <a:rPr lang="en-US" altLang="ko-KR" sz="1400" b="1" smtClean="0"/>
              <a:t>(</a:t>
            </a:r>
            <a:r>
              <a:rPr lang="ko-KR" altLang="en-US" sz="1400" b="1" smtClean="0"/>
              <a:t> </a:t>
            </a:r>
            <a:r>
              <a:rPr lang="en-US" altLang="ko-KR" sz="1400" b="1" smtClean="0"/>
              <a:t>private</a:t>
            </a:r>
            <a:r>
              <a:rPr lang="ko-KR" altLang="en-US" sz="1400" b="1" smtClean="0"/>
              <a:t>는 자체에서 변동 되는 경우</a:t>
            </a:r>
            <a:r>
              <a:rPr lang="en-US" altLang="ko-KR" sz="1400" b="1" smtClean="0"/>
              <a:t>, const</a:t>
            </a:r>
            <a:r>
              <a:rPr lang="ko-KR" altLang="en-US" sz="1400" b="1" smtClean="0"/>
              <a:t>는 자체에서도 변동되지 않는 경우에 사용된다</a:t>
            </a:r>
            <a:r>
              <a:rPr lang="en-US" altLang="ko-KR" sz="1400" b="1" smtClean="0"/>
              <a:t>)</a:t>
            </a:r>
          </a:p>
          <a:p>
            <a:endParaRPr lang="en-US" altLang="ko-KR" sz="1400" b="1" smtClean="0"/>
          </a:p>
          <a:p>
            <a:r>
              <a:rPr lang="ko-KR" altLang="en-US" sz="1400" b="1" smtClean="0"/>
              <a:t>다만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생성자를 통해서 초기 선언하는 것은 가능하다</a:t>
            </a:r>
            <a:endParaRPr lang="ko-KR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캡슐화 예제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2867025" cy="2152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57620" y="1071546"/>
            <a:ext cx="47211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이번에 개발할 프로그램은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소의 숫자를 넣으면 필요한 사료의 숫자를 계산하는 프로그램이다</a:t>
            </a:r>
            <a:endParaRPr lang="en-US" altLang="ko-KR" sz="1200" smtClean="0"/>
          </a:p>
          <a:p>
            <a:r>
              <a:rPr lang="ko-KR" altLang="en-US" sz="1200" smtClean="0"/>
              <a:t>소의 숫자와 소당 필요한 사료의 숫자를 곱하면</a:t>
            </a:r>
            <a:endParaRPr lang="en-US" altLang="ko-KR" sz="1200" smtClean="0"/>
          </a:p>
          <a:p>
            <a:r>
              <a:rPr lang="ko-KR" altLang="en-US" sz="1200" smtClean="0"/>
              <a:t>사료의 숫자가 나온다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소의 숫자는 외부에 알려지면 안되고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소당 필요한 사료의 숫자는 변경되면 안된다 </a:t>
            </a:r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그래서</a:t>
            </a:r>
            <a:r>
              <a:rPr lang="en-US" altLang="ko-KR" sz="1200" smtClean="0"/>
              <a:t>….</a:t>
            </a:r>
          </a:p>
          <a:p>
            <a:r>
              <a:rPr lang="ko-KR" altLang="en-US" sz="1200" smtClean="0"/>
              <a:t>소의 숫자는 </a:t>
            </a:r>
            <a:r>
              <a:rPr lang="en-US" altLang="ko-KR" sz="1200" smtClean="0"/>
              <a:t>private</a:t>
            </a:r>
            <a:r>
              <a:rPr lang="ko-KR" altLang="en-US" sz="1200" smtClean="0"/>
              <a:t>로 정의하여 사용한다</a:t>
            </a:r>
            <a:endParaRPr lang="en-US" altLang="ko-KR" sz="1200" smtClean="0"/>
          </a:p>
          <a:p>
            <a:r>
              <a:rPr lang="ko-KR" altLang="en-US" sz="1200" smtClean="0"/>
              <a:t>그러므로</a:t>
            </a:r>
            <a:r>
              <a:rPr lang="en-US" altLang="ko-KR" sz="1200" smtClean="0"/>
              <a:t>, </a:t>
            </a:r>
            <a:r>
              <a:rPr lang="ko-KR" altLang="en-US" sz="1200" smtClean="0"/>
              <a:t>이 값을 넣고 빼는 </a:t>
            </a:r>
            <a:r>
              <a:rPr lang="en-US" altLang="ko-KR" sz="1200" smtClean="0"/>
              <a:t>public </a:t>
            </a:r>
            <a:r>
              <a:rPr lang="ko-KR" altLang="en-US" sz="1200" smtClean="0"/>
              <a:t>메소드가 필요하다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사료의 숫자는 </a:t>
            </a:r>
            <a:r>
              <a:rPr lang="en-US" altLang="ko-KR" sz="1200" smtClean="0"/>
              <a:t>const</a:t>
            </a:r>
            <a:r>
              <a:rPr lang="ko-KR" altLang="en-US" sz="1200" smtClean="0"/>
              <a:t>로 정의하여 사용한다</a:t>
            </a:r>
            <a:endParaRPr lang="en-US" altLang="ko-KR" sz="1200" smtClean="0"/>
          </a:p>
          <a:p>
            <a:r>
              <a:rPr lang="en-US" altLang="ko-KR" sz="1200" smtClean="0"/>
              <a:t>const</a:t>
            </a:r>
            <a:r>
              <a:rPr lang="ko-KR" altLang="en-US" sz="1200" smtClean="0"/>
              <a:t>로 정의되었으므로 외부에서 이값을 읽거나 수정할 수 없다</a:t>
            </a:r>
            <a:r>
              <a:rPr lang="en-US" altLang="ko-KR" sz="12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캡슐화 예제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2844" y="928670"/>
            <a:ext cx="4855816" cy="49859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CowCalculator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Farmer farmer;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</a:t>
            </a:r>
            <a:r>
              <a:rPr lang="ko-KR" altLang="en-US" sz="1000" smtClean="0"/>
              <a:t>클래스를 객체화한다</a:t>
            </a:r>
          </a:p>
          <a:p>
            <a:r>
              <a:rPr lang="en-US" altLang="ko-KR" sz="1000" smtClean="0"/>
              <a:t>            farmer = new Farmer();</a:t>
            </a:r>
          </a:p>
          <a:p>
            <a:r>
              <a:rPr lang="en-US" altLang="ko-KR" sz="1000" smtClean="0"/>
              <a:t>            farmer.BagsOfFeed = 20;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//farmer.FeedMultiplier = 30</a:t>
            </a:r>
            <a:r>
              <a:rPr lang="en-US" altLang="ko-KR" sz="1000" b="1" smtClean="0"/>
              <a:t>;  // </a:t>
            </a:r>
            <a:r>
              <a:rPr lang="ko-KR" altLang="en-US" sz="1000" b="1" smtClean="0"/>
              <a:t>외부에서 접근불가 </a:t>
            </a:r>
            <a:r>
              <a:rPr lang="en-US" altLang="ko-KR" sz="1000" b="1" smtClean="0"/>
              <a:t>!!</a:t>
            </a:r>
            <a:endParaRPr lang="ko-KR" altLang="en-US" sz="1000" b="1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button1_Click(object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int result=farmer .BagsOfFeed ;</a:t>
            </a:r>
          </a:p>
          <a:p>
            <a:r>
              <a:rPr lang="ko-KR" altLang="en-US" sz="1000" smtClean="0"/>
              <a:t>                     </a:t>
            </a:r>
          </a:p>
          <a:p>
            <a:r>
              <a:rPr lang="en-US" altLang="ko-KR" sz="1000" smtClean="0"/>
              <a:t>            textBox1.Text = result.ToString(); //</a:t>
            </a:r>
            <a:r>
              <a:rPr lang="ko-KR" altLang="en-US" sz="1000" smtClean="0"/>
              <a:t>정수를 문자열로 변환</a:t>
            </a:r>
            <a:endParaRPr lang="en-US" altLang="ko-KR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numericUpDown1_ValueChanged(object sender, EventArgs e)</a:t>
            </a:r>
          </a:p>
          <a:p>
            <a:r>
              <a:rPr lang="en-US" altLang="ko-KR" sz="1000" smtClean="0"/>
              <a:t>        //</a:t>
            </a:r>
            <a:r>
              <a:rPr lang="ko-KR" altLang="en-US" sz="1000" smtClean="0"/>
              <a:t>소의 숫자를 설정하는 경우</a:t>
            </a:r>
            <a:endParaRPr lang="en-US" altLang="ko-KR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int Cows = (int)numericUpDown1.Value;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farmer.SetNumberOfCows(Cows);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5099303" y="1000108"/>
            <a:ext cx="4047903" cy="4555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CowCalculator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Farmer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b="1" smtClean="0"/>
              <a:t>        private </a:t>
            </a:r>
            <a:r>
              <a:rPr lang="en-US" altLang="ko-KR" sz="1000" smtClean="0"/>
              <a:t>int numberOfCows; </a:t>
            </a:r>
            <a:r>
              <a:rPr lang="en-US" altLang="ko-KR" sz="1000" b="1" smtClean="0"/>
              <a:t>//private</a:t>
            </a:r>
            <a:r>
              <a:rPr lang="ko-KR" altLang="en-US" sz="1000" b="1" smtClean="0"/>
              <a:t>필드는 소문자로 시작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//numberOfCows</a:t>
            </a:r>
            <a:r>
              <a:rPr lang="ko-KR" altLang="en-US" sz="1000" smtClean="0"/>
              <a:t>는 자체에서는 변경 가능해야 한다</a:t>
            </a:r>
          </a:p>
          <a:p>
            <a:r>
              <a:rPr lang="en-US" altLang="ko-KR" sz="1000" b="1" smtClean="0"/>
              <a:t>        public const</a:t>
            </a:r>
            <a:r>
              <a:rPr lang="en-US" altLang="ko-KR" sz="1000" smtClean="0"/>
              <a:t> int FeedMultiplier = 30; //1</a:t>
            </a:r>
            <a:r>
              <a:rPr lang="ko-KR" altLang="en-US" sz="1000" smtClean="0"/>
              <a:t>마리당 필요한 사료</a:t>
            </a:r>
          </a:p>
          <a:p>
            <a:r>
              <a:rPr lang="ko-KR" altLang="en-US" sz="1000" smtClean="0"/>
              <a:t>           </a:t>
            </a:r>
            <a:r>
              <a:rPr lang="en-US" altLang="ko-KR" sz="1000" smtClean="0"/>
              <a:t>// FeedMultiplier</a:t>
            </a:r>
            <a:r>
              <a:rPr lang="ko-KR" altLang="en-US" sz="1000" smtClean="0"/>
              <a:t>는 변동할 필요가 없다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b="1" smtClean="0"/>
              <a:t>        // public </a:t>
            </a:r>
            <a:r>
              <a:rPr lang="ko-KR" altLang="en-US" sz="1000" b="1" smtClean="0"/>
              <a:t>필드는 대문자로 시작</a:t>
            </a:r>
          </a:p>
          <a:p>
            <a:r>
              <a:rPr lang="en-US" altLang="ko-KR" sz="1000" smtClean="0"/>
              <a:t>        public int BagsOfFeed; //</a:t>
            </a:r>
            <a:r>
              <a:rPr lang="ko-KR" altLang="en-US" sz="1000" smtClean="0"/>
              <a:t>총 필요한 사료</a:t>
            </a:r>
          </a:p>
          <a:p>
            <a:r>
              <a:rPr lang="ko-KR" altLang="en-US" sz="1000" smtClean="0"/>
              <a:t>       </a:t>
            </a:r>
          </a:p>
          <a:p>
            <a:r>
              <a:rPr lang="en-US" altLang="ko-KR" sz="1000" smtClean="0"/>
              <a:t>        public int GetNumberOfCows()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return numberOfCows;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void SetNumberOfCows(int newNumberOfCows)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numberOfCows = newNumberOfCows;</a:t>
            </a:r>
          </a:p>
          <a:p>
            <a:r>
              <a:rPr lang="ko-KR" altLang="en-US" sz="1000" smtClean="0"/>
              <a:t>            </a:t>
            </a:r>
          </a:p>
          <a:p>
            <a:r>
              <a:rPr lang="en-US" altLang="ko-KR" sz="1000" smtClean="0"/>
              <a:t>            //const</a:t>
            </a:r>
            <a:r>
              <a:rPr lang="ko-KR" altLang="en-US" sz="1000" smtClean="0"/>
              <a:t>인 </a:t>
            </a:r>
            <a:r>
              <a:rPr lang="en-US" altLang="ko-KR" sz="1000" smtClean="0"/>
              <a:t>FeedMultiplier</a:t>
            </a:r>
            <a:r>
              <a:rPr lang="ko-KR" altLang="en-US" sz="1000" smtClean="0"/>
              <a:t>는 외부에서 </a:t>
            </a:r>
            <a:r>
              <a:rPr lang="en-US" altLang="ko-KR" sz="1000" smtClean="0"/>
              <a:t>Access </a:t>
            </a:r>
            <a:r>
              <a:rPr lang="ko-KR" altLang="en-US" sz="1000" smtClean="0"/>
              <a:t>불가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</a:t>
            </a:r>
            <a:r>
              <a:rPr lang="ko-KR" altLang="en-US" sz="1000" smtClean="0"/>
              <a:t>이므로 내부에서 처리한 후에 외부 공개자료에 입력한다</a:t>
            </a:r>
          </a:p>
          <a:p>
            <a:r>
              <a:rPr lang="en-US" altLang="ko-KR" sz="1000" smtClean="0"/>
              <a:t>            BagsOfFeed = numberOfCows * </a:t>
            </a:r>
            <a:r>
              <a:rPr lang="en-US" altLang="ko-KR" sz="1000" b="1" smtClean="0"/>
              <a:t>FeedMultiplie</a:t>
            </a:r>
            <a:r>
              <a:rPr lang="en-US" altLang="ko-KR" sz="1000" smtClean="0"/>
              <a:t>r;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14612" y="178592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/>
              <a:t>분류를 위한 공백</a:t>
            </a:r>
            <a:endParaRPr lang="en-US" altLang="ko-KR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69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클래스의 구성에 대한 프로그램 작성 과제</a:t>
            </a:r>
            <a:r>
              <a:rPr lang="en-US" altLang="ko-KR" sz="1400" b="1" smtClean="0"/>
              <a:t>(</a:t>
            </a:r>
            <a:r>
              <a:rPr lang="ko-KR" altLang="en-US" sz="1400" b="1" smtClean="0"/>
              <a:t>숙제</a:t>
            </a:r>
            <a:r>
              <a:rPr lang="en-US" altLang="ko-KR" sz="1400" b="1" smtClean="0"/>
              <a:t>….  </a:t>
            </a:r>
            <a:r>
              <a:rPr lang="ko-KR" altLang="en-US" sz="1400" b="1" smtClean="0"/>
              <a:t>발표자를 정한다</a:t>
            </a:r>
            <a:r>
              <a:rPr lang="en-US" altLang="ko-KR" sz="1400" b="1" smtClean="0"/>
              <a:t>)</a:t>
            </a:r>
            <a:r>
              <a:rPr lang="ko-KR" altLang="en-US" sz="1400" b="1" smtClean="0"/>
              <a:t> </a:t>
            </a:r>
            <a:endParaRPr lang="en-US" altLang="ko-KR" sz="1400" b="1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928670"/>
            <a:ext cx="2428892" cy="24207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86116" y="785794"/>
            <a:ext cx="3227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이번 프로그램은 아래와 같은 조건을 가지고</a:t>
            </a:r>
            <a:endParaRPr lang="en-US" altLang="ko-KR" sz="1200" smtClean="0"/>
          </a:p>
          <a:p>
            <a:r>
              <a:rPr lang="ko-KR" altLang="en-US" sz="1200" smtClean="0"/>
              <a:t>총 비용을 계산하는 프로그램이다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     [</a:t>
            </a:r>
            <a:r>
              <a:rPr lang="ko-KR" altLang="en-US" sz="1200" smtClean="0"/>
              <a:t>조건</a:t>
            </a:r>
            <a:r>
              <a:rPr lang="en-US" altLang="ko-KR" sz="1200" smtClean="0"/>
              <a:t>]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</a:t>
            </a:r>
            <a:r>
              <a:rPr lang="ko-KR" altLang="en-US" sz="1200" smtClean="0"/>
              <a:t>사람당 </a:t>
            </a:r>
            <a:r>
              <a:rPr lang="en-US" altLang="ko-KR" sz="1200" smtClean="0"/>
              <a:t>25</a:t>
            </a:r>
            <a:r>
              <a:rPr lang="ko-KR" altLang="en-US" sz="1200" smtClean="0"/>
              <a:t>원의 비용이 발생한다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</a:t>
            </a:r>
            <a:r>
              <a:rPr lang="ko-KR" altLang="en-US" sz="1200" smtClean="0"/>
              <a:t>팬시 데코레이션을 선택하면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</a:t>
            </a:r>
            <a:r>
              <a:rPr lang="ko-KR" altLang="en-US" sz="1200" smtClean="0"/>
              <a:t>사람당 </a:t>
            </a:r>
            <a:r>
              <a:rPr lang="en-US" altLang="ko-KR" sz="1200" smtClean="0"/>
              <a:t>15</a:t>
            </a:r>
            <a:r>
              <a:rPr lang="ko-KR" altLang="en-US" sz="1200" smtClean="0"/>
              <a:t>원 </a:t>
            </a:r>
            <a:r>
              <a:rPr lang="en-US" altLang="ko-KR" sz="1200" smtClean="0"/>
              <a:t>+ 50</a:t>
            </a:r>
            <a:r>
              <a:rPr lang="ko-KR" altLang="en-US" sz="1200" smtClean="0"/>
              <a:t>원의 기본 요금 발생</a:t>
            </a:r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</a:t>
            </a:r>
            <a:r>
              <a:rPr lang="ko-KR" altLang="en-US" sz="1200" smtClean="0"/>
              <a:t>팬시 데코레이션을 선택하지 않으면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</a:t>
            </a:r>
            <a:r>
              <a:rPr lang="ko-KR" altLang="en-US" sz="1200" smtClean="0"/>
              <a:t>사람당 </a:t>
            </a:r>
            <a:r>
              <a:rPr lang="en-US" altLang="ko-KR" sz="1200" smtClean="0"/>
              <a:t>7.5</a:t>
            </a:r>
            <a:r>
              <a:rPr lang="ko-KR" altLang="en-US" sz="1200" smtClean="0"/>
              <a:t>원 </a:t>
            </a:r>
            <a:r>
              <a:rPr lang="en-US" altLang="ko-KR" sz="1200" smtClean="0"/>
              <a:t>+ 30</a:t>
            </a:r>
            <a:r>
              <a:rPr lang="ko-KR" altLang="en-US" sz="1200" smtClean="0"/>
              <a:t>원의 기본 요금 발생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</a:t>
            </a:r>
            <a:r>
              <a:rPr lang="ko-KR" altLang="en-US" sz="1200" smtClean="0"/>
              <a:t>헬시 옵션을 선택하면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</a:t>
            </a:r>
            <a:r>
              <a:rPr lang="ko-KR" altLang="en-US" sz="1200" smtClean="0"/>
              <a:t>사람당 </a:t>
            </a:r>
            <a:r>
              <a:rPr lang="en-US" altLang="ko-KR" sz="1200" smtClean="0"/>
              <a:t>5</a:t>
            </a:r>
            <a:r>
              <a:rPr lang="ko-KR" altLang="en-US" sz="1200" smtClean="0"/>
              <a:t>원 </a:t>
            </a:r>
            <a:r>
              <a:rPr lang="en-US" altLang="ko-KR" sz="1200" smtClean="0"/>
              <a:t>+ </a:t>
            </a:r>
            <a:r>
              <a:rPr lang="ko-KR" altLang="en-US" sz="1200" smtClean="0"/>
              <a:t>전체 금액에서 </a:t>
            </a:r>
            <a:r>
              <a:rPr lang="en-US" altLang="ko-KR" sz="1200" smtClean="0"/>
              <a:t>5% </a:t>
            </a:r>
            <a:r>
              <a:rPr lang="ko-KR" altLang="en-US" sz="1200" smtClean="0"/>
              <a:t>할인</a:t>
            </a:r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</a:t>
            </a:r>
            <a:r>
              <a:rPr lang="ko-KR" altLang="en-US" sz="1200" smtClean="0"/>
              <a:t>헬시 옵션을 선택하지 않으면</a:t>
            </a:r>
            <a:endParaRPr lang="en-US" altLang="ko-KR" sz="1200" smtClean="0"/>
          </a:p>
          <a:p>
            <a:r>
              <a:rPr lang="en-US" altLang="ko-KR" sz="1200" smtClean="0"/>
              <a:t>    </a:t>
            </a:r>
            <a:r>
              <a:rPr lang="ko-KR" altLang="en-US" sz="1200" smtClean="0"/>
              <a:t>사람당 </a:t>
            </a:r>
            <a:r>
              <a:rPr lang="en-US" altLang="ko-KR" sz="1200" smtClean="0"/>
              <a:t>20</a:t>
            </a:r>
            <a:r>
              <a:rPr lang="ko-KR" altLang="en-US" sz="1200" smtClean="0"/>
              <a:t>원의 요금 발생 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714348" y="3643314"/>
            <a:ext cx="781201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이번 예를 기반으로 클래스를 구성해 보자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ko-KR" altLang="en-US" sz="1200" smtClean="0"/>
              <a:t>클래스는 프로그램에서 기본적으로 사용하는 데이터의 단위이다</a:t>
            </a:r>
            <a:r>
              <a:rPr lang="en-US" altLang="ko-KR" sz="1200" smtClean="0"/>
              <a:t>.  </a:t>
            </a:r>
            <a:r>
              <a:rPr lang="ko-KR" altLang="en-US" sz="1200" smtClean="0"/>
              <a:t>위의 예에서는 화면의 전체 데이터가 </a:t>
            </a:r>
            <a:endParaRPr lang="en-US" altLang="ko-KR" sz="1200" smtClean="0"/>
          </a:p>
          <a:p>
            <a:r>
              <a:rPr lang="en-US" altLang="ko-KR" sz="1200" smtClean="0"/>
              <a:t> </a:t>
            </a:r>
            <a:r>
              <a:rPr lang="ko-KR" altLang="en-US" sz="1200" smtClean="0"/>
              <a:t>모두 연관이 있어서 하나의 클래스로 구성하는 것이 바람직해 보인다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  [ </a:t>
            </a:r>
            <a:r>
              <a:rPr lang="ko-KR" altLang="en-US" sz="1200" smtClean="0"/>
              <a:t>클래스 설계 가이드 </a:t>
            </a:r>
            <a:r>
              <a:rPr lang="en-US" altLang="ko-KR" sz="1200" smtClean="0"/>
              <a:t>]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 </a:t>
            </a:r>
            <a:r>
              <a:rPr lang="ko-KR" altLang="en-US" sz="1200" smtClean="0"/>
              <a:t>데이터 값 </a:t>
            </a:r>
            <a:r>
              <a:rPr lang="en-US" altLang="ko-KR" sz="1200" smtClean="0"/>
              <a:t>: NumberOfPeople, Fancy </a:t>
            </a:r>
            <a:r>
              <a:rPr lang="ko-KR" altLang="en-US" sz="1200" smtClean="0"/>
              <a:t>선택여부</a:t>
            </a:r>
            <a:r>
              <a:rPr lang="en-US" altLang="ko-KR" sz="1200" smtClean="0"/>
              <a:t>, Healthy </a:t>
            </a:r>
            <a:r>
              <a:rPr lang="ko-KR" altLang="en-US" sz="1200" smtClean="0"/>
              <a:t>선택여부</a:t>
            </a:r>
            <a:r>
              <a:rPr lang="en-US" altLang="ko-KR" sz="1200" smtClean="0"/>
              <a:t>, TotalCost</a:t>
            </a:r>
            <a:br>
              <a:rPr lang="en-US" altLang="ko-KR" sz="1200" smtClean="0"/>
            </a:br>
            <a:r>
              <a:rPr lang="en-US" altLang="ko-KR" sz="1200" smtClean="0"/>
              <a:t>                    </a:t>
            </a:r>
            <a:r>
              <a:rPr lang="ko-KR" altLang="en-US" sz="1200" smtClean="0"/>
              <a:t>그리고 사람당 발생하는 비용</a:t>
            </a:r>
            <a:r>
              <a:rPr lang="en-US" altLang="ko-KR" sz="1200" smtClean="0"/>
              <a:t>(const</a:t>
            </a:r>
            <a:r>
              <a:rPr lang="ko-KR" altLang="en-US" sz="1200" smtClean="0"/>
              <a:t>가 적당</a:t>
            </a:r>
            <a:r>
              <a:rPr lang="en-US" altLang="ko-KR" sz="1200" smtClean="0"/>
              <a:t>)</a:t>
            </a:r>
          </a:p>
          <a:p>
            <a:pPr>
              <a:buFont typeface="Wingdings" pitchFamily="2" charset="2"/>
              <a:buChar char="l"/>
            </a:pPr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 </a:t>
            </a:r>
            <a:r>
              <a:rPr lang="ko-KR" altLang="en-US" sz="1200" smtClean="0"/>
              <a:t>메소드     </a:t>
            </a:r>
            <a:r>
              <a:rPr lang="en-US" altLang="ko-KR" sz="1200" smtClean="0"/>
              <a:t>:  </a:t>
            </a:r>
            <a:r>
              <a:rPr lang="ko-KR" altLang="en-US" sz="1200" smtClean="0"/>
              <a:t>생성자 </a:t>
            </a:r>
            <a:r>
              <a:rPr lang="en-US" altLang="ko-KR" sz="1200" smtClean="0"/>
              <a:t>(</a:t>
            </a:r>
            <a:r>
              <a:rPr lang="ko-KR" altLang="en-US" sz="1200" smtClean="0"/>
              <a:t>기본 값의 설정</a:t>
            </a:r>
            <a:r>
              <a:rPr lang="en-US" altLang="ko-KR" sz="1200" smtClean="0"/>
              <a:t>)</a:t>
            </a:r>
          </a:p>
          <a:p>
            <a:r>
              <a:rPr lang="en-US" altLang="ko-KR" sz="1200" smtClean="0"/>
              <a:t>                     Fancy </a:t>
            </a:r>
            <a:r>
              <a:rPr lang="ko-KR" altLang="en-US" sz="1200" smtClean="0"/>
              <a:t>선택</a:t>
            </a:r>
            <a:r>
              <a:rPr lang="en-US" altLang="ko-KR" sz="1200" smtClean="0"/>
              <a:t>/</a:t>
            </a:r>
            <a:r>
              <a:rPr lang="ko-KR" altLang="en-US" sz="1200" smtClean="0"/>
              <a:t>미선택에 따른 중간 비용 계산  </a:t>
            </a:r>
            <a:r>
              <a:rPr lang="en-US" altLang="ko-KR" sz="1200" smtClean="0"/>
              <a:t>//</a:t>
            </a:r>
            <a:r>
              <a:rPr lang="ko-KR" altLang="en-US" sz="1200" smtClean="0"/>
              <a:t>외부공개 불필요</a:t>
            </a:r>
            <a:r>
              <a:rPr lang="en-US" altLang="ko-KR" sz="1200" smtClean="0"/>
              <a:t>, private</a:t>
            </a:r>
            <a:r>
              <a:rPr lang="ko-KR" altLang="en-US" sz="1200" smtClean="0"/>
              <a:t>로 설정</a:t>
            </a:r>
            <a:endParaRPr lang="en-US" altLang="ko-KR" sz="1200" smtClean="0"/>
          </a:p>
          <a:p>
            <a:r>
              <a:rPr lang="en-US" altLang="ko-KR" sz="1200" smtClean="0"/>
              <a:t>                     Healthy </a:t>
            </a:r>
            <a:r>
              <a:rPr lang="ko-KR" altLang="en-US" sz="1200" smtClean="0"/>
              <a:t>선택</a:t>
            </a:r>
            <a:r>
              <a:rPr lang="en-US" altLang="ko-KR" sz="1200" smtClean="0"/>
              <a:t>/</a:t>
            </a:r>
            <a:r>
              <a:rPr lang="ko-KR" altLang="en-US" sz="1200" smtClean="0"/>
              <a:t>미선택에 따른 중간 비용 계산 </a:t>
            </a:r>
            <a:r>
              <a:rPr lang="en-US" altLang="ko-KR" sz="1200" smtClean="0"/>
              <a:t>//</a:t>
            </a:r>
            <a:r>
              <a:rPr lang="ko-KR" altLang="en-US" sz="1200" smtClean="0"/>
              <a:t>외부공개 불필요</a:t>
            </a:r>
            <a:r>
              <a:rPr lang="en-US" altLang="ko-KR" sz="1200" smtClean="0"/>
              <a:t>, private</a:t>
            </a:r>
            <a:r>
              <a:rPr lang="ko-KR" altLang="en-US" sz="1200" smtClean="0"/>
              <a:t>로 설정</a:t>
            </a:r>
            <a:endParaRPr lang="en-US" altLang="ko-KR" sz="1200" smtClean="0"/>
          </a:p>
          <a:p>
            <a:r>
              <a:rPr lang="en-US" altLang="ko-KR" sz="1200" smtClean="0"/>
              <a:t>                     TotalCost </a:t>
            </a:r>
            <a:r>
              <a:rPr lang="ko-KR" altLang="en-US" sz="1200" smtClean="0"/>
              <a:t>계산 </a:t>
            </a:r>
            <a:r>
              <a:rPr lang="en-US" altLang="ko-KR" sz="1200" smtClean="0"/>
              <a:t>//Fancy, Health </a:t>
            </a:r>
            <a:r>
              <a:rPr lang="ko-KR" altLang="en-US" sz="1200" smtClean="0"/>
              <a:t>중간 계산 </a:t>
            </a:r>
            <a:r>
              <a:rPr lang="en-US" altLang="ko-KR" sz="1200" smtClean="0"/>
              <a:t>+</a:t>
            </a:r>
            <a:r>
              <a:rPr lang="ko-KR" altLang="en-US" sz="1200" smtClean="0"/>
              <a:t>사람당 </a:t>
            </a:r>
            <a:r>
              <a:rPr lang="en-US" altLang="ko-KR" sz="1200" smtClean="0"/>
              <a:t>25</a:t>
            </a:r>
            <a:r>
              <a:rPr lang="ko-KR" altLang="en-US" sz="1200" smtClean="0"/>
              <a:t>원</a:t>
            </a:r>
            <a:r>
              <a:rPr lang="en-US" altLang="ko-KR" sz="1200" smtClean="0"/>
              <a:t>+</a:t>
            </a:r>
            <a:r>
              <a:rPr lang="ko-KR" altLang="en-US" sz="1200" smtClean="0"/>
              <a:t>조건이 되면 </a:t>
            </a:r>
            <a:r>
              <a:rPr lang="en-US" altLang="ko-KR" sz="1200" smtClean="0"/>
              <a:t>5% </a:t>
            </a:r>
            <a:r>
              <a:rPr lang="ko-KR" altLang="en-US" sz="1200" smtClean="0"/>
              <a:t>할인</a:t>
            </a:r>
            <a:endParaRPr lang="en-US" altLang="ko-KR" sz="1200" smtClean="0"/>
          </a:p>
          <a:p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 </a:t>
            </a:r>
            <a:r>
              <a:rPr lang="ko-KR" altLang="en-US" sz="1200" smtClean="0"/>
              <a:t>윈도우에서는 </a:t>
            </a:r>
            <a:r>
              <a:rPr lang="en-US" altLang="ko-KR" sz="1200" smtClean="0"/>
              <a:t>NumberOfPeople, Fancy, Health</a:t>
            </a:r>
            <a:r>
              <a:rPr lang="ko-KR" altLang="en-US" sz="1200" smtClean="0"/>
              <a:t>가 선택될 때 마다</a:t>
            </a:r>
            <a:r>
              <a:rPr lang="en-US" altLang="ko-KR" sz="1200" smtClean="0"/>
              <a:t>,  </a:t>
            </a:r>
            <a:r>
              <a:rPr lang="ko-KR" altLang="en-US" sz="1200" smtClean="0"/>
              <a:t>이 값을 클래스에 설정하고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전체 비용을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</a:t>
            </a:r>
            <a:r>
              <a:rPr lang="ko-KR" altLang="en-US" sz="1200" smtClean="0"/>
              <a:t>다시 계산한다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               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222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작성 과제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정답 예시 </a:t>
            </a:r>
            <a:r>
              <a:rPr lang="en-US" altLang="ko-KR" sz="1400" smtClean="0"/>
              <a:t>(</a:t>
            </a:r>
            <a:r>
              <a:rPr lang="ko-KR" altLang="en-US" sz="1400" smtClean="0"/>
              <a:t>일반</a:t>
            </a:r>
            <a:r>
              <a:rPr lang="en-US" altLang="ko-KR" sz="1400" smtClean="0"/>
              <a:t>)</a:t>
            </a:r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2844" y="857232"/>
            <a:ext cx="408477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using System;</a:t>
            </a:r>
          </a:p>
          <a:p>
            <a:r>
              <a:rPr lang="en-US" altLang="ko-KR" sz="1000" smtClean="0"/>
              <a:t>using System.Collections.Generic;</a:t>
            </a:r>
          </a:p>
          <a:p>
            <a:r>
              <a:rPr lang="en-US" altLang="ko-KR" sz="1000" smtClean="0"/>
              <a:t>using System.Linq;</a:t>
            </a:r>
          </a:p>
          <a:p>
            <a:r>
              <a:rPr lang="en-US" altLang="ko-KR" sz="1000" smtClean="0"/>
              <a:t>using System.Text;</a:t>
            </a:r>
          </a:p>
          <a:p>
            <a:r>
              <a:rPr lang="en-US" altLang="ko-KR" sz="1000" smtClean="0"/>
              <a:t>using System.Threading.Tasks;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namespace DinnerParty2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class DinnerParty</a:t>
            </a:r>
          </a:p>
          <a:p>
            <a:r>
              <a:rPr lang="en-US" altLang="ko-KR" sz="1000" smtClean="0"/>
              <a:t>    {</a:t>
            </a:r>
          </a:p>
          <a:p>
            <a:r>
              <a:rPr lang="en-US" altLang="ko-KR" sz="1000" smtClean="0"/>
              <a:t>        public const int CostOfFoodPerPerson=25;</a:t>
            </a:r>
          </a:p>
          <a:p>
            <a:r>
              <a:rPr lang="en-US" altLang="ko-KR" sz="1000" smtClean="0"/>
              <a:t>        public int NumberOfPeople {get; set;}</a:t>
            </a:r>
          </a:p>
          <a:p>
            <a:r>
              <a:rPr lang="en-US" altLang="ko-KR" sz="1000" smtClean="0"/>
              <a:t>        public bool FancyDecorations {get; set;}</a:t>
            </a:r>
          </a:p>
          <a:p>
            <a:r>
              <a:rPr lang="en-US" altLang="ko-KR" sz="1000" smtClean="0"/>
              <a:t>        public bool HealthyOption {get; set;}</a:t>
            </a:r>
          </a:p>
          <a:p>
            <a:r>
              <a:rPr lang="en-US" altLang="ko-KR" sz="1000" smtClean="0"/>
              <a:t>        public decimal TotalCost;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public DinnerParty (int numberOfPeople, </a:t>
            </a:r>
            <a:br>
              <a:rPr lang="en-US" altLang="ko-KR" sz="1000" smtClean="0"/>
            </a:br>
            <a:r>
              <a:rPr lang="en-US" altLang="ko-KR" sz="1000" smtClean="0"/>
              <a:t>             bool healthyOption, bool fancyDecoration)</a:t>
            </a:r>
          </a:p>
          <a:p>
            <a:r>
              <a:rPr lang="en-US" altLang="ko-KR" sz="1000" smtClean="0"/>
              <a:t>       {</a:t>
            </a:r>
          </a:p>
          <a:p>
            <a:r>
              <a:rPr lang="en-US" altLang="ko-KR" sz="1000" smtClean="0"/>
              <a:t>            NumberOfPeople =numberOfPeople ;</a:t>
            </a:r>
          </a:p>
          <a:p>
            <a:r>
              <a:rPr lang="en-US" altLang="ko-KR" sz="1000" smtClean="0"/>
              <a:t>            FancyDecorations =fancyDecoration ;</a:t>
            </a:r>
          </a:p>
          <a:p>
            <a:r>
              <a:rPr lang="en-US" altLang="ko-KR" sz="1000" smtClean="0"/>
              <a:t>            HealthyOption =healthyOption ;</a:t>
            </a:r>
          </a:p>
          <a:p>
            <a:r>
              <a:rPr lang="en-US" altLang="ko-KR" sz="1000" smtClean="0"/>
              <a:t>        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private decimal CalculateCostOfDecorations() {</a:t>
            </a:r>
          </a:p>
          <a:p>
            <a:r>
              <a:rPr lang="en-US" altLang="ko-KR" sz="1000" smtClean="0"/>
              <a:t>            decimal costOfDecoration;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if (FancyDecorations)</a:t>
            </a:r>
          </a:p>
          <a:p>
            <a:r>
              <a:rPr lang="en-US" altLang="ko-KR" sz="1000" smtClean="0"/>
              <a:t>                costOfDecoration = (NumberOfPeople * 15M) + 50M;</a:t>
            </a:r>
          </a:p>
          <a:p>
            <a:r>
              <a:rPr lang="en-US" altLang="ko-KR" sz="1000" smtClean="0"/>
              <a:t>            else</a:t>
            </a:r>
          </a:p>
          <a:p>
            <a:r>
              <a:rPr lang="en-US" altLang="ko-KR" sz="1000" smtClean="0"/>
              <a:t>                costOfDecoration = (NumberOfPeople * 7.5M) + 30M;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return costOfDecoration;</a:t>
            </a:r>
          </a:p>
          <a:p>
            <a:r>
              <a:rPr lang="en-US" altLang="ko-KR" sz="1000" smtClean="0"/>
              <a:t>        }</a:t>
            </a:r>
          </a:p>
          <a:p>
            <a:endParaRPr lang="en-US" altLang="ko-KR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4500562" y="857232"/>
            <a:ext cx="3802644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 private decimal CalculateCostOfHealthy()</a:t>
            </a:r>
          </a:p>
          <a:p>
            <a:r>
              <a:rPr lang="en-US" altLang="ko-KR" sz="1000" smtClean="0"/>
              <a:t>        {</a:t>
            </a:r>
          </a:p>
          <a:p>
            <a:r>
              <a:rPr lang="en-US" altLang="ko-KR" sz="1000" smtClean="0"/>
              <a:t>            decimal costOfHealthy;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if (HealthyOption)</a:t>
            </a:r>
          </a:p>
          <a:p>
            <a:r>
              <a:rPr lang="en-US" altLang="ko-KR" sz="1000" smtClean="0"/>
              <a:t>                costOfHealthy = (NumberOfPeople * 5);</a:t>
            </a:r>
          </a:p>
          <a:p>
            <a:r>
              <a:rPr lang="en-US" altLang="ko-KR" sz="1000" smtClean="0"/>
              <a:t>            else</a:t>
            </a:r>
          </a:p>
          <a:p>
            <a:r>
              <a:rPr lang="en-US" altLang="ko-KR" sz="1000" smtClean="0"/>
              <a:t>                costOfHealthy = NumberOfPeople * 20;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return costOfHealthy;</a:t>
            </a:r>
          </a:p>
          <a:p>
            <a:r>
              <a:rPr lang="en-US" altLang="ko-KR" sz="1000" smtClean="0"/>
              <a:t>        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public void Cost()</a:t>
            </a:r>
          </a:p>
          <a:p>
            <a:r>
              <a:rPr lang="en-US" altLang="ko-KR" sz="1000" smtClean="0"/>
              <a:t>        {</a:t>
            </a:r>
          </a:p>
          <a:p>
            <a:r>
              <a:rPr lang="en-US" altLang="ko-KR" sz="1000" smtClean="0"/>
              <a:t>            decimal totalCost = CalculateCostOfDecorations() + </a:t>
            </a:r>
          </a:p>
          <a:p>
            <a:r>
              <a:rPr lang="en-US" altLang="ko-KR" sz="1000" smtClean="0"/>
              <a:t>                   CalculateCostOfHealthy()</a:t>
            </a:r>
          </a:p>
          <a:p>
            <a:r>
              <a:rPr lang="en-US" altLang="ko-KR" sz="1000" smtClean="0"/>
              <a:t>                + (NumberOfPeople * CostOfFoodPerPerson);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if (HealthyOption)</a:t>
            </a:r>
          </a:p>
          <a:p>
            <a:r>
              <a:rPr lang="en-US" altLang="ko-KR" sz="1000" smtClean="0"/>
              <a:t>                totalCost = totalCost * 0.95M;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//return totalCost;</a:t>
            </a:r>
          </a:p>
          <a:p>
            <a:r>
              <a:rPr lang="en-US" altLang="ko-KR" sz="1000" smtClean="0"/>
              <a:t>            TotalCost = totalCost;</a:t>
            </a:r>
          </a:p>
          <a:p>
            <a:r>
              <a:rPr lang="en-US" altLang="ko-KR" sz="1000" smtClean="0"/>
              <a:t>        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}</a:t>
            </a:r>
          </a:p>
          <a:p>
            <a:r>
              <a:rPr lang="en-US" altLang="ko-KR" sz="1000" smtClean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222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작성 과제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정답 예시</a:t>
            </a:r>
            <a:r>
              <a:rPr lang="en-US" altLang="ko-KR" sz="1400" smtClean="0"/>
              <a:t>(</a:t>
            </a:r>
            <a:r>
              <a:rPr lang="ko-KR" altLang="en-US" sz="1400" smtClean="0"/>
              <a:t>일반</a:t>
            </a:r>
            <a:r>
              <a:rPr lang="en-US" altLang="ko-KR" sz="1400" smtClean="0"/>
              <a:t>)</a:t>
            </a:r>
            <a:r>
              <a:rPr lang="ko-KR" altLang="en-US" sz="1400" smtClean="0"/>
              <a:t> 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2844" y="714356"/>
            <a:ext cx="4214615" cy="5786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using System;</a:t>
            </a:r>
          </a:p>
          <a:p>
            <a:r>
              <a:rPr lang="en-US" altLang="ko-KR" sz="1000" smtClean="0"/>
              <a:t>using System.Collections.Generic;</a:t>
            </a:r>
          </a:p>
          <a:p>
            <a:r>
              <a:rPr lang="en-US" altLang="ko-KR" sz="1000" smtClean="0"/>
              <a:t>using System.ComponentModel;</a:t>
            </a:r>
          </a:p>
          <a:p>
            <a:r>
              <a:rPr lang="en-US" altLang="ko-KR" sz="1000" smtClean="0"/>
              <a:t>using System.Data;</a:t>
            </a:r>
          </a:p>
          <a:p>
            <a:r>
              <a:rPr lang="en-US" altLang="ko-KR" sz="1000" smtClean="0"/>
              <a:t>using System.Drawing;</a:t>
            </a:r>
          </a:p>
          <a:p>
            <a:r>
              <a:rPr lang="en-US" altLang="ko-KR" sz="1000" smtClean="0"/>
              <a:t>using System.Linq;</a:t>
            </a:r>
          </a:p>
          <a:p>
            <a:r>
              <a:rPr lang="en-US" altLang="ko-KR" sz="1000" smtClean="0"/>
              <a:t>using System.Text;</a:t>
            </a:r>
          </a:p>
          <a:p>
            <a:r>
              <a:rPr lang="en-US" altLang="ko-KR" sz="1000" smtClean="0"/>
              <a:t>using System.Threading.Tasks;</a:t>
            </a:r>
          </a:p>
          <a:p>
            <a:r>
              <a:rPr lang="en-US" altLang="ko-KR" sz="1000" smtClean="0"/>
              <a:t>using System.Windows.Forms;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namespace DinnerParty2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namespace PartyPlanner2_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en-US" altLang="ko-KR" sz="1000" smtClean="0"/>
              <a:t>    {</a:t>
            </a:r>
          </a:p>
          <a:p>
            <a:r>
              <a:rPr lang="en-US" altLang="ko-KR" sz="1000" smtClean="0"/>
              <a:t>        DinnerParty dinnerParty;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public Form1()</a:t>
            </a:r>
          </a:p>
          <a:p>
            <a:r>
              <a:rPr lang="en-US" altLang="ko-KR" sz="1000" smtClean="0"/>
              <a:t>        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dinnerParty = new DinnerParty((int)numericUpDown1.Value,</a:t>
            </a:r>
          </a:p>
          <a:p>
            <a:r>
              <a:rPr lang="en-US" altLang="ko-KR" sz="1000" smtClean="0"/>
              <a:t>                healthyBox.Checked, fancyBox.Checked);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DisplayDinnerPartyCost();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private void DisplayDinnerPartyCost()</a:t>
            </a:r>
          </a:p>
          <a:p>
            <a:r>
              <a:rPr lang="en-US" altLang="ko-KR" sz="1000" smtClean="0"/>
              <a:t>        {</a:t>
            </a:r>
          </a:p>
          <a:p>
            <a:r>
              <a:rPr lang="en-US" altLang="ko-KR" sz="1000" smtClean="0"/>
              <a:t>            decimal Cost = dinnerParty.TotalCost ;</a:t>
            </a:r>
          </a:p>
          <a:p>
            <a:r>
              <a:rPr lang="en-US" altLang="ko-KR" sz="1000" smtClean="0"/>
              <a:t>            CostLabel.Text = Cost.ToString();</a:t>
            </a:r>
          </a:p>
          <a:p>
            <a:r>
              <a:rPr lang="en-US" altLang="ko-KR" sz="1000" smtClean="0"/>
              <a:t>        }</a:t>
            </a:r>
          </a:p>
          <a:p>
            <a:endParaRPr lang="en-US" altLang="ko-KR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4379378" y="714356"/>
            <a:ext cx="462177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 private void numericUpDown1_ValueChanged(object sender, EventArgs e)</a:t>
            </a:r>
          </a:p>
          <a:p>
            <a:r>
              <a:rPr lang="en-US" altLang="ko-KR" sz="1000" smtClean="0"/>
              <a:t>        {</a:t>
            </a:r>
          </a:p>
          <a:p>
            <a:r>
              <a:rPr lang="en-US" altLang="ko-KR" sz="1000" smtClean="0"/>
              <a:t>            dinnerParty.NumberOfPeople = (int)numericUpDown1.Value;</a:t>
            </a:r>
          </a:p>
          <a:p>
            <a:r>
              <a:rPr lang="en-US" altLang="ko-KR" sz="1000" smtClean="0"/>
              <a:t>            DisplayDinnerPartyCost();</a:t>
            </a:r>
          </a:p>
          <a:p>
            <a:r>
              <a:rPr lang="en-US" altLang="ko-KR" sz="1000" smtClean="0"/>
              <a:t>        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private void fancyBox_CheckedChanged(object sender, EventArgs e)</a:t>
            </a:r>
          </a:p>
          <a:p>
            <a:r>
              <a:rPr lang="en-US" altLang="ko-KR" sz="1000" smtClean="0"/>
              <a:t>        {</a:t>
            </a:r>
          </a:p>
          <a:p>
            <a:r>
              <a:rPr lang="en-US" altLang="ko-KR" sz="1000" smtClean="0"/>
              <a:t>            dinnerParty.FancyDecorations = fancyBox.Checked;</a:t>
            </a:r>
          </a:p>
          <a:p>
            <a:r>
              <a:rPr lang="en-US" altLang="ko-KR" sz="1000" smtClean="0"/>
              <a:t>            DisplayDinnerPartyCost();</a:t>
            </a:r>
          </a:p>
          <a:p>
            <a:r>
              <a:rPr lang="en-US" altLang="ko-KR" sz="1000" smtClean="0"/>
              <a:t>        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private void healthyBox_CheckedChanged(object sender, EventArgs e)</a:t>
            </a:r>
          </a:p>
          <a:p>
            <a:r>
              <a:rPr lang="en-US" altLang="ko-KR" sz="1000" smtClean="0"/>
              <a:t>        {</a:t>
            </a:r>
          </a:p>
          <a:p>
            <a:r>
              <a:rPr lang="en-US" altLang="ko-KR" sz="1000" smtClean="0"/>
              <a:t>            dinnerParty.HealthyOption = healthyBox.Checked;</a:t>
            </a:r>
          </a:p>
          <a:p>
            <a:r>
              <a:rPr lang="en-US" altLang="ko-KR" sz="1000" smtClean="0"/>
              <a:t>            DisplayDinnerPartyCost();</a:t>
            </a:r>
          </a:p>
          <a:p>
            <a:r>
              <a:rPr lang="en-US" altLang="ko-KR" sz="1000" smtClean="0"/>
              <a:t>        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private void Form1_Load(object sender, EventArgs e)</a:t>
            </a:r>
          </a:p>
          <a:p>
            <a:r>
              <a:rPr lang="en-US" altLang="ko-KR" sz="1000" smtClean="0"/>
              <a:t>        {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}</a:t>
            </a:r>
          </a:p>
          <a:p>
            <a:r>
              <a:rPr lang="en-US" altLang="ko-KR" sz="1000" smtClean="0"/>
              <a:t>    }</a:t>
            </a:r>
          </a:p>
          <a:p>
            <a:r>
              <a:rPr lang="en-US" altLang="ko-KR" sz="1000" smtClean="0"/>
              <a:t>}</a:t>
            </a:r>
            <a:endParaRPr lang="ko-KR" altLang="en-US" sz="10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14612" y="178592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/>
              <a:t>분류를 위한 공백</a:t>
            </a:r>
            <a:endParaRPr lang="en-US" altLang="ko-KR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/>
              <a:t>상속</a:t>
            </a:r>
            <a:endParaRPr lang="en-US" altLang="ko-KR" sz="1600" b="1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1472" y="857232"/>
            <a:ext cx="848661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서로 다른 클래스에 똑같은 코드를 반복해서 집어 넣으면 비효율적인 뿐만 아니라</a:t>
            </a:r>
            <a:endParaRPr lang="en-US" altLang="ko-KR" sz="1400" smtClean="0"/>
          </a:p>
          <a:p>
            <a:r>
              <a:rPr lang="ko-KR" altLang="en-US" sz="1400" smtClean="0"/>
              <a:t>에러가 생길 가능성도 높아진다</a:t>
            </a:r>
            <a:endParaRPr lang="en-US" altLang="ko-KR" sz="1400" smtClean="0"/>
          </a:p>
          <a:p>
            <a:r>
              <a:rPr lang="ko-KR" altLang="en-US" sz="1400" smtClean="0"/>
              <a:t>이때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연관있고 유사한 행동을 공유하는 클래스를 만들어 해결하 수 있는데</a:t>
            </a:r>
            <a:endParaRPr lang="en-US" altLang="ko-KR" sz="1400" smtClean="0"/>
          </a:p>
          <a:p>
            <a:r>
              <a:rPr lang="ko-KR" altLang="en-US" sz="1400" smtClean="0"/>
              <a:t>이것이 상속이다</a:t>
            </a:r>
            <a:r>
              <a:rPr lang="en-US" altLang="ko-KR" sz="1400" smtClean="0"/>
              <a:t>(inheritance). </a:t>
            </a:r>
            <a:r>
              <a:rPr lang="en-US" altLang="ko-KR" sz="1400" smtClean="0">
                <a:sym typeface="Wingdings" pitchFamily="2" charset="2"/>
              </a:rPr>
              <a:t> </a:t>
            </a:r>
            <a:r>
              <a:rPr lang="ko-KR" altLang="en-US" sz="1400" smtClean="0">
                <a:sym typeface="Wingdings" pitchFamily="2" charset="2"/>
              </a:rPr>
              <a:t>상속은 클래스를 정리하는 개념일뿐</a:t>
            </a:r>
            <a:r>
              <a:rPr lang="en-US" altLang="ko-KR" sz="1400" smtClean="0">
                <a:sym typeface="Wingdings" pitchFamily="2" charset="2"/>
              </a:rPr>
              <a:t>, </a:t>
            </a:r>
            <a:r>
              <a:rPr lang="ko-KR" altLang="en-US" sz="1400" smtClean="0">
                <a:sym typeface="Wingdings" pitchFamily="2" charset="2"/>
              </a:rPr>
              <a:t>객체와는 무관</a:t>
            </a:r>
            <a:r>
              <a:rPr lang="en-US" altLang="ko-KR" sz="1400" smtClean="0">
                <a:sym typeface="Wingdings" pitchFamily="2" charset="2"/>
              </a:rPr>
              <a:t/>
            </a:r>
            <a:br>
              <a:rPr lang="en-US" altLang="ko-KR" sz="1400" smtClean="0">
                <a:sym typeface="Wingdings" pitchFamily="2" charset="2"/>
              </a:rPr>
            </a:br>
            <a:r>
              <a:rPr lang="en-US" altLang="ko-KR" sz="1400" smtClean="0">
                <a:sym typeface="Wingdings" pitchFamily="2" charset="2"/>
              </a:rPr>
              <a:t>                                           (</a:t>
            </a:r>
            <a:r>
              <a:rPr lang="ko-KR" altLang="en-US" sz="1400" smtClean="0">
                <a:sym typeface="Wingdings" pitchFamily="2" charset="2"/>
              </a:rPr>
              <a:t>상속을 사용해서 메모리가 적어지거나</a:t>
            </a:r>
            <a:r>
              <a:rPr lang="en-US" altLang="ko-KR" sz="1400" smtClean="0">
                <a:sym typeface="Wingdings" pitchFamily="2" charset="2"/>
              </a:rPr>
              <a:t>, </a:t>
            </a:r>
            <a:r>
              <a:rPr lang="ko-KR" altLang="en-US" sz="1400" smtClean="0">
                <a:sym typeface="Wingdings" pitchFamily="2" charset="2"/>
              </a:rPr>
              <a:t>객체가 작아지는 것은 아니다</a:t>
            </a:r>
            <a:r>
              <a:rPr lang="en-US" altLang="ko-KR" sz="1400" smtClean="0">
                <a:sym typeface="Wingdings" pitchFamily="2" charset="2"/>
              </a:rPr>
              <a:t>)</a:t>
            </a:r>
            <a:endParaRPr lang="en-US" altLang="ko-KR" sz="1400" smtClean="0"/>
          </a:p>
          <a:p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부모</a:t>
            </a:r>
            <a:r>
              <a:rPr lang="en-US" altLang="ko-KR" sz="1400" smtClean="0"/>
              <a:t>(parent), </a:t>
            </a:r>
            <a:r>
              <a:rPr lang="ko-KR" altLang="en-US" sz="1400" smtClean="0"/>
              <a:t>슈퍼</a:t>
            </a:r>
            <a:r>
              <a:rPr lang="en-US" altLang="ko-KR" sz="1400" smtClean="0"/>
              <a:t>(Super), </a:t>
            </a:r>
            <a:r>
              <a:rPr lang="ko-KR" altLang="en-US" sz="1400" smtClean="0"/>
              <a:t>베이스</a:t>
            </a:r>
            <a:r>
              <a:rPr lang="en-US" altLang="ko-KR" sz="1400" smtClean="0"/>
              <a:t>(base)</a:t>
            </a:r>
            <a:r>
              <a:rPr lang="ko-KR" altLang="en-US" sz="1400" smtClean="0"/>
              <a:t>는 같은 의미이고</a:t>
            </a:r>
            <a:r>
              <a:rPr lang="en-US" altLang="ko-KR" sz="1400" smtClean="0"/>
              <a:t>,</a:t>
            </a:r>
            <a:br>
              <a:rPr lang="en-US" altLang="ko-KR" sz="1400" smtClean="0"/>
            </a:br>
            <a:r>
              <a:rPr lang="en-US" altLang="ko-KR" sz="1400" smtClean="0"/>
              <a:t>    </a:t>
            </a:r>
            <a:r>
              <a:rPr lang="ko-KR" altLang="en-US" sz="1400" smtClean="0"/>
              <a:t>자식</a:t>
            </a:r>
            <a:r>
              <a:rPr lang="en-US" altLang="ko-KR" sz="1400" smtClean="0"/>
              <a:t>(child), </a:t>
            </a:r>
            <a:r>
              <a:rPr lang="ko-KR" altLang="en-US" sz="1400" smtClean="0"/>
              <a:t>서브클래스</a:t>
            </a:r>
            <a:r>
              <a:rPr lang="en-US" altLang="ko-KR" sz="1400" smtClean="0"/>
              <a:t>(subclass)</a:t>
            </a:r>
            <a:r>
              <a:rPr lang="ko-KR" altLang="en-US" sz="1400" smtClean="0"/>
              <a:t>도 같은 의미이다</a:t>
            </a:r>
            <a:r>
              <a:rPr lang="en-US" altLang="ko-KR" sz="140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서브클래스에서 코드가 중복되는 것을 피하려고 상속을 사용합니다</a:t>
            </a:r>
            <a:r>
              <a:rPr lang="en-US" altLang="ko-KR" sz="140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상속은 계층 구조를 가진다</a:t>
            </a: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서브클래스에서 메서드를 오버라이드해서 상속받은 메서드를 고칠 수 있습니다</a:t>
            </a: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endParaRPr lang="en-US" altLang="ko-KR" sz="1400" b="1" smtClean="0"/>
          </a:p>
          <a:p>
            <a:pPr>
              <a:buFont typeface="Wingdings" pitchFamily="2" charset="2"/>
              <a:buChar char="l"/>
            </a:pPr>
            <a:r>
              <a:rPr lang="en-US" altLang="ko-KR" sz="1400" b="1" smtClean="0"/>
              <a:t>  </a:t>
            </a:r>
            <a:r>
              <a:rPr lang="ko-KR" altLang="en-US" sz="1400" b="1" smtClean="0"/>
              <a:t>베이스 클래스를 사용할 수 있는 곳이라면 어디든 서브클래스를 써도 된다</a:t>
            </a:r>
            <a:endParaRPr lang="en-US" altLang="ko-KR" sz="1400" b="1" smtClean="0"/>
          </a:p>
          <a:p>
            <a:pPr>
              <a:buFont typeface="Wingdings" pitchFamily="2" charset="2"/>
              <a:buChar char="l"/>
            </a:pP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en-US" altLang="ko-KR" sz="1400" b="1" smtClean="0"/>
              <a:t>virtual/override</a:t>
            </a:r>
            <a:r>
              <a:rPr lang="ko-KR" altLang="en-US" sz="1400" b="1" smtClean="0"/>
              <a:t>를 이용해서 동일한 이름의 서브 메소드를 시</a:t>
            </a:r>
            <a:r>
              <a:rPr lang="ko-KR" altLang="en-US" sz="1400" smtClean="0"/>
              <a:t>행한다</a:t>
            </a: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endParaRPr lang="en-US" altLang="ko-KR" sz="1400" smtClean="0"/>
          </a:p>
          <a:p>
            <a:pPr>
              <a:buFont typeface="Wingdings" pitchFamily="2" charset="2"/>
              <a:buChar char="l"/>
            </a:pPr>
            <a:r>
              <a:rPr lang="en-US" altLang="ko-KR" sz="1400" smtClean="0"/>
              <a:t>  </a:t>
            </a:r>
            <a:r>
              <a:rPr lang="ko-KR" altLang="en-US" sz="1400" smtClean="0"/>
              <a:t>서브에서 베이스의 메소드를 수행하고자 하면 </a:t>
            </a:r>
            <a:r>
              <a:rPr lang="en-US" altLang="ko-KR" sz="1400" smtClean="0"/>
              <a:t>base</a:t>
            </a:r>
            <a:r>
              <a:rPr lang="ko-KR" altLang="en-US" sz="1400" smtClean="0"/>
              <a:t>를 이용한다</a:t>
            </a:r>
            <a:endParaRPr lang="en-US" altLang="ko-KR" sz="1400" smtClean="0"/>
          </a:p>
          <a:p>
            <a:r>
              <a:rPr lang="en-US" altLang="ko-KR" sz="1400" smtClean="0"/>
              <a:t>    </a:t>
            </a:r>
            <a:r>
              <a:rPr lang="en-US" altLang="ko-KR" sz="1400" smtClean="0">
                <a:sym typeface="Wingdings" pitchFamily="2" charset="2"/>
              </a:rPr>
              <a:t> </a:t>
            </a:r>
            <a:r>
              <a:rPr lang="ko-KR" altLang="en-US" sz="1400" smtClean="0">
                <a:sym typeface="Wingdings" pitchFamily="2" charset="2"/>
              </a:rPr>
              <a:t>다음 페이지의 예제 참조</a:t>
            </a:r>
            <a:endParaRPr lang="en-US" altLang="ko-KR" sz="1400" smtClean="0">
              <a:sym typeface="Wingdings" pitchFamily="2" charset="2"/>
            </a:endParaRPr>
          </a:p>
          <a:p>
            <a:endParaRPr lang="en-US" altLang="ko-KR" sz="1400" smtClean="0">
              <a:sym typeface="Wingdings" pitchFamily="2" charset="2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400" smtClean="0">
                <a:sym typeface="Wingdings" pitchFamily="2" charset="2"/>
              </a:rPr>
              <a:t> </a:t>
            </a:r>
            <a:r>
              <a:rPr lang="ko-KR" altLang="en-US" sz="1400" smtClean="0">
                <a:sym typeface="Wingdings" pitchFamily="2" charset="2"/>
              </a:rPr>
              <a:t>클래스에 매개변수를 받아들이는 생성자가 있으면</a:t>
            </a:r>
            <a:r>
              <a:rPr lang="en-US" altLang="ko-KR" sz="1400" smtClean="0">
                <a:sym typeface="Wingdings" pitchFamily="2" charset="2"/>
              </a:rPr>
              <a:t>, </a:t>
            </a:r>
            <a:r>
              <a:rPr lang="ko-KR" altLang="en-US" sz="1400" smtClean="0">
                <a:sym typeface="Wingdings" pitchFamily="2" charset="2"/>
              </a:rPr>
              <a:t>그 클래스를 상속받는 클래스에서는</a:t>
            </a:r>
            <a:endParaRPr lang="en-US" altLang="ko-KR" sz="1400" smtClean="0">
              <a:sym typeface="Wingdings" pitchFamily="2" charset="2"/>
            </a:endParaRPr>
          </a:p>
          <a:p>
            <a:r>
              <a:rPr lang="en-US" altLang="ko-KR" sz="1400" smtClean="0">
                <a:sym typeface="Wingdings" pitchFamily="2" charset="2"/>
              </a:rPr>
              <a:t>   </a:t>
            </a:r>
            <a:r>
              <a:rPr lang="ko-KR" altLang="en-US" sz="1400" smtClean="0">
                <a:sym typeface="Wingdings" pitchFamily="2" charset="2"/>
              </a:rPr>
              <a:t>그러한 생성자 가운데 하나를 반드시 호출해야 합니다</a:t>
            </a:r>
            <a:r>
              <a:rPr lang="en-US" altLang="ko-KR" sz="1400" smtClean="0">
                <a:sym typeface="Wingdings" pitchFamily="2" charset="2"/>
              </a:rPr>
              <a:t>.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4992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객체 지향 프로그래밍이란 무엇이며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어떤 특징을 가지는가</a:t>
            </a:r>
            <a:r>
              <a:rPr lang="en-US" altLang="ko-KR" sz="1400" smtClean="0"/>
              <a:t>?</a:t>
            </a:r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00034" y="785794"/>
            <a:ext cx="7797647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r>
              <a:rPr lang="en-US" altLang="ko-KR" b="1" smtClean="0"/>
              <a:t>[</a:t>
            </a:r>
            <a:r>
              <a:rPr lang="ko-KR" altLang="en-US" b="1" smtClean="0"/>
              <a:t>객체 지향 프로그래밍의 핵심 개념</a:t>
            </a:r>
            <a:r>
              <a:rPr lang="en-US" altLang="ko-KR" b="1" smtClean="0"/>
              <a:t>]</a:t>
            </a:r>
          </a:p>
          <a:p>
            <a:endParaRPr lang="en-US" altLang="ko-KR" b="1" smtClean="0"/>
          </a:p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객체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b="1" smtClean="0"/>
              <a:t>[</a:t>
            </a:r>
            <a:r>
              <a:rPr lang="ko-KR" altLang="en-US" b="1" smtClean="0"/>
              <a:t>객체 지향 프로그래밍의 네가지 원칙</a:t>
            </a:r>
            <a:r>
              <a:rPr lang="en-US" altLang="ko-KR" b="1" smtClean="0"/>
              <a:t>]</a:t>
            </a:r>
          </a:p>
          <a:p>
            <a:endParaRPr lang="en-US" altLang="ko-KR" smtClean="0"/>
          </a:p>
          <a:p>
            <a:pPr>
              <a:buFontTx/>
              <a:buChar char="-"/>
            </a:pPr>
            <a:r>
              <a:rPr lang="ko-KR" altLang="en-US" b="1" smtClean="0"/>
              <a:t> 추상화</a:t>
            </a:r>
            <a:r>
              <a:rPr lang="en-US" altLang="ko-KR" b="1" smtClean="0"/>
              <a:t>(abstraction)  </a:t>
            </a:r>
            <a:r>
              <a:rPr lang="en-US" altLang="ko-KR" smtClean="0"/>
              <a:t>: </a:t>
            </a:r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객체 </a:t>
            </a:r>
            <a:r>
              <a:rPr lang="en-US" altLang="ko-KR" sz="1400" smtClean="0"/>
              <a:t>(</a:t>
            </a:r>
            <a:r>
              <a:rPr lang="ko-KR" altLang="en-US" sz="1400" smtClean="0"/>
              <a:t>추상화의 개념은</a:t>
            </a:r>
            <a:r>
              <a:rPr lang="en-US" altLang="ko-KR" sz="1400" smtClean="0"/>
              <a:t>? </a:t>
            </a:r>
            <a:r>
              <a:rPr lang="ko-KR" altLang="en-US" sz="1400" smtClean="0"/>
              <a:t>뷰 포인트</a:t>
            </a:r>
            <a:r>
              <a:rPr lang="en-US" altLang="ko-KR" sz="1400" smtClean="0"/>
              <a:t>)</a:t>
            </a:r>
          </a:p>
          <a:p>
            <a:r>
              <a:rPr lang="en-US" altLang="ko-KR" smtClean="0"/>
              <a:t>  </a:t>
            </a:r>
            <a:r>
              <a:rPr lang="en-US" altLang="ko-KR" sz="1600" smtClean="0">
                <a:sym typeface="Wingdings" pitchFamily="2" charset="2"/>
              </a:rPr>
              <a:t> </a:t>
            </a:r>
            <a:r>
              <a:rPr lang="ko-KR" altLang="en-US" sz="1600" smtClean="0">
                <a:sym typeface="Wingdings" pitchFamily="2" charset="2"/>
              </a:rPr>
              <a:t>관련있는</a:t>
            </a:r>
            <a:r>
              <a:rPr lang="en-US" altLang="ko-KR" sz="1600" smtClean="0">
                <a:sym typeface="Wingdings" pitchFamily="2" charset="2"/>
              </a:rPr>
              <a:t>(?)</a:t>
            </a:r>
            <a:r>
              <a:rPr lang="ko-KR" altLang="en-US" sz="1600" smtClean="0">
                <a:sym typeface="Wingdings" pitchFamily="2" charset="2"/>
              </a:rPr>
              <a:t> 데이터와 메소드를 묶어서 관리한다</a:t>
            </a:r>
            <a:endParaRPr lang="en-US" altLang="ko-KR" sz="1600" smtClean="0">
              <a:sym typeface="Wingdings" pitchFamily="2" charset="2"/>
            </a:endParaRPr>
          </a:p>
          <a:p>
            <a:endParaRPr lang="en-US" altLang="ko-KR" b="1" smtClean="0"/>
          </a:p>
          <a:p>
            <a:pPr>
              <a:buFontTx/>
              <a:buChar char="-"/>
            </a:pPr>
            <a:r>
              <a:rPr lang="ko-KR" altLang="en-US" b="1" smtClean="0"/>
              <a:t> 캡슐화</a:t>
            </a:r>
            <a:r>
              <a:rPr lang="en-US" altLang="ko-KR" b="1" smtClean="0"/>
              <a:t>(encapsulation) </a:t>
            </a:r>
            <a:r>
              <a:rPr lang="en-US" altLang="ko-KR" smtClean="0"/>
              <a:t>: private, public, protected</a:t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en-US" altLang="ko-KR" sz="1600" smtClean="0">
                <a:sym typeface="Wingdings" pitchFamily="2" charset="2"/>
              </a:rPr>
              <a:t> </a:t>
            </a:r>
            <a:r>
              <a:rPr lang="ko-KR" altLang="en-US" sz="1600" smtClean="0">
                <a:sym typeface="Wingdings" pitchFamily="2" charset="2"/>
              </a:rPr>
              <a:t>클래스와 객체를 다른 곳에서 함부로 사용하지 못하게 조정</a:t>
            </a:r>
            <a:endParaRPr lang="en-US" altLang="ko-KR" sz="1600" smtClean="0"/>
          </a:p>
          <a:p>
            <a:pPr>
              <a:buFontTx/>
              <a:buChar char="-"/>
            </a:pPr>
            <a:r>
              <a:rPr lang="ko-KR" altLang="en-US" b="1" smtClean="0"/>
              <a:t> 상속 </a:t>
            </a:r>
            <a:r>
              <a:rPr lang="en-US" altLang="ko-KR" b="1" smtClean="0"/>
              <a:t>(inheritance) </a:t>
            </a:r>
            <a:r>
              <a:rPr lang="en-US" altLang="ko-KR" smtClean="0"/>
              <a:t>: </a:t>
            </a:r>
            <a:r>
              <a:rPr lang="ko-KR" altLang="en-US" smtClean="0"/>
              <a:t>상속</a:t>
            </a:r>
            <a:r>
              <a:rPr lang="en-US" altLang="ko-KR" smtClean="0"/>
              <a:t>, </a:t>
            </a:r>
            <a:r>
              <a:rPr lang="ko-KR" altLang="en-US" smtClean="0"/>
              <a:t>인터페이스</a:t>
            </a:r>
            <a:r>
              <a:rPr lang="en-US" altLang="ko-KR" smtClean="0"/>
              <a:t>, </a:t>
            </a:r>
            <a:r>
              <a:rPr lang="ko-KR" altLang="en-US" smtClean="0"/>
              <a:t>추상클래스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en-US" altLang="ko-KR" sz="1600" smtClean="0">
                <a:sym typeface="Wingdings" pitchFamily="2" charset="2"/>
              </a:rPr>
              <a:t> </a:t>
            </a:r>
            <a:r>
              <a:rPr lang="ko-KR" altLang="en-US" sz="1600" smtClean="0">
                <a:sym typeface="Wingdings" pitchFamily="2" charset="2"/>
              </a:rPr>
              <a:t>클래스와 객체를 다른 클래스</a:t>
            </a:r>
            <a:r>
              <a:rPr lang="en-US" altLang="ko-KR" sz="1600" smtClean="0">
                <a:sym typeface="Wingdings" pitchFamily="2" charset="2"/>
              </a:rPr>
              <a:t>/</a:t>
            </a:r>
            <a:r>
              <a:rPr lang="ko-KR" altLang="en-US" sz="1600" smtClean="0">
                <a:sym typeface="Wingdings" pitchFamily="2" charset="2"/>
              </a:rPr>
              <a:t>객체와 연결하는 것</a:t>
            </a:r>
            <a:endParaRPr lang="en-US" altLang="ko-KR" sz="1600" smtClean="0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/>
            </a:r>
            <a:br>
              <a:rPr lang="en-US" altLang="ko-KR" smtClean="0">
                <a:sym typeface="Wingdings" pitchFamily="2" charset="2"/>
              </a:rPr>
            </a:br>
            <a:r>
              <a:rPr lang="en-US" altLang="ko-KR" b="1" smtClean="0">
                <a:sym typeface="Wingdings" pitchFamily="2" charset="2"/>
              </a:rPr>
              <a:t>- </a:t>
            </a:r>
            <a:r>
              <a:rPr lang="ko-KR" altLang="en-US" b="1" smtClean="0"/>
              <a:t>다형성</a:t>
            </a:r>
            <a:r>
              <a:rPr lang="en-US" altLang="ko-KR" b="1" smtClean="0"/>
              <a:t>(polymorphism) : </a:t>
            </a:r>
            <a:r>
              <a:rPr lang="ko-KR" altLang="en-US" smtClean="0"/>
              <a:t>다운케스팅</a:t>
            </a:r>
            <a:r>
              <a:rPr lang="en-US" altLang="ko-KR" smtClean="0"/>
              <a:t>, </a:t>
            </a:r>
            <a:r>
              <a:rPr lang="ko-KR" altLang="en-US" smtClean="0"/>
              <a:t>업 케스팅</a:t>
            </a:r>
            <a:endParaRPr lang="en-US" altLang="ko-KR" smtClean="0"/>
          </a:p>
          <a:p>
            <a:r>
              <a:rPr lang="en-US" altLang="ko-KR" smtClean="0"/>
              <a:t>  </a:t>
            </a:r>
            <a:r>
              <a:rPr lang="en-US" altLang="ko-KR" sz="1600" smtClean="0">
                <a:sym typeface="Wingdings" pitchFamily="2" charset="2"/>
              </a:rPr>
              <a:t> </a:t>
            </a:r>
            <a:r>
              <a:rPr lang="ko-KR" altLang="en-US" sz="1600" smtClean="0">
                <a:sym typeface="Wingdings" pitchFamily="2" charset="2"/>
              </a:rPr>
              <a:t>상속된 것들의 프로그램 제작의 편리성을 위해서 도입</a:t>
            </a:r>
            <a:endParaRPr lang="en-US" altLang="ko-KR" sz="1600" smtClean="0">
              <a:sym typeface="Wingdings" pitchFamily="2" charset="2"/>
            </a:endParaRPr>
          </a:p>
          <a:p>
            <a:r>
              <a:rPr lang="en-US" altLang="ko-KR" sz="1600" smtClean="0">
                <a:sym typeface="Wingdings" pitchFamily="2" charset="2"/>
              </a:rPr>
              <a:t>      ( </a:t>
            </a:r>
            <a:r>
              <a:rPr lang="ko-KR" altLang="en-US" sz="1600" smtClean="0">
                <a:sym typeface="Wingdings" pitchFamily="2" charset="2"/>
              </a:rPr>
              <a:t>예</a:t>
            </a:r>
            <a:r>
              <a:rPr lang="en-US" altLang="ko-KR" sz="1600" smtClean="0">
                <a:sym typeface="Wingdings" pitchFamily="2" charset="2"/>
              </a:rPr>
              <a:t>: </a:t>
            </a:r>
            <a:r>
              <a:rPr lang="ko-KR" altLang="en-US" sz="1600" smtClean="0">
                <a:sym typeface="Wingdings" pitchFamily="2" charset="2"/>
              </a:rPr>
              <a:t>메소드 재정의</a:t>
            </a:r>
            <a:r>
              <a:rPr lang="en-US" altLang="ko-KR" sz="1600" smtClean="0">
                <a:sym typeface="Wingdings" pitchFamily="2" charset="2"/>
              </a:rPr>
              <a:t>, base </a:t>
            </a:r>
            <a:r>
              <a:rPr lang="ko-KR" altLang="en-US" sz="1600" smtClean="0">
                <a:sym typeface="Wingdings" pitchFamily="2" charset="2"/>
              </a:rPr>
              <a:t>클래스형에는 상속된 모든 클래스를 할당할 수 있다</a:t>
            </a:r>
            <a:r>
              <a:rPr lang="en-US" altLang="ko-KR" sz="1600" smtClean="0">
                <a:sym typeface="Wingdings" pitchFamily="2" charset="2"/>
              </a:rPr>
              <a:t>)</a:t>
            </a:r>
            <a:endParaRPr lang="ko-KR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394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상속을 위한 예제</a:t>
            </a:r>
            <a:r>
              <a:rPr lang="en-US" altLang="ko-KR" sz="1400" smtClean="0"/>
              <a:t>….   </a:t>
            </a:r>
            <a:r>
              <a:rPr lang="ko-KR" altLang="en-US" sz="1400" smtClean="0"/>
              <a:t>레포트 프로그램 제작 </a:t>
            </a:r>
            <a:r>
              <a:rPr lang="en-US" altLang="ko-KR" sz="1400" smtClean="0"/>
              <a:t>( </a:t>
            </a:r>
            <a:r>
              <a:rPr lang="ko-KR" altLang="en-US" sz="1400" smtClean="0"/>
              <a:t>발표자를 정해서</a:t>
            </a:r>
            <a:r>
              <a:rPr lang="en-US" altLang="ko-KR" sz="1400" smtClean="0"/>
              <a:t>….)</a:t>
            </a:r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57158" y="928670"/>
            <a:ext cx="757361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주어진 자료에서 정보를 읽어서 레포트를  출력하는 프로그램을 제작한다</a:t>
            </a:r>
            <a:endParaRPr lang="en-US" altLang="ko-KR" sz="1200" smtClean="0"/>
          </a:p>
          <a:p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ko-KR" altLang="en-US" sz="1200" smtClean="0"/>
              <a:t>  레포트의 종류는 </a:t>
            </a:r>
            <a:r>
              <a:rPr lang="en-US" altLang="ko-KR" sz="1200" smtClean="0"/>
              <a:t>2</a:t>
            </a:r>
            <a:r>
              <a:rPr lang="ko-KR" altLang="en-US" sz="1200" smtClean="0"/>
              <a:t>가지이다</a:t>
            </a:r>
            <a:r>
              <a:rPr lang="en-US" altLang="ko-KR" sz="1200" smtClean="0"/>
              <a:t>.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</a:t>
            </a:r>
            <a:r>
              <a:rPr lang="ko-KR" altLang="en-US" sz="1200" smtClean="0"/>
              <a:t>헤더는 동일하고 </a:t>
            </a:r>
            <a:r>
              <a:rPr lang="en-US" altLang="ko-KR" sz="1200" smtClean="0"/>
              <a:t>, Footer</a:t>
            </a:r>
            <a:r>
              <a:rPr lang="ko-KR" altLang="en-US" sz="1200" smtClean="0"/>
              <a:t>는 보고서 마다 다르게 사용할 수 있다</a:t>
            </a:r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ID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2</a:t>
            </a:r>
            <a:r>
              <a:rPr lang="ko-KR" altLang="en-US" sz="1200" smtClean="0"/>
              <a:t>개의 보고서에서 같이 사용하는 자료형이다</a:t>
            </a:r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</a:t>
            </a:r>
            <a:r>
              <a:rPr lang="ko-KR" altLang="en-US" sz="1200" smtClean="0"/>
              <a:t>보고서의 종류는 </a:t>
            </a:r>
            <a:r>
              <a:rPr lang="en-US" altLang="ko-KR" sz="1200" smtClean="0"/>
              <a:t>SalesReport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MarginReport</a:t>
            </a:r>
            <a:r>
              <a:rPr lang="ko-KR" altLang="en-US" sz="1200" smtClean="0"/>
              <a:t>이다</a:t>
            </a:r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SalesReport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3</a:t>
            </a:r>
            <a:r>
              <a:rPr lang="ko-KR" altLang="en-US" sz="1200" smtClean="0"/>
              <a:t>개 제품의 영업 금액을 저장할 수 있다</a:t>
            </a:r>
            <a:r>
              <a:rPr lang="en-US" altLang="ko-KR" sz="1200" smtClean="0"/>
              <a:t>. 3</a:t>
            </a:r>
            <a:r>
              <a:rPr lang="ko-KR" altLang="en-US" sz="1200" smtClean="0"/>
              <a:t>명의 영업사원이  </a:t>
            </a:r>
            <a:r>
              <a:rPr lang="en-US" altLang="ko-KR" sz="1200" smtClean="0"/>
              <a:t>Sales Report</a:t>
            </a:r>
            <a:r>
              <a:rPr lang="ko-KR" altLang="en-US" sz="1200" smtClean="0"/>
              <a:t>를 사용한다</a:t>
            </a:r>
            <a:endParaRPr lang="en-US" altLang="ko-KR" sz="1200" smtClean="0"/>
          </a:p>
          <a:p>
            <a:pPr>
              <a:buFont typeface="Wingdings" pitchFamily="2" charset="2"/>
              <a:buChar char="l"/>
            </a:pPr>
            <a:r>
              <a:rPr lang="en-US" altLang="ko-KR" sz="1200" smtClean="0"/>
              <a:t>  MarginReport</a:t>
            </a:r>
            <a:r>
              <a:rPr lang="ko-KR" altLang="en-US" sz="1200" smtClean="0"/>
              <a:t>도 </a:t>
            </a:r>
            <a:r>
              <a:rPr lang="en-US" altLang="ko-KR" sz="1200" smtClean="0"/>
              <a:t>3</a:t>
            </a:r>
            <a:r>
              <a:rPr lang="ko-KR" altLang="en-US" sz="1200" smtClean="0"/>
              <a:t>개 제품의 이익 금액을 저장할 수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한명의 영업사원만 </a:t>
            </a:r>
            <a:r>
              <a:rPr lang="en-US" altLang="ko-KR" sz="1200" smtClean="0"/>
              <a:t>Margin Report</a:t>
            </a:r>
            <a:r>
              <a:rPr lang="ko-KR" altLang="en-US" sz="1200" smtClean="0"/>
              <a:t>를 사용한다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</a:t>
            </a:r>
            <a:r>
              <a:rPr lang="ko-KR" altLang="en-US" sz="1200" smtClean="0"/>
              <a:t>추가로 </a:t>
            </a:r>
            <a:r>
              <a:rPr lang="en-US" altLang="ko-KR" sz="1200" smtClean="0"/>
              <a:t>MarginReport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Footer</a:t>
            </a:r>
            <a:r>
              <a:rPr lang="ko-KR" altLang="en-US" sz="1200" smtClean="0"/>
              <a:t>가 다르다</a:t>
            </a:r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이경우에는  두가지 방법이 있다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3</a:t>
            </a:r>
            <a:r>
              <a:rPr lang="ko-KR" altLang="en-US" sz="1200" smtClean="0"/>
              <a:t>개의 레포트를 각각 클래스로 하여 프로그램을 제작</a:t>
            </a:r>
            <a:endParaRPr lang="en-US" altLang="ko-KR" sz="1200" smtClean="0"/>
          </a:p>
          <a:p>
            <a:r>
              <a:rPr lang="en-US" altLang="ko-KR" sz="1200" smtClean="0"/>
              <a:t>2.  </a:t>
            </a:r>
            <a:r>
              <a:rPr lang="ko-KR" altLang="en-US" sz="1200" smtClean="0"/>
              <a:t>동일한 부분과 변화된 부분을 나누고</a:t>
            </a:r>
            <a:r>
              <a:rPr lang="en-US" altLang="ko-KR" sz="1200" smtClean="0"/>
              <a:t>, </a:t>
            </a:r>
            <a:br>
              <a:rPr lang="en-US" altLang="ko-KR" sz="1200" smtClean="0"/>
            </a:br>
            <a:r>
              <a:rPr lang="en-US" altLang="ko-KR" sz="1200" smtClean="0"/>
              <a:t>    </a:t>
            </a:r>
            <a:r>
              <a:rPr lang="ko-KR" altLang="en-US" sz="1200" smtClean="0"/>
              <a:t>이것을 상속으로 연결하여 프로그램을 제작해도 된다</a:t>
            </a:r>
            <a:endParaRPr lang="en-US" altLang="ko-KR" sz="1200" smtClean="0"/>
          </a:p>
          <a:p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     </a:t>
            </a:r>
            <a:r>
              <a:rPr lang="ko-KR" altLang="en-US" sz="1200" smtClean="0">
                <a:sym typeface="Wingdings" pitchFamily="2" charset="2"/>
              </a:rPr>
              <a:t>어떤 것이 올바른 방법인가 </a:t>
            </a:r>
            <a:r>
              <a:rPr lang="en-US" altLang="ko-KR" sz="1200" smtClean="0">
                <a:sym typeface="Wingdings" pitchFamily="2" charset="2"/>
              </a:rPr>
              <a:t>?</a:t>
            </a:r>
          </a:p>
          <a:p>
            <a:endParaRPr lang="en-US" altLang="ko-KR" sz="1200" smtClean="0">
              <a:sym typeface="Wingdings" pitchFamily="2" charset="2"/>
            </a:endParaRPr>
          </a:p>
          <a:p>
            <a:endParaRPr lang="en-US" altLang="ko-KR" sz="1200" smtClean="0">
              <a:sym typeface="Wingdings" pitchFamily="2" charset="2"/>
            </a:endParaRPr>
          </a:p>
          <a:p>
            <a:r>
              <a:rPr lang="ko-KR" altLang="en-US" sz="1200" smtClean="0">
                <a:sym typeface="Wingdings" pitchFamily="2" charset="2"/>
              </a:rPr>
              <a:t>당연히 상속을 이용해야만</a:t>
            </a:r>
            <a:r>
              <a:rPr lang="en-US" altLang="ko-KR" sz="1200" smtClean="0">
                <a:sym typeface="Wingdings" pitchFamily="2" charset="2"/>
              </a:rPr>
              <a:t>,</a:t>
            </a:r>
          </a:p>
          <a:p>
            <a:pPr>
              <a:buFont typeface="Arial" charset="0"/>
              <a:buChar char="•"/>
            </a:pPr>
            <a:r>
              <a:rPr lang="en-US" altLang="ko-KR" sz="1200" smtClean="0">
                <a:sym typeface="Wingdings" pitchFamily="2" charset="2"/>
              </a:rPr>
              <a:t>   </a:t>
            </a:r>
            <a:r>
              <a:rPr lang="ko-KR" altLang="en-US" sz="1200" smtClean="0">
                <a:sym typeface="Wingdings" pitchFamily="2" charset="2"/>
              </a:rPr>
              <a:t>중복되는 코드가 없어서 에러가 날 확률이 적다</a:t>
            </a:r>
            <a:endParaRPr lang="en-US" altLang="ko-KR" sz="1200" smtClean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endParaRPr lang="en-US" altLang="ko-KR" sz="1200" smtClean="0">
              <a:sym typeface="Wingdings" pitchFamily="2" charset="2"/>
            </a:endParaRPr>
          </a:p>
          <a:p>
            <a:r>
              <a:rPr lang="ko-KR" altLang="en-US" sz="1200" smtClean="0">
                <a:sym typeface="Wingdings" pitchFamily="2" charset="2"/>
              </a:rPr>
              <a:t>프로그램의 수행화면은 오른쪽에 보여진다</a:t>
            </a:r>
            <a:r>
              <a:rPr lang="en-US" altLang="ko-KR" sz="1200" smtClean="0">
                <a:sym typeface="Wingdings" pitchFamily="2" charset="2"/>
              </a:rPr>
              <a:t>.</a:t>
            </a:r>
            <a:endParaRPr lang="ko-KR" altLang="en-US" sz="12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714620"/>
            <a:ext cx="3781425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43636" y="214290"/>
            <a:ext cx="2714644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클래스를 어떻게 구성하느냐가</a:t>
            </a:r>
            <a:endParaRPr lang="en-US" altLang="ko-KR" sz="1400" smtClean="0"/>
          </a:p>
          <a:p>
            <a:r>
              <a:rPr lang="ko-KR" altLang="en-US" sz="1400" smtClean="0"/>
              <a:t>개발자의 역량이다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[</a:t>
            </a:r>
            <a:r>
              <a:rPr lang="ko-KR" altLang="en-US" sz="1400" smtClean="0"/>
              <a:t>이번 예제를 기반으로 하면</a:t>
            </a:r>
            <a:r>
              <a:rPr lang="en-US" altLang="ko-KR" sz="1400" smtClean="0"/>
              <a:t>]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매출</a:t>
            </a:r>
            <a:r>
              <a:rPr lang="en-US" altLang="ko-KR" sz="1400" smtClean="0"/>
              <a:t>/</a:t>
            </a:r>
            <a:r>
              <a:rPr lang="ko-KR" altLang="en-US" sz="1400" smtClean="0"/>
              <a:t>이익으로</a:t>
            </a:r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smtClean="0"/>
              <a:t> Header/body/Footer</a:t>
            </a:r>
            <a:r>
              <a:rPr lang="ko-KR" altLang="en-US" sz="1400" smtClean="0"/>
              <a:t>로 </a:t>
            </a:r>
            <a:endParaRPr lang="en-US" altLang="ko-KR" sz="1400" smtClean="0"/>
          </a:p>
          <a:p>
            <a:r>
              <a:rPr lang="ko-KR" altLang="en-US" sz="1400" smtClean="0"/>
              <a:t>  나누는 경우를 생각할 수 있다</a:t>
            </a:r>
            <a:endParaRPr lang="en-US" altLang="ko-KR" sz="1400" smtClean="0"/>
          </a:p>
          <a:p>
            <a:r>
              <a:rPr lang="en-US" altLang="ko-KR" sz="1400" smtClean="0">
                <a:sym typeface="Wingdings" pitchFamily="2" charset="2"/>
              </a:rPr>
              <a:t> </a:t>
            </a:r>
            <a:r>
              <a:rPr lang="ko-KR" altLang="en-US" sz="1400" smtClean="0">
                <a:sym typeface="Wingdings" pitchFamily="2" charset="2"/>
              </a:rPr>
              <a:t>무엇이 좋은가</a:t>
            </a:r>
            <a:r>
              <a:rPr lang="en-US" altLang="ko-KR" sz="1400" smtClean="0">
                <a:sym typeface="Wingdings" pitchFamily="2" charset="2"/>
              </a:rPr>
              <a:t>?</a:t>
            </a:r>
            <a:endParaRPr lang="ko-KR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상속을 위한 예제 </a:t>
            </a:r>
            <a:r>
              <a:rPr lang="en-US" altLang="ko-KR" sz="1400" smtClean="0"/>
              <a:t>….. </a:t>
            </a:r>
            <a:r>
              <a:rPr lang="ko-KR" altLang="en-US" sz="1400" smtClean="0"/>
              <a:t>레포트 프로그램 소스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85720" y="1000108"/>
            <a:ext cx="4886274" cy="48628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ReportApplication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ReportBase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int id;</a:t>
            </a:r>
          </a:p>
          <a:p>
            <a:endParaRPr lang="ko-KR" altLang="en-US" sz="1000" smtClean="0"/>
          </a:p>
          <a:p>
            <a:r>
              <a:rPr lang="en-US" altLang="ko-KR" sz="1000" b="1" smtClean="0"/>
              <a:t>        public String Header() </a:t>
            </a:r>
            <a:r>
              <a:rPr lang="en-US" altLang="ko-KR" sz="1000" smtClean="0"/>
              <a:t>//</a:t>
            </a:r>
            <a:r>
              <a:rPr lang="ko-KR" altLang="en-US" sz="1000" smtClean="0"/>
              <a:t>하위에서 불러 사용한다</a:t>
            </a:r>
            <a:endParaRPr lang="en-US" altLang="ko-KR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string header;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header = "==========================\r\n"</a:t>
            </a:r>
          </a:p>
          <a:p>
            <a:r>
              <a:rPr lang="en-US" altLang="ko-KR" sz="1000" smtClean="0"/>
              <a:t>                     +"This is a Sales &amp; Margin Report \r\n"</a:t>
            </a:r>
          </a:p>
          <a:p>
            <a:r>
              <a:rPr lang="en-US" altLang="ko-KR" sz="1000" smtClean="0"/>
              <a:t>                   + "===========================\r\n";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return header;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b="1" smtClean="0"/>
              <a:t>       virtual </a:t>
            </a:r>
            <a:r>
              <a:rPr lang="en-US" altLang="ko-KR" sz="1000" smtClean="0"/>
              <a:t>public String Footer() {  //</a:t>
            </a:r>
            <a:r>
              <a:rPr lang="ko-KR" altLang="en-US" sz="1000" smtClean="0"/>
              <a:t>하위에서 선언하여 사용이나</a:t>
            </a:r>
            <a:r>
              <a:rPr lang="en-US" altLang="ko-KR" sz="1000" smtClean="0"/>
              <a:t>, </a:t>
            </a:r>
            <a:r>
              <a:rPr lang="ko-KR" altLang="en-US" sz="1000" smtClean="0"/>
              <a:t>변경가능하다</a:t>
            </a:r>
            <a:endParaRPr lang="en-US" altLang="ko-KR" sz="1000" smtClean="0"/>
          </a:p>
          <a:p>
            <a:endParaRPr lang="ko-KR" altLang="en-US" sz="1000" smtClean="0"/>
          </a:p>
          <a:p>
            <a:r>
              <a:rPr lang="en-US" altLang="ko-KR" sz="1000" smtClean="0"/>
              <a:t>           string footer;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footer = "\r\nThis is a Footer of ReportBase";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return footer;</a:t>
            </a:r>
          </a:p>
          <a:p>
            <a:endParaRPr lang="ko-KR" altLang="en-US" sz="1000" smtClean="0"/>
          </a:p>
          <a:p>
            <a:endParaRPr lang="ko-KR" altLang="en-US" sz="1000" smtClean="0"/>
          </a:p>
          <a:p>
            <a:r>
              <a:rPr lang="ko-KR" altLang="en-US" sz="1000" smtClean="0"/>
              <a:t>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   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4929190" y="1214422"/>
            <a:ext cx="372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ReportBase </a:t>
            </a:r>
            <a:r>
              <a:rPr lang="ko-KR" altLang="en-US" sz="1200" smtClean="0"/>
              <a:t>클래스를 상위클래스로 하고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SalesReport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MarginReport</a:t>
            </a:r>
            <a:r>
              <a:rPr lang="ko-KR" altLang="en-US" sz="1200" smtClean="0"/>
              <a:t>가 하위 클래스가 된다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상속을 위한 예제 </a:t>
            </a:r>
            <a:r>
              <a:rPr lang="en-US" altLang="ko-KR" sz="1400" smtClean="0"/>
              <a:t>….. </a:t>
            </a:r>
            <a:r>
              <a:rPr lang="ko-KR" altLang="en-US" sz="1400" smtClean="0"/>
              <a:t>레포트 프로그램 소스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2844" y="928670"/>
            <a:ext cx="3122971" cy="517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ReportApplication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</a:t>
            </a:r>
            <a:r>
              <a:rPr lang="en-US" altLang="ko-KR" sz="1000" b="1" smtClean="0"/>
              <a:t>class SalesReport :ReportBase //</a:t>
            </a:r>
            <a:r>
              <a:rPr lang="ko-KR" altLang="en-US" sz="1000" b="1" smtClean="0"/>
              <a:t>상속받음</a:t>
            </a:r>
            <a:endParaRPr lang="en-US" altLang="ko-KR" sz="1000" b="1" smtClean="0"/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int ASales;</a:t>
            </a:r>
          </a:p>
          <a:p>
            <a:r>
              <a:rPr lang="en-US" altLang="ko-KR" sz="1000" smtClean="0"/>
              <a:t>        public int BSales;</a:t>
            </a:r>
          </a:p>
          <a:p>
            <a:r>
              <a:rPr lang="en-US" altLang="ko-KR" sz="1000" smtClean="0"/>
              <a:t>        public int CSales;</a:t>
            </a:r>
          </a:p>
          <a:p>
            <a:r>
              <a:rPr lang="ko-KR" altLang="en-US" sz="1000" smtClean="0"/>
              <a:t>        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SalesReport(int a, int b, int c, int d)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id = a;</a:t>
            </a:r>
          </a:p>
          <a:p>
            <a:r>
              <a:rPr lang="en-US" altLang="ko-KR" sz="1000" smtClean="0"/>
              <a:t>            ASales = b;</a:t>
            </a:r>
          </a:p>
          <a:p>
            <a:r>
              <a:rPr lang="en-US" altLang="ko-KR" sz="1000" smtClean="0"/>
              <a:t>            BSales = c;</a:t>
            </a:r>
          </a:p>
          <a:p>
            <a:r>
              <a:rPr lang="en-US" altLang="ko-KR" sz="1000" smtClean="0"/>
              <a:t>            CSales = d;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SalesReport() //</a:t>
            </a:r>
            <a:r>
              <a:rPr lang="ko-KR" altLang="en-US" sz="1000" smtClean="0"/>
              <a:t>배열선언</a:t>
            </a:r>
            <a:r>
              <a:rPr lang="en-US" altLang="ko-KR" sz="1000" smtClean="0"/>
              <a:t>, </a:t>
            </a:r>
            <a:r>
              <a:rPr lang="ko-KR" altLang="en-US" sz="1000" smtClean="0"/>
              <a:t>사용에 필요</a:t>
            </a:r>
            <a:endParaRPr lang="en-US" altLang="ko-KR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int CalcTotalSales()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int TotalSales;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TotalSales = ASales + BSales + CSales;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</a:t>
            </a:r>
            <a:r>
              <a:rPr lang="en-US" altLang="ko-KR" sz="1000" b="1" smtClean="0"/>
              <a:t>return TotalSales;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3857620" y="857232"/>
            <a:ext cx="5080237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ReportApplication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</a:t>
            </a:r>
            <a:r>
              <a:rPr lang="en-US" altLang="ko-KR" sz="1000" b="1" smtClean="0"/>
              <a:t>class MarginReport :ReportBase 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ko-KR" altLang="en-US" sz="1000" smtClean="0"/>
              <a:t>      </a:t>
            </a:r>
          </a:p>
          <a:p>
            <a:r>
              <a:rPr lang="en-US" altLang="ko-KR" sz="1000" smtClean="0"/>
              <a:t>        public int AMargin;</a:t>
            </a:r>
          </a:p>
          <a:p>
            <a:r>
              <a:rPr lang="en-US" altLang="ko-KR" sz="1000" smtClean="0"/>
              <a:t>        public int BMargin;</a:t>
            </a:r>
          </a:p>
          <a:p>
            <a:r>
              <a:rPr lang="en-US" altLang="ko-KR" sz="1000" smtClean="0"/>
              <a:t>        public int CMargin;</a:t>
            </a:r>
          </a:p>
          <a:p>
            <a:endParaRPr lang="ko-KR" altLang="en-US" sz="1000" smtClean="0"/>
          </a:p>
          <a:p>
            <a:r>
              <a:rPr lang="en-US" altLang="ko-KR" sz="1000" b="1" smtClean="0"/>
              <a:t>        public int TotalMargin;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MarginReport(int a, int b, int c, int d)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id = a;</a:t>
            </a:r>
          </a:p>
          <a:p>
            <a:r>
              <a:rPr lang="en-US" altLang="ko-KR" sz="1000" smtClean="0"/>
              <a:t>            AMargin = b;</a:t>
            </a:r>
          </a:p>
          <a:p>
            <a:r>
              <a:rPr lang="en-US" altLang="ko-KR" sz="1000" smtClean="0"/>
              <a:t>            BMargin = c;</a:t>
            </a:r>
          </a:p>
          <a:p>
            <a:r>
              <a:rPr lang="en-US" altLang="ko-KR" sz="1000" smtClean="0"/>
              <a:t>            CMargin = d;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void CalcTotalMargin()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TotalMargin = AMargin + BMargin + CMargin;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b="1" smtClean="0"/>
              <a:t>        public override string Footer()  </a:t>
            </a:r>
            <a:r>
              <a:rPr lang="en-US" altLang="ko-KR" sz="1000" smtClean="0"/>
              <a:t>//base </a:t>
            </a:r>
            <a:r>
              <a:rPr lang="ko-KR" altLang="en-US" sz="1000" smtClean="0"/>
              <a:t>클래스의 </a:t>
            </a:r>
            <a:r>
              <a:rPr lang="en-US" altLang="ko-KR" sz="1000" smtClean="0"/>
              <a:t>Footer </a:t>
            </a:r>
            <a:r>
              <a:rPr lang="ko-KR" altLang="en-US" sz="1000" smtClean="0"/>
              <a:t>메소드를 대신한다</a:t>
            </a:r>
            <a:r>
              <a:rPr lang="en-US" altLang="ko-KR" sz="1000" smtClean="0"/>
              <a:t>.</a:t>
            </a:r>
            <a:endParaRPr lang="ko-KR" altLang="en-US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String MarginFooter;</a:t>
            </a:r>
          </a:p>
          <a:p>
            <a:endParaRPr lang="ko-KR" altLang="en-US" sz="1000" smtClean="0"/>
          </a:p>
          <a:p>
            <a:r>
              <a:rPr lang="pt-BR" altLang="ko-KR" sz="1000" smtClean="0"/>
              <a:t>            MarginFooter = "\r\n"+ base.Footer() + "\r\nAdd : MarginFooter\r\n";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return MarginFooter;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            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 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상속을 위한 예제 </a:t>
            </a:r>
            <a:r>
              <a:rPr lang="en-US" altLang="ko-KR" sz="1400" smtClean="0"/>
              <a:t>….. </a:t>
            </a:r>
            <a:r>
              <a:rPr lang="ko-KR" altLang="en-US" sz="1400" smtClean="0"/>
              <a:t>레포트 프로그램 소스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85786" y="785794"/>
            <a:ext cx="5808000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ReportApplication</a:t>
            </a:r>
          </a:p>
          <a:p>
            <a:r>
              <a:rPr lang="en-US" altLang="ko-KR" sz="1000" smtClean="0"/>
              <a:t>{</a:t>
            </a:r>
            <a:endParaRPr lang="ko-KR" altLang="en-US" sz="1000" smtClean="0"/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SalesReport[] salesReport=new SalesReport [3];//</a:t>
            </a:r>
            <a:r>
              <a:rPr lang="ko-KR" altLang="en-US" sz="1000" smtClean="0"/>
              <a:t>배열을 사용하는 경우</a:t>
            </a:r>
          </a:p>
          <a:p>
            <a:r>
              <a:rPr lang="en-US" altLang="ko-KR" sz="1000" smtClean="0"/>
              <a:t>        MarginReport marginReport;</a:t>
            </a:r>
          </a:p>
          <a:p>
            <a:r>
              <a:rPr lang="ko-KR" altLang="en-US" sz="1000" smtClean="0"/>
              <a:t>       </a:t>
            </a:r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ko-KR" altLang="en-US" sz="1000" smtClean="0"/>
              <a:t>           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 </a:t>
            </a:r>
            <a:r>
              <a:rPr lang="ko-KR" altLang="en-US" sz="1000" smtClean="0"/>
              <a:t>배열을 사용하는 경우에 대한 예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 </a:t>
            </a:r>
            <a:r>
              <a:rPr lang="ko-KR" altLang="en-US" sz="1000" smtClean="0"/>
              <a:t>배열을 사용하는 경우에는 다른 생성자가 있는 경우에 변수가 없는 생성자가 필요하다</a:t>
            </a:r>
          </a:p>
          <a:p>
            <a:r>
              <a:rPr lang="en-US" altLang="ko-KR" sz="1000" smtClean="0"/>
              <a:t>            salesReport[0] = new SalesReport() { ASales = 10, BSales = 20, CSales = 30, id = 1 };</a:t>
            </a:r>
          </a:p>
          <a:p>
            <a:r>
              <a:rPr lang="en-US" altLang="ko-KR" sz="1000" smtClean="0"/>
              <a:t>            salesReport[1] = new SalesReport() { ASales = 20, BSales = 20, CSales = 30, id = 2 };</a:t>
            </a:r>
          </a:p>
          <a:p>
            <a:r>
              <a:rPr lang="en-US" altLang="ko-KR" sz="1000" smtClean="0"/>
              <a:t>            salesReport[2] = new SalesReport() { ASales = 30, BSales = 20, CSales = 30, id = 3 };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marginReport= new MarginReport(1, 10, 10, 10 );                                              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b="1" smtClean="0"/>
              <a:t>        private void button1_Click(object sender, EventArgs e)//</a:t>
            </a:r>
            <a:r>
              <a:rPr lang="ko-KR" altLang="en-US" sz="1000" b="1" smtClean="0"/>
              <a:t>영업보고서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int id_number, total;</a:t>
            </a:r>
          </a:p>
          <a:p>
            <a:r>
              <a:rPr lang="en-US" altLang="ko-KR" sz="1000" smtClean="0"/>
              <a:t>            String result;</a:t>
            </a:r>
          </a:p>
          <a:p>
            <a:r>
              <a:rPr lang="ko-KR" altLang="en-US" sz="1000" smtClean="0"/>
              <a:t>           </a:t>
            </a:r>
          </a:p>
          <a:p>
            <a:r>
              <a:rPr lang="en-US" altLang="ko-KR" sz="1000" smtClean="0"/>
              <a:t>            id_number </a:t>
            </a:r>
            <a:r>
              <a:rPr lang="en-US" altLang="ko-KR" sz="1000" b="1" smtClean="0"/>
              <a:t>= Int32.Parse(IDTextBox.Text</a:t>
            </a:r>
            <a:r>
              <a:rPr lang="en-US" altLang="ko-KR" sz="1000" smtClean="0"/>
              <a:t>); //</a:t>
            </a:r>
            <a:r>
              <a:rPr lang="ko-KR" altLang="en-US" sz="1000" smtClean="0"/>
              <a:t>텍스트 박스 값을 정수로 변환</a:t>
            </a:r>
          </a:p>
          <a:p>
            <a:endParaRPr lang="ko-KR" altLang="en-US" sz="1000" smtClean="0"/>
          </a:p>
          <a:p>
            <a:r>
              <a:rPr lang="nn-NO" altLang="ko-KR" sz="1000" smtClean="0"/>
              <a:t>            for (int i = 0; i &lt; 3; i++)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if (id_number == salesReport[i].id)</a:t>
            </a:r>
          </a:p>
          <a:p>
            <a:r>
              <a:rPr lang="ko-KR" altLang="en-US" sz="1000" smtClean="0"/>
              <a:t>    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    total = salesReport[i].CalcTotalSales();</a:t>
            </a:r>
          </a:p>
          <a:p>
            <a:r>
              <a:rPr lang="en-US" altLang="ko-KR" sz="1000" b="1" smtClean="0"/>
              <a:t>                    result = salesReport[i].Header(</a:t>
            </a:r>
            <a:r>
              <a:rPr lang="en-US" altLang="ko-KR" sz="1000" smtClean="0"/>
              <a:t>); //base</a:t>
            </a:r>
            <a:r>
              <a:rPr lang="ko-KR" altLang="en-US" sz="1000" smtClean="0"/>
              <a:t>에 있는 메소드를 불러 사용한다</a:t>
            </a:r>
          </a:p>
          <a:p>
            <a:endParaRPr lang="ko-KR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상속을 위한 예제 </a:t>
            </a:r>
            <a:r>
              <a:rPr lang="en-US" altLang="ko-KR" sz="1400" smtClean="0"/>
              <a:t>….. </a:t>
            </a:r>
            <a:r>
              <a:rPr lang="ko-KR" altLang="en-US" sz="1400" smtClean="0"/>
              <a:t>레포트 프로그램 소스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85786" y="785794"/>
            <a:ext cx="5554726" cy="5786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sz="1000" smtClean="0"/>
          </a:p>
          <a:p>
            <a:r>
              <a:rPr lang="en-US" altLang="ko-KR" sz="1000" smtClean="0"/>
              <a:t>                    result = result + "-------------------------------\r\n"</a:t>
            </a:r>
          </a:p>
          <a:p>
            <a:r>
              <a:rPr lang="en-US" altLang="ko-KR" sz="1000" smtClean="0"/>
              <a:t>                       + "The Sales Report \r\n" + "ID =" + id_number</a:t>
            </a:r>
          </a:p>
          <a:p>
            <a:r>
              <a:rPr lang="en-US" altLang="ko-KR" sz="1000" smtClean="0"/>
              <a:t>                       + "\r\nA </a:t>
            </a:r>
            <a:r>
              <a:rPr lang="ko-KR" altLang="en-US" sz="1000" smtClean="0"/>
              <a:t>제품 매출 </a:t>
            </a:r>
            <a:r>
              <a:rPr lang="en-US" altLang="ko-KR" sz="1000" smtClean="0"/>
              <a:t>="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salesReport[i].ASales</a:t>
            </a:r>
          </a:p>
          <a:p>
            <a:r>
              <a:rPr lang="en-US" altLang="ko-KR" sz="1000" smtClean="0"/>
              <a:t>                       + "\r\nB </a:t>
            </a:r>
            <a:r>
              <a:rPr lang="ko-KR" altLang="en-US" sz="1000" smtClean="0"/>
              <a:t>제품 매출 </a:t>
            </a:r>
            <a:r>
              <a:rPr lang="en-US" altLang="ko-KR" sz="1000" smtClean="0"/>
              <a:t>="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salesReport[i].BSales</a:t>
            </a:r>
          </a:p>
          <a:p>
            <a:r>
              <a:rPr lang="en-US" altLang="ko-KR" sz="1000" smtClean="0"/>
              <a:t>                       + "\r\nC </a:t>
            </a:r>
            <a:r>
              <a:rPr lang="ko-KR" altLang="en-US" sz="1000" smtClean="0"/>
              <a:t>제품 매출 </a:t>
            </a:r>
            <a:r>
              <a:rPr lang="en-US" altLang="ko-KR" sz="1000" smtClean="0"/>
              <a:t>="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salesReport[i].CSales</a:t>
            </a:r>
          </a:p>
          <a:p>
            <a:r>
              <a:rPr lang="en-US" altLang="ko-KR" sz="1000" smtClean="0"/>
              <a:t>                       + "\r\n\r\n</a:t>
            </a:r>
            <a:r>
              <a:rPr lang="ko-KR" altLang="en-US" sz="1000" smtClean="0"/>
              <a:t>총 매출 </a:t>
            </a:r>
            <a:r>
              <a:rPr lang="en-US" altLang="ko-KR" sz="1000" smtClean="0"/>
              <a:t>="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total ;</a:t>
            </a:r>
          </a:p>
          <a:p>
            <a:endParaRPr lang="ko-KR" altLang="en-US" sz="1000" smtClean="0"/>
          </a:p>
          <a:p>
            <a:r>
              <a:rPr lang="sv-SE" altLang="ko-KR" sz="1000" smtClean="0"/>
              <a:t>                    textBox1.Text = "\r\nSales man ID : " + salesReport[i].id + "\r\n" + result;</a:t>
            </a:r>
          </a:p>
          <a:p>
            <a:r>
              <a:rPr lang="ko-KR" altLang="en-US" sz="1000" smtClean="0"/>
              <a:t>                     </a:t>
            </a:r>
            <a:r>
              <a:rPr lang="en-US" altLang="ko-KR" sz="1000" smtClean="0"/>
              <a:t>// </a:t>
            </a:r>
            <a:r>
              <a:rPr lang="ko-KR" altLang="en-US" sz="1000" smtClean="0"/>
              <a:t>최종 출력의 모양은 여기에서 결정된다                       </a:t>
            </a:r>
          </a:p>
          <a:p>
            <a:r>
              <a:rPr lang="ko-KR" altLang="en-US" sz="1000" smtClean="0"/>
              <a:t>        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}                            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b="1" smtClean="0"/>
              <a:t>        private void button2_Click(object sender, EventArgs e)//</a:t>
            </a:r>
            <a:r>
              <a:rPr lang="ko-KR" altLang="en-US" sz="1000" b="1" smtClean="0"/>
              <a:t>마진보고서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int id_number;</a:t>
            </a:r>
          </a:p>
          <a:p>
            <a:r>
              <a:rPr lang="en-US" altLang="ko-KR" sz="1000" smtClean="0"/>
              <a:t>            String result;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id_number = Int32.Parse(IDTextBox.Text);</a:t>
            </a:r>
          </a:p>
          <a:p>
            <a:r>
              <a:rPr lang="en-US" altLang="ko-KR" sz="1000" smtClean="0"/>
              <a:t>            marginReport.CalcTotalMargin();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result = marginReport.Header();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result =  result+"=================================\r\n"</a:t>
            </a:r>
          </a:p>
          <a:p>
            <a:r>
              <a:rPr lang="en-US" altLang="ko-KR" sz="1000" smtClean="0"/>
              <a:t>                        + "The Margin Report \r\n" + "ID =" + id_number</a:t>
            </a:r>
          </a:p>
          <a:p>
            <a:r>
              <a:rPr lang="en-US" altLang="ko-KR" sz="1000" smtClean="0"/>
              <a:t>                        + "\r\nA </a:t>
            </a:r>
            <a:r>
              <a:rPr lang="ko-KR" altLang="en-US" sz="1000" smtClean="0"/>
              <a:t>제품 마진 </a:t>
            </a:r>
            <a:r>
              <a:rPr lang="en-US" altLang="ko-KR" sz="1000" smtClean="0"/>
              <a:t>="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marginReport.AMargin</a:t>
            </a:r>
          </a:p>
          <a:p>
            <a:r>
              <a:rPr lang="en-US" altLang="ko-KR" sz="1000" smtClean="0"/>
              <a:t>                        + "\r\nB </a:t>
            </a:r>
            <a:r>
              <a:rPr lang="ko-KR" altLang="en-US" sz="1000" smtClean="0"/>
              <a:t>제품 마진 </a:t>
            </a:r>
            <a:r>
              <a:rPr lang="en-US" altLang="ko-KR" sz="1000" smtClean="0"/>
              <a:t>="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marginReport.BMargin</a:t>
            </a:r>
          </a:p>
          <a:p>
            <a:r>
              <a:rPr lang="en-US" altLang="ko-KR" sz="1000" smtClean="0"/>
              <a:t>                        + "\r\nC </a:t>
            </a:r>
            <a:r>
              <a:rPr lang="ko-KR" altLang="en-US" sz="1000" smtClean="0"/>
              <a:t>제품 마진 </a:t>
            </a:r>
            <a:r>
              <a:rPr lang="en-US" altLang="ko-KR" sz="1000" smtClean="0"/>
              <a:t>="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marginReport.CMargin</a:t>
            </a:r>
          </a:p>
          <a:p>
            <a:r>
              <a:rPr lang="en-US" altLang="ko-KR" sz="1000" smtClean="0"/>
              <a:t>                        + "\r\n\r\n </a:t>
            </a:r>
            <a:r>
              <a:rPr lang="ko-KR" altLang="en-US" sz="1000" smtClean="0"/>
              <a:t>총 마진 </a:t>
            </a:r>
            <a:r>
              <a:rPr lang="en-US" altLang="ko-KR" sz="1000" smtClean="0"/>
              <a:t>="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marginReport.TotalMargin; ;</a:t>
            </a:r>
          </a:p>
          <a:p>
            <a:endParaRPr lang="ko-KR" altLang="en-US" sz="1000" smtClean="0"/>
          </a:p>
          <a:p>
            <a:endParaRPr lang="ko-KR" altLang="en-US" sz="1000" smtClean="0"/>
          </a:p>
          <a:p>
            <a:r>
              <a:rPr lang="en-US" altLang="ko-KR" sz="1000" smtClean="0"/>
              <a:t>            textBox1.Text = "Sales man ID :" + marginReport.id + "\r\n" + result</a:t>
            </a:r>
          </a:p>
          <a:p>
            <a:r>
              <a:rPr lang="en-US" altLang="ko-KR" sz="1000" b="1" smtClean="0"/>
              <a:t>                        +marginReport.Footer ();                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       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8" y="928670"/>
            <a:ext cx="5143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앞의 총비용 계산 프로그램이 </a:t>
            </a:r>
            <a:r>
              <a:rPr lang="en-US" altLang="ko-KR" sz="1400" smtClean="0"/>
              <a:t>DinnerParty</a:t>
            </a:r>
            <a:r>
              <a:rPr lang="ko-KR" altLang="en-US" sz="1400" smtClean="0"/>
              <a:t>외에도</a:t>
            </a:r>
            <a:endParaRPr lang="en-US" altLang="ko-KR" sz="1400" smtClean="0"/>
          </a:p>
          <a:p>
            <a:pPr algn="ctr"/>
            <a:r>
              <a:rPr lang="en-US" altLang="ko-KR" sz="1400" smtClean="0"/>
              <a:t>BirthdayParty </a:t>
            </a:r>
            <a:r>
              <a:rPr lang="ko-KR" altLang="en-US" sz="1400" smtClean="0"/>
              <a:t>기능이 갖도록 확장되어야 한다면</a:t>
            </a:r>
            <a:r>
              <a:rPr lang="en-US" altLang="ko-KR" sz="1400" smtClean="0"/>
              <a:t>….</a:t>
            </a:r>
          </a:p>
          <a:p>
            <a:pPr algn="ctr"/>
            <a:r>
              <a:rPr lang="ko-KR" altLang="en-US" sz="1400" smtClean="0"/>
              <a:t>클래스는 어떤 모양이 되어야 하면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어떤 것이 필요한가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0"/>
            <a:ext cx="3057525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000240"/>
            <a:ext cx="3048000" cy="3333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214290"/>
            <a:ext cx="691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상속을 위한 논의 과제</a:t>
            </a:r>
            <a:r>
              <a:rPr lang="en-US" altLang="ko-KR" sz="1400" b="1" smtClean="0"/>
              <a:t>…. </a:t>
            </a:r>
            <a:r>
              <a:rPr lang="ko-KR" altLang="en-US" sz="1400" b="1" smtClean="0"/>
              <a:t>클래스의 구성 및 상속 트리를 만드는 것에 대한 논의 </a:t>
            </a:r>
            <a:r>
              <a:rPr lang="ko-KR" altLang="en-US" sz="1400" smtClean="0"/>
              <a:t>과제</a:t>
            </a:r>
            <a:endParaRPr lang="en-US" altLang="ko-KR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14612" y="178592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/>
              <a:t>분류를 위한 공백</a:t>
            </a:r>
            <a:endParaRPr lang="en-US" altLang="ko-KR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58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/>
              <a:t>인터페이스와 추상 클래스</a:t>
            </a:r>
            <a:endParaRPr lang="en-US" altLang="ko-KR" sz="1600" b="1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7158" y="1000108"/>
            <a:ext cx="783740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상속이 중복성을 제거해서 많은 편리함을 주었지만</a:t>
            </a:r>
            <a:r>
              <a:rPr lang="en-US" altLang="ko-KR" sz="1400" smtClean="0"/>
              <a:t>, </a:t>
            </a:r>
          </a:p>
          <a:p>
            <a:endParaRPr lang="en-US" altLang="ko-KR" sz="1400" smtClean="0"/>
          </a:p>
          <a:p>
            <a:r>
              <a:rPr lang="ko-KR" altLang="en-US" sz="1400" smtClean="0"/>
              <a:t>프로그램을 작성하다 보면 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객체가 어떤 클래스를 상속 받는지 보다는 </a:t>
            </a:r>
            <a:r>
              <a:rPr lang="ko-KR" altLang="en-US" sz="1400" b="1" smtClean="0"/>
              <a:t>어떤 일을 할 수 있는 지를 기준으로 묶어주어야 </a:t>
            </a:r>
            <a:endParaRPr lang="en-US" altLang="ko-KR" sz="1400" b="1" smtClean="0"/>
          </a:p>
          <a:p>
            <a:r>
              <a:rPr lang="ko-KR" altLang="en-US" sz="1400" smtClean="0"/>
              <a:t>하는 경우가 있다</a:t>
            </a:r>
            <a:r>
              <a:rPr lang="en-US" altLang="ko-KR" sz="1400" smtClean="0"/>
              <a:t>.  </a:t>
            </a:r>
            <a:r>
              <a:rPr lang="ko-KR" altLang="en-US" sz="1400" smtClean="0"/>
              <a:t>이런 경우에 사용되는 것이 바로 </a:t>
            </a:r>
            <a:r>
              <a:rPr lang="ko-KR" altLang="en-US" sz="1400" b="1" smtClean="0"/>
              <a:t>인터페이스</a:t>
            </a:r>
            <a:r>
              <a:rPr lang="en-US" altLang="ko-KR" sz="1400" b="1" smtClean="0"/>
              <a:t>(interface)</a:t>
            </a:r>
            <a:r>
              <a:rPr lang="ko-KR" altLang="en-US" sz="1400" b="1" smtClean="0"/>
              <a:t>이다</a:t>
            </a:r>
            <a:endParaRPr lang="en-US" altLang="ko-KR" sz="1400" b="1" smtClean="0"/>
          </a:p>
          <a:p>
            <a:endParaRPr lang="en-US" altLang="ko-KR" sz="1400" smtClean="0"/>
          </a:p>
          <a:p>
            <a:r>
              <a:rPr lang="ko-KR" altLang="en-US" sz="1400" smtClean="0"/>
              <a:t>인터페이스에는 메서드나 속성을 선언만 하고 본체가 없다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본체는 상속받는 클래스에서</a:t>
            </a:r>
            <a:endParaRPr lang="en-US" altLang="ko-KR" sz="1400" smtClean="0"/>
          </a:p>
          <a:p>
            <a:r>
              <a:rPr lang="ko-KR" altLang="en-US" sz="1400" smtClean="0"/>
              <a:t>구현해야 한다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그래서 인터페이스에 들어가는 모든 메소드는 추상 메소드</a:t>
            </a:r>
            <a:r>
              <a:rPr lang="en-US" altLang="ko-KR" sz="1400" smtClean="0"/>
              <a:t>(abstract method)</a:t>
            </a:r>
            <a:r>
              <a:rPr lang="ko-KR" altLang="en-US" sz="1400" smtClean="0"/>
              <a:t>이다</a:t>
            </a:r>
            <a:endParaRPr lang="en-US" altLang="ko-KR" sz="1400" smtClean="0"/>
          </a:p>
          <a:p>
            <a:r>
              <a:rPr lang="ko-KR" altLang="en-US" sz="1400" smtClean="0"/>
              <a:t>인터페이스는 인터페이스를 상속받을 수 있다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r>
              <a:rPr lang="ko-KR" altLang="en-US" sz="1400" smtClean="0"/>
              <a:t>그리고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상속 트리를 그리다 보면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중간 정도에 있는 클래스는 하위 클래스가 공동으로 사용하는</a:t>
            </a:r>
            <a:endParaRPr lang="en-US" altLang="ko-KR" sz="1400" smtClean="0"/>
          </a:p>
          <a:p>
            <a:r>
              <a:rPr lang="ko-KR" altLang="en-US" sz="1400" smtClean="0"/>
              <a:t>메소드를 가지지만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별도의 객체를 생성할 필요가 없는 경우가 있다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이때 사용하는 것이 </a:t>
            </a:r>
            <a:r>
              <a:rPr lang="ko-KR" altLang="en-US" sz="1400" b="1" smtClean="0"/>
              <a:t>추상 클래스</a:t>
            </a:r>
            <a:r>
              <a:rPr lang="en-US" altLang="ko-KR" sz="1400" b="1" smtClean="0"/>
              <a:t>(Abstract Calss)</a:t>
            </a:r>
            <a:r>
              <a:rPr lang="ko-KR" altLang="en-US" sz="1400" b="1" smtClean="0"/>
              <a:t>이다</a:t>
            </a:r>
            <a:endParaRPr lang="en-US" altLang="ko-KR" sz="1400" b="1" smtClean="0"/>
          </a:p>
          <a:p>
            <a:r>
              <a:rPr lang="ko-KR" altLang="en-US" sz="1400" b="1" smtClean="0"/>
              <a:t>그러므로 당연히 추상클래스는 인스턴스를 만들 수 없다</a:t>
            </a:r>
            <a:endParaRPr lang="en-US" altLang="ko-KR" sz="1400" b="1" smtClean="0"/>
          </a:p>
          <a:p>
            <a:endParaRPr lang="en-US" altLang="ko-KR" sz="1400" smtClean="0"/>
          </a:p>
          <a:p>
            <a:r>
              <a:rPr lang="ko-KR" altLang="en-US" sz="1400" smtClean="0"/>
              <a:t>추상 클래스는 일반 메소드를 가질 수 있으므로 추상 메소드를 선언할 때에는 반드시</a:t>
            </a:r>
            <a:endParaRPr lang="en-US" altLang="ko-KR" sz="1400" smtClean="0"/>
          </a:p>
          <a:p>
            <a:r>
              <a:rPr lang="en-US" altLang="ko-KR" sz="1400" smtClean="0"/>
              <a:t>abstract</a:t>
            </a:r>
            <a:r>
              <a:rPr lang="ko-KR" altLang="en-US" sz="1400" smtClean="0"/>
              <a:t>키워드를 써야 한다</a:t>
            </a:r>
            <a:endParaRPr lang="en-US" altLang="ko-KR" sz="1400" smtClean="0"/>
          </a:p>
          <a:p>
            <a:endParaRPr lang="en-US" altLang="ko-KR" sz="1400" smtClean="0"/>
          </a:p>
          <a:p>
            <a:pPr>
              <a:buFont typeface="Wingdings"/>
              <a:buChar char="è"/>
            </a:pPr>
            <a:r>
              <a:rPr lang="ko-KR" altLang="en-US" sz="1400" smtClean="0">
                <a:sym typeface="Wingdings" pitchFamily="2" charset="2"/>
              </a:rPr>
              <a:t>다중 상속의 문제점을 피하기 위해서 상속</a:t>
            </a:r>
            <a:r>
              <a:rPr lang="en-US" altLang="ko-KR" sz="1400" smtClean="0">
                <a:sym typeface="Wingdings" pitchFamily="2" charset="2"/>
              </a:rPr>
              <a:t>+</a:t>
            </a:r>
            <a:r>
              <a:rPr lang="ko-KR" altLang="en-US" sz="1400" smtClean="0">
                <a:sym typeface="Wingdings" pitchFamily="2" charset="2"/>
              </a:rPr>
              <a:t>인터페이스를 사용한다</a:t>
            </a:r>
            <a:endParaRPr lang="en-US" altLang="ko-KR" sz="1400" smtClean="0">
              <a:sym typeface="Wingdings" pitchFamily="2" charset="2"/>
            </a:endParaRPr>
          </a:p>
          <a:p>
            <a:r>
              <a:rPr lang="en-US" altLang="ko-KR" sz="1400" smtClean="0">
                <a:sym typeface="Wingdings" pitchFamily="2" charset="2"/>
              </a:rPr>
              <a:t>   </a:t>
            </a:r>
            <a:r>
              <a:rPr lang="ko-KR" altLang="en-US" sz="1400" smtClean="0">
                <a:sym typeface="Wingdings" pitchFamily="2" charset="2"/>
              </a:rPr>
              <a:t>추상 클래스는 상속 트리의 중간 부분에 해당하는 객체를 선언하기 위하여 만들어진 것이다</a:t>
            </a:r>
            <a:r>
              <a:rPr lang="en-US" altLang="ko-KR" sz="1400" smtClean="0">
                <a:sym typeface="Wingdings" pitchFamily="2" charset="2"/>
              </a:rPr>
              <a:t>.</a:t>
            </a:r>
          </a:p>
          <a:p>
            <a:endParaRPr lang="en-US" altLang="ko-KR" sz="1400" smtClean="0">
              <a:sym typeface="Wingdings" pitchFamily="2" charset="2"/>
            </a:endParaRPr>
          </a:p>
          <a:p>
            <a:r>
              <a:rPr lang="en-US" altLang="ko-KR" sz="1400" smtClean="0">
                <a:sym typeface="Wingdings" pitchFamily="2" charset="2"/>
              </a:rPr>
              <a:t>   </a:t>
            </a:r>
            <a:r>
              <a:rPr lang="ko-KR" altLang="en-US" sz="1400" smtClean="0">
                <a:sym typeface="Wingdings" pitchFamily="2" charset="2"/>
              </a:rPr>
              <a:t>대부분의 경우</a:t>
            </a:r>
            <a:r>
              <a:rPr lang="en-US" altLang="ko-KR" sz="1400" smtClean="0">
                <a:sym typeface="Wingdings" pitchFamily="2" charset="2"/>
              </a:rPr>
              <a:t>, </a:t>
            </a:r>
            <a:r>
              <a:rPr lang="ko-KR" altLang="en-US" sz="1400" smtClean="0">
                <a:sym typeface="Wingdings" pitchFamily="2" charset="2"/>
              </a:rPr>
              <a:t>상속과 인터페이스로 해결이 가능하다</a:t>
            </a:r>
            <a:r>
              <a:rPr lang="en-US" altLang="ko-KR" sz="1400" smtClean="0">
                <a:sym typeface="Wingdings" pitchFamily="2" charset="2"/>
              </a:rPr>
              <a:t>.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인터페이스와 추상 클래스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7" name="슬라이드 번호 개체 틀 3"/>
          <p:cNvSpPr>
            <a:spLocks noGrp="1"/>
          </p:cNvSpPr>
          <p:nvPr/>
        </p:nvSpPr>
        <p:spPr>
          <a:xfrm>
            <a:off x="0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350" y="71438"/>
            <a:ext cx="1146147" cy="197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75" y="2286000"/>
            <a:ext cx="919939" cy="107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975" y="2286000"/>
            <a:ext cx="991405" cy="107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851" y="2286000"/>
            <a:ext cx="919960" cy="107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725" y="2286000"/>
            <a:ext cx="919953" cy="107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853" y="2285992"/>
            <a:ext cx="928694" cy="107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818" y="2279650"/>
            <a:ext cx="1016368" cy="10790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 flipV="1">
            <a:off x="723100" y="1857375"/>
            <a:ext cx="2500313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1794663" y="1857375"/>
            <a:ext cx="142875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 flipH="1" flipV="1">
            <a:off x="2794788" y="1857375"/>
            <a:ext cx="42862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3223413" y="1857375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3223413" y="1857375"/>
            <a:ext cx="157162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>
            <a:off x="3223413" y="1857375"/>
            <a:ext cx="2500312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350" y="3429000"/>
            <a:ext cx="1146147" cy="197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475" y="5643562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4975" y="5643562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tabl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4850" y="5643562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tabl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4725" y="5643562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tabl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4600" y="5643562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tabl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95100" y="5637212"/>
            <a:ext cx="1079086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 flipV="1">
            <a:off x="723100" y="5214937"/>
            <a:ext cx="2500313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794663" y="5214937"/>
            <a:ext cx="142875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5400000" flipH="1" flipV="1">
            <a:off x="2794788" y="5214937"/>
            <a:ext cx="42862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0800000">
            <a:off x="3223413" y="5214937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3223413" y="5214937"/>
            <a:ext cx="157162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>
            <a:off x="3223413" y="5214937"/>
            <a:ext cx="2500312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4021211" y="428604"/>
            <a:ext cx="5051383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(I)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단계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상속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설계하는 과정에 대한 예이다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먼저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다양한 동물들에 대한 객체를 선언한다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선언된 객체들이 가지는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공통의 특성을 뽑아서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Animal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객체에 선언하고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다른 객체들은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상속을 받아서 별도의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선언없이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4000496" y="3643314"/>
            <a:ext cx="4916731" cy="1600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(II)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단계 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Animal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객체에 공통으로 선언된 것 중에서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각 동물마다 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상이한 기능을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수행하는 것을 뽑아서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객체에서 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오버라이딩한다</a:t>
            </a:r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주어진 예에서는 각 동물마다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소리를 내는 것과 먹는 것이 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다르다는 것을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뽑아내어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해당 객체에서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오버라이딩하였다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62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21429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인터페이스와 추상 클래스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81" y="371494"/>
            <a:ext cx="1146147" cy="197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6" y="4100532"/>
            <a:ext cx="1079086" cy="112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769" y="4100532"/>
            <a:ext cx="1072989" cy="112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456" y="5229244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769" y="4100532"/>
            <a:ext cx="1079086" cy="112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7894" y="3800494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1894" y="5229244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8769" y="2722582"/>
            <a:ext cx="1079086" cy="107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0519" y="3871932"/>
            <a:ext cx="1072989" cy="1085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 flipV="1">
            <a:off x="575831" y="3657619"/>
            <a:ext cx="1071563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1432287" y="3872726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1647394" y="3657619"/>
            <a:ext cx="1143000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790519" y="4786332"/>
            <a:ext cx="428625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4219144" y="4786332"/>
            <a:ext cx="642937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790519" y="371494"/>
            <a:ext cx="4676280" cy="2400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(III)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단계 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Sub Class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인 여섯 동물들에 대하여 분석하여 보면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 </a:t>
            </a:r>
          </a:p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Lion, Tiger, Cat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고양이과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(=Feline)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속하고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eaLnBrk="1" hangingPunct="1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Wolf, Dog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개과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(=Canine)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속하게 된다는 특성을 발견할 수 있다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배회할때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(=roam)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고양이과는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혼자 돌아다니고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개과는 무리지어 다니는 특성이 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있으므로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 Animal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객체에서 선언한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roam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메소드를 재정의하여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사용하려면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아래와 같은 상속 트리 구조를 가지도록 구성할 수 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Lion, Tiger, Cat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은 같은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roam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메소드를 공유하므로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Feline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클래스를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선언하여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roam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메소드를 오버라이드하고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상속을 받는다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Wolf, Dog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은 같은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roam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메소드를 공유하므로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Canine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클래스를 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선언하여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roam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메소드를 오버라이드하고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상속을 받는다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Hippo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특별한 사항이 없으므로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Animal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에서 상속을 받는다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647394" y="2228869"/>
            <a:ext cx="1357312" cy="500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 flipV="1">
            <a:off x="2790393" y="2443182"/>
            <a:ext cx="1643063" cy="1214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>
            <a:off x="3004706" y="2228869"/>
            <a:ext cx="3071813" cy="157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11995" y="2833683"/>
            <a:ext cx="428625" cy="2857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6769120" y="3190871"/>
            <a:ext cx="241604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옆에서 사각형으로 구성한 부분은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추상클래스로 사용할 수 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본 예에서는 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roam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이라는 메소드를</a:t>
            </a: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하위에서 공유하고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eaLnBrk="1" hangingPunct="1"/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Feline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은 객체를 만들 필요가 없다</a:t>
            </a: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그러므로 추상 클래스로 선언하는 것이</a:t>
            </a: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바람직하다</a:t>
            </a: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추상 클래스는 실제 실행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중에 작업을 하는 클래스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가 아니고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편리와 중복성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문제로 도입된 개념이다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75894" y="2657494"/>
            <a:ext cx="1424404" cy="12001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14752" y="3800494"/>
            <a:ext cx="1214438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745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클래스 개념의 도입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857232"/>
            <a:ext cx="635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이번에 제작할 프로그램은 아래와 같이 반복할 구문과 횟수를 입력한 후에 버튼을 누르면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별도의 메시지 박스가 열리면서 입력한 구문이 횟수만큼 반복되서 보여진다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그리고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메시지 박스를 닫으면 메시지의 길이에 대한 정보가 보여진다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28575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1785926"/>
            <a:ext cx="1457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1785926"/>
            <a:ext cx="19335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28596" y="4037468"/>
            <a:ext cx="726833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위의 프로그램 구성은 다음과 같다</a:t>
            </a:r>
            <a:r>
              <a:rPr lang="en-US" altLang="ko-KR" sz="1200" b="1" smtClean="0"/>
              <a:t>.</a:t>
            </a:r>
          </a:p>
          <a:p>
            <a:endParaRPr lang="en-US" altLang="ko-KR" sz="1200" smtClean="0"/>
          </a:p>
          <a:p>
            <a:pPr>
              <a:buFont typeface="Wingdings" pitchFamily="2" charset="2"/>
              <a:buChar char="§"/>
            </a:pPr>
            <a:r>
              <a:rPr lang="en-US" altLang="ko-KR" sz="1200" smtClean="0"/>
              <a:t>  </a:t>
            </a:r>
            <a:r>
              <a:rPr lang="ko-KR" altLang="en-US" sz="1200" smtClean="0"/>
              <a:t>메인프로그램에서 </a:t>
            </a:r>
            <a:r>
              <a:rPr lang="en-US" altLang="ko-KR" sz="1200" smtClean="0"/>
              <a:t>Message SHOW </a:t>
            </a:r>
            <a:r>
              <a:rPr lang="ko-KR" altLang="en-US" sz="1200" smtClean="0"/>
              <a:t>윈도우를 보여주고</a:t>
            </a:r>
            <a:r>
              <a:rPr lang="en-US" altLang="ko-KR" sz="1200" smtClean="0"/>
              <a:t>, 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200" smtClean="0"/>
              <a:t>  </a:t>
            </a:r>
            <a:r>
              <a:rPr lang="ko-KR" altLang="en-US" sz="1200" smtClean="0"/>
              <a:t>사용자의 입력을 받고</a:t>
            </a:r>
            <a:endParaRPr lang="en-US" altLang="ko-KR" sz="1200" smtClean="0"/>
          </a:p>
          <a:p>
            <a:pPr>
              <a:buFont typeface="Wingdings" pitchFamily="2" charset="2"/>
              <a:buChar char="§"/>
            </a:pPr>
            <a:r>
              <a:rPr lang="en-US" altLang="ko-KR" sz="1200" smtClean="0"/>
              <a:t>  “</a:t>
            </a:r>
            <a:r>
              <a:rPr lang="ko-KR" altLang="en-US" sz="1200" smtClean="0"/>
              <a:t>반복 수행 시작</a:t>
            </a:r>
            <a:r>
              <a:rPr lang="en-US" altLang="ko-KR" sz="1200" smtClean="0"/>
              <a:t>”</a:t>
            </a:r>
            <a:r>
              <a:rPr lang="ko-KR" altLang="en-US" sz="1200" smtClean="0"/>
              <a:t>버튼이 눌리면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반복할 구문을 횟수만큼 반복해서 별도의 메시지 박스에서 보여주고</a:t>
            </a:r>
            <a:endParaRPr lang="en-US" altLang="ko-KR" sz="1200" smtClean="0"/>
          </a:p>
          <a:p>
            <a:pPr>
              <a:buFont typeface="Wingdings" pitchFamily="2" charset="2"/>
              <a:buChar char="§"/>
            </a:pPr>
            <a:r>
              <a:rPr lang="en-US" altLang="ko-KR" sz="1200" smtClean="0"/>
              <a:t>  </a:t>
            </a:r>
            <a:r>
              <a:rPr lang="ko-KR" altLang="en-US" sz="1200" smtClean="0"/>
              <a:t>메시지 길이를 받아서 메시지박스를 열어서 길이를 보여준다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b="1" smtClean="0"/>
              <a:t> </a:t>
            </a:r>
            <a:r>
              <a:rPr lang="en-US" altLang="ko-KR" sz="1200" b="1" smtClean="0"/>
              <a:t>“</a:t>
            </a:r>
            <a:r>
              <a:rPr lang="ko-KR" altLang="en-US" sz="1200" b="1" smtClean="0"/>
              <a:t>반복 수행 시작</a:t>
            </a:r>
            <a:r>
              <a:rPr lang="en-US" altLang="ko-KR" sz="1200" b="1" smtClean="0"/>
              <a:t>” </a:t>
            </a:r>
            <a:r>
              <a:rPr lang="ko-KR" altLang="en-US" sz="1200" b="1" smtClean="0"/>
              <a:t>버튼을 눌렀을 때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수행되어야 하는 기능은 다음과 같다 </a:t>
            </a:r>
            <a:endParaRPr lang="en-US" altLang="ko-KR" sz="1200" b="1" smtClean="0"/>
          </a:p>
          <a:p>
            <a:endParaRPr lang="en-US" altLang="ko-KR" sz="1200" smtClean="0"/>
          </a:p>
          <a:p>
            <a:pPr>
              <a:buFontTx/>
              <a:buChar char="-"/>
            </a:pPr>
            <a:r>
              <a:rPr lang="ko-KR" altLang="en-US" sz="1200" smtClean="0"/>
              <a:t> 보여주어야 하는 문자열 형을 선언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ko-KR" altLang="en-US" sz="1200" smtClean="0"/>
              <a:t> 문자열을 구성하는 함수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ko-KR" altLang="en-US" sz="1200" smtClean="0"/>
              <a:t> 문자열을 메시지 박스에서 보여주는 기능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ko-KR" altLang="en-US" sz="1200" smtClean="0"/>
              <a:t> 문자열의 길이를 반환하는 기능</a:t>
            </a:r>
            <a:endParaRPr lang="ko-KR" altLang="en-US" sz="1200"/>
          </a:p>
        </p:txBody>
      </p:sp>
      <p:sp>
        <p:nvSpPr>
          <p:cNvPr id="10" name="오른쪽 중괄호 9"/>
          <p:cNvSpPr/>
          <p:nvPr/>
        </p:nvSpPr>
        <p:spPr>
          <a:xfrm>
            <a:off x="3500430" y="5715016"/>
            <a:ext cx="142876" cy="785818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14744" y="5715016"/>
            <a:ext cx="3643338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왼쪽의 기능들은 별도로 나누어서 구성하여도</a:t>
            </a:r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ko-KR" altLang="en-US" sz="1200" smtClean="0">
                <a:solidFill>
                  <a:schemeClr val="tx1"/>
                </a:solidFill>
              </a:rPr>
              <a:t>전혀 문제가 없다</a:t>
            </a:r>
            <a:r>
              <a:rPr lang="en-US" altLang="ko-KR" sz="1200" smtClean="0">
                <a:solidFill>
                  <a:schemeClr val="tx1"/>
                </a:solidFill>
              </a:rPr>
              <a:t>. </a:t>
            </a:r>
            <a:r>
              <a:rPr lang="ko-KR" altLang="en-US" sz="1200" smtClean="0">
                <a:solidFill>
                  <a:schemeClr val="tx1"/>
                </a:solidFill>
              </a:rPr>
              <a:t>하지만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상호 연관성도 많고</a:t>
            </a:r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ko-KR" altLang="en-US" sz="1200" smtClean="0">
                <a:solidFill>
                  <a:schemeClr val="tx1"/>
                </a:solidFill>
              </a:rPr>
              <a:t>같이 수행되어야 하므로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이들을 묶어서 관리하면</a:t>
            </a:r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ko-KR" altLang="en-US" sz="1200" smtClean="0">
                <a:solidFill>
                  <a:schemeClr val="tx1"/>
                </a:solidFill>
              </a:rPr>
              <a:t>대규모 프로젝트에서 매우 유용하다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43834" y="5715016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클래스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개념의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도입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286644" y="5929330"/>
            <a:ext cx="357190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21429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인터페이스와 추상 클래스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428596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225" y="371494"/>
            <a:ext cx="1146147" cy="197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50" y="4100532"/>
            <a:ext cx="1079086" cy="112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13" y="4100532"/>
            <a:ext cx="1072989" cy="112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600" y="5229244"/>
            <a:ext cx="1079086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9913" y="4100532"/>
            <a:ext cx="1072989" cy="112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9038" y="3800494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038" y="5229244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9913" y="2722582"/>
            <a:ext cx="1072989" cy="107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41663" y="3871932"/>
            <a:ext cx="1072989" cy="1085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 flipV="1">
            <a:off x="726975" y="3657619"/>
            <a:ext cx="1071563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1583431" y="3872726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1798538" y="3657619"/>
            <a:ext cx="1143000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941663" y="4786332"/>
            <a:ext cx="428625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4370288" y="4786332"/>
            <a:ext cx="642937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798538" y="2228869"/>
            <a:ext cx="1357312" cy="500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6200000" flipV="1">
            <a:off x="2941537" y="2443182"/>
            <a:ext cx="1643063" cy="1214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0800000">
            <a:off x="3155850" y="2228869"/>
            <a:ext cx="3071813" cy="157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tabl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8975" y="1085869"/>
            <a:ext cx="1072989" cy="11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직선 화살표 연결선 25"/>
          <p:cNvCxnSpPr/>
          <p:nvPr/>
        </p:nvCxnSpPr>
        <p:spPr>
          <a:xfrm rot="5400000" flipH="1" flipV="1">
            <a:off x="3798788" y="3300431"/>
            <a:ext cx="3143250" cy="71437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941538" y="2085994"/>
            <a:ext cx="2786062" cy="20002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6500826" y="1000108"/>
            <a:ext cx="237116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특정 클래스가 두개의 속성을</a:t>
            </a: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가져야 하는 경우가 발생하면</a:t>
            </a: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인터페이스를 고려할 수 있다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Pet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Cat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Dog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에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애완동물의 특성을 추가로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부여하고자 도입된 인터페이스이다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예에서는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unfriendly, play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라는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동작을 두개의 클래스가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공유하므로 도입되었다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인터페이스는 형선언만하고</a:t>
            </a: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메소드자체는 없다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메소드는  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Cat,Dog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에서 구현해야 한다</a:t>
            </a: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구현하지 않으면 </a:t>
            </a:r>
            <a:endParaRPr lang="en-US" altLang="ko-KR" sz="1000" b="1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컴파일러가 에러를 발생한다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인터페이스 예제 프로그램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00108"/>
            <a:ext cx="288607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783189" y="3429000"/>
            <a:ext cx="1428760" cy="642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person </a:t>
            </a:r>
            <a:r>
              <a:rPr lang="ko-KR" altLang="en-US" sz="1400" b="1" smtClean="0">
                <a:solidFill>
                  <a:schemeClr val="tx1"/>
                </a:solidFill>
              </a:rPr>
              <a:t>클래스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3189" y="5000636"/>
            <a:ext cx="1428760" cy="642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Minho </a:t>
            </a:r>
            <a:r>
              <a:rPr lang="ko-KR" altLang="en-US" sz="1400" b="1" smtClean="0">
                <a:solidFill>
                  <a:schemeClr val="tx1"/>
                </a:solidFill>
              </a:rPr>
              <a:t>클래스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7686" y="4286256"/>
            <a:ext cx="1428760" cy="642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Customer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Interface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7686" y="5072074"/>
            <a:ext cx="1428760" cy="642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Social_Main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Interface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7686" y="5857892"/>
            <a:ext cx="1428760" cy="642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Interface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rot="5400000" flipH="1" flipV="1">
            <a:off x="7033222" y="4536289"/>
            <a:ext cx="928694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9007" y="4357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상속</a:t>
            </a:r>
            <a:endParaRPr lang="ko-KR" altLang="en-US"/>
          </a:p>
        </p:txBody>
      </p:sp>
      <p:cxnSp>
        <p:nvCxnSpPr>
          <p:cNvPr id="14" name="직선 연결선 13"/>
          <p:cNvCxnSpPr>
            <a:stCxn id="7" idx="3"/>
            <a:endCxn id="6" idx="1"/>
          </p:cNvCxnSpPr>
          <p:nvPr/>
        </p:nvCxnSpPr>
        <p:spPr>
          <a:xfrm>
            <a:off x="5786446" y="4607727"/>
            <a:ext cx="996743" cy="714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3"/>
            <a:endCxn id="6" idx="1"/>
          </p:cNvCxnSpPr>
          <p:nvPr/>
        </p:nvCxnSpPr>
        <p:spPr>
          <a:xfrm flipV="1">
            <a:off x="5786446" y="5322107"/>
            <a:ext cx="996743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3"/>
            <a:endCxn id="6" idx="1"/>
          </p:cNvCxnSpPr>
          <p:nvPr/>
        </p:nvCxnSpPr>
        <p:spPr>
          <a:xfrm flipV="1">
            <a:off x="5786446" y="5322107"/>
            <a:ext cx="996743" cy="857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9058" y="1142984"/>
            <a:ext cx="384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아래와 같은 상속과 인터페이스를 가지는 구조를</a:t>
            </a:r>
            <a:endParaRPr lang="en-US" altLang="ko-KR" sz="1200" smtClean="0"/>
          </a:p>
          <a:p>
            <a:r>
              <a:rPr lang="ko-KR" altLang="en-US" sz="1200" smtClean="0"/>
              <a:t>구현하고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오른쪽과 같은 결과가 나오도록 프로그램을 제작하라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00034" y="1142985"/>
            <a:ext cx="3714776" cy="45550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0" smtClean="0"/>
          </a:p>
          <a:p>
            <a:r>
              <a:rPr lang="en-US" altLang="ko-KR" sz="1000" smtClean="0"/>
              <a:t>namespace Minho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Minho minho = new Minho();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en-US" altLang="ko-KR" sz="1000" smtClean="0"/>
              <a:t>            minho .set_weight (90);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button1_Click(object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int i;</a:t>
            </a:r>
          </a:p>
          <a:p>
            <a:r>
              <a:rPr lang="en-US" altLang="ko-KR" sz="1000" smtClean="0"/>
              <a:t>            String result;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i=minho.get_weight();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result=minho.teaching ()+"\r\n";</a:t>
            </a:r>
          </a:p>
          <a:p>
            <a:r>
              <a:rPr lang="en-US" altLang="ko-KR" sz="1000" smtClean="0"/>
              <a:t>            result=result+minho.Climb_Mountain ()+"\r\n";</a:t>
            </a:r>
          </a:p>
          <a:p>
            <a:r>
              <a:rPr lang="en-US" altLang="ko-KR" sz="1000" smtClean="0"/>
              <a:t>            result=result+minho.purchase ();</a:t>
            </a:r>
          </a:p>
          <a:p>
            <a:r>
              <a:rPr lang="ko-KR" altLang="en-US" sz="1000" smtClean="0"/>
              <a:t>            </a:t>
            </a:r>
          </a:p>
          <a:p>
            <a:r>
              <a:rPr lang="en-US" altLang="ko-KR" sz="1000" smtClean="0"/>
              <a:t>            textBox1 .Text= result;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17" name="TextBox 16"/>
          <p:cNvSpPr txBox="1"/>
          <p:nvPr/>
        </p:nvSpPr>
        <p:spPr>
          <a:xfrm>
            <a:off x="4786313" y="1285860"/>
            <a:ext cx="3595837" cy="40934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namespace Minho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Minho : person ,Professor ,Social_Man ,Customer 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private int weight=40;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void set_weight(int weight){</a:t>
            </a:r>
          </a:p>
          <a:p>
            <a:r>
              <a:rPr lang="en-US" altLang="ko-KR" sz="1000" smtClean="0"/>
              <a:t>            this.weight =weight 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int get_weight() {</a:t>
            </a:r>
          </a:p>
          <a:p>
            <a:r>
              <a:rPr lang="en-US" altLang="ko-KR" sz="1000" smtClean="0"/>
              <a:t>            return weight 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string teaching() {</a:t>
            </a:r>
          </a:p>
          <a:p>
            <a:r>
              <a:rPr lang="en-US" altLang="ko-KR" sz="1000" smtClean="0"/>
              <a:t>            return "I am now teaching";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        public string Climb_Mountain(){</a:t>
            </a:r>
          </a:p>
          <a:p>
            <a:r>
              <a:rPr lang="en-US" altLang="ko-KR" sz="1000" smtClean="0"/>
              <a:t>            return "I am now Climbing";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        public string purchase() {</a:t>
            </a:r>
          </a:p>
          <a:p>
            <a:r>
              <a:rPr lang="en-US" altLang="ko-KR" sz="1000" smtClean="0"/>
              <a:t>            return "I am now Purchaing";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357158" y="21429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인터페이스 예제 프로그램</a:t>
            </a:r>
            <a:endParaRPr lang="en-US" altLang="ko-KR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14414" y="1142984"/>
            <a:ext cx="2886752" cy="4801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namespace Minho</a:t>
            </a:r>
          </a:p>
          <a:p>
            <a:r>
              <a:rPr lang="en-US" altLang="ko-KR" sz="1200" smtClean="0"/>
              <a:t>{</a:t>
            </a:r>
          </a:p>
          <a:p>
            <a:r>
              <a:rPr lang="en-US" altLang="ko-KR" sz="1200" smtClean="0"/>
              <a:t>    interface Customer  </a:t>
            </a:r>
          </a:p>
          <a:p>
            <a:r>
              <a:rPr lang="ko-KR" altLang="en-US" sz="1200" smtClean="0"/>
              <a:t>    </a:t>
            </a:r>
            <a:r>
              <a:rPr lang="en-US" altLang="ko-KR" sz="1200" smtClean="0"/>
              <a:t>{</a:t>
            </a:r>
          </a:p>
          <a:p>
            <a:r>
              <a:rPr lang="en-US" altLang="ko-KR" sz="1200" smtClean="0"/>
              <a:t>        string purchase();//public</a:t>
            </a:r>
            <a:r>
              <a:rPr lang="ko-KR" altLang="en-US" sz="1200" smtClean="0"/>
              <a:t>이 없음</a:t>
            </a:r>
          </a:p>
          <a:p>
            <a:endParaRPr lang="ko-KR" altLang="en-US" sz="1200" smtClean="0"/>
          </a:p>
          <a:p>
            <a:r>
              <a:rPr lang="ko-KR" altLang="en-US" sz="1200" smtClean="0"/>
              <a:t>    </a:t>
            </a:r>
            <a:r>
              <a:rPr lang="en-US" altLang="ko-KR" sz="1200" smtClean="0"/>
              <a:t>}</a:t>
            </a:r>
          </a:p>
          <a:p>
            <a:r>
              <a:rPr lang="en-US" altLang="ko-KR" sz="1200" smtClean="0"/>
              <a:t>}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namespace Minho</a:t>
            </a:r>
          </a:p>
          <a:p>
            <a:r>
              <a:rPr lang="en-US" altLang="ko-KR" sz="1200" smtClean="0"/>
              <a:t>{</a:t>
            </a:r>
          </a:p>
          <a:p>
            <a:r>
              <a:rPr lang="en-US" altLang="ko-KR" sz="1200" smtClean="0"/>
              <a:t>    interface Social_Man</a:t>
            </a:r>
          </a:p>
          <a:p>
            <a:r>
              <a:rPr lang="ko-KR" altLang="en-US" sz="1200" smtClean="0"/>
              <a:t>    </a:t>
            </a:r>
            <a:r>
              <a:rPr lang="en-US" altLang="ko-KR" sz="1200" smtClean="0"/>
              <a:t>{</a:t>
            </a:r>
          </a:p>
          <a:p>
            <a:r>
              <a:rPr lang="en-US" altLang="ko-KR" sz="1200" smtClean="0"/>
              <a:t>       string Climb_Mountain();</a:t>
            </a:r>
          </a:p>
          <a:p>
            <a:r>
              <a:rPr lang="ko-KR" altLang="en-US" sz="1200" smtClean="0"/>
              <a:t>    </a:t>
            </a:r>
            <a:r>
              <a:rPr lang="en-US" altLang="ko-KR" sz="1200" smtClean="0"/>
              <a:t>}</a:t>
            </a:r>
          </a:p>
          <a:p>
            <a:r>
              <a:rPr lang="en-US" altLang="ko-KR" sz="1200" smtClean="0"/>
              <a:t>}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namespace Minho</a:t>
            </a:r>
          </a:p>
          <a:p>
            <a:r>
              <a:rPr lang="en-US" altLang="ko-KR" sz="1200" smtClean="0"/>
              <a:t>{</a:t>
            </a:r>
          </a:p>
          <a:p>
            <a:r>
              <a:rPr lang="en-US" altLang="ko-KR" sz="1200" smtClean="0"/>
              <a:t>    interface Professor</a:t>
            </a:r>
          </a:p>
          <a:p>
            <a:r>
              <a:rPr lang="ko-KR" altLang="en-US" sz="1200" smtClean="0"/>
              <a:t>    </a:t>
            </a:r>
            <a:r>
              <a:rPr lang="en-US" altLang="ko-KR" sz="1200" smtClean="0"/>
              <a:t>{</a:t>
            </a:r>
          </a:p>
          <a:p>
            <a:r>
              <a:rPr lang="en-US" altLang="ko-KR" sz="1200" smtClean="0"/>
              <a:t>        string teaching();</a:t>
            </a:r>
          </a:p>
          <a:p>
            <a:r>
              <a:rPr lang="ko-KR" altLang="en-US" sz="1200" smtClean="0"/>
              <a:t>    </a:t>
            </a:r>
            <a:r>
              <a:rPr lang="en-US" altLang="ko-KR" sz="1200" smtClean="0"/>
              <a:t>}</a:t>
            </a:r>
          </a:p>
          <a:p>
            <a:r>
              <a:rPr lang="en-US" altLang="ko-KR" sz="1200" smtClean="0"/>
              <a:t>}</a:t>
            </a:r>
          </a:p>
          <a:p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5000628" y="1214422"/>
            <a:ext cx="4571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429256" y="1285860"/>
            <a:ext cx="1984839" cy="4062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Minho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person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private int age;</a:t>
            </a:r>
          </a:p>
          <a:p>
            <a:r>
              <a:rPr lang="en-US" altLang="ko-KR" sz="1000" smtClean="0"/>
              <a:t>        private string name;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void set()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age = 40;</a:t>
            </a:r>
          </a:p>
          <a:p>
            <a:r>
              <a:rPr lang="en-US" altLang="ko-KR" sz="1000" smtClean="0"/>
              <a:t>            name = "Tom Cruse";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int get_age()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return age;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string get_name()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return name;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357158" y="21429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인터페이스 예제 프로그램</a:t>
            </a:r>
            <a:endParaRPr lang="en-US" altLang="ko-KR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추상클래스 예제 프로그램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142984"/>
            <a:ext cx="2867025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57620" y="1285860"/>
            <a:ext cx="472918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왼쪽과 같은 프로그램을 제작한다고 가정하자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Venus</a:t>
            </a:r>
            <a:r>
              <a:rPr lang="ko-KR" altLang="en-US" sz="1400" smtClean="0"/>
              <a:t> 이던 </a:t>
            </a:r>
            <a:r>
              <a:rPr lang="en-US" altLang="ko-KR" sz="1400" smtClean="0"/>
              <a:t>Mars</a:t>
            </a:r>
            <a:r>
              <a:rPr lang="ko-KR" altLang="en-US" sz="1400" smtClean="0"/>
              <a:t> 이던 필요한 정보는 같다</a:t>
            </a:r>
            <a:endParaRPr lang="en-US" altLang="ko-KR" sz="1400" smtClean="0"/>
          </a:p>
          <a:p>
            <a:r>
              <a:rPr lang="en-US" altLang="ko-KR" sz="1400" smtClean="0"/>
              <a:t>(</a:t>
            </a:r>
            <a:r>
              <a:rPr lang="ko-KR" altLang="en-US" sz="1400" smtClean="0"/>
              <a:t>거리</a:t>
            </a:r>
            <a:r>
              <a:rPr lang="en-US" altLang="ko-KR" sz="1400" smtClean="0"/>
              <a:t>, </a:t>
            </a:r>
            <a:r>
              <a:rPr lang="ko-KR" altLang="en-US" sz="1400" smtClean="0"/>
              <a:t>단위거리당 필요한 연료량</a:t>
            </a:r>
            <a:r>
              <a:rPr lang="en-US" altLang="ko-KR" sz="1400" smtClean="0"/>
              <a:t>, </a:t>
            </a:r>
            <a:r>
              <a:rPr lang="ko-KR" altLang="en-US" sz="1400" smtClean="0"/>
              <a:t>속도</a:t>
            </a:r>
            <a:r>
              <a:rPr lang="en-US" altLang="ko-KR" sz="1400" smtClean="0"/>
              <a:t>)</a:t>
            </a:r>
          </a:p>
          <a:p>
            <a:r>
              <a:rPr lang="ko-KR" altLang="en-US" sz="1400" smtClean="0"/>
              <a:t>이 경우</a:t>
            </a:r>
            <a:r>
              <a:rPr lang="en-US" altLang="ko-KR" sz="1400" smtClean="0"/>
              <a:t>, </a:t>
            </a:r>
            <a:r>
              <a:rPr lang="ko-KR" altLang="en-US" sz="1400" smtClean="0"/>
              <a:t>계산하는 방식은 동일하다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이런 상황이 되면</a:t>
            </a:r>
            <a:endParaRPr lang="en-US" altLang="ko-KR" sz="1400" smtClean="0"/>
          </a:p>
          <a:p>
            <a:r>
              <a:rPr lang="ko-KR" altLang="en-US" sz="1400" smtClean="0"/>
              <a:t>추상 클래스를 만들어서 계산하는 로직은 공유하게 하고</a:t>
            </a:r>
            <a:r>
              <a:rPr lang="en-US" altLang="ko-KR" sz="1400" smtClean="0"/>
              <a:t>,</a:t>
            </a:r>
          </a:p>
          <a:p>
            <a:r>
              <a:rPr lang="ko-KR" altLang="en-US" sz="1400" smtClean="0"/>
              <a:t>데이터는 하위 클래스에서 설정하여 사용하도록 하면</a:t>
            </a:r>
            <a:endParaRPr lang="en-US" altLang="ko-KR" sz="1400" smtClean="0"/>
          </a:p>
          <a:p>
            <a:r>
              <a:rPr lang="ko-KR" altLang="en-US" sz="1400" smtClean="0"/>
              <a:t>좋을 것이다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r>
              <a:rPr lang="ko-KR" altLang="en-US" sz="1400" smtClean="0"/>
              <a:t>추상 클래스는 인스턴스를 만들 수 없다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이 예제에서도 당연히 인스턴스를 만들 필요가 없다</a:t>
            </a:r>
            <a:r>
              <a:rPr lang="en-US" altLang="ko-KR" sz="1400" smtClean="0"/>
              <a:t>.</a:t>
            </a:r>
            <a:r>
              <a:rPr lang="ko-KR" altLang="en-US" sz="1400" smtClean="0"/>
              <a:t> 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추상 클래스 예제 프로그램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1472" y="1357298"/>
            <a:ext cx="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000108"/>
            <a:ext cx="5019323" cy="43704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PlaneMission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abstract class PlaneMission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long RocketFuelPerMile;//</a:t>
            </a:r>
            <a:r>
              <a:rPr lang="ko-KR" altLang="en-US" sz="1000" smtClean="0"/>
              <a:t>마일당 필요한 연료</a:t>
            </a:r>
          </a:p>
          <a:p>
            <a:r>
              <a:rPr lang="en-US" altLang="ko-KR" sz="1000" smtClean="0"/>
              <a:t>        public long RocketSpeedMPH; //</a:t>
            </a:r>
            <a:r>
              <a:rPr lang="ko-KR" altLang="en-US" sz="1000" smtClean="0"/>
              <a:t>속도</a:t>
            </a:r>
          </a:p>
          <a:p>
            <a:r>
              <a:rPr lang="en-US" altLang="ko-KR" sz="1000" smtClean="0"/>
              <a:t>        public int MilesToPlanet; //</a:t>
            </a:r>
            <a:r>
              <a:rPr lang="ko-KR" altLang="en-US" sz="1000" smtClean="0"/>
              <a:t>거리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long UnitsOfFuelNeeded()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return MilesToPlanet * RocketFuelPerMile;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int TimeNeeded()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return MilesToPlanet / (int)RocketSpeedMPH;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string FuelNeeded()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return "</a:t>
            </a:r>
            <a:r>
              <a:rPr lang="ko-KR" altLang="en-US" sz="1000" smtClean="0"/>
              <a:t>우리는 행성에 가기 위해서 </a:t>
            </a:r>
            <a:r>
              <a:rPr lang="en-US" altLang="ko-KR" sz="1000" smtClean="0"/>
              <a:t>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MilesToPlanet * RocketFuelPerMile</a:t>
            </a:r>
          </a:p>
          <a:p>
            <a:r>
              <a:rPr lang="ko-KR" altLang="en-US" sz="1000" smtClean="0"/>
              <a:t>                </a:t>
            </a:r>
            <a:r>
              <a:rPr lang="en-US" altLang="ko-KR" sz="1000" smtClean="0"/>
              <a:t>+ "</a:t>
            </a:r>
            <a:r>
              <a:rPr lang="ko-KR" altLang="en-US" sz="1000" smtClean="0"/>
              <a:t>의 기름이 필요합니다</a:t>
            </a:r>
            <a:r>
              <a:rPr lang="en-US" altLang="ko-KR" sz="1000" smtClean="0"/>
              <a:t>."</a:t>
            </a:r>
            <a:r>
              <a:rPr lang="ko-KR" altLang="en-US" sz="1000" smtClean="0"/>
              <a:t> </a:t>
            </a:r>
            <a:r>
              <a:rPr lang="en-US" altLang="ko-KR" sz="1000" smtClean="0"/>
              <a:t>+</a:t>
            </a:r>
          </a:p>
          <a:p>
            <a:r>
              <a:rPr lang="ko-KR" altLang="en-US" sz="1000" smtClean="0"/>
              <a:t>                </a:t>
            </a:r>
            <a:r>
              <a:rPr lang="en-US" altLang="ko-KR" sz="1000" smtClean="0"/>
              <a:t>" </a:t>
            </a:r>
            <a:r>
              <a:rPr lang="ko-KR" altLang="en-US" sz="1000" smtClean="0"/>
              <a:t>그리고 시간은 </a:t>
            </a:r>
            <a:r>
              <a:rPr lang="en-US" altLang="ko-KR" sz="1000" smtClean="0"/>
              <a:t>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TimeNeeded() + "</a:t>
            </a:r>
            <a:r>
              <a:rPr lang="ko-KR" altLang="en-US" sz="1000" smtClean="0"/>
              <a:t>시간이 소요됩니다</a:t>
            </a:r>
            <a:r>
              <a:rPr lang="en-US" altLang="ko-KR" sz="1000" smtClean="0"/>
              <a:t>";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4929190" y="0"/>
            <a:ext cx="370486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PlaneMission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button1_Click(object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Mars mars = new Mars();</a:t>
            </a:r>
          </a:p>
          <a:p>
            <a:r>
              <a:rPr lang="en-US" altLang="ko-KR" sz="1000" smtClean="0"/>
              <a:t>            textBox1.Text = mars.FuelNeeded();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button2_Click(object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Venus  venus = new Venus ();</a:t>
            </a:r>
          </a:p>
          <a:p>
            <a:r>
              <a:rPr lang="en-US" altLang="ko-KR" sz="1000" smtClean="0"/>
              <a:t>            textBox1.Text = venus.FuelNeeded();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286512" y="3103126"/>
            <a:ext cx="2182008" cy="375487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PlaneMission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Venus : PlaneMission 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Venus()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MilesToPlanet = 40000;</a:t>
            </a:r>
          </a:p>
          <a:p>
            <a:r>
              <a:rPr lang="en-US" altLang="ko-KR" sz="1000" smtClean="0"/>
              <a:t>            RocketFuelPerMile = 20;</a:t>
            </a:r>
          </a:p>
          <a:p>
            <a:r>
              <a:rPr lang="en-US" altLang="ko-KR" sz="1000" smtClean="0"/>
              <a:t>            RocketSpeedMPH = 100;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class Mars : PlaneMission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Mars()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MilesToPlanet = 80000;</a:t>
            </a:r>
          </a:p>
          <a:p>
            <a:r>
              <a:rPr lang="en-US" altLang="ko-KR" sz="1000" smtClean="0"/>
              <a:t>            RocketFuelPerMile = 40;</a:t>
            </a:r>
          </a:p>
          <a:p>
            <a:r>
              <a:rPr lang="en-US" altLang="ko-KR" sz="1000" smtClean="0"/>
              <a:t>            RocketSpeedMPH = 200;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다형성</a:t>
            </a:r>
            <a:endParaRPr lang="en-US" altLang="ko-KR" sz="1400" b="1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406" y="857232"/>
            <a:ext cx="903324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다형성이란  한 객체가 여러 모양을 가질 수 있다는 것을 뜻합니다</a:t>
            </a:r>
            <a:endParaRPr lang="en-US" altLang="ko-KR" sz="1400" b="1" smtClean="0"/>
          </a:p>
          <a:p>
            <a:r>
              <a:rPr lang="en-US" altLang="ko-KR" sz="1400" b="1" smtClean="0"/>
              <a:t>(= </a:t>
            </a:r>
            <a:r>
              <a:rPr lang="ko-KR" altLang="en-US" sz="1400" b="1" smtClean="0"/>
              <a:t>같은 메시지 전달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수행결과의 상이</a:t>
            </a:r>
            <a:r>
              <a:rPr lang="en-US" altLang="ko-KR" sz="1400" b="1" smtClean="0"/>
              <a:t>)</a:t>
            </a:r>
          </a:p>
          <a:p>
            <a:endParaRPr lang="en-US" altLang="ko-KR" sz="1400" smtClean="0"/>
          </a:p>
          <a:p>
            <a:r>
              <a:rPr lang="ko-KR" altLang="en-US" sz="1400" smtClean="0"/>
              <a:t>즉</a:t>
            </a:r>
            <a:r>
              <a:rPr lang="en-US" altLang="ko-KR" sz="1400" smtClean="0"/>
              <a:t>, </a:t>
            </a:r>
            <a:r>
              <a:rPr lang="ko-KR" altLang="en-US" sz="1400" smtClean="0"/>
              <a:t>어떤 선언문이나 메서드에서 요구하는 객체 대신에 </a:t>
            </a:r>
            <a:endParaRPr lang="en-US" altLang="ko-KR" sz="1400" smtClean="0"/>
          </a:p>
          <a:p>
            <a:r>
              <a:rPr lang="ko-KR" altLang="en-US" sz="1400" smtClean="0"/>
              <a:t>정해진 클래스의 서브 클래스에 속하는 객체나 </a:t>
            </a:r>
            <a:endParaRPr lang="en-US" altLang="ko-KR" sz="1400" smtClean="0"/>
          </a:p>
          <a:p>
            <a:r>
              <a:rPr lang="ko-KR" altLang="en-US" sz="1400" smtClean="0"/>
              <a:t>해당 인터페이스를 구현하는 객체를 집어 넣는 식으로 </a:t>
            </a:r>
            <a:endParaRPr lang="en-US" altLang="ko-KR" sz="1400" smtClean="0"/>
          </a:p>
          <a:p>
            <a:r>
              <a:rPr lang="ko-KR" altLang="en-US" sz="1400" b="1" smtClean="0"/>
              <a:t>다른 유형의 객체를 집어 넣을 수 있도록 하는 것이 다형성을</a:t>
            </a:r>
            <a:endParaRPr lang="en-US" altLang="ko-KR" sz="1400" b="1" smtClean="0"/>
          </a:p>
          <a:p>
            <a:r>
              <a:rPr lang="ko-KR" altLang="en-US" sz="1400" b="1" smtClean="0"/>
              <a:t> 활용하는 것이다</a:t>
            </a:r>
            <a:r>
              <a:rPr lang="en-US" altLang="ko-KR" sz="1400" b="1" smtClean="0"/>
              <a:t>.</a:t>
            </a:r>
          </a:p>
          <a:p>
            <a:endParaRPr lang="en-US" altLang="ko-KR" sz="1400" smtClean="0"/>
          </a:p>
          <a:p>
            <a:r>
              <a:rPr lang="en-US" altLang="ko-KR" sz="1400" b="1" smtClean="0"/>
              <a:t>[</a:t>
            </a:r>
            <a:r>
              <a:rPr lang="ko-KR" altLang="en-US" sz="1400" b="1" smtClean="0"/>
              <a:t>다형성의 종류</a:t>
            </a:r>
            <a:r>
              <a:rPr lang="en-US" altLang="ko-KR" sz="1400" b="1" smtClean="0"/>
              <a:t>]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smtClean="0"/>
              <a:t>  </a:t>
            </a:r>
            <a:r>
              <a:rPr lang="ko-KR" altLang="en-US" sz="1400" smtClean="0"/>
              <a:t>어떤 참조 변수에 다른 클래스에 속하는 인스턴스를 대입하는 경우</a:t>
            </a:r>
            <a:endParaRPr lang="en-US" altLang="ko-KR" sz="1400" smtClean="0"/>
          </a:p>
          <a:p>
            <a:r>
              <a:rPr lang="en-US" altLang="ko-KR" sz="1200" smtClean="0"/>
              <a:t>   (</a:t>
            </a:r>
            <a:r>
              <a:rPr lang="ko-KR" altLang="en-US" sz="1200" smtClean="0"/>
              <a:t>예</a:t>
            </a:r>
            <a:r>
              <a:rPr lang="en-US" altLang="ko-KR" sz="1200" smtClean="0"/>
              <a:t>)  NectarStinger bertha= new NectarStinger();</a:t>
            </a:r>
          </a:p>
          <a:p>
            <a:r>
              <a:rPr lang="en-US" altLang="ko-KR" sz="1200" smtClean="0"/>
              <a:t>          INectarCollector gatherer=bertha  </a:t>
            </a:r>
            <a:r>
              <a:rPr lang="en-US" altLang="ko-KR" sz="1200" b="1" smtClean="0"/>
              <a:t>//NectarStinger </a:t>
            </a:r>
            <a:r>
              <a:rPr lang="ko-KR" altLang="en-US" sz="1200" b="1" smtClean="0"/>
              <a:t>클래스가 </a:t>
            </a:r>
            <a:r>
              <a:rPr lang="en-US" altLang="ko-KR" sz="1200" b="1" smtClean="0"/>
              <a:t>INectarCollector</a:t>
            </a:r>
            <a:r>
              <a:rPr lang="ko-KR" altLang="en-US" sz="1200" b="1" smtClean="0"/>
              <a:t>를 </a:t>
            </a:r>
            <a:r>
              <a:rPr lang="en-US" altLang="ko-KR" sz="1200" b="1" smtClean="0"/>
              <a:t>base</a:t>
            </a:r>
            <a:r>
              <a:rPr lang="ko-KR" altLang="en-US" sz="1200" b="1" smtClean="0"/>
              <a:t>로 하는 경우</a:t>
            </a:r>
            <a:endParaRPr lang="en-US" altLang="ko-KR" sz="1200" b="1" smtClean="0"/>
          </a:p>
          <a:p>
            <a:pPr>
              <a:buFont typeface="Arial" pitchFamily="34" charset="0"/>
              <a:buChar char="•"/>
            </a:pPr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smtClean="0"/>
              <a:t>  </a:t>
            </a:r>
            <a:r>
              <a:rPr lang="ko-KR" altLang="en-US" sz="1400" smtClean="0"/>
              <a:t>베이스 클래스를 넣어야 할 부분에 서브 클래스를 사용하는 업 캐스팅</a:t>
            </a:r>
            <a:endParaRPr lang="en-US" altLang="ko-KR" sz="1400" smtClean="0"/>
          </a:p>
          <a:p>
            <a:r>
              <a:rPr lang="en-US" altLang="ko-KR" sz="1400" smtClean="0"/>
              <a:t>   </a:t>
            </a:r>
            <a:r>
              <a:rPr lang="en-US" altLang="ko-KR" sz="1200" smtClean="0"/>
              <a:t>(</a:t>
            </a:r>
            <a:r>
              <a:rPr lang="ko-KR" altLang="en-US" sz="1200" smtClean="0"/>
              <a:t>예</a:t>
            </a:r>
            <a:r>
              <a:rPr lang="en-US" altLang="ko-KR" sz="1200" smtClean="0"/>
              <a:t>)  spot= new Dog();</a:t>
            </a:r>
          </a:p>
          <a:p>
            <a:r>
              <a:rPr lang="en-US" altLang="ko-KR" sz="1200" smtClean="0"/>
              <a:t>          zooKeeper.FeedAnimal(spot); </a:t>
            </a:r>
            <a:r>
              <a:rPr lang="en-US" altLang="ko-KR" sz="1200" b="1" smtClean="0"/>
              <a:t>//FeedAnimal </a:t>
            </a:r>
            <a:r>
              <a:rPr lang="ko-KR" altLang="en-US" sz="1200" b="1" smtClean="0"/>
              <a:t>메서드에 </a:t>
            </a:r>
            <a:r>
              <a:rPr lang="en-US" altLang="ko-KR" sz="1200" b="1" smtClean="0"/>
              <a:t>Animal </a:t>
            </a:r>
            <a:r>
              <a:rPr lang="ko-KR" altLang="en-US" sz="1200" b="1" smtClean="0"/>
              <a:t>객체를 넘겨야 하는데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상속받은 </a:t>
            </a:r>
            <a:r>
              <a:rPr lang="en-US" altLang="ko-KR" sz="1200" b="1" smtClean="0"/>
              <a:t>Dog </a:t>
            </a:r>
            <a:r>
              <a:rPr lang="ko-KR" altLang="en-US" sz="1200" b="1" smtClean="0"/>
              <a:t>객체를 넘기는 경우</a:t>
            </a:r>
            <a:endParaRPr lang="en-US" altLang="ko-KR" sz="1200" b="1" smtClean="0"/>
          </a:p>
          <a:p>
            <a:pPr>
              <a:buFont typeface="Arial" pitchFamily="34" charset="0"/>
              <a:buChar char="•"/>
            </a:pPr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smtClean="0"/>
              <a:t>  </a:t>
            </a:r>
            <a:r>
              <a:rPr lang="ko-KR" altLang="en-US" sz="1400" smtClean="0"/>
              <a:t>인터페이스 유형의 참조 변수를 만들어서  그 인터페이스를 구현하는 객체를 가리키는 경우</a:t>
            </a:r>
            <a:endParaRPr lang="en-US" altLang="ko-KR" sz="1400" smtClean="0"/>
          </a:p>
          <a:p>
            <a:r>
              <a:rPr lang="en-US" altLang="ko-KR" sz="1200" smtClean="0"/>
              <a:t>   (</a:t>
            </a:r>
            <a:r>
              <a:rPr lang="ko-KR" altLang="en-US" sz="1200" smtClean="0"/>
              <a:t>예</a:t>
            </a:r>
            <a:r>
              <a:rPr lang="en-US" altLang="ko-KR" sz="1200" smtClean="0"/>
              <a:t>) IStingPatrol defender=new StingPatrol() ; //</a:t>
            </a:r>
            <a:r>
              <a:rPr lang="ko-KR" altLang="en-US" sz="1200" smtClean="0"/>
              <a:t>업캐스팅의 수행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smtClean="0"/>
              <a:t>  as </a:t>
            </a:r>
            <a:r>
              <a:rPr lang="ko-KR" altLang="en-US" sz="1400" smtClean="0"/>
              <a:t>키워드를 이용하는 다운캐스팅 </a:t>
            </a:r>
            <a:endParaRPr lang="en-US" altLang="ko-KR" sz="1400" smtClean="0"/>
          </a:p>
          <a:p>
            <a:r>
              <a:rPr lang="en-US" altLang="ko-KR" sz="1200" smtClean="0"/>
              <a:t>   (</a:t>
            </a:r>
            <a:r>
              <a:rPr lang="ko-KR" altLang="en-US" sz="1200" smtClean="0"/>
              <a:t>예</a:t>
            </a:r>
            <a:r>
              <a:rPr lang="en-US" altLang="ko-KR" sz="1200" smtClean="0"/>
              <a:t>)  void MaintainTheHive(Iworker worker) {</a:t>
            </a:r>
          </a:p>
          <a:p>
            <a:r>
              <a:rPr lang="en-US" altLang="ko-KR" sz="1200" smtClean="0"/>
              <a:t>              if(worker is HiveMaintainer) {</a:t>
            </a:r>
          </a:p>
          <a:p>
            <a:r>
              <a:rPr lang="en-US" altLang="ko-KR" sz="1200" smtClean="0"/>
              <a:t>                  HiveMaintainer maintainer=worker as HiveMaintainer;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5715008" y="571480"/>
            <a:ext cx="3189527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베이스 클래스가 들어갈 자리에</a:t>
            </a:r>
            <a:endParaRPr lang="en-US" altLang="ko-KR" sz="1200" smtClean="0"/>
          </a:p>
          <a:p>
            <a:r>
              <a:rPr lang="ko-KR" altLang="en-US" sz="1200" smtClean="0"/>
              <a:t>서브 클래스를 넣는 것을 업 캐스팅</a:t>
            </a:r>
            <a:endParaRPr lang="en-US" altLang="ko-KR" sz="1200" smtClean="0"/>
          </a:p>
          <a:p>
            <a:r>
              <a:rPr lang="ko-KR" altLang="en-US" sz="1200" smtClean="0"/>
              <a:t>이라고 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이경우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베이스클래스에 있는 </a:t>
            </a:r>
            <a:endParaRPr lang="en-US" altLang="ko-KR" sz="1200" smtClean="0"/>
          </a:p>
          <a:p>
            <a:r>
              <a:rPr lang="ko-KR" altLang="en-US" sz="1200" smtClean="0"/>
              <a:t>속성과 메서드만을 사용할 수 있다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(</a:t>
            </a:r>
            <a:r>
              <a:rPr lang="ko-KR" altLang="en-US" sz="1200" smtClean="0"/>
              <a:t>예</a:t>
            </a:r>
            <a:r>
              <a:rPr lang="en-US" altLang="ko-KR" sz="1200" smtClean="0"/>
              <a:t>) Applicance power=new CoffeeMaker();</a:t>
            </a:r>
          </a:p>
          <a:p>
            <a:r>
              <a:rPr lang="en-US" altLang="ko-KR" sz="1200" smtClean="0"/>
              <a:t>      power. applianceMethod();</a:t>
            </a:r>
          </a:p>
          <a:p>
            <a:r>
              <a:rPr lang="en-US" altLang="ko-KR" sz="1200" smtClean="0"/>
              <a:t>      power.makeCoffee();//</a:t>
            </a:r>
            <a:r>
              <a:rPr lang="ko-KR" altLang="en-US" sz="1200" smtClean="0"/>
              <a:t>에러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다형성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836718" y="140339"/>
            <a:ext cx="3189527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베이스 클래스가 들어갈 자리에</a:t>
            </a:r>
            <a:endParaRPr lang="en-US" altLang="ko-KR" sz="1200" smtClean="0"/>
          </a:p>
          <a:p>
            <a:r>
              <a:rPr lang="ko-KR" altLang="en-US" sz="1200" smtClean="0"/>
              <a:t>서브 클래스를 넣는 것을 업 캐스팅</a:t>
            </a:r>
            <a:endParaRPr lang="en-US" altLang="ko-KR" sz="1200" smtClean="0"/>
          </a:p>
          <a:p>
            <a:r>
              <a:rPr lang="ko-KR" altLang="en-US" sz="1200" smtClean="0"/>
              <a:t>이라고 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이경우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베이스클래스에 있는 </a:t>
            </a:r>
            <a:endParaRPr lang="en-US" altLang="ko-KR" sz="1200" smtClean="0"/>
          </a:p>
          <a:p>
            <a:r>
              <a:rPr lang="ko-KR" altLang="en-US" sz="1200" smtClean="0"/>
              <a:t>속성과 메서드만을 사용할 수 있다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(</a:t>
            </a:r>
            <a:r>
              <a:rPr lang="ko-KR" altLang="en-US" sz="1200" smtClean="0"/>
              <a:t>예</a:t>
            </a:r>
            <a:r>
              <a:rPr lang="en-US" altLang="ko-KR" sz="1200" smtClean="0"/>
              <a:t>) Applicance power=new CoffeeMaker();</a:t>
            </a:r>
          </a:p>
          <a:p>
            <a:r>
              <a:rPr lang="en-US" altLang="ko-KR" sz="1200" smtClean="0"/>
              <a:t>      power. applianceMethod();</a:t>
            </a:r>
          </a:p>
          <a:p>
            <a:r>
              <a:rPr lang="en-US" altLang="ko-KR" sz="1200" smtClean="0"/>
              <a:t>      power.makeCoffee();//</a:t>
            </a:r>
            <a:r>
              <a:rPr lang="ko-KR" altLang="en-US" sz="1200" smtClean="0"/>
              <a:t>에러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5429870" y="2402006"/>
            <a:ext cx="3563796" cy="4370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Polymor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Message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</a:t>
            </a:r>
            <a:r>
              <a:rPr lang="en-US" altLang="ko-KR" sz="1000" b="1" smtClean="0"/>
              <a:t>virtual</a:t>
            </a:r>
            <a:r>
              <a:rPr lang="en-US" altLang="ko-KR" sz="1000" smtClean="0"/>
              <a:t> public string Display()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return</a:t>
            </a:r>
            <a:r>
              <a:rPr lang="ko-KR" altLang="en-US" sz="1000" smtClean="0"/>
              <a:t> </a:t>
            </a:r>
            <a:r>
              <a:rPr lang="en-US" altLang="ko-KR" sz="1000" smtClean="0"/>
              <a:t>"</a:t>
            </a:r>
            <a:r>
              <a:rPr lang="ko-KR" altLang="en-US" sz="1000" smtClean="0"/>
              <a:t>이것은 </a:t>
            </a:r>
            <a:r>
              <a:rPr lang="en-US" altLang="ko-KR" sz="1000" smtClean="0"/>
              <a:t>Message </a:t>
            </a:r>
            <a:r>
              <a:rPr lang="ko-KR" altLang="en-US" sz="1000" smtClean="0"/>
              <a:t>클래스의 메세지입니다</a:t>
            </a:r>
            <a:r>
              <a:rPr lang="en-US" altLang="ko-KR" sz="1000" smtClean="0"/>
              <a:t>";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class sub : Message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b="1" smtClean="0"/>
              <a:t>        override  </a:t>
            </a:r>
            <a:r>
              <a:rPr lang="en-US" altLang="ko-KR" sz="1000" smtClean="0"/>
              <a:t>public string Display()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return</a:t>
            </a:r>
            <a:r>
              <a:rPr lang="ko-KR" altLang="en-US" sz="1000" smtClean="0"/>
              <a:t> </a:t>
            </a:r>
            <a:r>
              <a:rPr lang="en-US" altLang="ko-KR" sz="1000" smtClean="0"/>
              <a:t>"</a:t>
            </a:r>
            <a:r>
              <a:rPr lang="ko-KR" altLang="en-US" sz="1000" smtClean="0"/>
              <a:t>이것은 </a:t>
            </a:r>
            <a:r>
              <a:rPr lang="en-US" altLang="ko-KR" sz="1000" smtClean="0"/>
              <a:t>Sub </a:t>
            </a:r>
            <a:r>
              <a:rPr lang="ko-KR" altLang="en-US" sz="1000" smtClean="0"/>
              <a:t>클래스의 메세지입니다</a:t>
            </a:r>
            <a:r>
              <a:rPr lang="en-US" altLang="ko-KR" sz="1000" smtClean="0"/>
              <a:t>";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class subsub : sub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b="1" smtClean="0"/>
              <a:t>        override </a:t>
            </a:r>
            <a:r>
              <a:rPr lang="en-US" altLang="ko-KR" sz="1000" smtClean="0"/>
              <a:t>public string Display()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return</a:t>
            </a:r>
            <a:r>
              <a:rPr lang="ko-KR" altLang="en-US" sz="1000" smtClean="0"/>
              <a:t> </a:t>
            </a:r>
            <a:r>
              <a:rPr lang="en-US" altLang="ko-KR" sz="1000" smtClean="0"/>
              <a:t>"</a:t>
            </a:r>
            <a:r>
              <a:rPr lang="ko-KR" altLang="en-US" sz="1000" smtClean="0"/>
              <a:t>이것은 </a:t>
            </a:r>
            <a:r>
              <a:rPr lang="en-US" altLang="ko-KR" sz="1000" smtClean="0"/>
              <a:t>SubSub </a:t>
            </a:r>
            <a:r>
              <a:rPr lang="ko-KR" altLang="en-US" sz="1000" smtClean="0"/>
              <a:t>클래스의 메세지입니다</a:t>
            </a:r>
            <a:r>
              <a:rPr lang="en-US" altLang="ko-KR" sz="1000" smtClean="0"/>
              <a:t>";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285720" y="857232"/>
            <a:ext cx="4801314" cy="5786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Polymor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</a:t>
            </a:r>
          </a:p>
          <a:p>
            <a:r>
              <a:rPr lang="en-US" altLang="ko-KR" sz="1000" smtClean="0"/>
              <a:t>        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Message[] message;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button1_Click(object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string str, str_result="“;</a:t>
            </a:r>
            <a:endParaRPr lang="ko-KR" altLang="en-US" sz="1000" smtClean="0"/>
          </a:p>
          <a:p>
            <a:r>
              <a:rPr lang="en-US" altLang="ko-KR" sz="1000" smtClean="0"/>
              <a:t>            message = new Message[5];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 Message</a:t>
            </a:r>
            <a:r>
              <a:rPr lang="ko-KR" altLang="en-US" sz="1000" smtClean="0"/>
              <a:t>가 들어갈 곳에 </a:t>
            </a:r>
            <a:r>
              <a:rPr lang="en-US" altLang="ko-KR" sz="1000" smtClean="0"/>
              <a:t>sub, subsub</a:t>
            </a:r>
            <a:r>
              <a:rPr lang="ko-KR" altLang="en-US" sz="1000" smtClean="0"/>
              <a:t>를 사용하므로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 </a:t>
            </a:r>
            <a:r>
              <a:rPr lang="ko-KR" altLang="en-US" sz="1000" smtClean="0"/>
              <a:t>다형성 기능을 사용하고 있다</a:t>
            </a:r>
          </a:p>
          <a:p>
            <a:r>
              <a:rPr lang="en-US" altLang="ko-KR" sz="1000" smtClean="0"/>
              <a:t>            message[0] = new sub();</a:t>
            </a:r>
          </a:p>
          <a:p>
            <a:r>
              <a:rPr lang="en-US" altLang="ko-KR" sz="1000" smtClean="0"/>
              <a:t>            message[1] = new Message();</a:t>
            </a:r>
          </a:p>
          <a:p>
            <a:r>
              <a:rPr lang="en-US" altLang="ko-KR" sz="1000" smtClean="0"/>
              <a:t>            message[2] = new subsub ();</a:t>
            </a:r>
          </a:p>
          <a:p>
            <a:r>
              <a:rPr lang="en-US" altLang="ko-KR" sz="1000" smtClean="0"/>
              <a:t>            message[3] = new sub();</a:t>
            </a:r>
          </a:p>
          <a:p>
            <a:r>
              <a:rPr lang="en-US" altLang="ko-KR" sz="1000" smtClean="0"/>
              <a:t>            message[4] = new subsub();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//Virtual</a:t>
            </a:r>
            <a:r>
              <a:rPr lang="ko-KR" altLang="en-US" sz="1000" smtClean="0"/>
              <a:t>과 </a:t>
            </a:r>
            <a:r>
              <a:rPr lang="en-US" altLang="ko-KR" sz="1000" smtClean="0"/>
              <a:t>Override</a:t>
            </a:r>
            <a:r>
              <a:rPr lang="ko-KR" altLang="en-US" sz="1000" smtClean="0"/>
              <a:t>를 사용하지 않으면</a:t>
            </a:r>
            <a:r>
              <a:rPr lang="en-US" altLang="ko-KR" sz="1000" smtClean="0"/>
              <a:t>,</a:t>
            </a:r>
            <a:endParaRPr lang="ko-KR" altLang="en-US" sz="1000" smtClean="0"/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//</a:t>
            </a:r>
            <a:r>
              <a:rPr lang="ko-KR" altLang="en-US" sz="1000" smtClean="0"/>
              <a:t>항상 </a:t>
            </a:r>
            <a:r>
              <a:rPr lang="en-US" altLang="ko-KR" sz="1000" smtClean="0"/>
              <a:t>Message</a:t>
            </a:r>
            <a:r>
              <a:rPr lang="ko-KR" altLang="en-US" sz="1000" smtClean="0"/>
              <a:t>의 </a:t>
            </a:r>
            <a:r>
              <a:rPr lang="en-US" altLang="ko-KR" sz="1000" smtClean="0"/>
              <a:t>Display</a:t>
            </a:r>
            <a:r>
              <a:rPr lang="ko-KR" altLang="en-US" sz="1000" smtClean="0"/>
              <a:t>만 호출된다            </a:t>
            </a:r>
          </a:p>
          <a:p>
            <a:r>
              <a:rPr lang="nn-NO" altLang="ko-KR" sz="1000" smtClean="0"/>
              <a:t>            for (int i=0; i &lt; 5; i++)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str = message[i].Display(); </a:t>
            </a:r>
            <a:r>
              <a:rPr lang="en-US" altLang="ko-KR" sz="1000" b="1" smtClean="0"/>
              <a:t>//</a:t>
            </a:r>
            <a:r>
              <a:rPr lang="ko-KR" altLang="en-US" sz="1000" b="1" smtClean="0"/>
              <a:t>동일 메소드</a:t>
            </a:r>
            <a:r>
              <a:rPr lang="en-US" altLang="ko-KR" sz="1000" b="1" smtClean="0"/>
              <a:t>, </a:t>
            </a:r>
            <a:r>
              <a:rPr lang="ko-KR" altLang="en-US" sz="1000" b="1" smtClean="0"/>
              <a:t>다른 수행결과 </a:t>
            </a:r>
            <a:r>
              <a:rPr lang="en-US" altLang="ko-KR" sz="1000" b="1" smtClean="0"/>
              <a:t>!!=&gt;</a:t>
            </a:r>
            <a:r>
              <a:rPr lang="ko-KR" altLang="en-US" sz="1000" b="1" smtClean="0"/>
              <a:t>다형성</a:t>
            </a:r>
            <a:endParaRPr lang="en-US" altLang="ko-KR" sz="1000" b="1" smtClean="0"/>
          </a:p>
          <a:p>
            <a:r>
              <a:rPr lang="pt-BR" altLang="ko-KR" sz="1000" smtClean="0"/>
              <a:t>                str_result= str_result +"\r\n"+ str+ "\r\n";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}</a:t>
            </a:r>
            <a:endParaRPr lang="ko-KR" altLang="en-US" sz="1000" smtClean="0"/>
          </a:p>
          <a:p>
            <a:r>
              <a:rPr lang="en-US" altLang="ko-KR" sz="1000" smtClean="0"/>
              <a:t>            textBox1.Text = str_result;</a:t>
            </a:r>
            <a:r>
              <a:rPr lang="ko-KR" altLang="en-US" sz="1000" smtClean="0"/>
              <a:t>            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14290"/>
            <a:ext cx="35242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14612" y="178592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/>
              <a:t>분류를 위한 공백</a:t>
            </a:r>
            <a:endParaRPr lang="en-US" altLang="ko-KR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829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프로그램 작성 과제 </a:t>
            </a:r>
            <a:r>
              <a:rPr lang="en-US" altLang="ko-KR" sz="1400" b="1" smtClean="0"/>
              <a:t>(</a:t>
            </a:r>
            <a:r>
              <a:rPr lang="ko-KR" altLang="en-US" sz="1400" b="1" smtClean="0"/>
              <a:t>상속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추상클래스를 활용하는 프로그램</a:t>
            </a:r>
            <a:r>
              <a:rPr lang="en-US" altLang="ko-KR" sz="1400" b="1" smtClean="0"/>
              <a:t>)</a:t>
            </a:r>
            <a:r>
              <a:rPr lang="ko-KR" altLang="en-US" sz="1400" b="1" smtClean="0"/>
              <a:t> </a:t>
            </a:r>
            <a:r>
              <a:rPr lang="en-US" altLang="ko-KR" sz="1400" b="1" smtClean="0"/>
              <a:t>: </a:t>
            </a:r>
            <a:r>
              <a:rPr lang="ko-KR" altLang="en-US" sz="1400" b="1" smtClean="0"/>
              <a:t>과제를 내고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소스를 이해한 후 설명하게 한다</a:t>
            </a:r>
            <a:endParaRPr lang="en-US" altLang="ko-KR" sz="1400" b="1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8596" y="857232"/>
            <a:ext cx="5290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이번 작성 과제는 아래의 집을 돌아다니는 프로그램을 제작한다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2214546" y="1428736"/>
            <a:ext cx="2000264" cy="114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livingRoom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4810" y="1428736"/>
            <a:ext cx="2000264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diningRoom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4810" y="2000240"/>
            <a:ext cx="2000264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kitchen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62567" y="1547098"/>
            <a:ext cx="142876" cy="3571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3108" y="1785926"/>
            <a:ext cx="142876" cy="357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6069" y="2091666"/>
            <a:ext cx="142876" cy="357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42763" y="1896548"/>
            <a:ext cx="399909" cy="1578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785926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frontYard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29388" y="2071678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backYard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14744" y="278605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garden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0034" y="1214422"/>
            <a:ext cx="7786742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3429000"/>
            <a:ext cx="749538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위의 프로그램 제작을 위하여 필요한 객체는</a:t>
            </a:r>
            <a:endParaRPr lang="en-US" altLang="ko-KR" sz="1200" smtClean="0"/>
          </a:p>
          <a:p>
            <a:r>
              <a:rPr lang="en-US" altLang="ko-KR" sz="1200" smtClean="0"/>
              <a:t>  -  livingRoom, diningRoom, kitchen, frontYard, backYard, garden </a:t>
            </a:r>
            <a:r>
              <a:rPr lang="ko-KR" altLang="en-US" sz="1200" smtClean="0"/>
              <a:t>이 있다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모든 객체의 공통적인 특성은  </a:t>
            </a:r>
            <a:r>
              <a:rPr lang="en-US" altLang="ko-KR" sz="1200" smtClean="0"/>
              <a:t>Name, Description, Exit(=</a:t>
            </a:r>
            <a:r>
              <a:rPr lang="ko-KR" altLang="en-US" sz="1200" smtClean="0"/>
              <a:t>이동할 수 있는 곳</a:t>
            </a:r>
            <a:r>
              <a:rPr lang="en-US" altLang="ko-KR" sz="1200" smtClean="0"/>
              <a:t>) </a:t>
            </a:r>
            <a:r>
              <a:rPr lang="ko-KR" altLang="en-US" sz="1200" smtClean="0"/>
              <a:t>이다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객체의 특성으로 분리해 보면</a:t>
            </a:r>
            <a:endParaRPr lang="en-US" altLang="ko-KR" sz="1200" smtClean="0"/>
          </a:p>
          <a:p>
            <a:r>
              <a:rPr lang="en-US" altLang="ko-KR" sz="1200" smtClean="0"/>
              <a:t>  -  Room</a:t>
            </a:r>
            <a:r>
              <a:rPr lang="ko-KR" altLang="en-US" sz="1200" smtClean="0"/>
              <a:t>의 특성 </a:t>
            </a:r>
            <a:r>
              <a:rPr lang="en-US" altLang="ko-KR" sz="1200" smtClean="0"/>
              <a:t>: livingRoom, diningRoom, kitchen</a:t>
            </a:r>
          </a:p>
          <a:p>
            <a:r>
              <a:rPr lang="en-US" altLang="ko-KR" sz="1200" smtClean="0"/>
              <a:t>  -  Outside</a:t>
            </a:r>
            <a:r>
              <a:rPr lang="ko-KR" altLang="en-US" sz="1200" smtClean="0"/>
              <a:t>의 특성 </a:t>
            </a:r>
            <a:r>
              <a:rPr lang="en-US" altLang="ko-KR" sz="1200" smtClean="0"/>
              <a:t>: frontYard, backYard, garden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그리고 객체의 특성 중에서 외부와 내부를 연결하는 문을 가지는 경우가 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pPr>
              <a:buFont typeface="Wingdings"/>
              <a:buChar char="è"/>
            </a:pPr>
            <a:r>
              <a:rPr lang="ko-KR" altLang="en-US" sz="1200" smtClean="0">
                <a:sym typeface="Wingdings" pitchFamily="2" charset="2"/>
              </a:rPr>
              <a:t>그러므로</a:t>
            </a:r>
            <a:r>
              <a:rPr lang="en-US" altLang="ko-KR" sz="1200" smtClean="0">
                <a:sym typeface="Wingdings" pitchFamily="2" charset="2"/>
              </a:rPr>
              <a:t>, </a:t>
            </a:r>
          </a:p>
          <a:p>
            <a:r>
              <a:rPr lang="en-US" altLang="ko-KR" sz="1200" smtClean="0">
                <a:sym typeface="Wingdings" pitchFamily="2" charset="2"/>
              </a:rPr>
              <a:t>    Room</a:t>
            </a:r>
            <a:r>
              <a:rPr lang="ko-KR" altLang="en-US" sz="1200" smtClean="0">
                <a:sym typeface="Wingdings" pitchFamily="2" charset="2"/>
              </a:rPr>
              <a:t>과 </a:t>
            </a:r>
            <a:r>
              <a:rPr lang="en-US" altLang="ko-KR" sz="1200" smtClean="0">
                <a:sym typeface="Wingdings" pitchFamily="2" charset="2"/>
              </a:rPr>
              <a:t>Outside</a:t>
            </a:r>
            <a:r>
              <a:rPr lang="ko-KR" altLang="en-US" sz="1200" smtClean="0">
                <a:sym typeface="Wingdings" pitchFamily="2" charset="2"/>
              </a:rPr>
              <a:t>의 공통 특성을 모아서 상속 구조를 만들고</a:t>
            </a:r>
            <a:r>
              <a:rPr lang="en-US" altLang="ko-KR" sz="1200" smtClean="0">
                <a:sym typeface="Wingdings" pitchFamily="2" charset="2"/>
              </a:rPr>
              <a:t>, </a:t>
            </a:r>
            <a:r>
              <a:rPr lang="ko-KR" altLang="en-US" sz="1200" smtClean="0">
                <a:sym typeface="Wingdings" pitchFamily="2" charset="2"/>
              </a:rPr>
              <a:t>상위 클래스는 </a:t>
            </a:r>
            <a:r>
              <a:rPr lang="en-US" altLang="ko-KR" sz="1200" smtClean="0">
                <a:sym typeface="Wingdings" pitchFamily="2" charset="2"/>
              </a:rPr>
              <a:t>Location</a:t>
            </a:r>
            <a:r>
              <a:rPr lang="ko-KR" altLang="en-US" sz="1200" smtClean="0">
                <a:sym typeface="Wingdings" pitchFamily="2" charset="2"/>
              </a:rPr>
              <a:t>이라고 한다</a:t>
            </a:r>
            <a:r>
              <a:rPr lang="en-US" altLang="ko-KR" sz="1200" smtClean="0">
                <a:sym typeface="Wingdings" pitchFamily="2" charset="2"/>
              </a:rPr>
              <a:t>.</a:t>
            </a:r>
          </a:p>
          <a:p>
            <a:r>
              <a:rPr lang="en-US" altLang="ko-KR" sz="1200" smtClean="0">
                <a:sym typeface="Wingdings" pitchFamily="2" charset="2"/>
              </a:rPr>
              <a:t>    Location</a:t>
            </a:r>
            <a:r>
              <a:rPr lang="ko-KR" altLang="en-US" sz="1200" smtClean="0">
                <a:sym typeface="Wingdings" pitchFamily="2" charset="2"/>
              </a:rPr>
              <a:t>은 </a:t>
            </a:r>
            <a:r>
              <a:rPr lang="en-US" altLang="ko-KR" sz="1200" smtClean="0">
                <a:sym typeface="Wingdings" pitchFamily="2" charset="2"/>
              </a:rPr>
              <a:t>Name, Description, Exits</a:t>
            </a:r>
            <a:r>
              <a:rPr lang="ko-KR" altLang="en-US" sz="1200" smtClean="0">
                <a:sym typeface="Wingdings" pitchFamily="2" charset="2"/>
              </a:rPr>
              <a:t>를 가진다</a:t>
            </a:r>
            <a:endParaRPr lang="en-US" altLang="ko-KR" sz="1200" smtClean="0">
              <a:sym typeface="Wingdings" pitchFamily="2" charset="2"/>
            </a:endParaRPr>
          </a:p>
          <a:p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    livingRoom, kitchen, frontYard, backYard</a:t>
            </a:r>
            <a:r>
              <a:rPr lang="ko-KR" altLang="en-US" sz="1200" smtClean="0">
                <a:sym typeface="Wingdings" pitchFamily="2" charset="2"/>
              </a:rPr>
              <a:t>는 외부</a:t>
            </a:r>
            <a:r>
              <a:rPr lang="en-US" altLang="ko-KR" sz="1200" smtClean="0">
                <a:sym typeface="Wingdings" pitchFamily="2" charset="2"/>
              </a:rPr>
              <a:t>/</a:t>
            </a:r>
            <a:r>
              <a:rPr lang="ko-KR" altLang="en-US" sz="1200" smtClean="0">
                <a:sym typeface="Wingdings" pitchFamily="2" charset="2"/>
              </a:rPr>
              <a:t>내부를 연결하는 문을 가진다</a:t>
            </a:r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    diningRoom</a:t>
            </a:r>
            <a:r>
              <a:rPr lang="ko-KR" altLang="en-US" sz="1200" smtClean="0">
                <a:sym typeface="Wingdings" pitchFamily="2" charset="2"/>
              </a:rPr>
              <a:t>은 </a:t>
            </a:r>
            <a:r>
              <a:rPr lang="en-US" altLang="ko-KR" sz="1200" smtClean="0">
                <a:sym typeface="Wingdings" pitchFamily="2" charset="2"/>
              </a:rPr>
              <a:t>Room</a:t>
            </a:r>
            <a:r>
              <a:rPr lang="ko-KR" altLang="en-US" sz="1200" smtClean="0">
                <a:sym typeface="Wingdings" pitchFamily="2" charset="2"/>
              </a:rPr>
              <a:t>의 특성을 가지고</a:t>
            </a:r>
            <a:r>
              <a:rPr lang="en-US" altLang="ko-KR" sz="1200" smtClean="0">
                <a:sym typeface="Wingdings" pitchFamily="2" charset="2"/>
              </a:rPr>
              <a:t>, garden</a:t>
            </a:r>
            <a:r>
              <a:rPr lang="ko-KR" altLang="en-US" sz="1200" smtClean="0">
                <a:sym typeface="Wingdings" pitchFamily="2" charset="2"/>
              </a:rPr>
              <a:t>은 </a:t>
            </a:r>
            <a:r>
              <a:rPr lang="en-US" altLang="ko-KR" sz="1200" smtClean="0">
                <a:sym typeface="Wingdings" pitchFamily="2" charset="2"/>
              </a:rPr>
              <a:t>Outside</a:t>
            </a:r>
            <a:r>
              <a:rPr lang="ko-KR" altLang="en-US" sz="1200" smtClean="0">
                <a:sym typeface="Wingdings" pitchFamily="2" charset="2"/>
              </a:rPr>
              <a:t>의 특성을 가진다   </a:t>
            </a:r>
            <a:r>
              <a:rPr lang="en-US" altLang="ko-KR" sz="1200" smtClean="0">
                <a:sym typeface="Wingdings" pitchFamily="2" charset="2"/>
              </a:rPr>
              <a:t> </a:t>
            </a:r>
            <a:r>
              <a:rPr lang="ko-KR" altLang="en-US" sz="1200" smtClean="0">
                <a:sym typeface="Wingdings" pitchFamily="2" charset="2"/>
              </a:rPr>
              <a:t>다음페이지에 정리함 </a:t>
            </a:r>
            <a:r>
              <a:rPr lang="en-US" altLang="ko-KR" sz="1200" smtClean="0">
                <a:sym typeface="Wingdings" pitchFamily="2" charset="2"/>
              </a:rPr>
              <a:t>!!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745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클래스 개념의 도입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7158" y="928670"/>
            <a:ext cx="4079963" cy="59400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using System;</a:t>
            </a:r>
          </a:p>
          <a:p>
            <a:r>
              <a:rPr lang="en-US" altLang="ko-KR" sz="1000" smtClean="0"/>
              <a:t>using System.Collections.Generic;</a:t>
            </a:r>
          </a:p>
          <a:p>
            <a:r>
              <a:rPr lang="en-US" altLang="ko-KR" sz="1000" smtClean="0"/>
              <a:t>using System.ComponentModel;</a:t>
            </a:r>
          </a:p>
          <a:p>
            <a:r>
              <a:rPr lang="en-US" altLang="ko-KR" sz="1000" smtClean="0"/>
              <a:t>using System.Data;</a:t>
            </a:r>
          </a:p>
          <a:p>
            <a:r>
              <a:rPr lang="en-US" altLang="ko-KR" sz="1000" smtClean="0"/>
              <a:t>using System.Drawing;</a:t>
            </a:r>
          </a:p>
          <a:p>
            <a:r>
              <a:rPr lang="en-US" altLang="ko-KR" sz="1000" smtClean="0"/>
              <a:t>using System.Linq;</a:t>
            </a:r>
          </a:p>
          <a:p>
            <a:r>
              <a:rPr lang="en-US" altLang="ko-KR" sz="1000" smtClean="0"/>
              <a:t>using System.Text;</a:t>
            </a:r>
          </a:p>
          <a:p>
            <a:r>
              <a:rPr lang="en-US" altLang="ko-KR" sz="1000" smtClean="0"/>
              <a:t>using System.Threading.Tasks;</a:t>
            </a:r>
          </a:p>
          <a:p>
            <a:r>
              <a:rPr lang="en-US" altLang="ko-KR" sz="1000" smtClean="0"/>
              <a:t>using System.Windows.Forms;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namespace Talker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string finalString = "";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string repeatString = textBox.Text;</a:t>
            </a:r>
          </a:p>
          <a:p>
            <a:r>
              <a:rPr lang="en-US" altLang="ko-KR" sz="1000" smtClean="0"/>
              <a:t>            int numberOfRepeat = (int)numericUpDown.Value;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for (int count = 0; count &lt; numberOfRepeat; count++)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finalString = finalString + repeatString + "\n";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            MessageBox.Show(finalString);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    MessageBox.Show("</a:t>
            </a:r>
            <a:r>
              <a:rPr lang="ko-KR" altLang="en-US" sz="1000" smtClean="0"/>
              <a:t>메세지의 길이 </a:t>
            </a:r>
            <a:r>
              <a:rPr lang="en-US" altLang="ko-KR" sz="1000" smtClean="0"/>
              <a:t>:"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finalString.Length);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4714876" y="1214422"/>
            <a:ext cx="41434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왼쪽의 소스는 클래스를 쓰지 않고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윈도우에 직접 코딩하여 프로그램이 작동하도록</a:t>
            </a:r>
            <a:endParaRPr lang="en-US" altLang="ko-KR" sz="1200" smtClean="0"/>
          </a:p>
          <a:p>
            <a:r>
              <a:rPr lang="ko-KR" altLang="en-US" sz="1200" smtClean="0"/>
              <a:t>제작한 사례이다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잘 작동하며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현재의 상태로도 문제가 없다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그런데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프로그램의 크기가 거치고</a:t>
            </a:r>
            <a:endParaRPr lang="en-US" altLang="ko-KR" sz="1200" smtClean="0"/>
          </a:p>
          <a:p>
            <a:r>
              <a:rPr lang="ko-KR" altLang="en-US" sz="1200" smtClean="0"/>
              <a:t>하나의 버튼을 눌렀을 때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해야할 일이 많아지는 경우를</a:t>
            </a:r>
            <a:endParaRPr lang="en-US" altLang="ko-KR" sz="1200" smtClean="0"/>
          </a:p>
          <a:p>
            <a:r>
              <a:rPr lang="ko-KR" altLang="en-US" sz="1200" smtClean="0"/>
              <a:t>생각해 보자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pPr>
              <a:buFont typeface="Wingdings"/>
              <a:buChar char="è"/>
            </a:pPr>
            <a:r>
              <a:rPr lang="ko-KR" altLang="en-US" sz="1200" b="1" smtClean="0">
                <a:sym typeface="Wingdings" pitchFamily="2" charset="2"/>
              </a:rPr>
              <a:t>가장 기본적인 방법은</a:t>
            </a:r>
            <a:endParaRPr lang="en-US" altLang="ko-KR" sz="1200" b="1" smtClean="0">
              <a:sym typeface="Wingdings" pitchFamily="2" charset="2"/>
            </a:endParaRPr>
          </a:p>
          <a:p>
            <a:r>
              <a:rPr lang="en-US" altLang="ko-KR" sz="1200" b="1" smtClean="0">
                <a:sym typeface="Wingdings" pitchFamily="2" charset="2"/>
              </a:rPr>
              <a:t>   </a:t>
            </a:r>
            <a:r>
              <a:rPr lang="ko-KR" altLang="en-US" sz="1200" b="1" smtClean="0">
                <a:sym typeface="Wingdings" pitchFamily="2" charset="2"/>
              </a:rPr>
              <a:t>연관되어 수행해야 하는 작업을 하나로 묶어서</a:t>
            </a:r>
            <a:endParaRPr lang="en-US" altLang="ko-KR" sz="1200" b="1" smtClean="0">
              <a:sym typeface="Wingdings" pitchFamily="2" charset="2"/>
            </a:endParaRPr>
          </a:p>
          <a:p>
            <a:r>
              <a:rPr lang="en-US" altLang="ko-KR" sz="1200" b="1" smtClean="0">
                <a:sym typeface="Wingdings" pitchFamily="2" charset="2"/>
              </a:rPr>
              <a:t>   </a:t>
            </a:r>
            <a:r>
              <a:rPr lang="ko-KR" altLang="en-US" sz="1200" b="1" smtClean="0">
                <a:sym typeface="Wingdings" pitchFamily="2" charset="2"/>
              </a:rPr>
              <a:t>별도로 분리하는 것이다</a:t>
            </a:r>
            <a:r>
              <a:rPr lang="en-US" altLang="ko-KR" sz="1200" b="1" smtClean="0">
                <a:sym typeface="Wingdings" pitchFamily="2" charset="2"/>
              </a:rPr>
              <a:t>.</a:t>
            </a:r>
          </a:p>
          <a:p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   </a:t>
            </a:r>
            <a:r>
              <a:rPr lang="ko-KR" altLang="en-US" sz="1200" smtClean="0">
                <a:sym typeface="Wingdings" pitchFamily="2" charset="2"/>
              </a:rPr>
              <a:t>그런데</a:t>
            </a:r>
            <a:r>
              <a:rPr lang="en-US" altLang="ko-KR" sz="1200" smtClean="0">
                <a:sym typeface="Wingdings" pitchFamily="2" charset="2"/>
              </a:rPr>
              <a:t>, </a:t>
            </a:r>
            <a:r>
              <a:rPr lang="ko-KR" altLang="en-US" sz="1200" smtClean="0">
                <a:sym typeface="Wingdings" pitchFamily="2" charset="2"/>
              </a:rPr>
              <a:t>여기에는 데이터 외에도 별도의 함수도</a:t>
            </a:r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   </a:t>
            </a:r>
            <a:r>
              <a:rPr lang="ko-KR" altLang="en-US" sz="1200" smtClean="0">
                <a:sym typeface="Wingdings" pitchFamily="2" charset="2"/>
              </a:rPr>
              <a:t>포함된다</a:t>
            </a:r>
            <a:r>
              <a:rPr lang="en-US" altLang="ko-KR" sz="1200" smtClean="0">
                <a:sym typeface="Wingdings" pitchFamily="2" charset="2"/>
              </a:rPr>
              <a:t>. </a:t>
            </a:r>
            <a:r>
              <a:rPr lang="ko-KR" altLang="en-US" sz="1200" smtClean="0">
                <a:sym typeface="Wingdings" pitchFamily="2" charset="2"/>
              </a:rPr>
              <a:t>그러므로</a:t>
            </a:r>
            <a:r>
              <a:rPr lang="en-US" altLang="ko-KR" sz="1200" smtClean="0">
                <a:sym typeface="Wingdings" pitchFamily="2" charset="2"/>
              </a:rPr>
              <a:t>, </a:t>
            </a:r>
            <a:r>
              <a:rPr lang="ko-KR" altLang="en-US" sz="1200" smtClean="0">
                <a:sym typeface="Wingdings" pitchFamily="2" charset="2"/>
              </a:rPr>
              <a:t>기존의 배열</a:t>
            </a:r>
            <a:r>
              <a:rPr lang="en-US" altLang="ko-KR" sz="1200" smtClean="0">
                <a:sym typeface="Wingdings" pitchFamily="2" charset="2"/>
              </a:rPr>
              <a:t>, </a:t>
            </a:r>
            <a:r>
              <a:rPr lang="ko-KR" altLang="en-US" sz="1200" smtClean="0">
                <a:sym typeface="Wingdings" pitchFamily="2" charset="2"/>
              </a:rPr>
              <a:t>구조체로는</a:t>
            </a:r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   </a:t>
            </a:r>
            <a:r>
              <a:rPr lang="ko-KR" altLang="en-US" sz="1200" smtClean="0">
                <a:sym typeface="Wingdings" pitchFamily="2" charset="2"/>
              </a:rPr>
              <a:t>이것을 별도로 분리하기 어렵다</a:t>
            </a:r>
            <a:endParaRPr lang="en-US" altLang="ko-KR" sz="1200" smtClean="0">
              <a:sym typeface="Wingdings" pitchFamily="2" charset="2"/>
            </a:endParaRPr>
          </a:p>
          <a:p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   : </a:t>
            </a:r>
            <a:r>
              <a:rPr lang="ko-KR" altLang="en-US" sz="1200" b="1" smtClean="0">
                <a:sym typeface="Wingdings" pitchFamily="2" charset="2"/>
              </a:rPr>
              <a:t>그래서 만든 것이 클래스의 개념이다</a:t>
            </a:r>
            <a:r>
              <a:rPr lang="en-US" altLang="ko-KR" sz="1200" b="1" smtClean="0">
                <a:sym typeface="Wingdings" pitchFamily="2" charset="2"/>
              </a:rPr>
              <a:t>.</a:t>
            </a:r>
          </a:p>
          <a:p>
            <a:endParaRPr lang="en-US" altLang="ko-KR" sz="1200" b="1" smtClean="0">
              <a:sym typeface="Wingdings" pitchFamily="2" charset="2"/>
            </a:endParaRPr>
          </a:p>
          <a:p>
            <a:r>
              <a:rPr lang="en-US" altLang="ko-KR" sz="1200" b="1" smtClean="0">
                <a:sym typeface="Wingdings" pitchFamily="2" charset="2"/>
              </a:rPr>
              <a:t>     </a:t>
            </a:r>
            <a:r>
              <a:rPr lang="ko-KR" altLang="en-US" sz="1200" b="1" smtClean="0">
                <a:sym typeface="Wingdings" pitchFamily="2" charset="2"/>
              </a:rPr>
              <a:t>다음 페이지에 클래스를 도입하여 새로 제작된</a:t>
            </a:r>
            <a:endParaRPr lang="en-US" altLang="ko-KR" sz="1200" b="1" smtClean="0">
              <a:sym typeface="Wingdings" pitchFamily="2" charset="2"/>
            </a:endParaRPr>
          </a:p>
          <a:p>
            <a:r>
              <a:rPr lang="en-US" altLang="ko-KR" sz="1200" b="1" smtClean="0">
                <a:sym typeface="Wingdings" pitchFamily="2" charset="2"/>
              </a:rPr>
              <a:t>     </a:t>
            </a:r>
            <a:r>
              <a:rPr lang="ko-KR" altLang="en-US" sz="1200" b="1" smtClean="0">
                <a:sym typeface="Wingdings" pitchFamily="2" charset="2"/>
              </a:rPr>
              <a:t>프로그램의 소스가 있다</a:t>
            </a:r>
            <a:endParaRPr lang="ko-KR" altLang="en-US" sz="1200" b="1"/>
          </a:p>
        </p:txBody>
      </p:sp>
      <p:sp>
        <p:nvSpPr>
          <p:cNvPr id="16" name="직사각형 15"/>
          <p:cNvSpPr/>
          <p:nvPr/>
        </p:nvSpPr>
        <p:spPr>
          <a:xfrm>
            <a:off x="571472" y="4214818"/>
            <a:ext cx="3929090" cy="18573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작성 과제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785786" y="2571744"/>
            <a:ext cx="2071702" cy="5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Room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(decoration, Description)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29322" y="2571744"/>
            <a:ext cx="2000264" cy="5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Outside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(hot, Description)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57554" y="1785926"/>
            <a:ext cx="2071702" cy="5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(Name, Description)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71868" y="2643182"/>
            <a:ext cx="1714512" cy="100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IHasExteriorDoor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(Interface)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DoorDescription,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DoorLocation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71736" y="4214818"/>
            <a:ext cx="1643074" cy="5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RoomWithDoor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57752" y="4214818"/>
            <a:ext cx="1643074" cy="5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OutsideWithDoor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85720" y="4214818"/>
            <a:ext cx="1643074" cy="8572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diningRoom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71538" y="5143512"/>
            <a:ext cx="1643074" cy="8572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livingRoom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857488" y="5143512"/>
            <a:ext cx="1643074" cy="8572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kitchen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714876" y="5143512"/>
            <a:ext cx="1643074" cy="8572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frontYard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00826" y="5143512"/>
            <a:ext cx="1643074" cy="8572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backYard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43768" y="4214818"/>
            <a:ext cx="1643074" cy="8572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graden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8" idx="1"/>
            <a:endCxn id="5" idx="0"/>
          </p:cNvCxnSpPr>
          <p:nvPr/>
        </p:nvCxnSpPr>
        <p:spPr>
          <a:xfrm rot="10800000" flipV="1">
            <a:off x="1821638" y="2035958"/>
            <a:ext cx="1535917" cy="535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7" idx="0"/>
          </p:cNvCxnSpPr>
          <p:nvPr/>
        </p:nvCxnSpPr>
        <p:spPr>
          <a:xfrm>
            <a:off x="5429256" y="2035959"/>
            <a:ext cx="1500198" cy="535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2"/>
            <a:endCxn id="10" idx="0"/>
          </p:cNvCxnSpPr>
          <p:nvPr/>
        </p:nvCxnSpPr>
        <p:spPr>
          <a:xfrm rot="16200000" flipH="1">
            <a:off x="2035951" y="2857496"/>
            <a:ext cx="1143008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0"/>
            <a:endCxn id="7" idx="2"/>
          </p:cNvCxnSpPr>
          <p:nvPr/>
        </p:nvCxnSpPr>
        <p:spPr>
          <a:xfrm rot="5400000" flipH="1" flipV="1">
            <a:off x="5732867" y="3018232"/>
            <a:ext cx="1143008" cy="1250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9" idx="2"/>
            <a:endCxn id="10" idx="0"/>
          </p:cNvCxnSpPr>
          <p:nvPr/>
        </p:nvCxnSpPr>
        <p:spPr>
          <a:xfrm rot="5400000">
            <a:off x="3625447" y="3411141"/>
            <a:ext cx="571504" cy="1035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2"/>
            <a:endCxn id="11" idx="0"/>
          </p:cNvCxnSpPr>
          <p:nvPr/>
        </p:nvCxnSpPr>
        <p:spPr>
          <a:xfrm rot="16200000" flipH="1">
            <a:off x="4768454" y="3303983"/>
            <a:ext cx="571504" cy="1250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5" idx="2"/>
            <a:endCxn id="12" idx="0"/>
          </p:cNvCxnSpPr>
          <p:nvPr/>
        </p:nvCxnSpPr>
        <p:spPr>
          <a:xfrm rot="5400000">
            <a:off x="892943" y="3286124"/>
            <a:ext cx="1143008" cy="71438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0" idx="2"/>
            <a:endCxn id="13" idx="0"/>
          </p:cNvCxnSpPr>
          <p:nvPr/>
        </p:nvCxnSpPr>
        <p:spPr>
          <a:xfrm rot="5400000">
            <a:off x="2428860" y="4179099"/>
            <a:ext cx="428628" cy="1500198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2"/>
            <a:endCxn id="14" idx="0"/>
          </p:cNvCxnSpPr>
          <p:nvPr/>
        </p:nvCxnSpPr>
        <p:spPr>
          <a:xfrm rot="16200000" flipH="1">
            <a:off x="3321835" y="4786322"/>
            <a:ext cx="428628" cy="28575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2"/>
            <a:endCxn id="15" idx="0"/>
          </p:cNvCxnSpPr>
          <p:nvPr/>
        </p:nvCxnSpPr>
        <p:spPr>
          <a:xfrm rot="5400000">
            <a:off x="5393537" y="4857760"/>
            <a:ext cx="428628" cy="142876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1" idx="2"/>
            <a:endCxn id="16" idx="0"/>
          </p:cNvCxnSpPr>
          <p:nvPr/>
        </p:nvCxnSpPr>
        <p:spPr>
          <a:xfrm rot="16200000" flipH="1">
            <a:off x="6286512" y="4107661"/>
            <a:ext cx="428628" cy="164307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7" idx="2"/>
            <a:endCxn id="17" idx="0"/>
          </p:cNvCxnSpPr>
          <p:nvPr/>
        </p:nvCxnSpPr>
        <p:spPr>
          <a:xfrm rot="16200000" flipH="1">
            <a:off x="6875875" y="3125388"/>
            <a:ext cx="1143008" cy="1035851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43174" y="987966"/>
            <a:ext cx="335758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클래스와 객체 관계도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57620" y="15001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추상클래스</a:t>
            </a: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3929058" y="23574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인터페이스</a:t>
            </a:r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1500166" y="22859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클래스</a:t>
            </a:r>
            <a:endParaRPr lang="ko-KR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6500826" y="22859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클래스</a:t>
            </a:r>
            <a:endParaRPr lang="ko-KR" altLang="en-US"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2573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작성 과제</a:t>
            </a:r>
            <a:r>
              <a:rPr lang="en-US" altLang="ko-KR" sz="1400" smtClean="0"/>
              <a:t>(</a:t>
            </a:r>
            <a:r>
              <a:rPr lang="ko-KR" altLang="en-US" sz="1400" smtClean="0"/>
              <a:t>수행화면</a:t>
            </a:r>
            <a:r>
              <a:rPr lang="en-US" altLang="ko-KR" sz="1400" smtClean="0"/>
              <a:t>)</a:t>
            </a:r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00108"/>
            <a:ext cx="4191000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3429000"/>
            <a:ext cx="42100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857752" y="1071546"/>
            <a:ext cx="4071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프로그램이 기동되면 왼쪽과 같은 화면이 보여진다</a:t>
            </a:r>
            <a:r>
              <a:rPr lang="en-US" altLang="ko-KR" sz="1000" smtClean="0"/>
              <a:t>.</a:t>
            </a:r>
          </a:p>
          <a:p>
            <a:pPr>
              <a:buFontTx/>
              <a:buChar char="-"/>
            </a:pPr>
            <a:r>
              <a:rPr lang="en-US" altLang="ko-KR" sz="1000" smtClean="0"/>
              <a:t>Living Room</a:t>
            </a:r>
            <a:r>
              <a:rPr lang="ko-KR" altLang="en-US" sz="1000" smtClean="0"/>
              <a:t>에 있다는 메시지가 보이고</a:t>
            </a:r>
            <a:endParaRPr lang="en-US" altLang="ko-KR" sz="1000" smtClean="0"/>
          </a:p>
          <a:p>
            <a:pPr>
              <a:buFontTx/>
              <a:buChar char="-"/>
            </a:pPr>
            <a:r>
              <a:rPr lang="en-US" altLang="ko-KR" sz="1000" smtClean="0"/>
              <a:t>Go Here</a:t>
            </a:r>
            <a:r>
              <a:rPr lang="ko-KR" altLang="en-US" sz="1000" smtClean="0"/>
              <a:t>와 </a:t>
            </a:r>
            <a:r>
              <a:rPr lang="en-US" altLang="ko-KR" sz="1000" smtClean="0"/>
              <a:t>Go Through the door </a:t>
            </a:r>
            <a:r>
              <a:rPr lang="ko-KR" altLang="en-US" sz="1000" smtClean="0"/>
              <a:t>버튼이 활성화 되어 있다</a:t>
            </a:r>
            <a:endParaRPr lang="en-US" altLang="ko-KR" sz="1000" smtClean="0"/>
          </a:p>
          <a:p>
            <a:pPr>
              <a:buFontTx/>
              <a:buChar char="-"/>
            </a:pPr>
            <a:r>
              <a:rPr lang="ko-KR" altLang="en-US" sz="1000" smtClean="0"/>
              <a:t>리스트박스에 </a:t>
            </a:r>
            <a:r>
              <a:rPr lang="en-US" altLang="ko-KR" sz="1000" smtClean="0"/>
              <a:t>LivingRoom</a:t>
            </a:r>
            <a:r>
              <a:rPr lang="ko-KR" altLang="en-US" sz="1000" smtClean="0"/>
              <a:t>에서 갈수있는 </a:t>
            </a:r>
            <a:r>
              <a:rPr lang="en-US" altLang="ko-KR" sz="1000" smtClean="0"/>
              <a:t>Dining Room</a:t>
            </a:r>
            <a:r>
              <a:rPr lang="ko-KR" altLang="en-US" sz="1000" smtClean="0"/>
              <a:t>이 보인다</a:t>
            </a:r>
            <a:endParaRPr lang="en-US" altLang="ko-KR" sz="1000" smtClean="0"/>
          </a:p>
          <a:p>
            <a:pPr>
              <a:buFontTx/>
              <a:buChar char="-"/>
            </a:pPr>
            <a:r>
              <a:rPr lang="en-US" altLang="ko-KR" sz="1000" smtClean="0"/>
              <a:t>Go Here </a:t>
            </a:r>
            <a:r>
              <a:rPr lang="ko-KR" altLang="en-US" sz="1000" smtClean="0"/>
              <a:t>버튼을 누르면 </a:t>
            </a:r>
            <a:r>
              <a:rPr lang="en-US" altLang="ko-KR" sz="1000" smtClean="0"/>
              <a:t>DiningRoom</a:t>
            </a:r>
            <a:r>
              <a:rPr lang="ko-KR" altLang="en-US" sz="1000" smtClean="0"/>
              <a:t>으로 이동한다</a:t>
            </a:r>
            <a:endParaRPr lang="ko-KR" alt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214282" y="4929198"/>
            <a:ext cx="407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프로그램이 기동되면 오른쪽과 같은 화면이 보여진다</a:t>
            </a:r>
            <a:r>
              <a:rPr lang="en-US" altLang="ko-KR" sz="1000" smtClean="0"/>
              <a:t>.</a:t>
            </a:r>
          </a:p>
          <a:p>
            <a:pPr>
              <a:buFontTx/>
              <a:buChar char="-"/>
            </a:pPr>
            <a:r>
              <a:rPr lang="en-US" altLang="ko-KR" sz="1000" smtClean="0"/>
              <a:t>Dining Room</a:t>
            </a:r>
            <a:r>
              <a:rPr lang="ko-KR" altLang="en-US" sz="1000" smtClean="0"/>
              <a:t>에 있다는 메시지가 보이고</a:t>
            </a:r>
            <a:endParaRPr lang="en-US" altLang="ko-KR" sz="1000" smtClean="0"/>
          </a:p>
          <a:p>
            <a:pPr>
              <a:buFontTx/>
              <a:buChar char="-"/>
            </a:pPr>
            <a:r>
              <a:rPr lang="en-US" altLang="ko-KR" sz="1000" smtClean="0"/>
              <a:t>Go Here </a:t>
            </a:r>
            <a:r>
              <a:rPr lang="ko-KR" altLang="en-US" sz="1000" smtClean="0"/>
              <a:t>버튼이 보이고</a:t>
            </a:r>
            <a:r>
              <a:rPr lang="en-US" altLang="ko-KR" sz="1000" smtClean="0"/>
              <a:t>, Go Through the door </a:t>
            </a:r>
            <a:r>
              <a:rPr lang="ko-KR" altLang="en-US" sz="1000" smtClean="0"/>
              <a:t>버튼은 없어진다</a:t>
            </a:r>
            <a:endParaRPr lang="en-US" altLang="ko-KR" sz="1000" smtClean="0"/>
          </a:p>
          <a:p>
            <a:r>
              <a:rPr lang="en-US" altLang="ko-KR" sz="1000" smtClean="0"/>
              <a:t>  </a:t>
            </a:r>
            <a:r>
              <a:rPr lang="ko-KR" altLang="en-US" sz="1000" smtClean="0"/>
              <a:t>이유는 외부로 가는 문이 없기 때문이다</a:t>
            </a:r>
            <a:endParaRPr lang="en-US" altLang="ko-KR" sz="1000" smtClean="0"/>
          </a:p>
          <a:p>
            <a:pPr>
              <a:buFontTx/>
              <a:buChar char="-"/>
            </a:pPr>
            <a:r>
              <a:rPr lang="ko-KR" altLang="en-US" sz="1000" smtClean="0"/>
              <a:t>리스트박스에 </a:t>
            </a:r>
            <a:r>
              <a:rPr lang="en-US" altLang="ko-KR" sz="1000" smtClean="0"/>
              <a:t>diningRoom</a:t>
            </a:r>
            <a:r>
              <a:rPr lang="ko-KR" altLang="en-US" sz="1000" smtClean="0"/>
              <a:t>에서 갈수있는 </a:t>
            </a:r>
            <a:r>
              <a:rPr lang="en-US" altLang="ko-KR" sz="1000" smtClean="0"/>
              <a:t>Living Room</a:t>
            </a:r>
            <a:r>
              <a:rPr lang="ko-KR" altLang="en-US" sz="1000" smtClean="0"/>
              <a:t>과 </a:t>
            </a:r>
            <a:r>
              <a:rPr lang="en-US" altLang="ko-KR" sz="1000" smtClean="0"/>
              <a:t>kitchen</a:t>
            </a:r>
            <a:r>
              <a:rPr lang="ko-KR" altLang="en-US" sz="1000" smtClean="0"/>
              <a:t>이 </a:t>
            </a:r>
            <a:endParaRPr lang="en-US" altLang="ko-KR" sz="1000" smtClean="0"/>
          </a:p>
          <a:p>
            <a:r>
              <a:rPr lang="en-US" altLang="ko-KR" sz="1000" smtClean="0"/>
              <a:t>  </a:t>
            </a:r>
            <a:r>
              <a:rPr lang="ko-KR" altLang="en-US" sz="1000" smtClean="0"/>
              <a:t>보인다</a:t>
            </a:r>
            <a:endParaRPr lang="en-US" altLang="ko-KR" sz="1000" smtClean="0"/>
          </a:p>
          <a:p>
            <a:pPr>
              <a:buFontTx/>
              <a:buChar char="-"/>
            </a:pPr>
            <a:r>
              <a:rPr lang="en-US" altLang="ko-KR" sz="1000" smtClean="0"/>
              <a:t> </a:t>
            </a:r>
            <a:r>
              <a:rPr lang="ko-KR" altLang="en-US" sz="1000" smtClean="0"/>
              <a:t>둘중 하나를 선택한 후에</a:t>
            </a:r>
            <a:r>
              <a:rPr lang="en-US" altLang="ko-KR" sz="1000" smtClean="0"/>
              <a:t>, Go Here </a:t>
            </a:r>
            <a:r>
              <a:rPr lang="ko-KR" altLang="en-US" sz="1000" smtClean="0"/>
              <a:t>버튼을 누르면 그쪽으로 </a:t>
            </a:r>
            <a:endParaRPr lang="en-US" altLang="ko-KR" sz="1000" smtClean="0"/>
          </a:p>
          <a:p>
            <a:r>
              <a:rPr lang="en-US" altLang="ko-KR" sz="1000" smtClean="0"/>
              <a:t>  </a:t>
            </a:r>
            <a:r>
              <a:rPr lang="ko-KR" altLang="en-US" sz="1000" smtClean="0"/>
              <a:t>이동한다</a:t>
            </a:r>
            <a:endParaRPr lang="ko-KR" altLang="en-US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구성</a:t>
            </a:r>
            <a:r>
              <a:rPr lang="en-US" altLang="ko-KR" sz="1400" smtClean="0"/>
              <a:t> </a:t>
            </a:r>
            <a:r>
              <a:rPr lang="ko-KR" altLang="en-US" sz="1400" smtClean="0"/>
              <a:t>및 제작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7158" y="1000108"/>
            <a:ext cx="63183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화면을 그린다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ko-KR" altLang="en-US" sz="1200" smtClean="0"/>
              <a:t>클래스를 선언한다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Form1</a:t>
            </a:r>
            <a:r>
              <a:rPr lang="ko-KR" altLang="en-US" sz="1200" smtClean="0"/>
              <a:t>에서  </a:t>
            </a:r>
            <a:r>
              <a:rPr lang="en-US" altLang="ko-KR" sz="1200" smtClean="0"/>
              <a:t>-  </a:t>
            </a:r>
            <a:r>
              <a:rPr lang="ko-KR" altLang="en-US" sz="1200" smtClean="0"/>
              <a:t>객체 선언</a:t>
            </a:r>
            <a:endParaRPr lang="en-US" altLang="ko-KR" sz="1200" smtClean="0"/>
          </a:p>
          <a:p>
            <a:pPr marL="228600" indent="-228600"/>
            <a:r>
              <a:rPr lang="en-US" altLang="ko-KR" sz="1200" smtClean="0"/>
              <a:t>                    -  Form1() </a:t>
            </a:r>
            <a:r>
              <a:rPr lang="ko-KR" altLang="en-US" sz="1200" smtClean="0"/>
              <a:t>모듈 작성 </a:t>
            </a:r>
            <a:r>
              <a:rPr lang="en-US" altLang="ko-KR" sz="1200" smtClean="0"/>
              <a:t>: CreateObject(),  MoveToNewLocation(livingRoom)</a:t>
            </a:r>
          </a:p>
          <a:p>
            <a:pPr marL="228600" indent="-228600"/>
            <a:r>
              <a:rPr lang="en-US" altLang="ko-KR" sz="1200" smtClean="0"/>
              <a:t>                    -  MoveToANewLocation </a:t>
            </a:r>
            <a:r>
              <a:rPr lang="ko-KR" altLang="en-US" sz="1200" smtClean="0"/>
              <a:t>모듈작성</a:t>
            </a:r>
            <a:endParaRPr lang="en-US" altLang="ko-KR" sz="1200" smtClean="0"/>
          </a:p>
          <a:p>
            <a:pPr marL="228600" indent="-228600"/>
            <a:r>
              <a:rPr lang="en-US" altLang="ko-KR" sz="1200" smtClean="0"/>
              <a:t>                    -  CreatObject </a:t>
            </a:r>
            <a:r>
              <a:rPr lang="ko-KR" altLang="en-US" sz="1200" smtClean="0"/>
              <a:t>모듈작성</a:t>
            </a:r>
            <a:endParaRPr lang="en-US" altLang="ko-KR" sz="1200" smtClean="0"/>
          </a:p>
          <a:p>
            <a:pPr marL="228600" indent="-228600"/>
            <a:r>
              <a:rPr lang="en-US" altLang="ko-KR" sz="1200" smtClean="0"/>
              <a:t>                    -  goHere </a:t>
            </a:r>
            <a:r>
              <a:rPr lang="ko-KR" altLang="en-US" sz="1200" smtClean="0"/>
              <a:t>버튼의 로직 작성</a:t>
            </a:r>
            <a:endParaRPr lang="en-US" altLang="ko-KR" sz="1200" smtClean="0"/>
          </a:p>
          <a:p>
            <a:pPr marL="228600" indent="-228600"/>
            <a:r>
              <a:rPr lang="en-US" altLang="ko-KR" sz="1200" smtClean="0"/>
              <a:t>                    -  goThroughTheDoor </a:t>
            </a:r>
            <a:r>
              <a:rPr lang="ko-KR" altLang="en-US" sz="1200" smtClean="0"/>
              <a:t>버튼의 로직 작성</a:t>
            </a:r>
            <a:endParaRPr lang="en-US" altLang="ko-KR" sz="1200" smtClean="0"/>
          </a:p>
          <a:p>
            <a:pPr marL="228600" indent="-228600"/>
            <a:endParaRPr lang="en-US" altLang="ko-KR" sz="1200" smtClean="0"/>
          </a:p>
          <a:p>
            <a:pPr marL="228600" indent="-228600"/>
            <a:endParaRPr lang="en-US" altLang="ko-KR" sz="1200" smtClean="0"/>
          </a:p>
          <a:p>
            <a:pPr marL="228600" indent="-228600"/>
            <a:r>
              <a:rPr lang="en-US" altLang="ko-KR" sz="1200" smtClean="0"/>
              <a:t>    [ </a:t>
            </a:r>
            <a:r>
              <a:rPr lang="ko-KR" altLang="en-US" sz="1200" smtClean="0"/>
              <a:t>개발 화면의 구성 </a:t>
            </a:r>
            <a:r>
              <a:rPr lang="en-US" altLang="ko-KR" sz="1200" smtClean="0"/>
              <a:t>]</a:t>
            </a:r>
            <a:endParaRPr lang="ko-KR" altLang="en-US" sz="1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04" y="3143248"/>
            <a:ext cx="8992190" cy="2500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구성</a:t>
            </a:r>
            <a:r>
              <a:rPr lang="en-US" altLang="ko-KR" sz="1400" smtClean="0"/>
              <a:t> </a:t>
            </a:r>
            <a:r>
              <a:rPr lang="ko-KR" altLang="en-US" sz="1400" smtClean="0"/>
              <a:t>및 제작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7158" y="928670"/>
            <a:ext cx="6683240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Location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abstract</a:t>
            </a:r>
            <a:r>
              <a:rPr lang="ko-KR" altLang="en-US" sz="1000" smtClean="0"/>
              <a:t> </a:t>
            </a:r>
            <a:r>
              <a:rPr lang="en-US" altLang="ko-KR" sz="1000" smtClean="0"/>
              <a:t>class</a:t>
            </a:r>
            <a:r>
              <a:rPr lang="ko-KR" altLang="en-US" sz="1000" smtClean="0"/>
              <a:t> </a:t>
            </a:r>
            <a:r>
              <a:rPr lang="en-US" altLang="ko-KR" sz="1000" smtClean="0"/>
              <a:t>Location</a:t>
            </a:r>
            <a:r>
              <a:rPr lang="ko-KR" altLang="en-US" sz="1000" smtClean="0"/>
              <a:t> </a:t>
            </a:r>
            <a:r>
              <a:rPr lang="en-US" altLang="ko-KR" sz="1000" smtClean="0"/>
              <a:t>//</a:t>
            </a:r>
            <a:r>
              <a:rPr lang="ko-KR" altLang="en-US" sz="1000" smtClean="0"/>
              <a:t>최상위 클래스이다</a:t>
            </a:r>
            <a:r>
              <a:rPr lang="en-US" altLang="ko-KR" sz="1000" smtClean="0"/>
              <a:t>. </a:t>
            </a:r>
            <a:r>
              <a:rPr lang="ko-KR" altLang="en-US" sz="1000" smtClean="0"/>
              <a:t>추상클래스로 선언과 메소드를 모두 가질 수 있다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Location(string name)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Name = name;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//</a:t>
            </a:r>
            <a:r>
              <a:rPr lang="ko-KR" altLang="en-US" sz="1000" smtClean="0"/>
              <a:t>다형성이 적용됨</a:t>
            </a:r>
            <a:r>
              <a:rPr lang="en-US" altLang="ko-KR" sz="1000" smtClean="0"/>
              <a:t>. </a:t>
            </a:r>
            <a:r>
              <a:rPr lang="ko-KR" altLang="en-US" sz="1000" smtClean="0"/>
              <a:t>베이스클래스로 선언해 놓으면</a:t>
            </a:r>
            <a:r>
              <a:rPr lang="en-US" altLang="ko-KR" sz="1000" smtClean="0"/>
              <a:t>, </a:t>
            </a:r>
            <a:r>
              <a:rPr lang="ko-KR" altLang="en-US" sz="1000" smtClean="0"/>
              <a:t>서브 클래스를 넣을 수 있다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public</a:t>
            </a:r>
            <a:r>
              <a:rPr lang="ko-KR" altLang="en-US" sz="1000" smtClean="0"/>
              <a:t> </a:t>
            </a:r>
            <a:r>
              <a:rPr lang="en-US" altLang="ko-KR" sz="1000" smtClean="0"/>
              <a:t>Location[] Exits; // </a:t>
            </a:r>
            <a:r>
              <a:rPr lang="ko-KR" altLang="en-US" sz="1000" smtClean="0"/>
              <a:t>현재 위치와 연결되는 공간의 이름을 저장하는 것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string Name { get; set; } // </a:t>
            </a:r>
            <a:r>
              <a:rPr lang="ko-KR" altLang="en-US" sz="1000" smtClean="0"/>
              <a:t>위치의 이름을 저장하는 곳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virtual string Description //</a:t>
            </a:r>
            <a:r>
              <a:rPr lang="ko-KR" altLang="en-US" sz="1000" smtClean="0"/>
              <a:t>상속받은 곳에서 </a:t>
            </a:r>
            <a:r>
              <a:rPr lang="en-US" altLang="ko-KR" sz="1000" smtClean="0"/>
              <a:t>overloading </a:t>
            </a:r>
            <a:r>
              <a:rPr lang="ko-KR" altLang="en-US" sz="1000" smtClean="0"/>
              <a:t>해야 한다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get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string description = "You're standing in the " + Name + ". You see exits to the following places: ";</a:t>
            </a:r>
          </a:p>
          <a:p>
            <a:r>
              <a:rPr lang="nn-NO" altLang="ko-KR" sz="1000" smtClean="0"/>
              <a:t>                for (int i=0 ; i &lt; Exits.Length; i++)</a:t>
            </a:r>
          </a:p>
          <a:p>
            <a:r>
              <a:rPr lang="ko-KR" altLang="en-US" sz="1000" smtClean="0"/>
              <a:t>    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    description += " " + Exits[i].Name;</a:t>
            </a:r>
          </a:p>
          <a:p>
            <a:r>
              <a:rPr lang="en-US" altLang="ko-KR" sz="1000" smtClean="0"/>
              <a:t>                    if (i != Exits.Length - 1)</a:t>
            </a:r>
          </a:p>
          <a:p>
            <a:r>
              <a:rPr lang="en-US" altLang="ko-KR" sz="1000" smtClean="0"/>
              <a:t>                        description += ",";</a:t>
            </a:r>
          </a:p>
          <a:p>
            <a:r>
              <a:rPr lang="ko-KR" altLang="en-US" sz="1000" smtClean="0"/>
              <a:t>        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    description += ".";</a:t>
            </a:r>
          </a:p>
          <a:p>
            <a:r>
              <a:rPr lang="en-US" altLang="ko-KR" sz="1000" smtClean="0"/>
              <a:t>                return description;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endParaRPr lang="ko-KR" altLang="en-US" sz="1000" smtClean="0"/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구성</a:t>
            </a:r>
            <a:r>
              <a:rPr lang="en-US" altLang="ko-KR" sz="1400" smtClean="0"/>
              <a:t> </a:t>
            </a:r>
            <a:r>
              <a:rPr lang="ko-KR" altLang="en-US" sz="1400" smtClean="0"/>
              <a:t>및 제작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8596" y="1285860"/>
            <a:ext cx="4305987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Location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Room : Location 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private string decoration; // </a:t>
            </a:r>
            <a:r>
              <a:rPr lang="ko-KR" altLang="en-US" sz="1000" smtClean="0"/>
              <a:t>룸에 대한 장식 정보 저장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Room(string name, string decoration) :base(name 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this.decoration = decoration;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override string Description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get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return base.Description + " You see " + decoration + "."; ;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5500694" y="1214422"/>
            <a:ext cx="3337773" cy="3939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Location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Outside:Location 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private bool hot;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Outside(string name, bool hot)</a:t>
            </a:r>
          </a:p>
          <a:p>
            <a:r>
              <a:rPr lang="en-US" altLang="ko-KR" sz="1000" smtClean="0"/>
              <a:t>            : base(name)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this.hot = hot;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override string Description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get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string newDescription = base.Description;</a:t>
            </a:r>
          </a:p>
          <a:p>
            <a:r>
              <a:rPr lang="en-US" altLang="ko-KR" sz="1000" smtClean="0"/>
              <a:t>                if (hot)</a:t>
            </a:r>
          </a:p>
          <a:p>
            <a:r>
              <a:rPr lang="en-US" altLang="ko-KR" sz="1000" smtClean="0"/>
              <a:t>                    newDescription += " It's very hot";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    return base.Description;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017331"/>
            <a:ext cx="5073825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Location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RoomWithDoor:Room, IHasExteriorDoor 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RoomWithDoor(string name, string decoration, string doorDescription)</a:t>
            </a:r>
          </a:p>
          <a:p>
            <a:r>
              <a:rPr lang="en-US" altLang="ko-KR" sz="1000" smtClean="0"/>
              <a:t>            : base(name, decoration)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DoorDescription = doorDescription;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string DoorDescription { get; private set; 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Location DoorLocation { get; set; 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357158" y="214290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구성</a:t>
            </a:r>
            <a:r>
              <a:rPr lang="en-US" altLang="ko-KR" sz="1400" smtClean="0"/>
              <a:t> </a:t>
            </a:r>
            <a:r>
              <a:rPr lang="ko-KR" altLang="en-US" sz="1400" smtClean="0"/>
              <a:t>및 제작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483750" y="0"/>
            <a:ext cx="466025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sz="1000" smtClean="0"/>
          </a:p>
          <a:p>
            <a:r>
              <a:rPr lang="en-US" altLang="ko-KR" sz="1000" smtClean="0"/>
              <a:t>namespace Location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interface</a:t>
            </a:r>
            <a:r>
              <a:rPr lang="ko-KR" altLang="en-US" sz="1000" smtClean="0"/>
              <a:t> </a:t>
            </a:r>
            <a:r>
              <a:rPr lang="en-US" altLang="ko-KR" sz="1000" smtClean="0"/>
              <a:t>IHasExteriorDoor</a:t>
            </a:r>
            <a:r>
              <a:rPr lang="ko-KR" altLang="en-US" sz="1000" smtClean="0"/>
              <a:t> </a:t>
            </a:r>
            <a:r>
              <a:rPr lang="en-US" altLang="ko-KR" sz="1000" smtClean="0"/>
              <a:t>// </a:t>
            </a:r>
            <a:r>
              <a:rPr lang="ko-KR" altLang="en-US" sz="1000" smtClean="0"/>
              <a:t>외부와 연결된 문을 가지고 있다는 속성 정의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string DoorDescription { get; } //</a:t>
            </a:r>
            <a:r>
              <a:rPr lang="ko-KR" altLang="en-US" sz="1000" smtClean="0"/>
              <a:t>문에 대한 설명</a:t>
            </a:r>
          </a:p>
          <a:p>
            <a:r>
              <a:rPr lang="en-US" altLang="ko-KR" sz="1000" smtClean="0"/>
              <a:t>        Location DoorLocation { get; set; } //</a:t>
            </a:r>
            <a:r>
              <a:rPr lang="ko-KR" altLang="en-US" sz="1000" smtClean="0"/>
              <a:t>문을 열면 나오는 </a:t>
            </a:r>
            <a:r>
              <a:rPr lang="en-US" altLang="ko-KR" sz="1000" smtClean="0"/>
              <a:t>Location </a:t>
            </a:r>
            <a:r>
              <a:rPr lang="ko-KR" altLang="en-US" sz="1000" smtClean="0"/>
              <a:t>객체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2000232" y="3380125"/>
            <a:ext cx="5692584" cy="3477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Location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OutsideWithDoor:Outside ,IHasExteriorDoor 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OutsideWithDoor(string name, bool hot, string doorDescription):base(name, hot){</a:t>
            </a:r>
          </a:p>
          <a:p>
            <a:r>
              <a:rPr lang="en-US" altLang="ko-KR" sz="1000" smtClean="0"/>
              <a:t>            this.DoorDescription=doorDescription 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string DoorDescription { get; private set; 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Location DoorLocation {get; set;}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override string Description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get </a:t>
            </a:r>
          </a:p>
          <a:p>
            <a:r>
              <a:rPr lang="ko-KR" altLang="en-US" sz="1000" smtClean="0"/>
              <a:t>       </a:t>
            </a:r>
            <a:r>
              <a:rPr lang="en-US" altLang="ko-KR" sz="1000" smtClean="0"/>
              <a:t>{ </a:t>
            </a:r>
          </a:p>
          <a:p>
            <a:r>
              <a:rPr lang="en-US" altLang="ko-KR" sz="1000" smtClean="0"/>
              <a:t>      return base.Description+" You see "+DoorDescription +".";</a:t>
            </a:r>
          </a:p>
          <a:p>
            <a:r>
              <a:rPr lang="ko-KR" altLang="en-US" sz="1000" smtClean="0"/>
              <a:t>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프로그램 구성</a:t>
            </a:r>
            <a:r>
              <a:rPr lang="en-US" altLang="ko-KR" sz="1400" smtClean="0"/>
              <a:t> </a:t>
            </a:r>
            <a:r>
              <a:rPr lang="ko-KR" altLang="en-US" sz="1400" smtClean="0"/>
              <a:t>및 제작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4870244" cy="6247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Location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Location</a:t>
            </a:r>
            <a:r>
              <a:rPr lang="ko-KR" altLang="en-US" sz="1000" smtClean="0"/>
              <a:t> </a:t>
            </a:r>
            <a:r>
              <a:rPr lang="en-US" altLang="ko-KR" sz="1000" smtClean="0"/>
              <a:t>currentLocation; //</a:t>
            </a:r>
            <a:r>
              <a:rPr lang="ko-KR" altLang="en-US" sz="1000" smtClean="0"/>
              <a:t>현재 화면에 표시된 위치를 기록하는 참조 변수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RoomWithDoor livingRoom;</a:t>
            </a:r>
          </a:p>
          <a:p>
            <a:r>
              <a:rPr lang="en-US" altLang="ko-KR" sz="1000" smtClean="0"/>
              <a:t>        RoomWithDoor kitchen;</a:t>
            </a:r>
          </a:p>
          <a:p>
            <a:r>
              <a:rPr lang="en-US" altLang="ko-KR" sz="1000" smtClean="0"/>
              <a:t>        Room diningRoom;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OutsideWithDoor frontYard;</a:t>
            </a:r>
          </a:p>
          <a:p>
            <a:r>
              <a:rPr lang="en-US" altLang="ko-KR" sz="1000" smtClean="0"/>
              <a:t>        OutsideWithDoor backYard;</a:t>
            </a:r>
          </a:p>
          <a:p>
            <a:r>
              <a:rPr lang="en-US" altLang="ko-KR" sz="1000" smtClean="0"/>
              <a:t>        Outside garden;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en-US" altLang="ko-KR" sz="1000" smtClean="0"/>
              <a:t>            CreateObjects();</a:t>
            </a:r>
          </a:p>
          <a:p>
            <a:r>
              <a:rPr lang="en-US" altLang="ko-KR" sz="1000" smtClean="0"/>
              <a:t>            MoveToANewLocation(livingRoom);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MoveToANewLocation(Location newLocation)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currentLocation = newLocation;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exits.Items.Clear(); // </a:t>
            </a:r>
            <a:r>
              <a:rPr lang="ko-KR" altLang="en-US" sz="1000" smtClean="0"/>
              <a:t>기존 설정이 있으면 지운다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for (int i = 0; i &lt; currentLocation.Exits.Length; i++)</a:t>
            </a:r>
          </a:p>
          <a:p>
            <a:r>
              <a:rPr lang="en-US" altLang="ko-KR" sz="1000" smtClean="0"/>
              <a:t>                exits.Items.Add(currentLocation.Exits[i].Name);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exits.SelectedIndex = 0;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description.Text = currentLocation.Description;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if (currentLocation is IHasExteriorDoor)</a:t>
            </a:r>
          </a:p>
          <a:p>
            <a:r>
              <a:rPr lang="en-US" altLang="ko-KR" sz="1000" smtClean="0"/>
              <a:t>                goThroghTheDoor.Visible = true;</a:t>
            </a:r>
          </a:p>
          <a:p>
            <a:r>
              <a:rPr lang="en-US" altLang="ko-KR" sz="1000" smtClean="0"/>
              <a:t>            else</a:t>
            </a:r>
          </a:p>
          <a:p>
            <a:r>
              <a:rPr lang="en-US" altLang="ko-KR" sz="1000" smtClean="0"/>
              <a:t>                goThroghTheDoor.Visible = false;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496" y="1000108"/>
            <a:ext cx="5535490" cy="62478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sz="1000" smtClean="0"/>
          </a:p>
          <a:p>
            <a:r>
              <a:rPr lang="en-US" altLang="ko-KR" sz="1000" smtClean="0"/>
              <a:t>        private void CreateObjects()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livingRoom = new RoomWithDoor("Living Room", "</a:t>
            </a:r>
            <a:r>
              <a:rPr lang="ko-KR" altLang="en-US" sz="1000" smtClean="0"/>
              <a:t>카페트가 깔려있음</a:t>
            </a:r>
            <a:r>
              <a:rPr lang="en-US" altLang="ko-KR" sz="1000" smtClean="0"/>
              <a:t>", "</a:t>
            </a:r>
            <a:r>
              <a:rPr lang="ko-KR" altLang="en-US" sz="1000" smtClean="0"/>
              <a:t>나무 문</a:t>
            </a:r>
            <a:r>
              <a:rPr lang="en-US" altLang="ko-KR" sz="1000" smtClean="0"/>
              <a:t>");</a:t>
            </a:r>
          </a:p>
          <a:p>
            <a:r>
              <a:rPr lang="en-US" altLang="ko-KR" sz="1000" smtClean="0"/>
              <a:t>            diningRoom = new Room("Dining Room", "</a:t>
            </a:r>
            <a:r>
              <a:rPr lang="ko-KR" altLang="en-US" sz="1000" smtClean="0"/>
              <a:t>유리 샹들리에</a:t>
            </a:r>
            <a:r>
              <a:rPr lang="en-US" altLang="ko-KR" sz="1000" smtClean="0"/>
              <a:t>");</a:t>
            </a:r>
          </a:p>
          <a:p>
            <a:r>
              <a:rPr lang="en-US" altLang="ko-KR" sz="1000" smtClean="0"/>
              <a:t>            kitchen = new RoomWithDoor("Kitchen", "</a:t>
            </a:r>
            <a:r>
              <a:rPr lang="ko-KR" altLang="en-US" sz="1000" smtClean="0"/>
              <a:t>조리기구가 있음</a:t>
            </a:r>
            <a:r>
              <a:rPr lang="en-US" altLang="ko-KR" sz="1000" smtClean="0"/>
              <a:t>", "</a:t>
            </a:r>
            <a:r>
              <a:rPr lang="ko-KR" altLang="en-US" sz="1000" smtClean="0"/>
              <a:t>유리 문</a:t>
            </a:r>
            <a:r>
              <a:rPr lang="en-US" altLang="ko-KR" sz="1000" smtClean="0"/>
              <a:t>");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frontYard = new OutsideWithDoor("Front Yard", false, "</a:t>
            </a:r>
            <a:r>
              <a:rPr lang="ko-KR" altLang="en-US" sz="1000" smtClean="0"/>
              <a:t>나무 문</a:t>
            </a:r>
            <a:r>
              <a:rPr lang="en-US" altLang="ko-KR" sz="1000" smtClean="0"/>
              <a:t>");</a:t>
            </a:r>
          </a:p>
          <a:p>
            <a:r>
              <a:rPr lang="en-US" altLang="ko-KR" sz="1000" smtClean="0"/>
              <a:t>            backYard = new OutsideWithDoor("Back Yard", true, "</a:t>
            </a:r>
            <a:r>
              <a:rPr lang="ko-KR" altLang="en-US" sz="1000" smtClean="0"/>
              <a:t>유리 문</a:t>
            </a:r>
            <a:r>
              <a:rPr lang="en-US" altLang="ko-KR" sz="1000" smtClean="0"/>
              <a:t>");</a:t>
            </a:r>
          </a:p>
          <a:p>
            <a:r>
              <a:rPr lang="en-US" altLang="ko-KR" sz="1000" smtClean="0"/>
              <a:t>            garden = new Outside("Garden", false);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diningRoom.Exits = new Location[] { livingRoom, kitchen };</a:t>
            </a:r>
          </a:p>
          <a:p>
            <a:r>
              <a:rPr lang="en-US" altLang="ko-KR" sz="1000" smtClean="0"/>
              <a:t>            livingRoom.Exits = new Location[] { diningRoom };</a:t>
            </a:r>
          </a:p>
          <a:p>
            <a:r>
              <a:rPr lang="en-US" altLang="ko-KR" sz="1000" smtClean="0"/>
              <a:t>            kitchen.Exits = new Location[] { diningRoom };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frontYard.Exits = new Location[] { backYard, garden };</a:t>
            </a:r>
          </a:p>
          <a:p>
            <a:r>
              <a:rPr lang="en-US" altLang="ko-KR" sz="1000" smtClean="0"/>
              <a:t>            backYard.Exits = new Location[] { frontYard, garden };</a:t>
            </a:r>
          </a:p>
          <a:p>
            <a:r>
              <a:rPr lang="en-US" altLang="ko-KR" sz="1000" smtClean="0"/>
              <a:t>            garden.Exits = new Location[] { frontYard, backYard };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livingRoom.DoorLocation = frontYard;</a:t>
            </a:r>
          </a:p>
          <a:p>
            <a:r>
              <a:rPr lang="en-US" altLang="ko-KR" sz="1000" smtClean="0"/>
              <a:t>            frontYard.DoorLocation = livingRoom;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kitchen.DoorLocation = backYard;</a:t>
            </a:r>
          </a:p>
          <a:p>
            <a:r>
              <a:rPr lang="en-US" altLang="ko-KR" sz="1000" smtClean="0"/>
              <a:t>            backYard.DoorLocation = kitchen;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goHere_Click(object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MoveToANewLocation(currentLocation.Exits[exits.SelectedIndex]);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goThroghTheDoor_Click(object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   // as </a:t>
            </a:r>
            <a:r>
              <a:rPr lang="ko-KR" altLang="en-US" sz="1000" smtClean="0"/>
              <a:t>카워드를 이용한 다운케스팅 </a:t>
            </a:r>
            <a:r>
              <a:rPr lang="en-US" altLang="ko-KR" sz="1000" smtClean="0"/>
              <a:t>(</a:t>
            </a:r>
            <a:r>
              <a:rPr lang="ko-KR" altLang="en-US" sz="1000" smtClean="0"/>
              <a:t>다형성의 예</a:t>
            </a:r>
            <a:r>
              <a:rPr lang="en-US" altLang="ko-KR" sz="1000" smtClean="0"/>
              <a:t>)</a:t>
            </a:r>
          </a:p>
          <a:p>
            <a:r>
              <a:rPr lang="en-US" altLang="ko-KR" sz="1000" smtClean="0"/>
              <a:t>            IHasExteriorDoor hasDoor = currentLocation as IHasExteriorDoor;</a:t>
            </a:r>
          </a:p>
          <a:p>
            <a:r>
              <a:rPr lang="en-US" altLang="ko-KR" sz="1000" smtClean="0"/>
              <a:t>            MoveToANewLocation(hasDoor.DoorLocation);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14612" y="178592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/>
              <a:t>분류를 위한 공백</a:t>
            </a:r>
            <a:endParaRPr lang="en-US" altLang="ko-KR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642918"/>
            <a:ext cx="6715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 </a:t>
            </a:r>
            <a:r>
              <a:rPr lang="ko-KR" altLang="en-US" smtClean="0"/>
              <a:t>상속에서 함수의 활용에 대한 가이드 </a:t>
            </a:r>
            <a:r>
              <a:rPr lang="en-US" altLang="ko-KR" smtClean="0"/>
              <a:t>]</a:t>
            </a:r>
          </a:p>
          <a:p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   상속이 된경우</a:t>
            </a:r>
            <a:r>
              <a:rPr lang="en-US" altLang="ko-KR" smtClean="0"/>
              <a:t>, </a:t>
            </a:r>
            <a:r>
              <a:rPr lang="ko-KR" altLang="en-US" smtClean="0"/>
              <a:t>동일한 함수가 계속 사용된다면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다형성에 의해</a:t>
            </a:r>
            <a:r>
              <a:rPr lang="en-US" altLang="ko-KR" smtClean="0"/>
              <a:t>, </a:t>
            </a:r>
            <a:r>
              <a:rPr lang="ko-KR" altLang="en-US" smtClean="0"/>
              <a:t>상속된 클래스를 할당 할 수 있지만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함수는 클래스의 것이 사용된다</a:t>
            </a:r>
            <a:endParaRPr lang="en-US" altLang="ko-KR" smtClean="0"/>
          </a:p>
          <a:p>
            <a:pPr>
              <a:buFontTx/>
              <a:buChar char="-"/>
            </a:pP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   상속된 맨 아래 것의 함수를 사용하고 싶다면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    </a:t>
            </a:r>
            <a:r>
              <a:rPr lang="ko-KR" altLang="en-US" smtClean="0"/>
              <a:t>다른말로</a:t>
            </a:r>
            <a:r>
              <a:rPr lang="en-US" altLang="ko-KR" smtClean="0"/>
              <a:t>, </a:t>
            </a:r>
            <a:r>
              <a:rPr lang="ko-KR" altLang="en-US" smtClean="0"/>
              <a:t>객체 중심의 함수를 사용하고 싶다면</a:t>
            </a:r>
            <a:r>
              <a:rPr lang="en-US" altLang="ko-KR" smtClean="0"/>
              <a:t> </a:t>
            </a:r>
            <a:br>
              <a:rPr lang="en-US" altLang="ko-KR" smtClean="0"/>
            </a:br>
            <a:r>
              <a:rPr lang="en-US" altLang="ko-KR" smtClean="0"/>
              <a:t>    Virtual – Override</a:t>
            </a:r>
            <a:r>
              <a:rPr lang="ko-KR" altLang="en-US" smtClean="0"/>
              <a:t>를 사용하도록 한다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-   new</a:t>
            </a:r>
            <a:r>
              <a:rPr lang="ko-KR" altLang="en-US" smtClean="0"/>
              <a:t>는</a:t>
            </a:r>
            <a:r>
              <a:rPr lang="en-US" altLang="ko-KR" smtClean="0"/>
              <a:t> </a:t>
            </a:r>
            <a:r>
              <a:rPr lang="ko-KR" altLang="en-US" smtClean="0"/>
              <a:t>상속 관계에서 함수를 새로 정의한다는 의미이다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0"/>
            <a:ext cx="2715295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상속에서 함수의 호출</a:t>
            </a:r>
            <a:r>
              <a:rPr lang="en-US" altLang="ko-KR" sz="1400" b="1" smtClean="0"/>
              <a:t>….</a:t>
            </a:r>
          </a:p>
          <a:p>
            <a:r>
              <a:rPr lang="en-US" altLang="ko-KR" sz="1200" smtClean="0"/>
              <a:t> </a:t>
            </a:r>
          </a:p>
          <a:p>
            <a:r>
              <a:rPr lang="en-US" sz="1200" b="1" smtClean="0"/>
              <a:t>Test1[ </a:t>
            </a:r>
            <a:r>
              <a:rPr lang="ko-KR" altLang="en-US" sz="1200" b="1" smtClean="0"/>
              <a:t>실험</a:t>
            </a:r>
            <a:r>
              <a:rPr lang="en-US" altLang="ko-KR" sz="1200" b="1" smtClean="0"/>
              <a:t>1 ] : </a:t>
            </a:r>
            <a:r>
              <a:rPr lang="ko-KR" altLang="en-US" sz="1200" b="1" smtClean="0"/>
              <a:t>일반적인 상황</a:t>
            </a:r>
          </a:p>
          <a:p>
            <a:endParaRPr lang="en-US" sz="1200" smtClean="0"/>
          </a:p>
          <a:p>
            <a:r>
              <a:rPr lang="en-US" sz="1200" smtClean="0"/>
              <a:t>using System;</a:t>
            </a:r>
          </a:p>
          <a:p>
            <a:r>
              <a:rPr lang="en-US" sz="1200" smtClean="0"/>
              <a:t>using System.Collections.Generic;</a:t>
            </a:r>
          </a:p>
          <a:p>
            <a:r>
              <a:rPr lang="en-US" sz="1200" smtClean="0"/>
              <a:t>using System.Linq;</a:t>
            </a:r>
          </a:p>
          <a:p>
            <a:r>
              <a:rPr lang="en-US" sz="1200" smtClean="0"/>
              <a:t>using System.Text;</a:t>
            </a:r>
          </a:p>
          <a:p>
            <a:r>
              <a:rPr lang="en-US" sz="1200" smtClean="0"/>
              <a:t>using System.Threading.Tasks;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namespace csharpbegin</a:t>
            </a:r>
          </a:p>
          <a:p>
            <a:r>
              <a:rPr lang="en-US" sz="1200" smtClean="0"/>
              <a:t>{</a:t>
            </a:r>
          </a:p>
          <a:p>
            <a:r>
              <a:rPr lang="en-US" sz="1200" smtClean="0"/>
              <a:t>　　class X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public void Func()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Console.WriteLine("X");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class Y : X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public void Func()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Console.WriteLine("Y");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class Z : Y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public void Func()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Console.WriteLine("Z");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</a:t>
            </a:r>
            <a:endParaRPr lang="en-US" altLang="ko-KR" sz="1200" smtClean="0"/>
          </a:p>
        </p:txBody>
      </p:sp>
      <p:sp>
        <p:nvSpPr>
          <p:cNvPr id="3" name="TextBox 2"/>
          <p:cNvSpPr txBox="1"/>
          <p:nvPr/>
        </p:nvSpPr>
        <p:spPr>
          <a:xfrm>
            <a:off x="3500430" y="928670"/>
            <a:ext cx="405110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class Program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static void Main(string[] args)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X x = new Z();</a:t>
            </a:r>
          </a:p>
          <a:p>
            <a:r>
              <a:rPr lang="en-US" sz="1200" smtClean="0"/>
              <a:t>　　　　　　x.Func();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　　　　Y y = new Z();</a:t>
            </a:r>
          </a:p>
          <a:p>
            <a:r>
              <a:rPr lang="en-US" sz="1200" smtClean="0"/>
              <a:t>　　　　　　y.Func();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　　　　Z z = new Z();</a:t>
            </a:r>
          </a:p>
          <a:p>
            <a:r>
              <a:rPr lang="en-US" sz="1200" smtClean="0"/>
              <a:t>　　　　　　z.Func();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}</a:t>
            </a:r>
          </a:p>
          <a:p>
            <a:endParaRPr lang="en-US" sz="1200" smtClean="0"/>
          </a:p>
          <a:p>
            <a:r>
              <a:rPr lang="en-US" sz="1200" smtClean="0"/>
              <a:t>[</a:t>
            </a:r>
            <a:r>
              <a:rPr lang="ko-KR" altLang="en-US" sz="1200" smtClean="0"/>
              <a:t>결과</a:t>
            </a:r>
            <a:r>
              <a:rPr lang="en-US" altLang="ko-KR" sz="1200" smtClean="0"/>
              <a:t>]</a:t>
            </a:r>
            <a:endParaRPr lang="en-US" sz="1200" smtClean="0"/>
          </a:p>
          <a:p>
            <a:r>
              <a:rPr lang="en-US" sz="1200" smtClean="0"/>
              <a:t>X</a:t>
            </a:r>
          </a:p>
          <a:p>
            <a:r>
              <a:rPr lang="en-US" sz="1200" smtClean="0"/>
              <a:t>Y</a:t>
            </a:r>
          </a:p>
          <a:p>
            <a:r>
              <a:rPr lang="en-US" sz="1200" smtClean="0"/>
              <a:t>Z</a:t>
            </a:r>
          </a:p>
          <a:p>
            <a:endParaRPr lang="en-US" sz="1200" smtClean="0"/>
          </a:p>
          <a:p>
            <a:endParaRPr lang="en-US" sz="1200" smtClean="0"/>
          </a:p>
          <a:p>
            <a:r>
              <a:rPr lang="ko-KR" altLang="en-US" sz="1200" b="1" smtClean="0"/>
              <a:t>생성시 설정한 클래스 형에 따라서 인스턴스가 생성된다</a:t>
            </a:r>
            <a:endParaRPr lang="en-US" altLang="ko-KR" sz="1200" b="1" smtClean="0"/>
          </a:p>
          <a:p>
            <a:r>
              <a:rPr lang="en-US" altLang="ko-KR" sz="1200" smtClean="0"/>
              <a:t> </a:t>
            </a:r>
          </a:p>
          <a:p>
            <a:endParaRPr lang="ko-KR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745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클래스 개념의 도입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282" y="928671"/>
            <a:ext cx="4286280" cy="3016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namespace Talker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      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int len = </a:t>
            </a:r>
            <a:r>
              <a:rPr lang="en-US" altLang="ko-KR" sz="1000" b="1" smtClean="0"/>
              <a:t>TalkerClass.repeatMsg(textBox1.Text, </a:t>
            </a:r>
          </a:p>
          <a:p>
            <a:r>
              <a:rPr lang="en-US" altLang="ko-KR" sz="1000" b="1" smtClean="0"/>
              <a:t>                                 (int)numericUpDown1.Value); </a:t>
            </a:r>
            <a:r>
              <a:rPr lang="en-US" altLang="ko-KR" sz="1000" smtClean="0"/>
              <a:t>//</a:t>
            </a:r>
            <a:r>
              <a:rPr lang="ko-KR" altLang="en-US" sz="1000" smtClean="0"/>
              <a:t>클래스 사용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MessageBox.Show("</a:t>
            </a:r>
            <a:r>
              <a:rPr lang="ko-KR" altLang="en-US" sz="1000" smtClean="0"/>
              <a:t>메세지의 길이 </a:t>
            </a:r>
            <a:r>
              <a:rPr lang="en-US" altLang="ko-KR" sz="1000" smtClean="0"/>
              <a:t>:"</a:t>
            </a:r>
            <a:r>
              <a:rPr lang="ko-KR" altLang="en-US" sz="1000" smtClean="0"/>
              <a:t> </a:t>
            </a:r>
            <a:r>
              <a:rPr lang="en-US" altLang="ko-KR" sz="1000" smtClean="0"/>
              <a:t>+ len 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643438" y="928670"/>
            <a:ext cx="4197746" cy="3016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namespace Talker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</a:t>
            </a:r>
            <a:r>
              <a:rPr lang="en-US" altLang="ko-KR" sz="1000" b="1" smtClean="0"/>
              <a:t>static class TalkerClass  </a:t>
            </a:r>
            <a:r>
              <a:rPr lang="en-US" altLang="ko-KR" sz="1000" smtClean="0"/>
              <a:t>//</a:t>
            </a:r>
            <a:r>
              <a:rPr lang="ko-KR" altLang="en-US" sz="1000" smtClean="0"/>
              <a:t>클래스 선언</a:t>
            </a:r>
            <a:r>
              <a:rPr lang="en-US" altLang="ko-KR" sz="1000" smtClean="0"/>
              <a:t>, static</a:t>
            </a:r>
            <a:r>
              <a:rPr lang="ko-KR" altLang="en-US" sz="1000" smtClean="0"/>
              <a:t>이 있음에 주목</a:t>
            </a:r>
            <a:r>
              <a:rPr lang="en-US" altLang="ko-KR" sz="1000" smtClean="0"/>
              <a:t>!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static string finalString = "";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static int repeatMsg(string repeatString, int   </a:t>
            </a:r>
          </a:p>
          <a:p>
            <a:r>
              <a:rPr lang="en-US" altLang="ko-KR" sz="1000" smtClean="0"/>
              <a:t>                       numberOfRepeat)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for (int count = 0; count &lt; numberOfRepeat; count++)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finalString = finalString + repeatString + "\n";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            MessageBox.Show(finalString);</a:t>
            </a:r>
          </a:p>
          <a:p>
            <a:r>
              <a:rPr lang="en-US" altLang="ko-KR" sz="1000" smtClean="0"/>
              <a:t>            return finalString.Length;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1071538" y="4357694"/>
            <a:ext cx="57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위와 같이 프로그램을 제작하면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연관된 함수</a:t>
            </a:r>
            <a:r>
              <a:rPr lang="en-US" altLang="ko-KR" sz="1200" smtClean="0"/>
              <a:t>, </a:t>
            </a:r>
            <a:r>
              <a:rPr lang="ko-KR" altLang="en-US" sz="1200" smtClean="0"/>
              <a:t>데이타들을 묶어서 별도의 모듈로 분리할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그리고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메인 프로그램에서는 이것들을 불러서 사용하기만 하면 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pPr>
              <a:buFont typeface="Wingdings"/>
              <a:buChar char="è"/>
            </a:pPr>
            <a:r>
              <a:rPr lang="ko-KR" altLang="en-US" sz="1200" smtClean="0">
                <a:sym typeface="Wingdings" pitchFamily="2" charset="2"/>
              </a:rPr>
              <a:t> 프로그램이 기능이 많고</a:t>
            </a:r>
            <a:r>
              <a:rPr lang="en-US" altLang="ko-KR" sz="1200" smtClean="0">
                <a:sym typeface="Wingdings" pitchFamily="2" charset="2"/>
              </a:rPr>
              <a:t>, </a:t>
            </a:r>
            <a:r>
              <a:rPr lang="ko-KR" altLang="en-US" sz="1200" smtClean="0">
                <a:sym typeface="Wingdings" pitchFamily="2" charset="2"/>
              </a:rPr>
              <a:t>여러가지 기능을 해야 하는 경우에</a:t>
            </a:r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    </a:t>
            </a:r>
            <a:r>
              <a:rPr lang="ko-KR" altLang="en-US" sz="1200" smtClean="0">
                <a:sym typeface="Wingdings" pitchFamily="2" charset="2"/>
              </a:rPr>
              <a:t>개발자마다 일을 분담하고 연관된 기능을 묶어서 관리할 수 있으므로 편리하다</a:t>
            </a:r>
            <a:endParaRPr lang="en-US" altLang="ko-KR" sz="1200" smtClean="0">
              <a:sym typeface="Wingdings" pitchFamily="2" charset="2"/>
            </a:endParaRPr>
          </a:p>
          <a:p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 </a:t>
            </a:r>
            <a:r>
              <a:rPr lang="ko-KR" altLang="en-US" sz="1200" smtClean="0">
                <a:sym typeface="Wingdings" pitchFamily="2" charset="2"/>
              </a:rPr>
              <a:t>클래스의 개념이 도입된 이유 </a:t>
            </a:r>
            <a:r>
              <a:rPr lang="en-US" altLang="ko-KR" sz="1200" smtClean="0">
                <a:sym typeface="Wingdings" pitchFamily="2" charset="2"/>
              </a:rPr>
              <a:t>!!!!</a:t>
            </a:r>
            <a:endParaRPr lang="ko-KR" altLang="en-US"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0"/>
            <a:ext cx="5029967" cy="6955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 </a:t>
            </a:r>
            <a:r>
              <a:rPr lang="en-US" sz="1400" b="1" smtClean="0"/>
              <a:t>virtual </a:t>
            </a:r>
            <a:r>
              <a:rPr lang="ko-KR" altLang="en-US" sz="1400" b="1" smtClean="0"/>
              <a:t>함수를 상속받아 </a:t>
            </a:r>
            <a:r>
              <a:rPr lang="en-US" sz="1400" b="1" smtClean="0"/>
              <a:t>override</a:t>
            </a:r>
            <a:r>
              <a:rPr lang="ko-KR" altLang="en-US" sz="1400" b="1" smtClean="0"/>
              <a:t>할 때랑 </a:t>
            </a:r>
            <a:r>
              <a:rPr lang="en-US" sz="1400" b="1" smtClean="0"/>
              <a:t>new</a:t>
            </a:r>
            <a:r>
              <a:rPr lang="ko-KR" altLang="en-US" sz="1400" b="1" smtClean="0"/>
              <a:t>할 때의 차이</a:t>
            </a:r>
            <a:r>
              <a:rPr lang="en-US" altLang="ko-KR" sz="1400" b="1" smtClean="0"/>
              <a:t>.</a:t>
            </a:r>
          </a:p>
          <a:p>
            <a:r>
              <a:rPr lang="en-US" altLang="ko-KR" sz="1200" smtClean="0"/>
              <a:t> </a:t>
            </a:r>
          </a:p>
          <a:p>
            <a:r>
              <a:rPr lang="en-US" sz="1200" b="1" smtClean="0"/>
              <a:t>Test1[ </a:t>
            </a:r>
            <a:r>
              <a:rPr lang="ko-KR" altLang="en-US" sz="1200" b="1" smtClean="0"/>
              <a:t>실험</a:t>
            </a:r>
            <a:r>
              <a:rPr lang="en-US" altLang="ko-KR" sz="1200" b="1" smtClean="0"/>
              <a:t>1 ] : </a:t>
            </a:r>
            <a:r>
              <a:rPr lang="en-US" sz="1200" b="1" smtClean="0"/>
              <a:t>override</a:t>
            </a:r>
            <a:r>
              <a:rPr lang="ko-KR" altLang="en-US" sz="1200" b="1" smtClean="0"/>
              <a:t>를 쓸 경우</a:t>
            </a:r>
          </a:p>
          <a:p>
            <a:endParaRPr lang="en-US" sz="1200" smtClean="0"/>
          </a:p>
          <a:p>
            <a:r>
              <a:rPr lang="en-US" sz="1200" smtClean="0"/>
              <a:t>using System;</a:t>
            </a:r>
          </a:p>
          <a:p>
            <a:r>
              <a:rPr lang="en-US" sz="1200" smtClean="0"/>
              <a:t>using System.Collections.Generic;</a:t>
            </a:r>
          </a:p>
          <a:p>
            <a:r>
              <a:rPr lang="en-US" sz="1200" smtClean="0"/>
              <a:t>using System.Linq;</a:t>
            </a:r>
          </a:p>
          <a:p>
            <a:r>
              <a:rPr lang="en-US" sz="1200" smtClean="0"/>
              <a:t>using System.Text;</a:t>
            </a:r>
          </a:p>
          <a:p>
            <a:r>
              <a:rPr lang="en-US" sz="1200" smtClean="0"/>
              <a:t>using System.Threading.Tasks;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namespace csharpbegin</a:t>
            </a:r>
          </a:p>
          <a:p>
            <a:r>
              <a:rPr lang="en-US" sz="1200" smtClean="0"/>
              <a:t>{</a:t>
            </a:r>
          </a:p>
          <a:p>
            <a:r>
              <a:rPr lang="en-US" sz="1200" smtClean="0"/>
              <a:t>　　class X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public </a:t>
            </a:r>
            <a:r>
              <a:rPr lang="en-US" sz="1200" b="1" smtClean="0"/>
              <a:t>virtual</a:t>
            </a:r>
            <a:r>
              <a:rPr lang="en-US" sz="1200" smtClean="0"/>
              <a:t> void Func()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Console.WriteLine("X");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class Y : X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public </a:t>
            </a:r>
            <a:r>
              <a:rPr lang="en-US" sz="1200" b="1" smtClean="0"/>
              <a:t>override </a:t>
            </a:r>
            <a:r>
              <a:rPr lang="en-US" sz="1200" smtClean="0"/>
              <a:t>void Func()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Console.WriteLine("Y");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class Z : Y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public </a:t>
            </a:r>
            <a:r>
              <a:rPr lang="en-US" sz="1200" b="1" smtClean="0"/>
              <a:t>override</a:t>
            </a:r>
            <a:r>
              <a:rPr lang="en-US" sz="1200" smtClean="0"/>
              <a:t> void Func()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Console.WriteLine("Z");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</a:t>
            </a:r>
            <a:endParaRPr lang="en-US" altLang="ko-KR" sz="1200" smtClean="0"/>
          </a:p>
        </p:txBody>
      </p:sp>
      <p:sp>
        <p:nvSpPr>
          <p:cNvPr id="3" name="TextBox 2"/>
          <p:cNvSpPr txBox="1"/>
          <p:nvPr/>
        </p:nvSpPr>
        <p:spPr>
          <a:xfrm>
            <a:off x="3500430" y="928670"/>
            <a:ext cx="553933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class Program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static void Main(string[] args)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X x = new Z();</a:t>
            </a:r>
          </a:p>
          <a:p>
            <a:r>
              <a:rPr lang="en-US" sz="1200" smtClean="0"/>
              <a:t>　　　　　　x.Func();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　　　　Y y = new Z();</a:t>
            </a:r>
          </a:p>
          <a:p>
            <a:r>
              <a:rPr lang="en-US" sz="1200" smtClean="0"/>
              <a:t>　　　　　　y.Func();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　　　　Z z = new Z();</a:t>
            </a:r>
          </a:p>
          <a:p>
            <a:r>
              <a:rPr lang="en-US" sz="1200" smtClean="0"/>
              <a:t>　　　　　　z.Func();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}</a:t>
            </a:r>
          </a:p>
          <a:p>
            <a:endParaRPr lang="en-US" sz="1200" smtClean="0"/>
          </a:p>
          <a:p>
            <a:r>
              <a:rPr lang="en-US" sz="1200" smtClean="0"/>
              <a:t>[</a:t>
            </a:r>
            <a:r>
              <a:rPr lang="ko-KR" altLang="en-US" sz="1200" smtClean="0"/>
              <a:t>결과</a:t>
            </a:r>
            <a:r>
              <a:rPr lang="en-US" altLang="ko-KR" sz="1200" smtClean="0"/>
              <a:t>]</a:t>
            </a:r>
            <a:endParaRPr lang="en-US" sz="1200" smtClean="0"/>
          </a:p>
          <a:p>
            <a:r>
              <a:rPr lang="en-US" sz="1200" smtClean="0"/>
              <a:t>Z</a:t>
            </a:r>
          </a:p>
          <a:p>
            <a:r>
              <a:rPr lang="en-US" sz="1200" smtClean="0"/>
              <a:t>Z</a:t>
            </a:r>
          </a:p>
          <a:p>
            <a:r>
              <a:rPr lang="en-US" sz="1200" smtClean="0"/>
              <a:t>Z</a:t>
            </a:r>
          </a:p>
          <a:p>
            <a:endParaRPr lang="en-US" sz="1200" smtClean="0"/>
          </a:p>
          <a:p>
            <a:endParaRPr lang="en-US" sz="1200" smtClean="0"/>
          </a:p>
          <a:p>
            <a:r>
              <a:rPr lang="en-US" sz="1200" smtClean="0"/>
              <a:t>Conclusion[ </a:t>
            </a:r>
            <a:r>
              <a:rPr lang="ko-KR" altLang="en-US" sz="1200" smtClean="0"/>
              <a:t>결과</a:t>
            </a:r>
            <a:r>
              <a:rPr lang="en-US" altLang="ko-KR" sz="1200" smtClean="0"/>
              <a:t>1 ] : </a:t>
            </a:r>
            <a:r>
              <a:rPr lang="en-US" sz="1200" smtClean="0"/>
              <a:t>Z</a:t>
            </a:r>
            <a:r>
              <a:rPr lang="ko-KR" altLang="en-US" sz="1200" smtClean="0"/>
              <a:t>형 </a:t>
            </a:r>
            <a:r>
              <a:rPr lang="en-US" sz="1200" smtClean="0"/>
              <a:t>Instance[ </a:t>
            </a:r>
            <a:r>
              <a:rPr lang="ko-KR" altLang="en-US" sz="1200" smtClean="0"/>
              <a:t>객체 </a:t>
            </a:r>
            <a:r>
              <a:rPr lang="en-US" altLang="ko-KR" sz="1200" smtClean="0"/>
              <a:t>]</a:t>
            </a:r>
            <a:r>
              <a:rPr lang="ko-KR" altLang="en-US" sz="1200" smtClean="0"/>
              <a:t>를 받은 부모 타입 변수들은 </a:t>
            </a:r>
            <a:endParaRPr lang="en-US" altLang="ko-KR" sz="1200" smtClean="0"/>
          </a:p>
          <a:p>
            <a:r>
              <a:rPr lang="ko-KR" altLang="en-US" sz="1200" smtClean="0"/>
              <a:t>자신의 타입과 상관없이 </a:t>
            </a:r>
            <a:r>
              <a:rPr lang="en-US" sz="1200" smtClean="0"/>
              <a:t>Z</a:t>
            </a:r>
            <a:r>
              <a:rPr lang="ko-KR" altLang="en-US" sz="1200" smtClean="0"/>
              <a:t>형이 </a:t>
            </a:r>
            <a:r>
              <a:rPr lang="en-US" sz="1200" smtClean="0"/>
              <a:t>Override[ </a:t>
            </a:r>
            <a:r>
              <a:rPr lang="ko-KR" altLang="en-US" sz="1200" smtClean="0"/>
              <a:t>오버라이드 </a:t>
            </a:r>
            <a:r>
              <a:rPr lang="en-US" altLang="ko-KR" sz="1200" smtClean="0"/>
              <a:t>]</a:t>
            </a:r>
            <a:r>
              <a:rPr lang="ko-KR" altLang="en-US" sz="1200" smtClean="0"/>
              <a:t>한 </a:t>
            </a:r>
            <a:r>
              <a:rPr lang="en-US" sz="1200" smtClean="0"/>
              <a:t>Method[ </a:t>
            </a:r>
            <a:r>
              <a:rPr lang="ko-KR" altLang="en-US" sz="1200" smtClean="0"/>
              <a:t>메서드 </a:t>
            </a:r>
            <a:r>
              <a:rPr lang="en-US" altLang="ko-KR" sz="1200" smtClean="0"/>
              <a:t>]</a:t>
            </a:r>
            <a:r>
              <a:rPr lang="ko-KR" altLang="en-US" sz="1200" smtClean="0"/>
              <a:t>를 </a:t>
            </a:r>
            <a:endParaRPr lang="en-US" altLang="ko-KR" sz="1200" smtClean="0"/>
          </a:p>
          <a:p>
            <a:r>
              <a:rPr lang="ko-KR" altLang="en-US" sz="1200" smtClean="0"/>
              <a:t>사용한다</a:t>
            </a:r>
            <a:r>
              <a:rPr lang="en-US" altLang="ko-KR" sz="1200" smtClean="0"/>
              <a:t>. </a:t>
            </a:r>
          </a:p>
          <a:p>
            <a:endParaRPr lang="en-US" altLang="ko-KR" sz="1200" b="1" smtClean="0"/>
          </a:p>
          <a:p>
            <a:r>
              <a:rPr lang="ko-KR" altLang="en-US" sz="1200" b="1" smtClean="0"/>
              <a:t>즉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객체중심으로 함수를 작동시켜준다</a:t>
            </a:r>
            <a:r>
              <a:rPr lang="en-US" altLang="ko-KR" sz="1200" b="1" smtClean="0"/>
              <a:t>. </a:t>
            </a:r>
            <a:r>
              <a:rPr lang="ko-KR" altLang="en-US" sz="1200" b="1" smtClean="0"/>
              <a:t>원하는 작동이다</a:t>
            </a:r>
            <a:r>
              <a:rPr lang="en-US" altLang="ko-KR" sz="1200" b="1" smtClean="0"/>
              <a:t>.</a:t>
            </a:r>
          </a:p>
          <a:p>
            <a:endParaRPr lang="en-US" altLang="ko-KR" sz="1200" b="1" smtClean="0"/>
          </a:p>
          <a:p>
            <a:pPr>
              <a:buFont typeface="Wingdings"/>
              <a:buChar char="è"/>
            </a:pPr>
            <a:r>
              <a:rPr lang="ko-KR" altLang="en-US" sz="1200" b="1" smtClean="0">
                <a:sym typeface="Wingdings" pitchFamily="2" charset="2"/>
              </a:rPr>
              <a:t>객체 지향 프로그램이므로 객체 중심의 함수가 기동되는 것이</a:t>
            </a:r>
            <a:endParaRPr lang="en-US" altLang="ko-KR" sz="1200" b="1" smtClean="0">
              <a:sym typeface="Wingdings" pitchFamily="2" charset="2"/>
            </a:endParaRPr>
          </a:p>
          <a:p>
            <a:r>
              <a:rPr lang="en-US" altLang="ko-KR" sz="1200" b="1" smtClean="0">
                <a:sym typeface="Wingdings" pitchFamily="2" charset="2"/>
              </a:rPr>
              <a:t>   </a:t>
            </a:r>
            <a:r>
              <a:rPr lang="ko-KR" altLang="en-US" sz="1200" b="1" smtClean="0">
                <a:sym typeface="Wingdings" pitchFamily="2" charset="2"/>
              </a:rPr>
              <a:t>많이 사용되고 일반적인 것이다</a:t>
            </a:r>
            <a:endParaRPr lang="en-US" altLang="ko-KR" sz="1200" b="1" smtClean="0"/>
          </a:p>
          <a:p>
            <a:r>
              <a:rPr lang="en-US" altLang="ko-KR" sz="1200" b="1" smtClean="0"/>
              <a:t> </a:t>
            </a:r>
          </a:p>
          <a:p>
            <a:r>
              <a:rPr lang="en-US" altLang="ko-KR" sz="1200" smtClean="0"/>
              <a:t> </a:t>
            </a:r>
          </a:p>
          <a:p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7286644" y="357166"/>
            <a:ext cx="1500198" cy="2643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chemeClr val="tx1"/>
                </a:solidFill>
              </a:rPr>
              <a:t>X x = new X();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x.Func()</a:t>
            </a:r>
          </a:p>
          <a:p>
            <a:endParaRPr lang="en-US" sz="1200" b="1" smtClean="0">
              <a:solidFill>
                <a:schemeClr val="tx1"/>
              </a:solidFill>
            </a:endParaRPr>
          </a:p>
          <a:p>
            <a:r>
              <a:rPr lang="en-US" sz="1200" b="1" smtClean="0">
                <a:solidFill>
                  <a:schemeClr val="tx1"/>
                </a:solidFill>
              </a:rPr>
              <a:t>Y y = new Y();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y.Func();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  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Z z = new Z();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z.Func();</a:t>
            </a:r>
          </a:p>
          <a:p>
            <a:endParaRPr lang="en-US" altLang="ko-KR" sz="1200" b="1" smtClean="0">
              <a:solidFill>
                <a:schemeClr val="tx1"/>
              </a:solidFill>
            </a:endParaRPr>
          </a:p>
          <a:p>
            <a:endParaRPr lang="en-US" altLang="ko-KR" sz="1200" b="1" smtClean="0">
              <a:solidFill>
                <a:schemeClr val="tx1"/>
              </a:solidFill>
            </a:endParaRPr>
          </a:p>
          <a:p>
            <a:r>
              <a:rPr lang="en-US" altLang="ko-KR" sz="1200" b="1" smtClean="0">
                <a:solidFill>
                  <a:schemeClr val="tx1"/>
                </a:solidFill>
              </a:rPr>
              <a:t>X</a:t>
            </a:r>
          </a:p>
          <a:p>
            <a:r>
              <a:rPr lang="en-US" altLang="ko-KR" sz="1200" b="1" smtClean="0">
                <a:solidFill>
                  <a:schemeClr val="tx1"/>
                </a:solidFill>
              </a:rPr>
              <a:t>Y</a:t>
            </a:r>
          </a:p>
          <a:p>
            <a:r>
              <a:rPr lang="en-US" altLang="ko-KR" sz="1200" b="1" smtClean="0">
                <a:solidFill>
                  <a:schemeClr val="tx1"/>
                </a:solidFill>
              </a:rPr>
              <a:t>Z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0"/>
            <a:ext cx="270170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 </a:t>
            </a:r>
          </a:p>
          <a:p>
            <a:r>
              <a:rPr lang="en-US" sz="1200" b="1" smtClean="0"/>
              <a:t>new</a:t>
            </a:r>
            <a:r>
              <a:rPr lang="ko-KR" altLang="en-US" sz="1200" b="1" smtClean="0"/>
              <a:t>를 쓸 경우</a:t>
            </a:r>
          </a:p>
          <a:p>
            <a:endParaRPr lang="en-US" sz="1200" smtClean="0"/>
          </a:p>
          <a:p>
            <a:r>
              <a:rPr lang="en-US" sz="1200" smtClean="0"/>
              <a:t>using System;</a:t>
            </a:r>
          </a:p>
          <a:p>
            <a:r>
              <a:rPr lang="en-US" sz="1200" smtClean="0"/>
              <a:t>using System.Collections.Generic;</a:t>
            </a:r>
          </a:p>
          <a:p>
            <a:r>
              <a:rPr lang="en-US" sz="1200" smtClean="0"/>
              <a:t>using System.Linq;</a:t>
            </a:r>
          </a:p>
          <a:p>
            <a:r>
              <a:rPr lang="en-US" sz="1200" smtClean="0"/>
              <a:t>using System.Text;</a:t>
            </a:r>
          </a:p>
          <a:p>
            <a:r>
              <a:rPr lang="en-US" sz="1200" smtClean="0"/>
              <a:t>using System.Threading.Tasks;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namespace csharpbegin</a:t>
            </a:r>
          </a:p>
          <a:p>
            <a:r>
              <a:rPr lang="en-US" sz="1200" smtClean="0"/>
              <a:t>{</a:t>
            </a:r>
          </a:p>
          <a:p>
            <a:r>
              <a:rPr lang="en-US" sz="1200" smtClean="0"/>
              <a:t>　　class X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public </a:t>
            </a:r>
            <a:r>
              <a:rPr lang="en-US" sz="1200" b="1" smtClean="0"/>
              <a:t>virtual</a:t>
            </a:r>
            <a:r>
              <a:rPr lang="en-US" sz="1200" smtClean="0"/>
              <a:t> void Func()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Console.WriteLine("X");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class Y : X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public </a:t>
            </a:r>
            <a:r>
              <a:rPr lang="en-US" sz="1200" b="1" smtClean="0"/>
              <a:t>new</a:t>
            </a:r>
            <a:r>
              <a:rPr lang="en-US" sz="1200" smtClean="0"/>
              <a:t> void Func()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Console.WriteLine("Y");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class Z : Y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public </a:t>
            </a:r>
            <a:r>
              <a:rPr lang="en-US" sz="1200" b="1" smtClean="0"/>
              <a:t>new</a:t>
            </a:r>
            <a:r>
              <a:rPr lang="en-US" sz="1200" smtClean="0"/>
              <a:t> void Func()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Console.WriteLine("Z");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</a:t>
            </a:r>
            <a:endParaRPr lang="en-US" altLang="ko-KR" sz="1200"/>
          </a:p>
        </p:txBody>
      </p:sp>
      <p:sp>
        <p:nvSpPr>
          <p:cNvPr id="3" name="TextBox 2"/>
          <p:cNvSpPr txBox="1"/>
          <p:nvPr/>
        </p:nvSpPr>
        <p:spPr>
          <a:xfrm>
            <a:off x="3857620" y="642918"/>
            <a:ext cx="377135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class Program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static void Main(string[] args)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X x = new Z();</a:t>
            </a:r>
          </a:p>
          <a:p>
            <a:r>
              <a:rPr lang="en-US" sz="1200" smtClean="0"/>
              <a:t>　　　　　　x.Func();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　　　　Y y = new Z();</a:t>
            </a:r>
          </a:p>
          <a:p>
            <a:r>
              <a:rPr lang="en-US" sz="1200" smtClean="0"/>
              <a:t>　　　　　　y.Func();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　　　　Z z = new Z();</a:t>
            </a:r>
          </a:p>
          <a:p>
            <a:r>
              <a:rPr lang="en-US" sz="1200" smtClean="0"/>
              <a:t>　　　　　　z.Func();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X</a:t>
            </a:r>
            <a:br>
              <a:rPr lang="en-US" sz="1200" smtClean="0"/>
            </a:br>
            <a:r>
              <a:rPr lang="en-US" sz="1200" smtClean="0"/>
              <a:t>Y</a:t>
            </a:r>
            <a:br>
              <a:rPr lang="en-US" sz="1200" smtClean="0"/>
            </a:br>
            <a:r>
              <a:rPr lang="en-US" sz="1200" smtClean="0"/>
              <a:t>Z</a:t>
            </a:r>
          </a:p>
          <a:p>
            <a:endParaRPr lang="en-US" sz="1200" smtClean="0"/>
          </a:p>
          <a:p>
            <a:r>
              <a:rPr lang="en-US" sz="1200" smtClean="0"/>
              <a:t>Conclusion2[ </a:t>
            </a:r>
            <a:r>
              <a:rPr lang="ko-KR" altLang="en-US" sz="1200" smtClean="0"/>
              <a:t>결론</a:t>
            </a:r>
            <a:r>
              <a:rPr lang="en-US" altLang="ko-KR" sz="1200" smtClean="0"/>
              <a:t>2 ] : </a:t>
            </a:r>
          </a:p>
          <a:p>
            <a:r>
              <a:rPr lang="en-US" sz="1200" smtClean="0"/>
              <a:t>Z</a:t>
            </a:r>
            <a:r>
              <a:rPr lang="ko-KR" altLang="en-US" sz="1200" smtClean="0"/>
              <a:t>형 </a:t>
            </a:r>
            <a:r>
              <a:rPr lang="en-US" sz="1200" smtClean="0"/>
              <a:t>Instance</a:t>
            </a:r>
            <a:r>
              <a:rPr lang="ko-KR" altLang="en-US" sz="1200" smtClean="0"/>
              <a:t>를 받으면 </a:t>
            </a:r>
            <a:endParaRPr lang="en-US" altLang="ko-KR" sz="1200" smtClean="0"/>
          </a:p>
          <a:p>
            <a:r>
              <a:rPr lang="en-US" sz="1200" smtClean="0"/>
              <a:t>override</a:t>
            </a:r>
            <a:r>
              <a:rPr lang="ko-KR" altLang="en-US" sz="1200" smtClean="0"/>
              <a:t>하지 않은 </a:t>
            </a:r>
            <a:r>
              <a:rPr lang="en-US" sz="1200" smtClean="0"/>
              <a:t>Y, X</a:t>
            </a:r>
            <a:r>
              <a:rPr lang="ko-KR" altLang="en-US" sz="1200" smtClean="0"/>
              <a:t>의 </a:t>
            </a:r>
            <a:r>
              <a:rPr lang="en-US" sz="1200" smtClean="0"/>
              <a:t>Func()</a:t>
            </a:r>
            <a:r>
              <a:rPr lang="ko-KR" altLang="en-US" sz="1200" smtClean="0"/>
              <a:t>는 나오면 안되지만</a:t>
            </a:r>
            <a:r>
              <a:rPr lang="en-US" altLang="ko-KR" sz="1200" smtClean="0"/>
              <a:t>..</a:t>
            </a:r>
          </a:p>
          <a:p>
            <a:endParaRPr lang="en-US" sz="1200" smtClean="0"/>
          </a:p>
          <a:p>
            <a:r>
              <a:rPr lang="en-US" sz="1200" b="1" smtClean="0"/>
              <a:t>new</a:t>
            </a:r>
            <a:r>
              <a:rPr lang="ko-KR" altLang="en-US" sz="1200" b="1" smtClean="0"/>
              <a:t>는 어디까지나 감추기만 함으로</a:t>
            </a:r>
            <a:endParaRPr lang="en-US" altLang="ko-KR" sz="1200" b="1" smtClean="0"/>
          </a:p>
          <a:p>
            <a:r>
              <a:rPr lang="en-US" altLang="ko-KR" sz="1200" b="1" smtClean="0"/>
              <a:t>(</a:t>
            </a:r>
            <a:r>
              <a:rPr lang="ko-KR" altLang="en-US" sz="1200" b="1" smtClean="0"/>
              <a:t>다른 말로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새로 선언한 것이므로</a:t>
            </a:r>
            <a:r>
              <a:rPr lang="en-US" altLang="ko-KR" sz="1200" b="1" smtClean="0"/>
              <a:t>)</a:t>
            </a:r>
            <a:r>
              <a:rPr lang="ko-KR" altLang="en-US" sz="1200" b="1" smtClean="0"/>
              <a:t> </a:t>
            </a:r>
            <a:endParaRPr lang="en-US" altLang="ko-KR" sz="1200" b="1" smtClean="0"/>
          </a:p>
          <a:p>
            <a:r>
              <a:rPr lang="ko-KR" altLang="en-US" sz="1200" b="1" smtClean="0"/>
              <a:t>이렇게 호출하면 감춰있던 </a:t>
            </a:r>
            <a:r>
              <a:rPr lang="en-US" sz="1200" b="1" smtClean="0"/>
              <a:t>Func()</a:t>
            </a:r>
            <a:r>
              <a:rPr lang="ko-KR" altLang="en-US" sz="1200" b="1" smtClean="0"/>
              <a:t>가 나오게 된다</a:t>
            </a:r>
            <a:r>
              <a:rPr lang="en-US" altLang="ko-KR" sz="1200" b="1" smtClean="0"/>
              <a:t>.</a:t>
            </a:r>
            <a:r>
              <a:rPr lang="en-US" altLang="ko-KR" sz="1200" smtClean="0"/>
              <a:t> 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 </a:t>
            </a:r>
            <a:endParaRPr lang="en-US" altLang="ko-KR" sz="1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0"/>
            <a:ext cx="8072494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 </a:t>
            </a:r>
          </a:p>
          <a:p>
            <a:r>
              <a:rPr lang="ko-KR" altLang="en-US" sz="1200" b="1" smtClean="0"/>
              <a:t>특정 이름으로 </a:t>
            </a:r>
            <a:r>
              <a:rPr lang="en-US" sz="1200" b="1" smtClean="0"/>
              <a:t>override </a:t>
            </a:r>
            <a:r>
              <a:rPr lang="ko-KR" altLang="en-US" sz="1200" b="1" smtClean="0"/>
              <a:t>받기는 싫은데 그 이름으로 </a:t>
            </a:r>
            <a:r>
              <a:rPr lang="en-US" sz="1200" b="1" smtClean="0"/>
              <a:t>virtual</a:t>
            </a:r>
            <a:r>
              <a:rPr lang="ko-KR" altLang="en-US" sz="1200" b="1" smtClean="0"/>
              <a:t>화 하고 싶다면</a:t>
            </a:r>
            <a:r>
              <a:rPr lang="en-US" altLang="ko-KR" sz="1200" b="1" smtClean="0"/>
              <a:t>?</a:t>
            </a:r>
          </a:p>
          <a:p>
            <a:endParaRPr lang="en-US" sz="1200" smtClean="0"/>
          </a:p>
          <a:p>
            <a:r>
              <a:rPr lang="en-US" sz="1200" smtClean="0"/>
              <a:t>using System;</a:t>
            </a:r>
          </a:p>
          <a:p>
            <a:r>
              <a:rPr lang="en-US" sz="1200" smtClean="0"/>
              <a:t>using System.Collections.Generic;</a:t>
            </a:r>
          </a:p>
          <a:p>
            <a:r>
              <a:rPr lang="en-US" sz="1200" smtClean="0"/>
              <a:t>using System.Linq;</a:t>
            </a:r>
          </a:p>
          <a:p>
            <a:r>
              <a:rPr lang="en-US" sz="1200" smtClean="0"/>
              <a:t>using System.Text;</a:t>
            </a:r>
          </a:p>
          <a:p>
            <a:r>
              <a:rPr lang="en-US" sz="1200" smtClean="0"/>
              <a:t>using System.Threading.Tasks;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namespace csharpbegin</a:t>
            </a:r>
          </a:p>
          <a:p>
            <a:r>
              <a:rPr lang="en-US" sz="1200" smtClean="0"/>
              <a:t>{</a:t>
            </a:r>
          </a:p>
          <a:p>
            <a:r>
              <a:rPr lang="en-US" sz="1200" smtClean="0"/>
              <a:t>　　class X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</a:t>
            </a:r>
            <a:r>
              <a:rPr lang="en-US" sz="1200" b="1" smtClean="0"/>
              <a:t>public void Test()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Console.WriteLine("tX");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class Y : X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</a:t>
            </a:r>
            <a:r>
              <a:rPr lang="en-US" sz="1200" b="1" smtClean="0"/>
              <a:t>public new virtual void Test()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Console.WriteLine("tY");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class Z : Y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</a:t>
            </a:r>
            <a:r>
              <a:rPr lang="en-US" sz="1200" b="1" smtClean="0"/>
              <a:t>public override void Test()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Console.WriteLine("tZ");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</a:t>
            </a:r>
            <a:endParaRPr lang="en-US" altLang="ko-KR" sz="1200"/>
          </a:p>
        </p:txBody>
      </p:sp>
      <p:sp>
        <p:nvSpPr>
          <p:cNvPr id="3" name="TextBox 2"/>
          <p:cNvSpPr txBox="1"/>
          <p:nvPr/>
        </p:nvSpPr>
        <p:spPr>
          <a:xfrm>
            <a:off x="3857620" y="1000108"/>
            <a:ext cx="54906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class Program</a:t>
            </a:r>
          </a:p>
          <a:p>
            <a:r>
              <a:rPr lang="en-US" sz="1200" smtClean="0"/>
              <a:t>　　{</a:t>
            </a:r>
          </a:p>
          <a:p>
            <a:r>
              <a:rPr lang="en-US" sz="1200" smtClean="0"/>
              <a:t>　　　　static void Main(string[] args)</a:t>
            </a:r>
          </a:p>
          <a:p>
            <a:r>
              <a:rPr lang="en-US" sz="1200" smtClean="0"/>
              <a:t>　　　　{</a:t>
            </a:r>
          </a:p>
          <a:p>
            <a:r>
              <a:rPr lang="en-US" sz="1200" smtClean="0"/>
              <a:t>　　　　　　X x = new Z();</a:t>
            </a:r>
          </a:p>
          <a:p>
            <a:r>
              <a:rPr lang="en-US" sz="1200" smtClean="0"/>
              <a:t>　　　　　　x.Test();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　　　　Y y = new Z();</a:t>
            </a:r>
          </a:p>
          <a:p>
            <a:r>
              <a:rPr lang="en-US" sz="1200" smtClean="0"/>
              <a:t>　　　　　　y.Test();</a:t>
            </a:r>
          </a:p>
          <a:p>
            <a:r>
              <a:rPr lang="en-US" sz="1200" smtClean="0"/>
              <a:t>  </a:t>
            </a:r>
          </a:p>
          <a:p>
            <a:r>
              <a:rPr lang="en-US" sz="1200" smtClean="0"/>
              <a:t>　　　　　　Z z = new Z();</a:t>
            </a:r>
          </a:p>
          <a:p>
            <a:r>
              <a:rPr lang="en-US" sz="1200" smtClean="0"/>
              <a:t>　　　　　　z.Test();</a:t>
            </a:r>
          </a:p>
          <a:p>
            <a:r>
              <a:rPr lang="en-US" sz="1200" smtClean="0"/>
              <a:t>　　　　}</a:t>
            </a:r>
          </a:p>
          <a:p>
            <a:r>
              <a:rPr lang="en-US" sz="1200" smtClean="0"/>
              <a:t>　　}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tX</a:t>
            </a:r>
          </a:p>
          <a:p>
            <a:r>
              <a:rPr lang="en-US" sz="1200" smtClean="0"/>
              <a:t>tZ</a:t>
            </a:r>
          </a:p>
          <a:p>
            <a:r>
              <a:rPr lang="en-US" sz="1200" smtClean="0"/>
              <a:t>tZ</a:t>
            </a:r>
          </a:p>
          <a:p>
            <a:r>
              <a:rPr lang="en-US" sz="1200" smtClean="0"/>
              <a:t>Conclusion3[ </a:t>
            </a:r>
            <a:r>
              <a:rPr lang="ko-KR" altLang="en-US" sz="1200" smtClean="0"/>
              <a:t>결론</a:t>
            </a:r>
            <a:r>
              <a:rPr lang="en-US" altLang="ko-KR" sz="1200" smtClean="0"/>
              <a:t>3 ] :  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먼저 </a:t>
            </a:r>
            <a:r>
              <a:rPr lang="en-US" sz="1200" smtClean="0"/>
              <a:t>new</a:t>
            </a:r>
            <a:r>
              <a:rPr lang="ko-KR" altLang="en-US" sz="1200" smtClean="0"/>
              <a:t>를 통해 기존 </a:t>
            </a:r>
            <a:r>
              <a:rPr lang="en-US" sz="1200" smtClean="0"/>
              <a:t>Method</a:t>
            </a:r>
            <a:r>
              <a:rPr lang="ko-KR" altLang="en-US" sz="1200" smtClean="0"/>
              <a:t>를 감춥니다</a:t>
            </a:r>
            <a:r>
              <a:rPr lang="en-US" altLang="ko-KR" sz="1200" smtClean="0"/>
              <a:t>. </a:t>
            </a:r>
          </a:p>
          <a:p>
            <a:r>
              <a:rPr lang="en-US" altLang="ko-KR" sz="1200" smtClean="0"/>
              <a:t>(class Y</a:t>
            </a:r>
            <a:r>
              <a:rPr lang="ko-KR" altLang="en-US" sz="1200" smtClean="0"/>
              <a:t>에서 새로 </a:t>
            </a:r>
            <a:r>
              <a:rPr lang="en-US" altLang="ko-KR" sz="1200" smtClean="0"/>
              <a:t>Test() </a:t>
            </a:r>
            <a:r>
              <a:rPr lang="ko-KR" altLang="en-US" sz="1200" smtClean="0"/>
              <a:t>함수를 선어합니다</a:t>
            </a:r>
            <a:r>
              <a:rPr lang="en-US" altLang="ko-KR" sz="1200" smtClean="0"/>
              <a:t>)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그 다음</a:t>
            </a:r>
            <a:r>
              <a:rPr lang="en-US" sz="1200" smtClean="0"/>
              <a:t>virtual</a:t>
            </a:r>
            <a:r>
              <a:rPr lang="ko-KR" altLang="en-US" sz="1200" smtClean="0"/>
              <a:t>해주면 </a:t>
            </a:r>
            <a:r>
              <a:rPr lang="en-US" sz="1200" smtClean="0"/>
              <a:t>virtual</a:t>
            </a:r>
            <a:r>
              <a:rPr lang="ko-KR" altLang="en-US" sz="1200" smtClean="0"/>
              <a:t>로 인식합니다</a:t>
            </a:r>
            <a:r>
              <a:rPr lang="en-US" altLang="ko-KR" sz="1200" smtClean="0"/>
              <a:t>. </a:t>
            </a:r>
          </a:p>
          <a:p>
            <a:r>
              <a:rPr lang="en-US" sz="1200" smtClean="0"/>
              <a:t>Z</a:t>
            </a:r>
            <a:r>
              <a:rPr lang="ko-KR" altLang="en-US" sz="1200" smtClean="0"/>
              <a:t>에서 이를 </a:t>
            </a:r>
            <a:r>
              <a:rPr lang="en-US" sz="1200" smtClean="0"/>
              <a:t>override</a:t>
            </a:r>
            <a:r>
              <a:rPr lang="ko-KR" altLang="en-US" sz="1200" smtClean="0"/>
              <a:t>해서 만들어 두면</a:t>
            </a:r>
            <a:r>
              <a:rPr lang="en-US" altLang="ko-KR" sz="1200" smtClean="0"/>
              <a:t>, </a:t>
            </a:r>
          </a:p>
          <a:p>
            <a:r>
              <a:rPr lang="en-US" sz="1200" smtClean="0"/>
              <a:t>Main</a:t>
            </a:r>
            <a:r>
              <a:rPr lang="ko-KR" altLang="en-US" sz="1200" smtClean="0"/>
              <a:t>에서처럼 </a:t>
            </a:r>
            <a:r>
              <a:rPr lang="en-US" sz="1200" smtClean="0"/>
              <a:t>X </a:t>
            </a:r>
            <a:r>
              <a:rPr lang="ko-KR" altLang="en-US" sz="1200" smtClean="0"/>
              <a:t>타입에는 </a:t>
            </a:r>
            <a:r>
              <a:rPr lang="en-US" sz="1200" smtClean="0"/>
              <a:t>Z </a:t>
            </a:r>
            <a:r>
              <a:rPr lang="ko-KR" altLang="en-US" sz="1200" smtClean="0"/>
              <a:t>객체를 넣어도 감추어둔 </a:t>
            </a:r>
            <a:r>
              <a:rPr lang="en-US" sz="1200" smtClean="0"/>
              <a:t>X</a:t>
            </a:r>
            <a:r>
              <a:rPr lang="ko-KR" altLang="en-US" sz="1200" smtClean="0"/>
              <a:t>의 </a:t>
            </a:r>
            <a:r>
              <a:rPr lang="en-US" sz="1200" smtClean="0"/>
              <a:t>Mothod</a:t>
            </a:r>
            <a:r>
              <a:rPr lang="ko-KR" altLang="en-US" sz="1200" smtClean="0"/>
              <a:t>가 나오고</a:t>
            </a:r>
            <a:r>
              <a:rPr lang="en-US" altLang="ko-KR" sz="1200" smtClean="0"/>
              <a:t>, </a:t>
            </a:r>
          </a:p>
          <a:p>
            <a:r>
              <a:rPr lang="en-US" sz="1200" smtClean="0"/>
              <a:t>Y</a:t>
            </a:r>
            <a:r>
              <a:rPr lang="ko-KR" altLang="en-US" sz="1200" smtClean="0"/>
              <a:t>는 </a:t>
            </a:r>
            <a:r>
              <a:rPr lang="en-US" sz="1200" smtClean="0"/>
              <a:t>Z</a:t>
            </a:r>
            <a:r>
              <a:rPr lang="ko-KR" altLang="en-US" sz="1200" smtClean="0"/>
              <a:t>의 </a:t>
            </a:r>
            <a:r>
              <a:rPr lang="en-US" sz="1200" smtClean="0"/>
              <a:t>Method</a:t>
            </a:r>
            <a:r>
              <a:rPr lang="ko-KR" altLang="en-US" sz="1200" smtClean="0"/>
              <a:t>가 나오게 됩니다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0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  </a:t>
            </a:r>
          </a:p>
          <a:p>
            <a:r>
              <a:rPr lang="en-US" sz="1200" smtClean="0"/>
              <a:t>　　</a:t>
            </a:r>
            <a:endParaRPr lang="en-US" altLang="ko-KR" sz="120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543744" cy="7602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    public class Integer </a:t>
            </a:r>
          </a:p>
          <a:p>
            <a:r>
              <a:rPr lang="en-US" sz="1200" smtClean="0"/>
              <a:t>2    { </a:t>
            </a:r>
          </a:p>
          <a:p>
            <a:r>
              <a:rPr lang="en-US" sz="1200" smtClean="0"/>
              <a:t>3        int value = 0; </a:t>
            </a:r>
          </a:p>
          <a:p>
            <a:r>
              <a:rPr lang="en-US" sz="1200" smtClean="0"/>
              <a:t>4 </a:t>
            </a:r>
          </a:p>
          <a:p>
            <a:r>
              <a:rPr lang="en-US" sz="1200" smtClean="0"/>
              <a:t>5        public Integer(int value) </a:t>
            </a:r>
          </a:p>
          <a:p>
            <a:r>
              <a:rPr lang="en-US" sz="1200" smtClean="0"/>
              <a:t>6        {</a:t>
            </a:r>
          </a:p>
          <a:p>
            <a:r>
              <a:rPr lang="en-US" sz="1200" smtClean="0"/>
              <a:t>7            this.value = value; </a:t>
            </a:r>
          </a:p>
          <a:p>
            <a:r>
              <a:rPr lang="en-US" sz="1200" smtClean="0"/>
              <a:t>8        } </a:t>
            </a:r>
          </a:p>
          <a:p>
            <a:r>
              <a:rPr lang="en-US" sz="1200" smtClean="0"/>
              <a:t>9 </a:t>
            </a:r>
          </a:p>
          <a:p>
            <a:r>
              <a:rPr lang="en-US" sz="1200" smtClean="0"/>
              <a:t>10        public static implicit operator Integer(int value) </a:t>
            </a:r>
          </a:p>
          <a:p>
            <a:r>
              <a:rPr lang="en-US" sz="1200" smtClean="0"/>
              <a:t>11        { </a:t>
            </a:r>
          </a:p>
          <a:p>
            <a:r>
              <a:rPr lang="en-US" sz="1200" smtClean="0"/>
              <a:t>12            return new Integer(value); </a:t>
            </a:r>
          </a:p>
          <a:p>
            <a:r>
              <a:rPr lang="en-US" sz="1200" smtClean="0"/>
              <a:t>13        } </a:t>
            </a:r>
          </a:p>
          <a:p>
            <a:r>
              <a:rPr lang="en-US" sz="1200" smtClean="0"/>
              <a:t>14 </a:t>
            </a:r>
          </a:p>
          <a:p>
            <a:r>
              <a:rPr lang="en-US" sz="1200" smtClean="0"/>
              <a:t>15        public static implicit operator int(Integer integer) </a:t>
            </a:r>
          </a:p>
          <a:p>
            <a:r>
              <a:rPr lang="en-US" sz="1200" smtClean="0"/>
              <a:t>16        { </a:t>
            </a:r>
          </a:p>
          <a:p>
            <a:r>
              <a:rPr lang="en-US" sz="1200" smtClean="0"/>
              <a:t>17            return integer.value; </a:t>
            </a:r>
          </a:p>
          <a:p>
            <a:r>
              <a:rPr lang="en-US" sz="1200" smtClean="0"/>
              <a:t>18        } </a:t>
            </a:r>
          </a:p>
          <a:p>
            <a:r>
              <a:rPr lang="en-US" sz="1200" smtClean="0"/>
              <a:t>19 </a:t>
            </a:r>
          </a:p>
          <a:p>
            <a:r>
              <a:rPr lang="en-US" sz="1200" smtClean="0"/>
              <a:t>20        public static int operator +(Integer one, Integer two) </a:t>
            </a:r>
          </a:p>
          <a:p>
            <a:r>
              <a:rPr lang="en-US" sz="1200" smtClean="0"/>
              <a:t>21        { </a:t>
            </a:r>
          </a:p>
          <a:p>
            <a:r>
              <a:rPr lang="en-US" sz="1200" smtClean="0"/>
              <a:t>22            return one.value + two.value; </a:t>
            </a:r>
          </a:p>
          <a:p>
            <a:r>
              <a:rPr lang="en-US" sz="1200" smtClean="0"/>
              <a:t>23        } </a:t>
            </a:r>
          </a:p>
          <a:p>
            <a:r>
              <a:rPr lang="en-US" sz="1200" smtClean="0"/>
              <a:t>24 </a:t>
            </a:r>
          </a:p>
          <a:p>
            <a:r>
              <a:rPr lang="en-US" sz="1200" smtClean="0"/>
              <a:t>25        public static Integer operator +(int one, Integer two) </a:t>
            </a:r>
          </a:p>
          <a:p>
            <a:r>
              <a:rPr lang="en-US" sz="1200" smtClean="0"/>
              <a:t>26        { </a:t>
            </a:r>
          </a:p>
          <a:p>
            <a:r>
              <a:rPr lang="en-US" sz="1200" smtClean="0"/>
              <a:t>27            return new Integer(one + two); </a:t>
            </a:r>
          </a:p>
          <a:p>
            <a:r>
              <a:rPr lang="en-US" sz="1200" smtClean="0"/>
              <a:t>28        } </a:t>
            </a:r>
          </a:p>
          <a:p>
            <a:r>
              <a:rPr lang="en-US" sz="1200" smtClean="0"/>
              <a:t>29 </a:t>
            </a:r>
          </a:p>
          <a:p>
            <a:r>
              <a:rPr lang="en-US" sz="1200" smtClean="0"/>
              <a:t>30        public static int operator -(Integer one, Integer two) </a:t>
            </a:r>
          </a:p>
          <a:p>
            <a:r>
              <a:rPr lang="en-US" sz="1200" smtClean="0"/>
              <a:t>31        { </a:t>
            </a:r>
          </a:p>
          <a:p>
            <a:r>
              <a:rPr lang="en-US" sz="1200" smtClean="0"/>
              <a:t>32            return one.value - two.value; </a:t>
            </a:r>
          </a:p>
          <a:p>
            <a:r>
              <a:rPr lang="en-US" sz="1200" smtClean="0"/>
              <a:t>33        } </a:t>
            </a:r>
          </a:p>
          <a:p>
            <a:r>
              <a:rPr lang="en-US" sz="1200" smtClean="0"/>
              <a:t>34 </a:t>
            </a:r>
          </a:p>
          <a:p>
            <a:r>
              <a:rPr lang="en-US" sz="1200" smtClean="0"/>
              <a:t>35        public static Integer operator -(int one, Integer two) </a:t>
            </a:r>
          </a:p>
          <a:p>
            <a:r>
              <a:rPr lang="en-US" sz="1200" smtClean="0"/>
              <a:t>36        { </a:t>
            </a:r>
          </a:p>
          <a:p>
            <a:r>
              <a:rPr lang="en-US" sz="1200" smtClean="0"/>
              <a:t>37            return new Integer(one - two); </a:t>
            </a:r>
          </a:p>
          <a:p>
            <a:r>
              <a:rPr lang="en-US" sz="1200" smtClean="0"/>
              <a:t>38        } </a:t>
            </a:r>
          </a:p>
          <a:p>
            <a:r>
              <a:rPr lang="en-US" sz="1200" smtClean="0"/>
              <a:t>39    } </a:t>
            </a:r>
          </a:p>
          <a:p>
            <a:r>
              <a:rPr lang="en-US" sz="1000" smtClean="0"/>
              <a:t/>
            </a:r>
            <a:br>
              <a:rPr lang="en-US" sz="1000" smtClean="0"/>
            </a:b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4755555" y="1000108"/>
            <a:ext cx="4388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Java</a:t>
            </a:r>
            <a:r>
              <a:rPr lang="ko-KR" altLang="en-US" smtClean="0"/>
              <a:t>는 </a:t>
            </a:r>
            <a:r>
              <a:rPr lang="en-US" altLang="ko-KR" smtClean="0"/>
              <a:t>Integer </a:t>
            </a:r>
            <a:r>
              <a:rPr lang="ko-KR" altLang="en-US" smtClean="0"/>
              <a:t>클래스를 지원한다</a:t>
            </a:r>
            <a:endParaRPr lang="en-US" altLang="ko-KR" smtClean="0"/>
          </a:p>
          <a:p>
            <a:r>
              <a:rPr lang="ko-KR" altLang="en-US" smtClean="0"/>
              <a:t>하지만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C#</a:t>
            </a:r>
            <a:r>
              <a:rPr lang="ko-KR" altLang="en-US" smtClean="0"/>
              <a:t>은 지원하지 않는다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다만</a:t>
            </a:r>
            <a:r>
              <a:rPr lang="en-US" altLang="ko-KR" smtClean="0"/>
              <a:t>, </a:t>
            </a:r>
            <a:r>
              <a:rPr lang="ko-KR" altLang="en-US" smtClean="0"/>
              <a:t>왼쪽과 같이 정의해서</a:t>
            </a:r>
            <a:endParaRPr lang="en-US" altLang="ko-KR" smtClean="0"/>
          </a:p>
          <a:p>
            <a:r>
              <a:rPr lang="ko-KR" altLang="en-US" smtClean="0"/>
              <a:t>사용하면 된다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smtClean="0"/>
              <a:t>You can use the class above as follows 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            Integer integer = 345;</a:t>
            </a:r>
            <a:br>
              <a:rPr lang="en-US" smtClean="0"/>
            </a:br>
            <a:r>
              <a:rPr lang="en-US" smtClean="0"/>
              <a:t>            integer = 10 * 11;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ko-KR" altLang="en-US" smtClean="0"/>
          </a:p>
          <a:p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1643050"/>
            <a:ext cx="428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The End of Document</a:t>
            </a:r>
            <a:endParaRPr lang="ko-KR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객체 개념의 도입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71802" y="785794"/>
            <a:ext cx="5666936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클래스의 개념이 도입되어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연관된 데이터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메소드를 하나로 묶어서 처리할 수 있는 기반이 수립되었다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그런데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프로그램을 제작하다 보니</a:t>
            </a:r>
            <a:r>
              <a:rPr lang="en-US" altLang="ko-KR" sz="1200" smtClean="0"/>
              <a:t>, </a:t>
            </a:r>
            <a:r>
              <a:rPr lang="ko-KR" altLang="en-US" sz="1200" smtClean="0"/>
              <a:t>선언된 클래스와 형태는 동일한데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내부의 값만 다른 경우가 발생한다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이런 경우에</a:t>
            </a:r>
            <a:r>
              <a:rPr lang="en-US" altLang="ko-KR" sz="1200" smtClean="0"/>
              <a:t>, </a:t>
            </a:r>
            <a:r>
              <a:rPr lang="ko-KR" altLang="en-US" sz="1200" smtClean="0"/>
              <a:t>그것들을 별도의 클래스로 선언하여 사용하는 것은 낭비가 심하다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(</a:t>
            </a:r>
            <a:r>
              <a:rPr lang="ko-KR" altLang="en-US" sz="1200" smtClean="0"/>
              <a:t>예</a:t>
            </a:r>
            <a:r>
              <a:rPr lang="en-US" altLang="ko-KR" sz="1200" smtClean="0"/>
              <a:t>) </a:t>
            </a:r>
            <a:r>
              <a:rPr lang="ko-KR" altLang="en-US" sz="1200" smtClean="0"/>
              <a:t>통장  클래스</a:t>
            </a:r>
            <a:r>
              <a:rPr lang="en-US" altLang="ko-KR" sz="1200" smtClean="0"/>
              <a:t>( </a:t>
            </a:r>
            <a:r>
              <a:rPr lang="ko-KR" altLang="en-US" sz="1200" smtClean="0"/>
              <a:t>잔고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입력기능</a:t>
            </a:r>
            <a:r>
              <a:rPr lang="en-US" altLang="ko-KR" sz="1200" smtClean="0"/>
              <a:t>, </a:t>
            </a:r>
            <a:r>
              <a:rPr lang="ko-KR" altLang="en-US" sz="1200" smtClean="0"/>
              <a:t>출력기능</a:t>
            </a:r>
            <a:r>
              <a:rPr lang="en-US" altLang="ko-KR" sz="1200" smtClean="0"/>
              <a:t>)</a:t>
            </a:r>
            <a:r>
              <a:rPr lang="ko-KR" altLang="en-US" sz="1200" smtClean="0"/>
              <a:t>에서 소유주의 이름이 다른 경우</a:t>
            </a:r>
            <a:r>
              <a:rPr lang="en-US" altLang="ko-KR" sz="1200" smtClean="0"/>
              <a:t>…..</a:t>
            </a:r>
          </a:p>
          <a:p>
            <a:endParaRPr lang="en-US" altLang="ko-KR" sz="1200" smtClean="0"/>
          </a:p>
          <a:p>
            <a:pPr>
              <a:buFont typeface="Wingdings"/>
              <a:buChar char="è"/>
            </a:pPr>
            <a:r>
              <a:rPr lang="ko-KR" altLang="en-US" sz="1200" smtClean="0">
                <a:sym typeface="Wingdings" pitchFamily="2" charset="2"/>
              </a:rPr>
              <a:t>이런 경우에는 클래스를 이용하여 동일한 형태이지만</a:t>
            </a:r>
            <a:r>
              <a:rPr lang="en-US" altLang="ko-KR" sz="1200" smtClean="0">
                <a:sym typeface="Wingdings" pitchFamily="2" charset="2"/>
              </a:rPr>
              <a:t>(=</a:t>
            </a:r>
            <a:r>
              <a:rPr lang="ko-KR" altLang="en-US" sz="1200" smtClean="0">
                <a:sym typeface="Wingdings" pitchFamily="2" charset="2"/>
              </a:rPr>
              <a:t>사용자 정의 자료형</a:t>
            </a:r>
            <a:r>
              <a:rPr lang="en-US" altLang="ko-KR" sz="1200" smtClean="0">
                <a:sym typeface="Wingdings" pitchFamily="2" charset="2"/>
              </a:rPr>
              <a:t>), </a:t>
            </a:r>
          </a:p>
          <a:p>
            <a:r>
              <a:rPr lang="en-US" altLang="ko-KR" sz="1200" smtClean="0">
                <a:sym typeface="Wingdings" pitchFamily="2" charset="2"/>
              </a:rPr>
              <a:t>   </a:t>
            </a:r>
            <a:r>
              <a:rPr lang="ko-KR" altLang="en-US" sz="1200" smtClean="0">
                <a:sym typeface="Wingdings" pitchFamily="2" charset="2"/>
              </a:rPr>
              <a:t>이름은 다른 것을 선언해서 사용할 수 있다</a:t>
            </a:r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   (=</a:t>
            </a:r>
            <a:r>
              <a:rPr lang="ko-KR" altLang="en-US" sz="1200" smtClean="0">
                <a:sym typeface="Wingdings" pitchFamily="2" charset="2"/>
              </a:rPr>
              <a:t>동일한 사용자 정의 자료형을 가지는 변수의 선언</a:t>
            </a:r>
            <a:r>
              <a:rPr lang="en-US" altLang="ko-KR" sz="1200" smtClean="0">
                <a:sym typeface="Wingdings" pitchFamily="2" charset="2"/>
              </a:rPr>
              <a:t>, int a, b; </a:t>
            </a:r>
            <a:r>
              <a:rPr lang="ko-KR" altLang="en-US" sz="1200" smtClean="0">
                <a:sym typeface="Wingdings" pitchFamily="2" charset="2"/>
              </a:rPr>
              <a:t>와 동일한 의미</a:t>
            </a:r>
            <a:r>
              <a:rPr lang="en-US" altLang="ko-KR" sz="1200" smtClean="0">
                <a:sym typeface="Wingdings" pitchFamily="2" charset="2"/>
              </a:rPr>
              <a:t>)</a:t>
            </a:r>
          </a:p>
          <a:p>
            <a:r>
              <a:rPr lang="en-US" altLang="ko-KR" sz="1200" smtClean="0">
                <a:sym typeface="Wingdings" pitchFamily="2" charset="2"/>
              </a:rPr>
              <a:t>   </a:t>
            </a:r>
            <a:r>
              <a:rPr lang="ko-KR" altLang="en-US" sz="1200" smtClean="0">
                <a:sym typeface="Wingdings" pitchFamily="2" charset="2"/>
              </a:rPr>
              <a:t>이것을</a:t>
            </a:r>
            <a:r>
              <a:rPr lang="ko-KR" altLang="en-US" sz="1200" b="1" smtClean="0">
                <a:sym typeface="Wingdings" pitchFamily="2" charset="2"/>
              </a:rPr>
              <a:t> 객체</a:t>
            </a:r>
            <a:r>
              <a:rPr lang="en-US" altLang="ko-KR" sz="1200" b="1" smtClean="0">
                <a:sym typeface="Wingdings" pitchFamily="2" charset="2"/>
              </a:rPr>
              <a:t>(Object)</a:t>
            </a:r>
            <a:r>
              <a:rPr lang="ko-KR" altLang="en-US" sz="1200" smtClean="0">
                <a:sym typeface="Wingdings" pitchFamily="2" charset="2"/>
              </a:rPr>
              <a:t>라고 하고</a:t>
            </a:r>
            <a:r>
              <a:rPr lang="en-US" altLang="ko-KR" sz="1200" smtClean="0">
                <a:sym typeface="Wingdings" pitchFamily="2" charset="2"/>
              </a:rPr>
              <a:t>, </a:t>
            </a:r>
          </a:p>
          <a:p>
            <a:r>
              <a:rPr lang="en-US" altLang="ko-KR" sz="1200" smtClean="0">
                <a:sym typeface="Wingdings" pitchFamily="2" charset="2"/>
              </a:rPr>
              <a:t>   </a:t>
            </a:r>
            <a:r>
              <a:rPr lang="ko-KR" altLang="en-US" sz="1200" b="1" smtClean="0">
                <a:sym typeface="Wingdings" pitchFamily="2" charset="2"/>
              </a:rPr>
              <a:t>클래스에서 생성한 객체를 그 클래스의 인스턴스</a:t>
            </a:r>
            <a:r>
              <a:rPr lang="en-US" altLang="ko-KR" sz="1200" b="1" smtClean="0">
                <a:sym typeface="Wingdings" pitchFamily="2" charset="2"/>
              </a:rPr>
              <a:t>(instance)</a:t>
            </a:r>
            <a:r>
              <a:rPr lang="ko-KR" altLang="en-US" sz="1200" b="1" smtClean="0">
                <a:sym typeface="Wingdings" pitchFamily="2" charset="2"/>
              </a:rPr>
              <a:t>라고 한다</a:t>
            </a:r>
            <a:endParaRPr lang="ko-KR" altLang="en-US" sz="1200" b="1"/>
          </a:p>
        </p:txBody>
      </p:sp>
      <p:sp>
        <p:nvSpPr>
          <p:cNvPr id="11" name="TextBox 10"/>
          <p:cNvSpPr txBox="1"/>
          <p:nvPr/>
        </p:nvSpPr>
        <p:spPr>
          <a:xfrm>
            <a:off x="142844" y="1335836"/>
            <a:ext cx="51435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namespace chapter3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//Talker </a:t>
            </a:r>
            <a:r>
              <a:rPr lang="ko-KR" altLang="en-US" sz="1000" smtClean="0"/>
              <a:t>자료형의 변수 </a:t>
            </a:r>
            <a:r>
              <a:rPr lang="en-US" altLang="ko-KR" sz="1000" smtClean="0"/>
              <a:t>talker, talker2 </a:t>
            </a:r>
          </a:p>
          <a:p>
            <a:r>
              <a:rPr lang="en-US" altLang="ko-KR" sz="1000" smtClean="0"/>
              <a:t>        </a:t>
            </a:r>
            <a:r>
              <a:rPr lang="en-US" altLang="ko-KR" sz="1000" b="1" smtClean="0"/>
              <a:t>Talker talker=new Talker();</a:t>
            </a:r>
          </a:p>
          <a:p>
            <a:r>
              <a:rPr lang="en-US" altLang="ko-KR" sz="1000" b="1" smtClean="0"/>
              <a:t>        Talker talker2 = new Talker();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en-US" altLang="ko-KR" sz="1000" smtClean="0"/>
              <a:t>            talker.finalString = "TALKER : ";</a:t>
            </a:r>
          </a:p>
          <a:p>
            <a:r>
              <a:rPr lang="en-US" altLang="ko-KR" sz="1000" smtClean="0"/>
              <a:t>            talker2.finalString = "TALKER2: ";</a:t>
            </a:r>
            <a:r>
              <a:rPr lang="ko-KR" altLang="en-US" sz="1000" smtClean="0"/>
              <a:t>            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button1_Click(object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ko-KR" altLang="en-US" sz="1000" smtClean="0"/>
              <a:t>            </a:t>
            </a:r>
          </a:p>
          <a:p>
            <a:r>
              <a:rPr lang="en-US" altLang="ko-KR" sz="1000" smtClean="0"/>
              <a:t>            int len = talker.MsgShow(sayThis.Text, (int)numericUpDown1.Value);</a:t>
            </a:r>
          </a:p>
          <a:p>
            <a:r>
              <a:rPr lang="en-US" altLang="ko-KR" sz="1000" smtClean="0"/>
              <a:t>            MessageBox.Show("The message length is " + len);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int len2 = talker2.MsgShow(sayThis.Text, (int)numericUpDown1.Value);</a:t>
            </a:r>
          </a:p>
          <a:p>
            <a:r>
              <a:rPr lang="en-US" altLang="ko-KR" sz="1000" smtClean="0"/>
              <a:t>            MessageBox.Show("The message length is " + len2);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5000628" y="3857628"/>
            <a:ext cx="399500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chapter3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</a:t>
            </a:r>
            <a:r>
              <a:rPr lang="en-US" altLang="ko-KR" sz="1000" b="1" smtClean="0"/>
              <a:t>Talker  //static</a:t>
            </a:r>
            <a:r>
              <a:rPr lang="ko-KR" altLang="en-US" sz="1000" b="1" smtClean="0"/>
              <a:t>이 없음에 주목</a:t>
            </a:r>
            <a:endParaRPr lang="en-US" altLang="ko-KR" sz="1000" b="1" smtClean="0"/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string finalString="";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int MsgShow(string thingToSay, int numberOfTimes)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for(int count=0; count &lt; numberOfTimes ; count++)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    finalString = finalString + thingToSay + "\n";</a:t>
            </a:r>
          </a:p>
          <a:p>
            <a:r>
              <a:rPr lang="ko-KR" altLang="en-US" sz="1000" smtClean="0"/>
              <a:t>    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MessageBox.Show(finalString);</a:t>
            </a:r>
          </a:p>
          <a:p>
            <a:r>
              <a:rPr lang="en-US" altLang="ko-KR" sz="1000" smtClean="0"/>
              <a:t>            return finalString.Length;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214414" y="5072074"/>
            <a:ext cx="3898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</a:t>
            </a:r>
            <a:r>
              <a:rPr lang="ko-KR" altLang="en-US" sz="1200" smtClean="0"/>
              <a:t>사례</a:t>
            </a:r>
            <a:r>
              <a:rPr lang="en-US" altLang="ko-KR" sz="1200" smtClean="0"/>
              <a:t>]</a:t>
            </a:r>
          </a:p>
          <a:p>
            <a:r>
              <a:rPr lang="en-US" altLang="ko-KR" sz="1200" smtClean="0"/>
              <a:t>Talker </a:t>
            </a:r>
            <a:r>
              <a:rPr lang="ko-KR" altLang="en-US" sz="1200" smtClean="0"/>
              <a:t>클래스에</a:t>
            </a:r>
            <a:endParaRPr lang="en-US" altLang="ko-KR" sz="1200" smtClean="0"/>
          </a:p>
          <a:p>
            <a:r>
              <a:rPr lang="en-US" altLang="ko-KR" sz="1200" smtClean="0"/>
              <a:t>string name=“”; </a:t>
            </a:r>
            <a:r>
              <a:rPr lang="ko-KR" altLang="en-US" sz="1200" smtClean="0"/>
              <a:t>이있다고 하면</a:t>
            </a:r>
            <a:r>
              <a:rPr lang="en-US" altLang="ko-KR" sz="1200" smtClean="0"/>
              <a:t>,</a:t>
            </a:r>
          </a:p>
          <a:p>
            <a:r>
              <a:rPr lang="en-US" altLang="ko-KR" sz="1200" smtClean="0"/>
              <a:t>name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“</a:t>
            </a:r>
            <a:r>
              <a:rPr lang="ko-KR" altLang="en-US" sz="1200" smtClean="0"/>
              <a:t>민호</a:t>
            </a:r>
            <a:r>
              <a:rPr lang="en-US" altLang="ko-KR" sz="1200" smtClean="0"/>
              <a:t>”</a:t>
            </a:r>
            <a:r>
              <a:rPr lang="ko-KR" altLang="en-US" sz="1200" smtClean="0"/>
              <a:t>가 들어가는 경우와 </a:t>
            </a:r>
            <a:r>
              <a:rPr lang="en-US" altLang="ko-KR" sz="1200" smtClean="0"/>
              <a:t>“</a:t>
            </a:r>
            <a:r>
              <a:rPr lang="ko-KR" altLang="en-US" sz="1200" smtClean="0"/>
              <a:t>창범</a:t>
            </a:r>
            <a:r>
              <a:rPr lang="en-US" altLang="ko-KR" sz="1200" smtClean="0"/>
              <a:t>”</a:t>
            </a:r>
            <a:r>
              <a:rPr lang="ko-KR" altLang="en-US" sz="1200" smtClean="0"/>
              <a:t>이 들어가는 </a:t>
            </a:r>
            <a:endParaRPr lang="en-US" altLang="ko-KR" sz="1200" smtClean="0"/>
          </a:p>
          <a:p>
            <a:r>
              <a:rPr lang="ko-KR" altLang="en-US" sz="1200" smtClean="0"/>
              <a:t>경우는 어떻게 처리해야 할까</a:t>
            </a:r>
            <a:r>
              <a:rPr lang="en-US" altLang="ko-KR" sz="1200" smtClean="0"/>
              <a:t>?  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아래의 두개 중 고민해 보자</a:t>
            </a:r>
            <a:endParaRPr lang="en-US" altLang="ko-KR" sz="1200" smtClean="0"/>
          </a:p>
          <a:p>
            <a:pPr>
              <a:buFont typeface="Wingdings"/>
              <a:buChar char="è"/>
            </a:pPr>
            <a:r>
              <a:rPr lang="en-US" altLang="ko-KR" sz="1200" smtClean="0">
                <a:sym typeface="Wingdings" pitchFamily="2" charset="2"/>
              </a:rPr>
              <a:t>Talker 1 </a:t>
            </a:r>
            <a:r>
              <a:rPr lang="ko-KR" altLang="en-US" sz="1200" smtClean="0">
                <a:sym typeface="Wingdings" pitchFamily="2" charset="2"/>
              </a:rPr>
              <a:t>클래스</a:t>
            </a:r>
            <a:r>
              <a:rPr lang="en-US" altLang="ko-KR" sz="1200" smtClean="0">
                <a:sym typeface="Wingdings" pitchFamily="2" charset="2"/>
              </a:rPr>
              <a:t>, Talker2 </a:t>
            </a:r>
            <a:r>
              <a:rPr lang="ko-KR" altLang="en-US" sz="1200" smtClean="0">
                <a:sym typeface="Wingdings" pitchFamily="2" charset="2"/>
              </a:rPr>
              <a:t>클래스를 선언한다</a:t>
            </a:r>
            <a:r>
              <a:rPr lang="en-US" altLang="ko-KR" sz="1200" smtClean="0">
                <a:sym typeface="Wingdings" pitchFamily="2" charset="2"/>
              </a:rPr>
              <a:t>?</a:t>
            </a:r>
          </a:p>
          <a:p>
            <a:pPr>
              <a:buFont typeface="Wingdings"/>
              <a:buChar char="è"/>
            </a:pPr>
            <a:r>
              <a:rPr lang="ko-KR" altLang="en-US" sz="1200" smtClean="0">
                <a:sym typeface="Wingdings" pitchFamily="2" charset="2"/>
              </a:rPr>
              <a:t>객체를 선언한다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643438" y="214290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static</a:t>
            </a:r>
            <a:r>
              <a:rPr lang="ko-KR" altLang="en-US" sz="1400" smtClean="0"/>
              <a:t>을 언제 사용하는가</a:t>
            </a:r>
            <a:r>
              <a:rPr lang="en-US" altLang="ko-KR" sz="1400" smtClean="0"/>
              <a:t>? </a:t>
            </a:r>
            <a:r>
              <a:rPr lang="ko-KR" altLang="en-US" sz="1400" smtClean="0"/>
              <a:t>라는 질문의 의미는</a:t>
            </a:r>
            <a:r>
              <a:rPr lang="en-US" altLang="ko-KR" sz="1400" smtClean="0"/>
              <a:t>?</a:t>
            </a:r>
            <a:endParaRPr lang="ko-K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객체 개념의 도입 예제 프로그램 </a:t>
            </a:r>
            <a:r>
              <a:rPr lang="en-US" altLang="ko-KR" sz="1400" smtClean="0"/>
              <a:t>(</a:t>
            </a:r>
            <a:r>
              <a:rPr lang="ko-KR" altLang="en-US" sz="1400" smtClean="0"/>
              <a:t>통장 관리 프로그램의 제작</a:t>
            </a:r>
            <a:r>
              <a:rPr lang="en-US" altLang="ko-KR" sz="1400" smtClean="0"/>
              <a:t>)</a:t>
            </a:r>
          </a:p>
          <a:p>
            <a:pPr algn="ctr"/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2847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18742" y="1357298"/>
            <a:ext cx="5625258" cy="4862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bankBook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public partial class Form1 : Form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</a:t>
            </a:r>
            <a:r>
              <a:rPr lang="en-US" altLang="ko-KR" sz="1000" b="1" smtClean="0"/>
              <a:t>PersonBankBook personBankBook = new PersonBankBook(); //</a:t>
            </a:r>
            <a:r>
              <a:rPr lang="ko-KR" altLang="en-US" sz="1000" b="1" smtClean="0"/>
              <a:t>객체 생성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// PersonBankBook personBankBook2=new PersonBankBook() </a:t>
            </a:r>
            <a:r>
              <a:rPr lang="ko-KR" altLang="en-US" sz="1000" smtClean="0"/>
              <a:t>으로 별도객체 생성 가능</a:t>
            </a:r>
          </a:p>
          <a:p>
            <a:r>
              <a:rPr lang="en-US" altLang="ko-KR" sz="1000" smtClean="0"/>
              <a:t>        public Form1()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InitializeComponent();</a:t>
            </a:r>
          </a:p>
          <a:p>
            <a:r>
              <a:rPr lang="ko-KR" altLang="en-US" sz="1000" smtClean="0"/>
              <a:t>           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private void button1_Click(object sender, EventArgs e)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personBankBook.balance=100;</a:t>
            </a:r>
          </a:p>
          <a:p>
            <a:r>
              <a:rPr lang="en-US" altLang="ko-KR" sz="1000" smtClean="0"/>
              <a:t>            int imsi, imsi2;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imsi=Int32.Parse(deposit .Text) </a:t>
            </a:r>
            <a:r>
              <a:rPr lang="en-US" altLang="ko-KR" sz="1000" b="1" smtClean="0"/>
              <a:t>; //String</a:t>
            </a:r>
            <a:r>
              <a:rPr lang="ko-KR" altLang="en-US" sz="1000" b="1" smtClean="0"/>
              <a:t>을 </a:t>
            </a:r>
            <a:r>
              <a:rPr lang="en-US" altLang="ko-KR" sz="1000" b="1" smtClean="0"/>
              <a:t>int</a:t>
            </a:r>
            <a:r>
              <a:rPr lang="ko-KR" altLang="en-US" sz="1000" b="1" smtClean="0"/>
              <a:t>로 변환</a:t>
            </a:r>
            <a:endParaRPr lang="en-US" altLang="ko-KR" sz="1000" b="1" smtClean="0"/>
          </a:p>
          <a:p>
            <a:r>
              <a:rPr lang="en-US" altLang="ko-KR" sz="1000" smtClean="0"/>
              <a:t>            imsi2=Int32.Parse(withdraw .Text);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int number=personBankBook.depositMoney(imsi );</a:t>
            </a:r>
          </a:p>
          <a:p>
            <a:r>
              <a:rPr lang="en-US" altLang="ko-KR" sz="1000" smtClean="0"/>
              <a:t>            int number2=personBankBook .withdrawMoney (imsi2);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int result = personBankBook.balance;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    balance .Text=result.ToString (); </a:t>
            </a:r>
            <a:r>
              <a:rPr lang="en-US" altLang="ko-KR" sz="1000" b="1" smtClean="0"/>
              <a:t>//integer</a:t>
            </a:r>
            <a:r>
              <a:rPr lang="ko-KR" altLang="en-US" sz="1000" b="1" smtClean="0"/>
              <a:t>를 </a:t>
            </a:r>
            <a:r>
              <a:rPr lang="en-US" altLang="ko-KR" sz="1000" b="1" smtClean="0"/>
              <a:t>String</a:t>
            </a:r>
            <a:r>
              <a:rPr lang="ko-KR" altLang="en-US" sz="1000" b="1" smtClean="0"/>
              <a:t>으로 변환</a:t>
            </a:r>
            <a:endParaRPr lang="en-US" altLang="ko-KR" sz="1000" b="1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}</a:t>
            </a:r>
          </a:p>
          <a:p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285720" y="3643314"/>
            <a:ext cx="3135795" cy="3016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namespace bankBook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class PersonBankBook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public int balance;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int depositMoney(int money) //</a:t>
            </a:r>
            <a:r>
              <a:rPr lang="ko-KR" altLang="en-US" sz="1000" smtClean="0"/>
              <a:t>저금</a:t>
            </a:r>
            <a:endParaRPr lang="en-US" altLang="ko-KR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balance = balance + money;</a:t>
            </a:r>
          </a:p>
          <a:p>
            <a:r>
              <a:rPr lang="en-US" altLang="ko-KR" sz="1000" smtClean="0"/>
              <a:t>            return balance;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public int withdrawMoney(int money) //</a:t>
            </a:r>
            <a:r>
              <a:rPr lang="ko-KR" altLang="en-US" sz="1000" smtClean="0"/>
              <a:t>인출</a:t>
            </a:r>
            <a:endParaRPr lang="en-US" altLang="ko-KR" sz="1000" smtClean="0"/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         balance = balance - money;</a:t>
            </a:r>
          </a:p>
          <a:p>
            <a:r>
              <a:rPr lang="en-US" altLang="ko-KR" sz="1000" smtClean="0"/>
              <a:t>            return balance;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3714744" y="714356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화면을 제작하고</a:t>
            </a:r>
            <a:r>
              <a:rPr lang="en-US" altLang="ko-KR" sz="1200" smtClean="0"/>
              <a:t>,</a:t>
            </a:r>
          </a:p>
          <a:p>
            <a:r>
              <a:rPr lang="en-US" altLang="ko-KR" sz="1200" smtClean="0"/>
              <a:t>BankBook </a:t>
            </a:r>
            <a:r>
              <a:rPr lang="ko-KR" altLang="en-US" sz="1200" smtClean="0"/>
              <a:t>클래스를 만들고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메인프로그램에서 객체를 선언하고</a:t>
            </a:r>
            <a:endParaRPr lang="en-US" altLang="ko-KR" sz="1200" smtClean="0"/>
          </a:p>
          <a:p>
            <a:r>
              <a:rPr lang="ko-KR" altLang="en-US" sz="1200" smtClean="0"/>
              <a:t>이것을 이용해서 프로그램 작성 </a:t>
            </a:r>
            <a:r>
              <a:rPr lang="en-US" altLang="ko-KR" sz="1200" smtClean="0"/>
              <a:t>!!!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6248" y="5643578"/>
            <a:ext cx="4429156" cy="100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사용하다 보니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사용자들이 많아져서 여러명의 통장</a:t>
            </a:r>
            <a:r>
              <a:rPr lang="en-US" altLang="ko-KR" sz="1000" smtClean="0">
                <a:solidFill>
                  <a:schemeClr val="tx1"/>
                </a:solidFill>
              </a:rPr>
              <a:t>(=bankbook)</a:t>
            </a:r>
            <a:r>
              <a:rPr lang="ko-KR" altLang="en-US" sz="1000" smtClean="0">
                <a:solidFill>
                  <a:schemeClr val="tx1"/>
                </a:solidFill>
              </a:rPr>
              <a:t>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관리해야 하는 상황이 되었다</a:t>
            </a:r>
            <a:r>
              <a:rPr lang="en-US" altLang="ko-KR" sz="1000" smtClean="0">
                <a:solidFill>
                  <a:schemeClr val="tx1"/>
                </a:solidFill>
              </a:rPr>
              <a:t>. </a:t>
            </a:r>
            <a:r>
              <a:rPr lang="ko-KR" altLang="en-US" sz="1000" smtClean="0">
                <a:solidFill>
                  <a:schemeClr val="tx1"/>
                </a:solidFill>
              </a:rPr>
              <a:t>어떻게 하면 되나요</a:t>
            </a:r>
            <a:r>
              <a:rPr lang="en-US" altLang="ko-KR" sz="1000" smtClean="0">
                <a:solidFill>
                  <a:schemeClr val="tx1"/>
                </a:solidFill>
              </a:rPr>
              <a:t>?   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ko-KR" altLang="en-US" sz="1000" b="1" smtClean="0">
                <a:solidFill>
                  <a:schemeClr val="tx1"/>
                </a:solidFill>
              </a:rPr>
              <a:t>과제</a:t>
            </a:r>
            <a:r>
              <a:rPr lang="en-US" altLang="ko-KR" sz="1000" b="1" smtClean="0">
                <a:solidFill>
                  <a:schemeClr val="tx1"/>
                </a:solidFill>
              </a:rPr>
              <a:t>] </a:t>
            </a:r>
            <a:r>
              <a:rPr lang="ko-KR" altLang="en-US" sz="1000" b="1" smtClean="0">
                <a:solidFill>
                  <a:schemeClr val="tx1"/>
                </a:solidFill>
              </a:rPr>
              <a:t>화면에 통장 주인 이름을 넣는 부분을 만들고</a:t>
            </a:r>
            <a:r>
              <a:rPr lang="en-US" altLang="ko-KR" sz="1000" b="1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000" b="1" smtClean="0">
                <a:solidFill>
                  <a:schemeClr val="tx1"/>
                </a:solidFill>
              </a:rPr>
              <a:t>         </a:t>
            </a:r>
            <a:r>
              <a:rPr lang="ko-KR" altLang="en-US" sz="1000" b="1" smtClean="0">
                <a:solidFill>
                  <a:schemeClr val="tx1"/>
                </a:solidFill>
              </a:rPr>
              <a:t>클래스에 통장 주인 이름을 넣는 부분을 만들고</a:t>
            </a:r>
            <a:r>
              <a:rPr lang="en-US" altLang="ko-KR" sz="1000" b="1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b="1" smtClean="0">
                <a:solidFill>
                  <a:schemeClr val="tx1"/>
                </a:solidFill>
              </a:rPr>
              <a:t>         </a:t>
            </a:r>
            <a:r>
              <a:rPr lang="ko-KR" altLang="en-US" sz="1000" b="1" smtClean="0">
                <a:solidFill>
                  <a:schemeClr val="tx1"/>
                </a:solidFill>
              </a:rPr>
              <a:t>여러명</a:t>
            </a:r>
            <a:r>
              <a:rPr lang="en-US" altLang="ko-KR" sz="1000" b="1" smtClean="0">
                <a:solidFill>
                  <a:schemeClr val="tx1"/>
                </a:solidFill>
              </a:rPr>
              <a:t>(3</a:t>
            </a:r>
            <a:r>
              <a:rPr lang="ko-KR" altLang="en-US" sz="1000" b="1" smtClean="0">
                <a:solidFill>
                  <a:schemeClr val="tx1"/>
                </a:solidFill>
              </a:rPr>
              <a:t>명</a:t>
            </a:r>
            <a:r>
              <a:rPr lang="en-US" altLang="ko-KR" sz="1000" b="1" smtClean="0">
                <a:solidFill>
                  <a:schemeClr val="tx1"/>
                </a:solidFill>
              </a:rPr>
              <a:t>)</a:t>
            </a:r>
            <a:r>
              <a:rPr lang="ko-KR" altLang="en-US" sz="1000" b="1" smtClean="0">
                <a:solidFill>
                  <a:schemeClr val="tx1"/>
                </a:solidFill>
              </a:rPr>
              <a:t>이 관리되도록 프로그램을 제작해 보자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5074" y="285728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클래스는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321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/>
              <a:t>[</a:t>
            </a:r>
            <a:r>
              <a:rPr lang="ko-KR" altLang="en-US" sz="1400" smtClean="0"/>
              <a:t>과제에 대한 해답</a:t>
            </a:r>
            <a:r>
              <a:rPr lang="en-US" altLang="ko-KR" sz="1400" smtClean="0"/>
              <a:t>] OOP </a:t>
            </a:r>
            <a:r>
              <a:rPr lang="ko-KR" altLang="en-US" sz="1400" smtClean="0"/>
              <a:t>프로그램 작성</a:t>
            </a:r>
            <a:endParaRPr lang="en-US" altLang="ko-KR" sz="1400" smtClean="0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642918"/>
            <a:ext cx="4560113" cy="691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785794"/>
            <a:ext cx="88582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[ </a:t>
            </a:r>
            <a:r>
              <a:rPr lang="ko-KR" altLang="en-US" sz="1400" b="1" smtClean="0"/>
              <a:t>프로그램 내용 </a:t>
            </a:r>
            <a:r>
              <a:rPr lang="en-US" altLang="ko-KR" sz="1400" b="1" smtClean="0"/>
              <a:t>]</a:t>
            </a:r>
          </a:p>
          <a:p>
            <a:endParaRPr lang="en-US" altLang="ko-KR" sz="1400"/>
          </a:p>
          <a:p>
            <a:r>
              <a:rPr lang="ko-KR" altLang="en-US" sz="1400" smtClean="0"/>
              <a:t>수행하면 오른쪽과 같은 초기화면이 나온다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조민호</a:t>
            </a:r>
            <a:r>
              <a:rPr lang="en-US" altLang="ko-KR" sz="1400" smtClean="0"/>
              <a:t>, </a:t>
            </a:r>
            <a:r>
              <a:rPr lang="ko-KR" altLang="en-US" sz="1400" smtClean="0"/>
              <a:t>김주연이 통장 운영 프로그램을 사용할 수 있다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입금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출금 정보를 넣고</a:t>
            </a:r>
            <a:r>
              <a:rPr lang="en-US" altLang="ko-KR" sz="1400" smtClean="0"/>
              <a:t>, </a:t>
            </a:r>
          </a:p>
          <a:p>
            <a:r>
              <a:rPr lang="ko-KR" altLang="en-US" sz="1400" smtClean="0"/>
              <a:t>조민호 버튼을 누르면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조민호의 잔고가 표시되고</a:t>
            </a:r>
            <a:endParaRPr lang="en-US" altLang="ko-KR" sz="1400" smtClean="0"/>
          </a:p>
          <a:p>
            <a:r>
              <a:rPr lang="ko-KR" altLang="en-US" sz="1400" smtClean="0"/>
              <a:t>김주연 버튼을 누르면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김주연의 잔고가 표시된다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앞의 예를 이용하여 프로그램을 작성하라</a:t>
            </a:r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r>
              <a:rPr lang="en-US" altLang="ko-KR" sz="1400" b="1" smtClean="0"/>
              <a:t>[ </a:t>
            </a:r>
            <a:r>
              <a:rPr lang="ko-KR" altLang="en-US" sz="1400" b="1" smtClean="0"/>
              <a:t>힌트 </a:t>
            </a:r>
            <a:r>
              <a:rPr lang="en-US" altLang="ko-KR" sz="1400" b="1" smtClean="0"/>
              <a:t>]</a:t>
            </a:r>
          </a:p>
          <a:p>
            <a:endParaRPr lang="en-US" altLang="ko-KR" sz="1400"/>
          </a:p>
          <a:p>
            <a:pPr>
              <a:buFont typeface="Wingdings" pitchFamily="2" charset="2"/>
              <a:buChar char="§"/>
            </a:pPr>
            <a:r>
              <a:rPr lang="en-US" altLang="ko-KR" sz="1400" smtClean="0"/>
              <a:t>  </a:t>
            </a:r>
            <a:r>
              <a:rPr lang="ko-KR" altLang="en-US" sz="1400" smtClean="0"/>
              <a:t>조민호와 김주연은 동일한 기능을 수행한다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클래스를 선언하고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인스턴스화해서 처리하자</a:t>
            </a:r>
            <a:endParaRPr lang="en-US" altLang="ko-KR" sz="1400" smtClean="0"/>
          </a:p>
          <a:p>
            <a:pPr>
              <a:buFont typeface="Wingdings" pitchFamily="2" charset="2"/>
              <a:buChar char="§"/>
            </a:pPr>
            <a:endParaRPr lang="en-US" altLang="ko-KR" sz="1400"/>
          </a:p>
          <a:p>
            <a:pPr>
              <a:buFont typeface="Wingdings" pitchFamily="2" charset="2"/>
              <a:buChar char="§"/>
            </a:pPr>
            <a:r>
              <a:rPr lang="en-US" altLang="ko-KR" sz="1400" smtClean="0"/>
              <a:t>  </a:t>
            </a:r>
            <a:r>
              <a:rPr lang="ko-KR" altLang="en-US" sz="1400" smtClean="0"/>
              <a:t>클래스의 구성 </a:t>
            </a:r>
            <a:r>
              <a:rPr lang="en-US" altLang="ko-KR" sz="1400" smtClean="0"/>
              <a:t>: Name/balance – </a:t>
            </a:r>
            <a:r>
              <a:rPr lang="ko-KR" altLang="en-US" sz="1400" smtClean="0"/>
              <a:t>데이터</a:t>
            </a:r>
            <a:r>
              <a:rPr lang="en-US" altLang="ko-KR" sz="1400" smtClean="0"/>
              <a:t>,  withdraw/deposit- </a:t>
            </a:r>
            <a:r>
              <a:rPr lang="ko-KR" altLang="en-US" sz="1400" smtClean="0"/>
              <a:t>메소드</a:t>
            </a:r>
            <a:endParaRPr lang="en-US" altLang="ko-KR" sz="1400" smtClean="0"/>
          </a:p>
          <a:p>
            <a:pPr>
              <a:buFont typeface="Wingdings" pitchFamily="2" charset="2"/>
              <a:buChar char="§"/>
            </a:pPr>
            <a:endParaRPr lang="en-US" altLang="ko-KR" sz="1400" smtClean="0"/>
          </a:p>
          <a:p>
            <a:pPr>
              <a:buFont typeface="Wingdings" pitchFamily="2" charset="2"/>
              <a:buChar char="§"/>
            </a:pPr>
            <a:r>
              <a:rPr lang="en-US" altLang="ko-KR" sz="1400" smtClean="0"/>
              <a:t>  </a:t>
            </a:r>
            <a:r>
              <a:rPr lang="ko-KR" altLang="en-US" sz="1400" smtClean="0"/>
              <a:t>이번의 예는 </a:t>
            </a:r>
            <a:r>
              <a:rPr lang="en-US" altLang="ko-KR" sz="1400" smtClean="0"/>
              <a:t>static</a:t>
            </a:r>
            <a:r>
              <a:rPr lang="ko-KR" altLang="en-US" sz="1400" smtClean="0"/>
              <a:t>을 쓰면 안된다</a:t>
            </a:r>
            <a:r>
              <a:rPr lang="en-US" altLang="ko-KR" sz="1400" smtClean="0"/>
              <a:t>.  </a:t>
            </a:r>
            <a:r>
              <a:rPr lang="ko-KR" altLang="en-US" sz="1400" smtClean="0"/>
              <a:t>이유는 </a:t>
            </a:r>
            <a:r>
              <a:rPr lang="en-US" altLang="ko-KR" sz="1400" smtClean="0"/>
              <a:t>?</a:t>
            </a:r>
          </a:p>
          <a:p>
            <a:pPr>
              <a:buFont typeface="Wingdings" pitchFamily="2" charset="2"/>
              <a:buChar char="§"/>
            </a:pPr>
            <a:endParaRPr lang="en-US" altLang="ko-KR" sz="1400" smtClean="0"/>
          </a:p>
          <a:p>
            <a:pPr>
              <a:buFont typeface="Wingdings" pitchFamily="2" charset="2"/>
              <a:buChar char="§"/>
            </a:pPr>
            <a:r>
              <a:rPr lang="en-US" altLang="ko-KR" sz="1400" smtClean="0"/>
              <a:t>  </a:t>
            </a:r>
            <a:r>
              <a:rPr lang="ko-KR" altLang="en-US" sz="1400" smtClean="0"/>
              <a:t>이번 프로그램의 가장 기본 단위는 거래하는 고객이다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그래서 이것이 클래스가 되고</a:t>
            </a:r>
            <a:r>
              <a:rPr lang="en-US" altLang="ko-KR" sz="1400" smtClean="0"/>
              <a:t>,</a:t>
            </a:r>
            <a:br>
              <a:rPr lang="en-US" altLang="ko-KR" sz="1400" smtClean="0"/>
            </a:br>
            <a:r>
              <a:rPr lang="en-US" altLang="ko-KR" sz="1400" smtClean="0"/>
              <a:t>    </a:t>
            </a:r>
            <a:r>
              <a:rPr lang="ko-KR" altLang="en-US" sz="1400" smtClean="0"/>
              <a:t>클래스를 기반으로 고객마다 객체가 생성된다</a:t>
            </a:r>
            <a:r>
              <a:rPr lang="en-US" altLang="ko-KR" sz="1400" smtClean="0"/>
              <a:t>.  </a:t>
            </a:r>
            <a:r>
              <a:rPr lang="ko-KR" altLang="en-US" sz="1400" smtClean="0"/>
              <a:t>사용자가 아무리 많아져도 동일한 과정으로 수용가능하다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endParaRPr lang="en-US" altLang="ko-KR" sz="1400" smtClean="0"/>
          </a:p>
          <a:p>
            <a:r>
              <a:rPr lang="en-US" altLang="ko-KR" sz="1400" smtClean="0"/>
              <a:t>    </a:t>
            </a:r>
            <a:r>
              <a:rPr lang="en-US" altLang="ko-KR" sz="1400" smtClean="0">
                <a:sym typeface="Wingdings" pitchFamily="2" charset="2"/>
              </a:rPr>
              <a:t> </a:t>
            </a:r>
            <a:r>
              <a:rPr lang="ko-KR" altLang="en-US" sz="1400" smtClean="0">
                <a:sym typeface="Wingdings" pitchFamily="2" charset="2"/>
              </a:rPr>
              <a:t>이것이 객체 지향 프로그램의 존재 이유이고</a:t>
            </a:r>
            <a:r>
              <a:rPr lang="en-US" altLang="ko-KR" sz="1400" smtClean="0">
                <a:sym typeface="Wingdings" pitchFamily="2" charset="2"/>
              </a:rPr>
              <a:t>, </a:t>
            </a:r>
            <a:r>
              <a:rPr lang="ko-KR" altLang="en-US" sz="1400" smtClean="0">
                <a:sym typeface="Wingdings" pitchFamily="2" charset="2"/>
              </a:rPr>
              <a:t>가치이다</a:t>
            </a:r>
            <a:r>
              <a:rPr lang="en-US" altLang="ko-KR" sz="1400" smtClean="0">
                <a:sym typeface="Wingdings" pitchFamily="2" charset="2"/>
              </a:rPr>
              <a:t>.</a:t>
            </a:r>
            <a:br>
              <a:rPr lang="en-US" altLang="ko-KR" sz="1400" smtClean="0">
                <a:sym typeface="Wingdings" pitchFamily="2" charset="2"/>
              </a:rPr>
            </a:br>
            <a:r>
              <a:rPr lang="en-US" altLang="ko-KR" sz="1400" smtClean="0">
                <a:sym typeface="Wingdings" pitchFamily="2" charset="2"/>
              </a:rPr>
              <a:t>        (.. </a:t>
            </a:r>
            <a:r>
              <a:rPr lang="ko-KR" altLang="en-US" sz="1400" smtClean="0">
                <a:sym typeface="Wingdings" pitchFamily="2" charset="2"/>
              </a:rPr>
              <a:t>세상은 비슷한 것들로 되어 있고</a:t>
            </a:r>
            <a:r>
              <a:rPr lang="en-US" altLang="ko-KR" sz="1400" smtClean="0">
                <a:sym typeface="Wingdings" pitchFamily="2" charset="2"/>
              </a:rPr>
              <a:t>, </a:t>
            </a:r>
            <a:r>
              <a:rPr lang="ko-KR" altLang="en-US" sz="1400" smtClean="0">
                <a:sym typeface="Wingdings" pitchFamily="2" charset="2"/>
              </a:rPr>
              <a:t>이들의 특성을 표준화 하여 기본 데이터 형으로 사용한다</a:t>
            </a:r>
            <a:r>
              <a:rPr lang="en-US" altLang="ko-KR" sz="1400" smtClean="0">
                <a:sym typeface="Wingdings" pitchFamily="2" charset="2"/>
              </a:rPr>
              <a:t>…)</a:t>
            </a:r>
            <a:endParaRPr lang="en-US" altLang="ko-KR" sz="140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000108"/>
            <a:ext cx="28575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/>
          </a:solidFill>
        </a:ln>
      </a:spPr>
      <a:bodyPr rtlCol="0" anchor="ctr"/>
      <a:lstStyle>
        <a:defPPr>
          <a:defRPr sz="12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7665</Words>
  <Application>Microsoft Office PowerPoint</Application>
  <PresentationFormat>화면 슬라이드 쇼(4:3)</PresentationFormat>
  <Paragraphs>2144</Paragraphs>
  <Slides>64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</vt:vector>
  </TitlesOfParts>
  <Company>SK C&amp;C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home</dc:creator>
  <cp:lastModifiedBy>home</cp:lastModifiedBy>
  <cp:revision>77</cp:revision>
  <dcterms:created xsi:type="dcterms:W3CDTF">2015-08-18T01:52:36Z</dcterms:created>
  <dcterms:modified xsi:type="dcterms:W3CDTF">2016-05-24T07:54:41Z</dcterms:modified>
</cp:coreProperties>
</file>