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4" r:id="rId6"/>
    <p:sldId id="260" r:id="rId7"/>
    <p:sldId id="265" r:id="rId8"/>
    <p:sldId id="266" r:id="rId9"/>
    <p:sldId id="267" r:id="rId10"/>
    <p:sldId id="261" r:id="rId11"/>
    <p:sldId id="268" r:id="rId12"/>
    <p:sldId id="269" r:id="rId13"/>
    <p:sldId id="270" r:id="rId14"/>
    <p:sldId id="272" r:id="rId15"/>
    <p:sldId id="271" r:id="rId16"/>
    <p:sldId id="273" r:id="rId17"/>
    <p:sldId id="262" r:id="rId18"/>
    <p:sldId id="286" r:id="rId19"/>
    <p:sldId id="275" r:id="rId20"/>
    <p:sldId id="277" r:id="rId21"/>
    <p:sldId id="281" r:id="rId22"/>
    <p:sldId id="278" r:id="rId23"/>
    <p:sldId id="282" r:id="rId24"/>
    <p:sldId id="283" r:id="rId25"/>
    <p:sldId id="284" r:id="rId26"/>
    <p:sldId id="285" r:id="rId27"/>
    <p:sldId id="287" r:id="rId28"/>
    <p:sldId id="288" r:id="rId29"/>
    <p:sldId id="279" r:id="rId30"/>
    <p:sldId id="258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A720-D354-4B28-891D-C059899AA6F5}" type="datetimeFigureOut">
              <a:rPr lang="ko-KR" altLang="en-US" smtClean="0"/>
              <a:t>2017-01-25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3B52-EDB6-453F-B284-C8C44879B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009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A720-D354-4B28-891D-C059899AA6F5}" type="datetimeFigureOut">
              <a:rPr lang="ko-KR" altLang="en-US" smtClean="0"/>
              <a:t>2017-01-25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3B52-EDB6-453F-B284-C8C44879B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637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A720-D354-4B28-891D-C059899AA6F5}" type="datetimeFigureOut">
              <a:rPr lang="ko-KR" altLang="en-US" smtClean="0"/>
              <a:t>2017-01-25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3B52-EDB6-453F-B284-C8C44879B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65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A720-D354-4B28-891D-C059899AA6F5}" type="datetimeFigureOut">
              <a:rPr lang="ko-KR" altLang="en-US" smtClean="0"/>
              <a:t>2017-01-25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3B52-EDB6-453F-B284-C8C44879B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367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A720-D354-4B28-891D-C059899AA6F5}" type="datetimeFigureOut">
              <a:rPr lang="ko-KR" altLang="en-US" smtClean="0"/>
              <a:t>2017-01-25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3B52-EDB6-453F-B284-C8C44879B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308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A720-D354-4B28-891D-C059899AA6F5}" type="datetimeFigureOut">
              <a:rPr lang="ko-KR" altLang="en-US" smtClean="0"/>
              <a:t>2017-01-25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3B52-EDB6-453F-B284-C8C44879B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63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A720-D354-4B28-891D-C059899AA6F5}" type="datetimeFigureOut">
              <a:rPr lang="ko-KR" altLang="en-US" smtClean="0"/>
              <a:t>2017-01-25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3B52-EDB6-453F-B284-C8C44879B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718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A720-D354-4B28-891D-C059899AA6F5}" type="datetimeFigureOut">
              <a:rPr lang="ko-KR" altLang="en-US" smtClean="0"/>
              <a:t>2017-01-25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3B52-EDB6-453F-B284-C8C44879B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765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A720-D354-4B28-891D-C059899AA6F5}" type="datetimeFigureOut">
              <a:rPr lang="ko-KR" altLang="en-US" smtClean="0"/>
              <a:t>2017-01-25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3B52-EDB6-453F-B284-C8C44879B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665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A720-D354-4B28-891D-C059899AA6F5}" type="datetimeFigureOut">
              <a:rPr lang="ko-KR" altLang="en-US" smtClean="0"/>
              <a:t>2017-01-25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3B52-EDB6-453F-B284-C8C44879B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15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A720-D354-4B28-891D-C059899AA6F5}" type="datetimeFigureOut">
              <a:rPr lang="ko-KR" altLang="en-US" smtClean="0"/>
              <a:t>2017-01-25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3B52-EDB6-453F-B284-C8C44879B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564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DA720-D354-4B28-891D-C059899AA6F5}" type="datetimeFigureOut">
              <a:rPr lang="ko-KR" altLang="en-US" smtClean="0"/>
              <a:t>2017-01-25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03B52-EDB6-453F-B284-C8C44879B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522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0647" y="2116899"/>
            <a:ext cx="67891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/>
              <a:t>윈도우 프로그래밍</a:t>
            </a:r>
            <a:endParaRPr lang="en-US" altLang="ko-KR" sz="3200" b="1"/>
          </a:p>
          <a:p>
            <a:r>
              <a:rPr lang="en-US" altLang="ko-KR" sz="3200" b="1"/>
              <a:t>     (</a:t>
            </a:r>
            <a:r>
              <a:rPr lang="ko-KR" altLang="en-US" sz="3200" b="1"/>
              <a:t>기초 개념</a:t>
            </a:r>
            <a:r>
              <a:rPr lang="en-US" altLang="ko-KR" sz="3200" b="1"/>
              <a:t>) </a:t>
            </a:r>
            <a:endParaRPr lang="ko-KR" altLang="en-US" sz="3200" b="1"/>
          </a:p>
        </p:txBody>
      </p:sp>
    </p:spTree>
    <p:extLst>
      <p:ext uri="{BB962C8B-B14F-4D97-AF65-F5344CB8AC3E}">
        <p14:creationId xmlns:p14="http://schemas.microsoft.com/office/powerpoint/2010/main" val="3775008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43513" y="749408"/>
            <a:ext cx="6100175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42963" y="314325"/>
            <a:ext cx="427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윈도우 응용 프로그램의 개발 방식</a:t>
            </a:r>
            <a:r>
              <a:rPr lang="en-US" altLang="ko-KR" b="1"/>
              <a:t>(1/4)</a:t>
            </a:r>
            <a:endParaRPr lang="ko-KR" altLang="en-US" b="1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04800" y="1125538"/>
            <a:ext cx="8534400" cy="5327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[ SDK(Software Development Kit)</a:t>
            </a: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이용한 개발 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algn="l"/>
            <a:endParaRPr lang="en-US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l">
              <a:buFont typeface="Wingdings" panose="05000000000000000000" pitchFamily="2" charset="2"/>
              <a:buChar char="l"/>
            </a:pP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윈도우프로그램 개발을 위해 제공하는 라이브러리</a:t>
            </a:r>
            <a:b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l">
              <a:buFont typeface="Wingdings" panose="05000000000000000000" pitchFamily="2" charset="2"/>
              <a:buChar char="l"/>
            </a:pP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사용법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(use)</a:t>
            </a:r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algn="l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윈도우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  <a:sym typeface="Wingdings 2" panose="05020102010507070707" pitchFamily="18" charset="2"/>
              </a:rPr>
              <a:t>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  <a:sym typeface="Wingdings 2" panose="05020102010507070707" pitchFamily="18" charset="2"/>
              </a:rPr>
              <a:t>응용 프로그램 코드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  <a:sym typeface="Wingdings 2" panose="05020102010507070707" pitchFamily="18" charset="2"/>
              </a:rPr>
              <a:t>(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C/C++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언어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l">
              <a:buFont typeface="Wingdings" panose="05000000000000000000" pitchFamily="2" charset="2"/>
              <a:buChar char="l"/>
            </a:pP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장점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(good point)</a:t>
            </a:r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 algn="l">
              <a:buFont typeface="Wingdings" panose="05000000000000000000" pitchFamily="2" charset="2"/>
              <a:buChar char="ü"/>
            </a:pP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를 직접 다루기 때문에 세부 제어가 가능함</a:t>
            </a:r>
          </a:p>
          <a:p>
            <a:pPr marL="1200150" lvl="2" indent="-285750" algn="l">
              <a:buFont typeface="Wingdings" panose="05000000000000000000" pitchFamily="2" charset="2"/>
              <a:buChar char="ü"/>
            </a:pP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윈도우 운영체제가 제공하는 모든 기능을 사용 가능</a:t>
            </a:r>
          </a:p>
          <a:p>
            <a:pPr marL="1200150" lvl="2" indent="-285750" algn="l">
              <a:buFont typeface="Wingdings" panose="05000000000000000000" pitchFamily="2" charset="2"/>
              <a:buChar char="ü"/>
            </a:pP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생성 코드의 크기가 작고 속도도 빠름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algn="l">
              <a:buFontTx/>
              <a:buNone/>
            </a:pP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: detail control, best performance, minimize size</a:t>
            </a:r>
            <a:b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l">
              <a:buFont typeface="Wingdings" panose="05000000000000000000" pitchFamily="2" charset="2"/>
              <a:buChar char="l"/>
            </a:pP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단점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(bad point)</a:t>
            </a:r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algn="l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다른 개발 방식에 비해 생산성이 매우 낮음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: low productivity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337" y="145945"/>
            <a:ext cx="5400675" cy="162877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38551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43513" y="749408"/>
            <a:ext cx="6100175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42963" y="314325"/>
            <a:ext cx="427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윈도우 응용 프로그램의 개발 방식</a:t>
            </a:r>
            <a:r>
              <a:rPr lang="en-US" altLang="ko-KR" b="1"/>
              <a:t>(2/4)</a:t>
            </a:r>
            <a:endParaRPr lang="ko-KR" altLang="en-US" b="1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482" y="62239"/>
            <a:ext cx="5400675" cy="162877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04800" y="1125538"/>
            <a:ext cx="11710988" cy="53276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RAD(Rapid Application Development) </a:t>
            </a: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개념의 방식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 ]</a:t>
            </a:r>
          </a:p>
          <a:p>
            <a:pPr algn="l"/>
            <a:endParaRPr lang="en-US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l">
              <a:buFont typeface="Wingdings" panose="05000000000000000000" pitchFamily="2" charset="2"/>
              <a:buChar char="l"/>
            </a:pP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윈도우의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Form Programming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개념으로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Visual Basic, C#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에서 사용</a:t>
            </a:r>
            <a:b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l">
              <a:buFont typeface="Wingdings" panose="05000000000000000000" pitchFamily="2" charset="2"/>
              <a:buChar char="l"/>
            </a:pP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사용법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(use)</a:t>
            </a:r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algn="l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시각적 화면 디자인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  <a:sym typeface="Wingdings 2" panose="05020102010507070707" pitchFamily="18" charset="2"/>
              </a:rPr>
              <a:t>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 응용 프로그램 코드</a:t>
            </a:r>
            <a:b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( Visual Design + Application Code)</a:t>
            </a:r>
            <a:b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l">
              <a:buFont typeface="Wingdings" panose="05000000000000000000" pitchFamily="2" charset="2"/>
              <a:buChar char="l"/>
            </a:pP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장점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(good point)</a:t>
            </a:r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 algn="l">
              <a:buFont typeface="Wingdings" panose="05000000000000000000" pitchFamily="2" charset="2"/>
              <a:buChar char="Ø"/>
            </a:pP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간편하게 직관적으로 프로그래밍할 수 있음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: easy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 algn="l">
              <a:buFont typeface="Wingdings" panose="05000000000000000000" pitchFamily="2" charset="2"/>
              <a:buChar char="Ø"/>
            </a:pP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빠른 시간 내에 원하는 기능의 프로그램 개발 가능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: rapid</a:t>
            </a:r>
            <a:b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l">
              <a:buFont typeface="Wingdings" panose="05000000000000000000" pitchFamily="2" charset="2"/>
              <a:buChar char="l"/>
            </a:pP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단점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(bad point)</a:t>
            </a:r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 algn="l">
              <a:buFont typeface="Wingdings" panose="05000000000000000000" pitchFamily="2" charset="2"/>
              <a:buChar char="Ø"/>
            </a:pP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SDK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나 클래스 라이브러리를 이용한 개발 방식보다 생성 코드의 크기가 크고 실행 속도도 </a:t>
            </a:r>
            <a:b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떨어지는 편임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algn="l">
              <a:buFontTx/>
              <a:buNone/>
            </a:pP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: big size, bad performance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 algn="l">
              <a:buFont typeface="Wingdings" panose="05000000000000000000" pitchFamily="2" charset="2"/>
              <a:buChar char="Ø"/>
            </a:pP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윈도우 운영체제가 제공하는 모든 기능을 활용한 세부적인 제어가 어려운 경우가 있음 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algn="l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: can’t detail control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5232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43513" y="749408"/>
            <a:ext cx="6100175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42963" y="314325"/>
            <a:ext cx="427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윈도우 응용 프로그램의 개발 방식</a:t>
            </a:r>
            <a:r>
              <a:rPr lang="en-US" altLang="ko-KR" b="1"/>
              <a:t>(3/4)</a:t>
            </a:r>
            <a:endParaRPr lang="ko-KR" altLang="en-US" b="1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482" y="200025"/>
            <a:ext cx="5400675" cy="162877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04799" y="1275850"/>
            <a:ext cx="11563357" cy="53276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클래스 라이브러리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(class library) </a:t>
            </a: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활용 방식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 ]</a:t>
            </a:r>
          </a:p>
          <a:p>
            <a:pPr algn="l"/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l">
              <a:buFont typeface="Wingdings" panose="05000000000000000000" pitchFamily="2" charset="2"/>
              <a:buChar char="l"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MS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에서 제공하는 클래스 라이브러리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, MFC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가 대표적인 예</a:t>
            </a:r>
            <a:b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l">
              <a:buFont typeface="Wingdings" panose="05000000000000000000" pitchFamily="2" charset="2"/>
              <a:buChar char="l"/>
            </a:pP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사용법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(use)</a:t>
            </a:r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algn="l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클래스 라이브러리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  <a:sym typeface="Wingdings 2" panose="05020102010507070707" pitchFamily="18" charset="2"/>
              </a:rPr>
              <a:t> 응용 프로그램 코드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  <a:sym typeface="Wingdings 2" panose="05020102010507070707" pitchFamily="18" charset="2"/>
              </a:rPr>
              <a:t>(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  <a:sym typeface="Wingdings 2" panose="05020102010507070707" pitchFamily="18" charset="2"/>
              </a:rPr>
              <a:t>객체지향언어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  <a:sym typeface="Wingdings 2" panose="05020102010507070707" pitchFamily="18" charset="2"/>
              </a:rPr>
              <a:t>)</a:t>
            </a:r>
          </a:p>
          <a:p>
            <a:pPr lvl="2" algn="l">
              <a:buFontTx/>
              <a:buNone/>
            </a:pP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  <a:sym typeface="Wingdings 2" panose="05020102010507070707" pitchFamily="18" charset="2"/>
              </a:rPr>
              <a:t>   ( class library + object-oriented program)</a:t>
            </a:r>
            <a:b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  <a:sym typeface="Wingdings 2" panose="05020102010507070707" pitchFamily="18" charset="2"/>
              </a:rPr>
            </a:b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l">
              <a:buFont typeface="Wingdings" panose="05000000000000000000" pitchFamily="2" charset="2"/>
              <a:buChar char="l"/>
            </a:pP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장점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(good point)</a:t>
            </a:r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 algn="l">
              <a:buFont typeface="Wingdings" panose="05000000000000000000" pitchFamily="2" charset="2"/>
              <a:buChar char="Ø"/>
            </a:pP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SDK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이용한 방식보다 생산성이 높음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: good productivity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 algn="l">
              <a:buFont typeface="Wingdings" panose="05000000000000000000" pitchFamily="2" charset="2"/>
              <a:buChar char="Ø"/>
            </a:pP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사용해서 세부적으로 제어할 수 있음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: detail control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 algn="l">
              <a:buFont typeface="Wingdings" panose="05000000000000000000" pitchFamily="2" charset="2"/>
              <a:buChar char="Ø"/>
            </a:pP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RAD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개발 방식보다 코드 크기와 실행 속도 면에서 유리함</a:t>
            </a:r>
            <a:b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: best performance, and min size </a:t>
            </a:r>
            <a:b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l">
              <a:buFont typeface="Wingdings" panose="05000000000000000000" pitchFamily="2" charset="2"/>
              <a:buChar char="l"/>
            </a:pP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단점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(bad point)</a:t>
            </a:r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 algn="l">
              <a:buFont typeface="Wingdings" panose="05000000000000000000" pitchFamily="2" charset="2"/>
              <a:buChar char="Ø"/>
            </a:pP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객체 지향 프로그래밍에 익숙해야 함</a:t>
            </a:r>
          </a:p>
          <a:p>
            <a:pPr marL="1200150" lvl="2" indent="-285750" algn="l">
              <a:buFont typeface="Wingdings" panose="05000000000000000000" pitchFamily="2" charset="2"/>
              <a:buChar char="Ø"/>
            </a:pP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클래스 라이브러리의 구조와 각 클래스의 기능 및 관계를 파악하기 위한 초기 학습 기간이 긴 편임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algn="l">
              <a:buFontTx/>
              <a:buNone/>
            </a:pP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: Long learn time,  and need object-oriented concept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0792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43513" y="749408"/>
            <a:ext cx="6100175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42963" y="314325"/>
            <a:ext cx="427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윈도우 응용 프로그램의 개발 방식</a:t>
            </a:r>
            <a:r>
              <a:rPr lang="en-US" altLang="ko-KR" b="1"/>
              <a:t>(4/4)</a:t>
            </a:r>
            <a:endParaRPr lang="ko-KR" altLang="en-US" b="1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33419" y="1233040"/>
            <a:ext cx="11234738" cy="5327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[ .NET </a:t>
            </a: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(Framework) </a:t>
            </a: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활용 방식 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algn="l"/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l">
              <a:buFont typeface="Wingdings" panose="05000000000000000000" pitchFamily="2" charset="2"/>
              <a:buChar char="l"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.NET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프레임워크란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? (What is .net framework)</a:t>
            </a:r>
          </a:p>
          <a:p>
            <a:pPr lvl="2" algn="l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윈도우 운영체제에 설치할 수 있는 소프트웨어 개발 및 실행 환경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algn="l">
              <a:buFontTx/>
              <a:buNone/>
            </a:pP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(software develop and run environment in Windos OS)</a:t>
            </a:r>
          </a:p>
          <a:p>
            <a:pPr lvl="2" algn="l">
              <a:buFontTx/>
              <a:buNone/>
            </a:pPr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l">
              <a:buFont typeface="Wingdings" panose="05000000000000000000" pitchFamily="2" charset="2"/>
              <a:buChar char="l"/>
            </a:pP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공용 언어 런타임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(CLR, Common Language Runtime)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이라는 소프트웨어 가상 머신을 제공하며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b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가상 머신의 제어 하에 응용 프로그램이 구동됨</a:t>
            </a:r>
            <a:endParaRPr lang="en-US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l">
              <a:buFont typeface="Wingdings 2" panose="05020102010507070707" pitchFamily="18" charset="2"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  (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장치 독립성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1" algn="l">
              <a:buFont typeface="Wingdings 2" panose="05020102010507070707" pitchFamily="18" charset="2"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(by using CLR, we can get the virtual machine, so All program and device run in CLR environment)</a:t>
            </a:r>
          </a:p>
          <a:p>
            <a:pPr lvl="1" algn="l">
              <a:buFont typeface="Wingdings 2" panose="05020102010507070707" pitchFamily="18" charset="2"/>
              <a:buNone/>
            </a:pPr>
            <a:endParaRPr lang="en-US" altLang="ko-KR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l">
              <a:buFont typeface="Wingdings" panose="05000000000000000000" pitchFamily="2" charset="2"/>
              <a:buChar char="l"/>
            </a:pP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윈도우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에 버금가는 방대한 라이브러리를 제공하며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언어에 상관없이 라이브러리 사용 가능</a:t>
            </a:r>
            <a:b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언어 독립성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) :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정확한 의미는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Net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용 언어를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써서 프로그램 해야함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, Java/C++/C#/VB/ASP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제공 중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</a:p>
          <a:p>
            <a:pPr lvl="1" algn="l"/>
            <a:r>
              <a:rPr lang="en-US" altLang="ko-KR" sz="1800">
                <a:latin typeface="맑은 고딕" panose="020B0503020000020004" pitchFamily="50" charset="-127"/>
              </a:rPr>
              <a:t>     (provide various language for developer : Java/C++/C#/Python/VB/ASP)</a:t>
            </a:r>
          </a:p>
          <a:p>
            <a:pPr lvl="1" algn="l"/>
            <a:r>
              <a:rPr lang="en-US" altLang="ko-KR" sz="1800">
                <a:latin typeface="맑은 고딕" panose="020B0503020000020004" pitchFamily="50" charset="-127"/>
              </a:rPr>
              <a:t> </a:t>
            </a:r>
            <a:endParaRPr lang="en-US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l">
              <a:buFont typeface="Wingdings" panose="05000000000000000000" pitchFamily="2" charset="2"/>
              <a:buChar char="l"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WPF, XAML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윈도우형의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GUI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구현 방식을 포함</a:t>
            </a:r>
            <a:endParaRPr lang="en-US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482" y="200025"/>
            <a:ext cx="5400675" cy="162877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6775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43513" y="749408"/>
            <a:ext cx="6100175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42963" y="314325"/>
            <a:ext cx="316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참고</a:t>
            </a:r>
            <a:r>
              <a:rPr lang="en-US" altLang="ko-KR"/>
              <a:t>] </a:t>
            </a:r>
            <a:r>
              <a:rPr lang="ko-KR" altLang="en-US"/>
              <a:t>윈도우 </a:t>
            </a:r>
            <a:r>
              <a:rPr lang="en-US" altLang="ko-KR"/>
              <a:t>.Net </a:t>
            </a:r>
            <a:r>
              <a:rPr lang="ko-KR" altLang="en-US"/>
              <a:t>환경 요약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4486274" y="4371993"/>
            <a:ext cx="3286125" cy="5715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r>
              <a:rPr lang="en-US" altLang="ko-KR" b="1" i="0">
                <a:latin typeface="맑은 고딕" pitchFamily="50" charset="-127"/>
                <a:ea typeface="맑은 고딕" pitchFamily="50" charset="-127"/>
              </a:rPr>
              <a:t>CLR</a:t>
            </a:r>
          </a:p>
          <a:p>
            <a:pPr algn="ctr" eaLnBrk="1" latinLnBrk="1" hangingPunct="1">
              <a:defRPr/>
            </a:pPr>
            <a:r>
              <a:rPr lang="en-US" altLang="ko-KR" sz="1000" b="1" i="0">
                <a:latin typeface="맑은 고딕" pitchFamily="50" charset="-127"/>
                <a:ea typeface="맑은 고딕" pitchFamily="50" charset="-127"/>
              </a:rPr>
              <a:t>(Common Language Runtime)</a:t>
            </a:r>
            <a:endParaRPr lang="ko-KR" altLang="en-US" sz="1000" b="1" i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모서리가 둥근 직사각형 5"/>
          <p:cNvSpPr/>
          <p:nvPr/>
        </p:nvSpPr>
        <p:spPr bwMode="auto">
          <a:xfrm>
            <a:off x="3843336" y="3657618"/>
            <a:ext cx="1285875" cy="428625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r>
              <a:rPr lang="en-US" altLang="ko-KR" sz="1600" b="1" i="0">
                <a:latin typeface="맑은 고딕" pitchFamily="50" charset="-127"/>
                <a:ea typeface="맑은 고딕" pitchFamily="50" charset="-127"/>
              </a:rPr>
              <a:t>WinForm</a:t>
            </a:r>
            <a:endParaRPr lang="ko-KR" altLang="en-US" sz="1600" b="1" i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6"/>
          <p:cNvSpPr/>
          <p:nvPr/>
        </p:nvSpPr>
        <p:spPr bwMode="auto">
          <a:xfrm>
            <a:off x="5557836" y="3657618"/>
            <a:ext cx="1285875" cy="428625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r>
              <a:rPr lang="en-US" altLang="ko-KR" sz="1600" b="1" i="0">
                <a:latin typeface="맑은 고딕" pitchFamily="50" charset="-127"/>
                <a:ea typeface="맑은 고딕" pitchFamily="50" charset="-127"/>
              </a:rPr>
              <a:t>ASP,Net</a:t>
            </a:r>
            <a:endParaRPr lang="ko-KR" altLang="en-US" sz="1600" b="1" i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모서리가 둥근 직사각형 7"/>
          <p:cNvSpPr/>
          <p:nvPr/>
        </p:nvSpPr>
        <p:spPr bwMode="auto">
          <a:xfrm>
            <a:off x="7200899" y="3657618"/>
            <a:ext cx="1285875" cy="428625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r>
              <a:rPr lang="en-US" altLang="ko-KR" sz="1600" b="1" i="0">
                <a:latin typeface="맑은 고딕" pitchFamily="50" charset="-127"/>
                <a:ea typeface="맑은 고딕" pitchFamily="50" charset="-127"/>
              </a:rPr>
              <a:t>ADO.Net</a:t>
            </a:r>
            <a:endParaRPr lang="ko-KR" altLang="en-US" sz="1600" b="1" i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모서리가 둥근 직사각형 8"/>
          <p:cNvSpPr>
            <a:spLocks noChangeArrowheads="1"/>
          </p:cNvSpPr>
          <p:nvPr/>
        </p:nvSpPr>
        <p:spPr bwMode="auto">
          <a:xfrm>
            <a:off x="3271836" y="3443306"/>
            <a:ext cx="6000750" cy="200025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rgbClr val="99CC00"/>
              </a:buClr>
              <a:buSzPct val="7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3300"/>
              </a:buClr>
              <a:buSzPct val="90000"/>
              <a:buFont typeface="Wingdings 2" panose="05020102010507070707" pitchFamily="18" charset="2"/>
              <a:buChar char=""/>
              <a:tabLst>
                <a:tab pos="627063" algn="l"/>
              </a:tabLst>
              <a:defRPr kumimoji="1" sz="24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–"/>
              <a:defRPr kumimoji="1" sz="22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 i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5272086" y="5064143"/>
            <a:ext cx="18716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99CC00"/>
              </a:buClr>
              <a:buSzPct val="7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3300"/>
              </a:buClr>
              <a:buSzPct val="90000"/>
              <a:buFont typeface="Wingdings 2" panose="05020102010507070707" pitchFamily="18" charset="2"/>
              <a:buChar char=""/>
              <a:tabLst>
                <a:tab pos="627063" algn="l"/>
              </a:tabLst>
              <a:defRPr kumimoji="1" sz="24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–"/>
              <a:defRPr kumimoji="1" sz="22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i="0">
                <a:latin typeface="맑은 고딕" panose="020B0503020000020004" pitchFamily="50" charset="-127"/>
                <a:ea typeface="맑은 고딕" panose="020B0503020000020004" pitchFamily="50" charset="-127"/>
              </a:rPr>
              <a:t>.Net Framework 2.0</a:t>
            </a:r>
            <a:endParaRPr lang="ko-KR" altLang="en-US" sz="1400" i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모서리가 둥근 직사각형 10"/>
          <p:cNvSpPr/>
          <p:nvPr/>
        </p:nvSpPr>
        <p:spPr bwMode="auto">
          <a:xfrm>
            <a:off x="2271711" y="2014556"/>
            <a:ext cx="1643063" cy="1214437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r>
              <a:rPr lang="en-US" altLang="ko-KR" sz="1600" b="1" i="0">
                <a:latin typeface="맑은 고딕" pitchFamily="50" charset="-127"/>
                <a:ea typeface="맑은 고딕" pitchFamily="50" charset="-127"/>
              </a:rPr>
              <a:t>Window</a:t>
            </a:r>
          </a:p>
          <a:p>
            <a:pPr algn="ctr" eaLnBrk="1" latinLnBrk="1" hangingPunct="1">
              <a:defRPr/>
            </a:pPr>
            <a:r>
              <a:rPr lang="en-US" altLang="ko-KR" sz="1600" b="1" i="0">
                <a:latin typeface="맑은 고딕" pitchFamily="50" charset="-127"/>
                <a:ea typeface="맑은 고딕" pitchFamily="50" charset="-127"/>
              </a:rPr>
              <a:t>Presentation</a:t>
            </a:r>
          </a:p>
          <a:p>
            <a:pPr algn="ctr" eaLnBrk="1" latinLnBrk="1" hangingPunct="1">
              <a:defRPr/>
            </a:pPr>
            <a:r>
              <a:rPr lang="en-US" altLang="ko-KR" sz="1600" b="1" i="0">
                <a:latin typeface="맑은 고딕" pitchFamily="50" charset="-127"/>
                <a:ea typeface="맑은 고딕" pitchFamily="50" charset="-127"/>
              </a:rPr>
              <a:t>Foundation</a:t>
            </a:r>
          </a:p>
          <a:p>
            <a:pPr algn="ctr" eaLnBrk="1" latinLnBrk="1" hangingPunct="1">
              <a:defRPr/>
            </a:pPr>
            <a:r>
              <a:rPr lang="en-US" altLang="ko-KR" sz="1600" b="1" i="0">
                <a:latin typeface="맑은 고딕" pitchFamily="50" charset="-127"/>
                <a:ea typeface="맑은 고딕" pitchFamily="50" charset="-127"/>
              </a:rPr>
              <a:t>(WPF)</a:t>
            </a:r>
            <a:endParaRPr lang="ko-KR" altLang="en-US" sz="1600" b="1" i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모서리가 둥근 직사각형 11"/>
          <p:cNvSpPr/>
          <p:nvPr/>
        </p:nvSpPr>
        <p:spPr bwMode="auto">
          <a:xfrm>
            <a:off x="4129086" y="2014556"/>
            <a:ext cx="1857375" cy="1214437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r>
              <a:rPr lang="en-US" altLang="ko-KR" sz="1600" b="1" i="0">
                <a:latin typeface="맑은 고딕" pitchFamily="50" charset="-127"/>
                <a:ea typeface="맑은 고딕" pitchFamily="50" charset="-127"/>
              </a:rPr>
              <a:t>Window</a:t>
            </a:r>
          </a:p>
          <a:p>
            <a:pPr algn="ctr" eaLnBrk="1" latinLnBrk="1" hangingPunct="1">
              <a:defRPr/>
            </a:pPr>
            <a:r>
              <a:rPr lang="en-US" altLang="ko-KR" sz="1600" b="1" i="0">
                <a:latin typeface="맑은 고딕" pitchFamily="50" charset="-127"/>
                <a:ea typeface="맑은 고딕" pitchFamily="50" charset="-127"/>
              </a:rPr>
              <a:t>Communication</a:t>
            </a:r>
          </a:p>
          <a:p>
            <a:pPr algn="ctr" eaLnBrk="1" latinLnBrk="1" hangingPunct="1">
              <a:defRPr/>
            </a:pPr>
            <a:r>
              <a:rPr lang="en-US" altLang="ko-KR" sz="1600" b="1" i="0">
                <a:latin typeface="맑은 고딕" pitchFamily="50" charset="-127"/>
                <a:ea typeface="맑은 고딕" pitchFamily="50" charset="-127"/>
              </a:rPr>
              <a:t>Foundation</a:t>
            </a:r>
          </a:p>
          <a:p>
            <a:pPr algn="ctr" eaLnBrk="1" latinLnBrk="1" hangingPunct="1">
              <a:defRPr/>
            </a:pPr>
            <a:r>
              <a:rPr lang="en-US" altLang="ko-KR" sz="1600" b="1" i="0">
                <a:latin typeface="맑은 고딕" pitchFamily="50" charset="-127"/>
                <a:ea typeface="맑은 고딕" pitchFamily="50" charset="-127"/>
              </a:rPr>
              <a:t>(WCF)</a:t>
            </a:r>
            <a:endParaRPr lang="ko-KR" altLang="en-US" sz="1600" b="1" i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모서리가 둥근 직사각형 12"/>
          <p:cNvSpPr/>
          <p:nvPr/>
        </p:nvSpPr>
        <p:spPr bwMode="auto">
          <a:xfrm>
            <a:off x="6200774" y="2014556"/>
            <a:ext cx="1643062" cy="1214437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r>
              <a:rPr lang="en-US" altLang="ko-KR" sz="1600" b="1" i="0">
                <a:latin typeface="맑은 고딕" pitchFamily="50" charset="-127"/>
                <a:ea typeface="맑은 고딕" pitchFamily="50" charset="-127"/>
              </a:rPr>
              <a:t>Window</a:t>
            </a:r>
          </a:p>
          <a:p>
            <a:pPr algn="ctr" eaLnBrk="1" latinLnBrk="1" hangingPunct="1">
              <a:defRPr/>
            </a:pPr>
            <a:r>
              <a:rPr lang="en-US" altLang="ko-KR" sz="1600" b="1" i="0">
                <a:latin typeface="맑은 고딕" pitchFamily="50" charset="-127"/>
                <a:ea typeface="맑은 고딕" pitchFamily="50" charset="-127"/>
              </a:rPr>
              <a:t>Workflow</a:t>
            </a:r>
          </a:p>
          <a:p>
            <a:pPr algn="ctr" eaLnBrk="1" latinLnBrk="1" hangingPunct="1">
              <a:defRPr/>
            </a:pPr>
            <a:r>
              <a:rPr lang="en-US" altLang="ko-KR" sz="1600" b="1" i="0">
                <a:latin typeface="맑은 고딕" pitchFamily="50" charset="-127"/>
                <a:ea typeface="맑은 고딕" pitchFamily="50" charset="-127"/>
              </a:rPr>
              <a:t>Foundation</a:t>
            </a:r>
          </a:p>
          <a:p>
            <a:pPr algn="ctr" eaLnBrk="1" latinLnBrk="1" hangingPunct="1">
              <a:defRPr/>
            </a:pPr>
            <a:r>
              <a:rPr lang="en-US" altLang="ko-KR" sz="1600" b="1" i="0">
                <a:latin typeface="맑은 고딕" pitchFamily="50" charset="-127"/>
                <a:ea typeface="맑은 고딕" pitchFamily="50" charset="-127"/>
              </a:rPr>
              <a:t>(WF)</a:t>
            </a:r>
            <a:endParaRPr lang="ko-KR" altLang="en-US" sz="1600" b="1" i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모서리가 둥근 직사각형 13"/>
          <p:cNvSpPr/>
          <p:nvPr/>
        </p:nvSpPr>
        <p:spPr bwMode="auto">
          <a:xfrm>
            <a:off x="8129586" y="2014556"/>
            <a:ext cx="1643063" cy="1214437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r>
              <a:rPr lang="en-US" altLang="ko-KR" sz="1600" b="1" i="0">
                <a:latin typeface="맑은 고딕" pitchFamily="50" charset="-127"/>
                <a:ea typeface="맑은 고딕" pitchFamily="50" charset="-127"/>
              </a:rPr>
              <a:t>Window</a:t>
            </a:r>
          </a:p>
          <a:p>
            <a:pPr algn="ctr" eaLnBrk="1" latinLnBrk="1" hangingPunct="1">
              <a:defRPr/>
            </a:pPr>
            <a:r>
              <a:rPr lang="en-US" altLang="ko-KR" sz="1600" b="1" i="0">
                <a:latin typeface="맑은 고딕" pitchFamily="50" charset="-127"/>
                <a:ea typeface="맑은 고딕" pitchFamily="50" charset="-127"/>
              </a:rPr>
              <a:t>Card</a:t>
            </a:r>
          </a:p>
          <a:p>
            <a:pPr algn="ctr" eaLnBrk="1" latinLnBrk="1" hangingPunct="1">
              <a:defRPr/>
            </a:pPr>
            <a:r>
              <a:rPr lang="en-US" altLang="ko-KR" sz="1600" b="1" i="0">
                <a:latin typeface="맑은 고딕" pitchFamily="50" charset="-127"/>
                <a:ea typeface="맑은 고딕" pitchFamily="50" charset="-127"/>
              </a:rPr>
              <a:t>Space</a:t>
            </a:r>
          </a:p>
          <a:p>
            <a:pPr algn="ctr" eaLnBrk="1" latinLnBrk="1" hangingPunct="1">
              <a:defRPr/>
            </a:pPr>
            <a:r>
              <a:rPr lang="en-US" altLang="ko-KR" sz="1600" b="1" i="0">
                <a:latin typeface="맑은 고딕" pitchFamily="50" charset="-127"/>
                <a:ea typeface="맑은 고딕" pitchFamily="50" charset="-127"/>
              </a:rPr>
              <a:t>(WCS)</a:t>
            </a:r>
            <a:endParaRPr lang="ko-KR" altLang="en-US" sz="1600" b="1" i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모서리가 둥근 직사각형 14"/>
          <p:cNvSpPr>
            <a:spLocks noChangeArrowheads="1"/>
          </p:cNvSpPr>
          <p:nvPr/>
        </p:nvSpPr>
        <p:spPr bwMode="auto">
          <a:xfrm>
            <a:off x="1843086" y="1800243"/>
            <a:ext cx="8358188" cy="4214813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rgbClr val="99CC00"/>
              </a:buClr>
              <a:buSzPct val="7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3300"/>
              </a:buClr>
              <a:buSzPct val="90000"/>
              <a:buFont typeface="Wingdings 2" panose="05020102010507070707" pitchFamily="18" charset="2"/>
              <a:buChar char=""/>
              <a:tabLst>
                <a:tab pos="627063" algn="l"/>
              </a:tabLst>
              <a:defRPr kumimoji="1" sz="24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–"/>
              <a:defRPr kumimoji="1" sz="22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 i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5257799" y="5635643"/>
            <a:ext cx="18716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99CC00"/>
              </a:buClr>
              <a:buSzPct val="7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3300"/>
              </a:buClr>
              <a:buSzPct val="90000"/>
              <a:buFont typeface="Wingdings 2" panose="05020102010507070707" pitchFamily="18" charset="2"/>
              <a:buChar char=""/>
              <a:tabLst>
                <a:tab pos="627063" algn="l"/>
              </a:tabLst>
              <a:defRPr kumimoji="1" sz="24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–"/>
              <a:defRPr kumimoji="1" sz="22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i="0">
                <a:latin typeface="맑은 고딕" panose="020B0503020000020004" pitchFamily="50" charset="-127"/>
                <a:ea typeface="맑은 고딕" panose="020B0503020000020004" pitchFamily="50" charset="-127"/>
              </a:rPr>
              <a:t>.Net Framework 3.0</a:t>
            </a:r>
            <a:endParaRPr lang="ko-KR" altLang="en-US" sz="1400" i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3214698" y="6072198"/>
            <a:ext cx="6715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99CC00"/>
              </a:buClr>
              <a:buSzPct val="7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3300"/>
              </a:buClr>
              <a:buSzPct val="90000"/>
              <a:buFont typeface="Wingdings 2" panose="05020102010507070707" pitchFamily="18" charset="2"/>
              <a:buChar char=""/>
              <a:tabLst>
                <a:tab pos="627063" algn="l"/>
              </a:tabLst>
              <a:defRPr kumimoji="1" sz="24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–"/>
              <a:defRPr kumimoji="1" sz="22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ko-KR" sz="14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  Java</a:t>
            </a:r>
            <a:r>
              <a:rPr lang="ko-KR" altLang="en-US" sz="14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4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.Net</a:t>
            </a:r>
            <a:r>
              <a:rPr lang="ko-KR" altLang="en-US" sz="14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의 차이점은 </a:t>
            </a:r>
            <a:r>
              <a:rPr lang="en-US" altLang="ko-KR" sz="14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ko-KR" sz="14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  .Net</a:t>
            </a:r>
            <a:r>
              <a:rPr lang="ko-KR" altLang="en-US" sz="14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은 프레임워크라고 하는데</a:t>
            </a:r>
            <a:r>
              <a:rPr lang="en-US" altLang="ko-KR" sz="14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, Java</a:t>
            </a:r>
            <a:r>
              <a:rPr lang="ko-KR" altLang="en-US" sz="14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는 왜 프레임워크라고 하지 않는가</a:t>
            </a:r>
            <a:r>
              <a:rPr lang="en-US" altLang="ko-KR" sz="14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400" b="0" i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414592" y="1071564"/>
            <a:ext cx="1328736" cy="542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C/C++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879047" y="1066609"/>
            <a:ext cx="1328736" cy="542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Java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300650" y="1066609"/>
            <a:ext cx="1328736" cy="542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C#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729393" y="1066608"/>
            <a:ext cx="1328736" cy="542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Python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139093" y="1090416"/>
            <a:ext cx="1328736" cy="542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ASP</a:t>
            </a:r>
            <a:endParaRPr lang="ko-KR" alt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495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609607" y="980880"/>
            <a:ext cx="8320082" cy="56913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43513" y="749408"/>
            <a:ext cx="6100175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42963" y="314325"/>
            <a:ext cx="3735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참고</a:t>
            </a:r>
            <a:r>
              <a:rPr lang="en-US" altLang="ko-KR"/>
              <a:t>]  </a:t>
            </a:r>
            <a:r>
              <a:rPr lang="ko-KR" altLang="en-US"/>
              <a:t>프로그램 개발 전체 요약도</a:t>
            </a:r>
          </a:p>
        </p:txBody>
      </p:sp>
      <p:sp>
        <p:nvSpPr>
          <p:cNvPr id="6" name="직사각형 4"/>
          <p:cNvSpPr>
            <a:spLocks noChangeArrowheads="1"/>
          </p:cNvSpPr>
          <p:nvPr/>
        </p:nvSpPr>
        <p:spPr bwMode="auto">
          <a:xfrm>
            <a:off x="1071563" y="1214438"/>
            <a:ext cx="2357437" cy="357187"/>
          </a:xfrm>
          <a:prstGeom prst="rect">
            <a:avLst/>
          </a:prstGeom>
          <a:solidFill>
            <a:srgbClr val="3758A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rgbClr val="99CC00"/>
              </a:buClr>
              <a:buSzPct val="7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3300"/>
              </a:buClr>
              <a:buSzPct val="90000"/>
              <a:buFont typeface="Wingdings 2" panose="05020102010507070707" pitchFamily="18" charset="2"/>
              <a:buChar char=""/>
              <a:tabLst>
                <a:tab pos="627063" algn="l"/>
              </a:tabLst>
              <a:defRPr kumimoji="1" sz="24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–"/>
              <a:defRPr kumimoji="1" sz="22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i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GUI (</a:t>
            </a:r>
            <a:r>
              <a:rPr lang="ko-KR" altLang="en-US" sz="1800" i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r>
              <a:rPr lang="en-US" altLang="ko-KR" sz="1800" i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i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5"/>
          <p:cNvSpPr>
            <a:spLocks noChangeArrowheads="1"/>
          </p:cNvSpPr>
          <p:nvPr/>
        </p:nvSpPr>
        <p:spPr bwMode="auto">
          <a:xfrm>
            <a:off x="4314833" y="1214438"/>
            <a:ext cx="2357437" cy="357187"/>
          </a:xfrm>
          <a:prstGeom prst="rect">
            <a:avLst/>
          </a:prstGeom>
          <a:solidFill>
            <a:srgbClr val="3758A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rgbClr val="99CC00"/>
              </a:buClr>
              <a:buSzPct val="7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3300"/>
              </a:buClr>
              <a:buSzPct val="90000"/>
              <a:buFont typeface="Wingdings 2" panose="05020102010507070707" pitchFamily="18" charset="2"/>
              <a:buChar char=""/>
              <a:tabLst>
                <a:tab pos="627063" algn="l"/>
              </a:tabLst>
              <a:defRPr kumimoji="1" sz="24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–"/>
              <a:defRPr kumimoji="1" sz="22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i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Logic</a:t>
            </a:r>
            <a:endParaRPr lang="ko-KR" altLang="en-US" sz="1800" i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6"/>
          <p:cNvSpPr>
            <a:spLocks noChangeArrowheads="1"/>
          </p:cNvSpPr>
          <p:nvPr/>
        </p:nvSpPr>
        <p:spPr bwMode="auto">
          <a:xfrm>
            <a:off x="7872421" y="1214438"/>
            <a:ext cx="2357437" cy="357187"/>
          </a:xfrm>
          <a:prstGeom prst="rect">
            <a:avLst/>
          </a:prstGeom>
          <a:solidFill>
            <a:srgbClr val="3758A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rgbClr val="99CC00"/>
              </a:buClr>
              <a:buSzPct val="7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3300"/>
              </a:buClr>
              <a:buSzPct val="90000"/>
              <a:buFont typeface="Wingdings 2" panose="05020102010507070707" pitchFamily="18" charset="2"/>
              <a:buChar char=""/>
              <a:tabLst>
                <a:tab pos="627063" algn="l"/>
              </a:tabLst>
              <a:defRPr kumimoji="1" sz="24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–"/>
              <a:defRPr kumimoji="1" sz="22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i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Data(</a:t>
            </a:r>
            <a:r>
              <a:rPr lang="ko-KR" altLang="en-US" sz="1800" i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 및 전송</a:t>
            </a:r>
            <a:r>
              <a:rPr lang="en-US" altLang="ko-KR" sz="1800" i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i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7"/>
          <p:cNvSpPr/>
          <p:nvPr/>
        </p:nvSpPr>
        <p:spPr bwMode="auto">
          <a:xfrm>
            <a:off x="8372483" y="3579003"/>
            <a:ext cx="1357313" cy="28575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r>
              <a:rPr lang="ko-KR" altLang="en-US" sz="1200" i="0">
                <a:latin typeface="맑은 고딕" pitchFamily="50" charset="-127"/>
                <a:ea typeface="맑은 고딕" pitchFamily="50" charset="-127"/>
              </a:rPr>
              <a:t>파일 </a:t>
            </a: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시스템</a:t>
            </a:r>
            <a:endParaRPr lang="ko-KR" altLang="en-US" sz="1200" i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모서리가 둥근 직사각형 8"/>
          <p:cNvSpPr/>
          <p:nvPr/>
        </p:nvSpPr>
        <p:spPr bwMode="auto">
          <a:xfrm>
            <a:off x="8372482" y="2273496"/>
            <a:ext cx="1357313" cy="500062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r>
              <a:rPr lang="ko-KR" altLang="en-US" sz="1200" i="0">
                <a:latin typeface="맑은 고딕" pitchFamily="50" charset="-127"/>
                <a:ea typeface="맑은 고딕" pitchFamily="50" charset="-127"/>
              </a:rPr>
              <a:t>데이터베이스</a:t>
            </a:r>
            <a:r>
              <a:rPr lang="en-US" altLang="ko-KR" sz="1200" i="0">
                <a:latin typeface="맑은 고딕" pitchFamily="50" charset="-127"/>
                <a:ea typeface="맑은 고딕" pitchFamily="50" charset="-127"/>
              </a:rPr>
              <a:t>(RDB)</a:t>
            </a:r>
            <a:endParaRPr lang="ko-KR" altLang="en-US" sz="1200" i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모서리가 둥근 직사각형 9"/>
          <p:cNvSpPr/>
          <p:nvPr/>
        </p:nvSpPr>
        <p:spPr bwMode="auto">
          <a:xfrm>
            <a:off x="8372482" y="4389453"/>
            <a:ext cx="1357313" cy="28575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r>
              <a:rPr lang="ko-KR" altLang="en-US" sz="1200" i="0">
                <a:latin typeface="맑은 고딕" pitchFamily="50" charset="-127"/>
                <a:ea typeface="맑은 고딕" pitchFamily="50" charset="-127"/>
              </a:rPr>
              <a:t>대용량 </a:t>
            </a:r>
            <a:r>
              <a:rPr lang="en-US" altLang="ko-KR" sz="1200" i="0">
                <a:latin typeface="맑은 고딕" pitchFamily="50" charset="-127"/>
                <a:ea typeface="맑은 고딕" pitchFamily="50" charset="-127"/>
              </a:rPr>
              <a:t>DB</a:t>
            </a:r>
            <a:endParaRPr lang="ko-KR" altLang="en-US" sz="1200" i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모서리가 둥근 직사각형 10"/>
          <p:cNvSpPr/>
          <p:nvPr/>
        </p:nvSpPr>
        <p:spPr bwMode="auto">
          <a:xfrm>
            <a:off x="8372482" y="4964914"/>
            <a:ext cx="1357313" cy="500062"/>
          </a:xfrm>
          <a:prstGeom prst="roundRect">
            <a:avLst/>
          </a:prstGeom>
          <a:pattFill prst="pct70">
            <a:fgClr>
              <a:schemeClr val="bg2">
                <a:lumMod val="40000"/>
                <a:lumOff val="60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r>
              <a:rPr lang="ko-KR" altLang="en-US" sz="1200" i="0">
                <a:latin typeface="맑은 고딕" pitchFamily="50" charset="-127"/>
                <a:ea typeface="맑은 고딕" pitchFamily="50" charset="-127"/>
              </a:rPr>
              <a:t>클라우드</a:t>
            </a:r>
            <a:endParaRPr lang="en-US" altLang="ko-KR" sz="1200" i="0">
              <a:latin typeface="맑은 고딕" pitchFamily="50" charset="-127"/>
              <a:ea typeface="맑은 고딕" pitchFamily="50" charset="-127"/>
            </a:endParaRPr>
          </a:p>
          <a:p>
            <a:pPr algn="ctr" eaLnBrk="1" latinLnBrk="1" hangingPunct="1">
              <a:defRPr/>
            </a:pPr>
            <a:r>
              <a:rPr lang="en-US" altLang="ko-KR" sz="1200" i="0">
                <a:latin typeface="맑은 고딕" pitchFamily="50" charset="-127"/>
                <a:ea typeface="맑은 고딕" pitchFamily="50" charset="-127"/>
              </a:rPr>
              <a:t>Interface</a:t>
            </a:r>
            <a:endParaRPr lang="ko-KR" altLang="en-US" sz="1200" i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모서리가 둥근 직사각형 11"/>
          <p:cNvSpPr/>
          <p:nvPr/>
        </p:nvSpPr>
        <p:spPr bwMode="auto">
          <a:xfrm>
            <a:off x="1428750" y="2214563"/>
            <a:ext cx="1571625" cy="28575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r>
              <a:rPr lang="en-US" altLang="ko-KR" sz="1200" i="0">
                <a:latin typeface="맑은 고딕" pitchFamily="50" charset="-127"/>
                <a:ea typeface="맑은 고딕" pitchFamily="50" charset="-127"/>
              </a:rPr>
              <a:t>Window/SDK</a:t>
            </a:r>
            <a:endParaRPr lang="ko-KR" altLang="en-US" sz="1200" i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모서리가 둥근 직사각형 12"/>
          <p:cNvSpPr/>
          <p:nvPr/>
        </p:nvSpPr>
        <p:spPr bwMode="auto">
          <a:xfrm>
            <a:off x="1428750" y="1857375"/>
            <a:ext cx="1571625" cy="28575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r>
              <a:rPr lang="en-US" altLang="ko-KR" sz="1200" i="0">
                <a:latin typeface="맑은 고딕" pitchFamily="50" charset="-127"/>
                <a:ea typeface="맑은 고딕" pitchFamily="50" charset="-127"/>
              </a:rPr>
              <a:t>Dos/Text</a:t>
            </a:r>
            <a:endParaRPr lang="ko-KR" altLang="en-US" sz="1200" i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모서리가 둥근 직사각형 13"/>
          <p:cNvSpPr/>
          <p:nvPr/>
        </p:nvSpPr>
        <p:spPr bwMode="auto">
          <a:xfrm>
            <a:off x="1428750" y="2571750"/>
            <a:ext cx="1571625" cy="28575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r>
              <a:rPr lang="en-US" altLang="ko-KR" sz="1200" i="0">
                <a:latin typeface="맑은 고딕" pitchFamily="50" charset="-127"/>
                <a:ea typeface="맑은 고딕" pitchFamily="50" charset="-127"/>
              </a:rPr>
              <a:t>Window/MFC</a:t>
            </a:r>
            <a:endParaRPr lang="ko-KR" altLang="en-US" sz="1200" i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모서리가 둥근 직사각형 14"/>
          <p:cNvSpPr/>
          <p:nvPr/>
        </p:nvSpPr>
        <p:spPr bwMode="auto">
          <a:xfrm>
            <a:off x="1428750" y="2928938"/>
            <a:ext cx="1571625" cy="28575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r>
              <a:rPr lang="en-US" altLang="ko-KR" sz="1200" i="0">
                <a:latin typeface="맑은 고딕" pitchFamily="50" charset="-127"/>
                <a:ea typeface="맑은 고딕" pitchFamily="50" charset="-127"/>
              </a:rPr>
              <a:t>Window/Swing</a:t>
            </a:r>
            <a:endParaRPr lang="ko-KR" altLang="en-US" sz="1200" i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1428750" y="3643313"/>
            <a:ext cx="1571625" cy="28575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r>
              <a:rPr lang="en-US" altLang="ko-KR" sz="1200" i="0">
                <a:latin typeface="맑은 고딕" pitchFamily="50" charset="-127"/>
                <a:ea typeface="맑은 고딕" pitchFamily="50" charset="-127"/>
              </a:rPr>
              <a:t>X-Window</a:t>
            </a:r>
            <a:endParaRPr lang="ko-KR" altLang="en-US" sz="1200" i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 bwMode="auto">
          <a:xfrm>
            <a:off x="1412687" y="4035851"/>
            <a:ext cx="1571625" cy="50006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r>
              <a:rPr lang="en-US" altLang="ko-KR" sz="1200" i="0">
                <a:latin typeface="맑은 고딕" pitchFamily="50" charset="-127"/>
                <a:ea typeface="맑은 고딕" pitchFamily="50" charset="-127"/>
              </a:rPr>
              <a:t>Web browser</a:t>
            </a:r>
          </a:p>
          <a:p>
            <a:pPr algn="ctr" eaLnBrk="1" latinLnBrk="1" hangingPunct="1">
              <a:defRPr/>
            </a:pPr>
            <a:r>
              <a:rPr lang="en-US" altLang="ko-KR" sz="1200" i="0">
                <a:latin typeface="맑은 고딕" pitchFamily="50" charset="-127"/>
                <a:ea typeface="맑은 고딕" pitchFamily="50" charset="-127"/>
              </a:rPr>
              <a:t>(HTML)</a:t>
            </a:r>
            <a:endParaRPr lang="ko-KR" altLang="en-US" sz="1200" i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1412687" y="4607351"/>
            <a:ext cx="1571625" cy="50006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r>
              <a:rPr lang="en-US" altLang="ko-KR" sz="1200" i="0">
                <a:latin typeface="맑은 고딕" pitchFamily="50" charset="-127"/>
                <a:ea typeface="맑은 고딕" pitchFamily="50" charset="-127"/>
              </a:rPr>
              <a:t>Web browser</a:t>
            </a:r>
          </a:p>
          <a:p>
            <a:pPr algn="ctr" eaLnBrk="1" latinLnBrk="1" hangingPunct="1">
              <a:defRPr/>
            </a:pPr>
            <a:r>
              <a:rPr lang="en-US" altLang="ko-KR" sz="1200" i="0">
                <a:latin typeface="맑은 고딕" pitchFamily="50" charset="-127"/>
                <a:ea typeface="맑은 고딕" pitchFamily="50" charset="-127"/>
              </a:rPr>
              <a:t>(HTML+CSS)</a:t>
            </a:r>
            <a:endParaRPr lang="ko-KR" altLang="en-US" sz="1200" i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 bwMode="auto">
          <a:xfrm>
            <a:off x="1412687" y="5178851"/>
            <a:ext cx="1571625" cy="2857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r>
              <a:rPr lang="en-US" altLang="ko-KR" sz="1200" i="0">
                <a:latin typeface="맑은 고딕" pitchFamily="50" charset="-127"/>
                <a:ea typeface="맑은 고딕" pitchFamily="50" charset="-127"/>
              </a:rPr>
              <a:t>Android</a:t>
            </a:r>
            <a:endParaRPr lang="ko-KR" altLang="en-US" sz="1200" i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1428750" y="6128645"/>
            <a:ext cx="1571625" cy="28575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r>
              <a:rPr lang="en-US" altLang="ko-KR" sz="1200" i="0">
                <a:latin typeface="맑은 고딕" pitchFamily="50" charset="-127"/>
                <a:ea typeface="맑은 고딕" pitchFamily="50" charset="-127"/>
              </a:rPr>
              <a:t>OpenGL</a:t>
            </a:r>
            <a:endParaRPr lang="ko-KR" altLang="en-US" sz="1200" i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 bwMode="auto">
          <a:xfrm>
            <a:off x="4743458" y="2357438"/>
            <a:ext cx="1357312" cy="28575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r>
              <a:rPr lang="en-US" altLang="ko-KR" sz="1200" i="0">
                <a:latin typeface="맑은 고딕" pitchFamily="50" charset="-127"/>
                <a:ea typeface="맑은 고딕" pitchFamily="50" charset="-127"/>
              </a:rPr>
              <a:t>C/C++</a:t>
            </a:r>
            <a:endParaRPr lang="ko-KR" altLang="en-US" sz="1200" i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4743458" y="2714625"/>
            <a:ext cx="1357312" cy="28575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r>
              <a:rPr lang="en-US" altLang="ko-KR" sz="1200" i="0">
                <a:latin typeface="맑은 고딕" pitchFamily="50" charset="-127"/>
                <a:ea typeface="맑은 고딕" pitchFamily="50" charset="-127"/>
              </a:rPr>
              <a:t>Java/Scala</a:t>
            </a:r>
            <a:endParaRPr lang="ko-KR" altLang="en-US" sz="1200" i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 bwMode="auto">
          <a:xfrm>
            <a:off x="4743458" y="3071813"/>
            <a:ext cx="1357312" cy="28575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r>
              <a:rPr lang="en-US" altLang="ko-KR" sz="1200" i="0">
                <a:latin typeface="맑은 고딕" pitchFamily="50" charset="-127"/>
                <a:ea typeface="맑은 고딕" pitchFamily="50" charset="-127"/>
              </a:rPr>
              <a:t>Python</a:t>
            </a:r>
            <a:endParaRPr lang="ko-KR" altLang="en-US" sz="1200" i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 bwMode="auto">
          <a:xfrm>
            <a:off x="1428750" y="3286125"/>
            <a:ext cx="1571625" cy="28575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r>
              <a:rPr lang="en-US" altLang="ko-KR" sz="1200" i="0">
                <a:latin typeface="맑은 고딕" pitchFamily="50" charset="-127"/>
                <a:ea typeface="맑은 고딕" pitchFamily="50" charset="-127"/>
              </a:rPr>
              <a:t>Window/Twinker</a:t>
            </a:r>
            <a:endParaRPr lang="ko-KR" altLang="en-US" sz="1200" i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 bwMode="auto">
          <a:xfrm>
            <a:off x="4743458" y="3786188"/>
            <a:ext cx="1357312" cy="28575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r>
              <a:rPr lang="en-US" altLang="ko-KR" sz="1200" i="0">
                <a:latin typeface="맑은 고딕" pitchFamily="50" charset="-127"/>
                <a:ea typeface="맑은 고딕" pitchFamily="50" charset="-127"/>
              </a:rPr>
              <a:t>ASP/JSP/PHP</a:t>
            </a:r>
            <a:endParaRPr lang="ko-KR" altLang="en-US" sz="1200" i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 bwMode="auto">
          <a:xfrm>
            <a:off x="4743458" y="4357695"/>
            <a:ext cx="1357312" cy="2857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r>
              <a:rPr lang="en-US" altLang="ko-KR" sz="1200" i="0">
                <a:latin typeface="맑은 고딕" pitchFamily="50" charset="-127"/>
                <a:ea typeface="맑은 고딕" pitchFamily="50" charset="-127"/>
              </a:rPr>
              <a:t>Java Script</a:t>
            </a:r>
            <a:endParaRPr lang="ko-KR" altLang="en-US" sz="1200" i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5526574" y="5999785"/>
            <a:ext cx="5741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99CC00"/>
              </a:buClr>
              <a:buSzPct val="7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3300"/>
              </a:buClr>
              <a:buSzPct val="90000"/>
              <a:buFont typeface="Wingdings 2" panose="05020102010507070707" pitchFamily="18" charset="2"/>
              <a:buChar char=""/>
              <a:tabLst>
                <a:tab pos="627063" algn="l"/>
              </a:tabLst>
              <a:defRPr kumimoji="1" sz="24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–"/>
              <a:defRPr kumimoji="1" sz="22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b="0">
                <a:latin typeface="맑은 고딕" panose="020B0503020000020004" pitchFamily="50" charset="-127"/>
                <a:ea typeface="맑은 고딕" panose="020B0503020000020004" pitchFamily="50" charset="-127"/>
              </a:rPr>
              <a:t>Maven</a:t>
            </a:r>
            <a:endParaRPr lang="ko-KR" altLang="en-US" sz="1000" b="0" i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9729795" y="4328373"/>
            <a:ext cx="6969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99CC00"/>
              </a:buClr>
              <a:buSzPct val="7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3300"/>
              </a:buClr>
              <a:buSzPct val="90000"/>
              <a:buFont typeface="Wingdings 2" panose="05020102010507070707" pitchFamily="18" charset="2"/>
              <a:buChar char=""/>
              <a:tabLst>
                <a:tab pos="627063" algn="l"/>
              </a:tabLst>
              <a:defRPr kumimoji="1" sz="24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–"/>
              <a:defRPr kumimoji="1" sz="22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0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카산드라</a:t>
            </a:r>
            <a:endParaRPr lang="en-US" altLang="ko-KR" sz="1000" b="0" i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Mongo</a:t>
            </a:r>
            <a:endParaRPr lang="ko-KR" altLang="en-US" sz="1000" b="0" i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 bwMode="auto">
          <a:xfrm>
            <a:off x="4743458" y="5072075"/>
            <a:ext cx="1357312" cy="28575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r>
              <a:rPr lang="en-US" altLang="ko-KR" sz="1200" i="0">
                <a:latin typeface="맑은 고딕" pitchFamily="50" charset="-127"/>
                <a:ea typeface="맑은 고딕" pitchFamily="50" charset="-127"/>
              </a:rPr>
              <a:t>NodeJS</a:t>
            </a:r>
            <a:endParaRPr lang="ko-KR" altLang="en-US" sz="1200" i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 bwMode="auto">
          <a:xfrm>
            <a:off x="4743458" y="2000250"/>
            <a:ext cx="1357312" cy="28575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r>
              <a:rPr lang="en-US" altLang="ko-KR" sz="1200" i="0">
                <a:latin typeface="맑은 고딕" pitchFamily="50" charset="-127"/>
                <a:ea typeface="맑은 고딕" pitchFamily="50" charset="-127"/>
              </a:rPr>
              <a:t>Assembler</a:t>
            </a:r>
            <a:endParaRPr lang="ko-KR" altLang="en-US" sz="1200" i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4743458" y="3429000"/>
            <a:ext cx="1357312" cy="28575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r>
              <a:rPr lang="en-US" altLang="ko-KR" sz="1200" i="0">
                <a:latin typeface="맑은 고딕" pitchFamily="50" charset="-127"/>
                <a:ea typeface="맑은 고딕" pitchFamily="50" charset="-127"/>
              </a:rPr>
              <a:t>Visual Basic</a:t>
            </a:r>
            <a:endParaRPr lang="ko-KR" altLang="en-US" sz="1200" i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모서리가 둥근 직사각형 33"/>
          <p:cNvSpPr/>
          <p:nvPr/>
        </p:nvSpPr>
        <p:spPr bwMode="auto">
          <a:xfrm>
            <a:off x="6643688" y="2046678"/>
            <a:ext cx="1357312" cy="95369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r>
              <a:rPr lang="en-US" altLang="ko-KR" sz="1200" b="1" i="0">
                <a:latin typeface="맑은 고딕" pitchFamily="50" charset="-127"/>
                <a:ea typeface="맑은 고딕" pitchFamily="50" charset="-127"/>
              </a:rPr>
              <a:t>JDBC</a:t>
            </a:r>
          </a:p>
          <a:p>
            <a:pPr algn="ctr" eaLnBrk="1" latinLnBrk="1" hangingPunct="1">
              <a:defRPr/>
            </a:pPr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JPA</a:t>
            </a:r>
          </a:p>
          <a:p>
            <a:pPr algn="ctr" eaLnBrk="1" latinLnBrk="1" hangingPunct="1">
              <a:defRPr/>
            </a:pPr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(Hybernate)</a:t>
            </a:r>
          </a:p>
          <a:p>
            <a:pPr algn="ctr" eaLnBrk="1" latinLnBrk="1" hangingPunct="1">
              <a:defRPr/>
            </a:pPr>
            <a:r>
              <a:rPr lang="en-US" altLang="ko-KR" sz="1200" b="1" i="0">
                <a:latin typeface="맑은 고딕" pitchFamily="50" charset="-127"/>
                <a:ea typeface="맑은 고딕" pitchFamily="50" charset="-127"/>
              </a:rPr>
              <a:t>MyBatis</a:t>
            </a:r>
          </a:p>
          <a:p>
            <a:pPr algn="ctr" eaLnBrk="1" latinLnBrk="1" hangingPunct="1">
              <a:defRPr/>
            </a:pPr>
            <a:endParaRPr lang="ko-KR" altLang="en-US" sz="1200" b="1" i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모서리가 둥근 직사각형 33"/>
          <p:cNvSpPr/>
          <p:nvPr/>
        </p:nvSpPr>
        <p:spPr bwMode="auto">
          <a:xfrm>
            <a:off x="6643688" y="3439708"/>
            <a:ext cx="1357312" cy="56079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r>
              <a:rPr lang="en-US" altLang="ko-KR" sz="1200" b="1" i="0">
                <a:latin typeface="맑은 고딕" pitchFamily="50" charset="-127"/>
                <a:ea typeface="맑은 고딕" pitchFamily="50" charset="-127"/>
              </a:rPr>
              <a:t>STL</a:t>
            </a:r>
          </a:p>
          <a:p>
            <a:pPr algn="ctr" eaLnBrk="1" latinLnBrk="1" hangingPunct="1">
              <a:defRPr/>
            </a:pPr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Container</a:t>
            </a:r>
            <a:endParaRPr lang="en-US" altLang="ko-KR" sz="1200" b="1" i="0">
              <a:latin typeface="맑은 고딕" pitchFamily="50" charset="-127"/>
              <a:ea typeface="맑은 고딕" pitchFamily="50" charset="-127"/>
            </a:endParaRPr>
          </a:p>
          <a:p>
            <a:pPr algn="ctr" eaLnBrk="1" latinLnBrk="1" hangingPunct="1">
              <a:defRPr/>
            </a:pPr>
            <a:endParaRPr lang="ko-KR" altLang="en-US" sz="1200" b="1" i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모서리가 둥근 직사각형 33"/>
          <p:cNvSpPr/>
          <p:nvPr/>
        </p:nvSpPr>
        <p:spPr bwMode="auto">
          <a:xfrm>
            <a:off x="6643688" y="4643445"/>
            <a:ext cx="1357312" cy="56079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r>
              <a:rPr lang="ko-KR" altLang="en-US" sz="1200" b="1" i="0">
                <a:latin typeface="맑은 고딕" pitchFamily="50" charset="-127"/>
                <a:ea typeface="맑은 고딕" pitchFamily="50" charset="-127"/>
              </a:rPr>
              <a:t>솔루션별</a:t>
            </a:r>
            <a:endParaRPr lang="en-US" altLang="ko-KR" sz="1200" b="1" i="0">
              <a:latin typeface="맑은 고딕" pitchFamily="50" charset="-127"/>
              <a:ea typeface="맑은 고딕" pitchFamily="50" charset="-127"/>
            </a:endParaRPr>
          </a:p>
          <a:p>
            <a:pPr algn="ctr" eaLnBrk="1" latinLnBrk="1" hangingPunct="1">
              <a:defRPr/>
            </a:pPr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사용방식</a:t>
            </a:r>
            <a:endParaRPr lang="ko-KR" altLang="en-US" sz="1200" b="1" i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400800" y="1808116"/>
            <a:ext cx="5500688" cy="1307267"/>
          </a:xfrm>
          <a:prstGeom prst="rect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400800" y="3233949"/>
            <a:ext cx="5500688" cy="865793"/>
          </a:xfrm>
          <a:prstGeom prst="rect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6400800" y="4235874"/>
            <a:ext cx="5500688" cy="1479126"/>
          </a:xfrm>
          <a:prstGeom prst="rect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101277" y="2127227"/>
            <a:ext cx="1814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일반 프로그램</a:t>
            </a:r>
            <a:endParaRPr lang="en-US" altLang="ko-KR"/>
          </a:p>
          <a:p>
            <a:r>
              <a:rPr lang="en-US" altLang="ko-KR"/>
              <a:t>(</a:t>
            </a:r>
            <a:r>
              <a:rPr lang="ko-KR" altLang="en-US"/>
              <a:t>인사</a:t>
            </a:r>
            <a:r>
              <a:rPr lang="en-US" altLang="ko-KR"/>
              <a:t>, </a:t>
            </a:r>
            <a:r>
              <a:rPr lang="ko-KR" altLang="en-US"/>
              <a:t>생산</a:t>
            </a:r>
            <a:r>
              <a:rPr lang="en-US" altLang="ko-KR"/>
              <a:t>…)</a:t>
            </a:r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0101277" y="3320147"/>
            <a:ext cx="1814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팩키지</a:t>
            </a:r>
            <a:r>
              <a:rPr lang="en-US" altLang="ko-KR"/>
              <a:t>, </a:t>
            </a:r>
            <a:r>
              <a:rPr lang="ko-KR" altLang="en-US"/>
              <a:t>제품</a:t>
            </a:r>
            <a:endParaRPr lang="en-US" altLang="ko-KR"/>
          </a:p>
          <a:p>
            <a:r>
              <a:rPr lang="en-US" altLang="ko-KR"/>
              <a:t>(</a:t>
            </a:r>
            <a:r>
              <a:rPr lang="ko-KR" altLang="en-US"/>
              <a:t>그래픽 제품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44" name="모서리가 둥근 직사각형 10"/>
          <p:cNvSpPr/>
          <p:nvPr/>
        </p:nvSpPr>
        <p:spPr bwMode="auto">
          <a:xfrm>
            <a:off x="10136985" y="4957679"/>
            <a:ext cx="1357313" cy="500062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r>
              <a:rPr lang="ko-KR" altLang="en-US" sz="1200" i="0">
                <a:latin typeface="맑은 고딕" pitchFamily="50" charset="-127"/>
                <a:ea typeface="맑은 고딕" pitchFamily="50" charset="-127"/>
              </a:rPr>
              <a:t>통합</a:t>
            </a:r>
            <a:endParaRPr lang="en-US" altLang="ko-KR" sz="1200" i="0">
              <a:latin typeface="맑은 고딕" pitchFamily="50" charset="-127"/>
              <a:ea typeface="맑은 고딕" pitchFamily="50" charset="-127"/>
            </a:endParaRPr>
          </a:p>
          <a:p>
            <a:pPr algn="ctr" eaLnBrk="1" latinLnBrk="1" hangingPunct="1">
              <a:defRPr/>
            </a:pP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데이터 베이스</a:t>
            </a:r>
            <a:endParaRPr lang="ko-KR" altLang="en-US" sz="1200" i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356114" y="6256244"/>
            <a:ext cx="5373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통합 프레임웍 </a:t>
            </a:r>
            <a:r>
              <a:rPr lang="en-US" altLang="ko-KR" b="1"/>
              <a:t>: </a:t>
            </a:r>
            <a:r>
              <a:rPr lang="ko-KR" altLang="en-US" b="1"/>
              <a:t>스프링</a:t>
            </a:r>
            <a:r>
              <a:rPr lang="en-US" altLang="ko-KR" b="1"/>
              <a:t>, </a:t>
            </a:r>
            <a:r>
              <a:rPr lang="ko-KR" altLang="en-US" b="1"/>
              <a:t>스트럿트</a:t>
            </a:r>
            <a:r>
              <a:rPr lang="en-US" altLang="ko-KR" b="1"/>
              <a:t>, </a:t>
            </a:r>
            <a:r>
              <a:rPr lang="ko-KR" altLang="en-US" b="1"/>
              <a:t>플레이</a:t>
            </a: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1428750" y="5531769"/>
            <a:ext cx="166904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99CC00"/>
              </a:buClr>
              <a:buSzPct val="7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3300"/>
              </a:buClr>
              <a:buSzPct val="90000"/>
              <a:buFont typeface="Wingdings 2" panose="05020102010507070707" pitchFamily="18" charset="2"/>
              <a:buChar char=""/>
              <a:tabLst>
                <a:tab pos="627063" algn="l"/>
              </a:tabLst>
              <a:defRPr kumimoji="1" sz="24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–"/>
              <a:defRPr kumimoji="1" sz="22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LESS</a:t>
            </a:r>
            <a:r>
              <a:rPr lang="ko-KR" altLang="en-US" sz="10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이용한 </a:t>
            </a:r>
            <a:r>
              <a:rPr lang="en-US" altLang="ko-KR" sz="10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CSS,</a:t>
            </a:r>
            <a:r>
              <a:rPr lang="ko-KR" altLang="en-US" sz="10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endParaRPr lang="en-US" altLang="ko-KR" sz="1000" b="0" i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b="0">
                <a:latin typeface="맑은 고딕" panose="020B0503020000020004" pitchFamily="50" charset="-127"/>
                <a:ea typeface="맑은 고딕" panose="020B0503020000020004" pitchFamily="50" charset="-127"/>
              </a:rPr>
              <a:t>Bootstrap UI/Semantic UI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Foundaion UI</a:t>
            </a:r>
            <a:endParaRPr lang="ko-KR" altLang="en-US" sz="1000" b="0" i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모서리가 둥근 직사각형 33"/>
          <p:cNvSpPr/>
          <p:nvPr/>
        </p:nvSpPr>
        <p:spPr bwMode="auto">
          <a:xfrm>
            <a:off x="4743458" y="5479746"/>
            <a:ext cx="1357312" cy="52122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r>
              <a:rPr lang="ko-KR" altLang="en-US" sz="1200" b="1" i="0">
                <a:latin typeface="맑은 고딕" pitchFamily="50" charset="-127"/>
                <a:ea typeface="맑은 고딕" pitchFamily="50" charset="-127"/>
              </a:rPr>
              <a:t>외부의</a:t>
            </a:r>
            <a:endParaRPr lang="en-US" altLang="ko-KR" sz="1200" b="1" i="0">
              <a:latin typeface="맑은 고딕" pitchFamily="50" charset="-127"/>
              <a:ea typeface="맑은 고딕" pitchFamily="50" charset="-127"/>
            </a:endParaRPr>
          </a:p>
          <a:p>
            <a:pPr algn="ctr" eaLnBrk="1" latinLnBrk="1" hangingPunct="1">
              <a:defRPr/>
            </a:pPr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라이브러리</a:t>
            </a:r>
            <a:endParaRPr lang="ko-KR" altLang="en-US" sz="1200" b="1" i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4782128" y="4657327"/>
            <a:ext cx="12554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99CC00"/>
              </a:buClr>
              <a:buSzPct val="7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3300"/>
              </a:buClr>
              <a:buSzPct val="90000"/>
              <a:buFont typeface="Wingdings 2" panose="05020102010507070707" pitchFamily="18" charset="2"/>
              <a:buChar char=""/>
              <a:tabLst>
                <a:tab pos="627063" algn="l"/>
              </a:tabLst>
              <a:defRPr kumimoji="1" sz="24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–"/>
              <a:defRPr kumimoji="1" sz="22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JQuery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000" b="0">
                <a:latin typeface="맑은 고딕" panose="020B0503020000020004" pitchFamily="50" charset="-127"/>
                <a:ea typeface="맑은 고딕" panose="020B0503020000020004" pitchFamily="50" charset="-127"/>
              </a:rPr>
              <a:t>커피스크립트 활용</a:t>
            </a:r>
            <a:endParaRPr lang="ko-KR" altLang="en-US" sz="1000" b="0" i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9831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97677" y="2567836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구분을 위한 공백</a:t>
            </a:r>
          </a:p>
        </p:txBody>
      </p:sp>
    </p:spTree>
    <p:extLst>
      <p:ext uri="{BB962C8B-B14F-4D97-AF65-F5344CB8AC3E}">
        <p14:creationId xmlns:p14="http://schemas.microsoft.com/office/powerpoint/2010/main" val="2668038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43513" y="749408"/>
            <a:ext cx="6100175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42963" y="314325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윈도우 프로그램의 구조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3513" y="1100138"/>
            <a:ext cx="4097917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첫번째 윈도우 프로그래밍은 </a:t>
            </a:r>
            <a:endParaRPr lang="en-US" altLang="ko-KR" sz="1600"/>
          </a:p>
          <a:p>
            <a:endParaRPr lang="en-US" altLang="ko-KR" sz="1600"/>
          </a:p>
          <a:p>
            <a:r>
              <a:rPr lang="ko-KR" altLang="en-US" sz="1600"/>
              <a:t>수행하면 오른쪽과 같이</a:t>
            </a:r>
            <a:endParaRPr lang="en-US" altLang="ko-KR" sz="1600"/>
          </a:p>
          <a:p>
            <a:endParaRPr lang="en-US" altLang="ko-KR" sz="1600"/>
          </a:p>
          <a:p>
            <a:r>
              <a:rPr lang="ko-KR" altLang="en-US" sz="1600"/>
              <a:t>새로운 윈도우를 열고</a:t>
            </a:r>
            <a:r>
              <a:rPr lang="en-US" altLang="ko-KR" sz="1600"/>
              <a:t>,</a:t>
            </a:r>
          </a:p>
          <a:p>
            <a:endParaRPr lang="en-US" altLang="ko-KR" sz="1600"/>
          </a:p>
          <a:p>
            <a:r>
              <a:rPr lang="en-US" altLang="ko-KR" sz="1600"/>
              <a:t>“</a:t>
            </a:r>
            <a:r>
              <a:rPr lang="ko-KR" altLang="en-US" sz="1600"/>
              <a:t>아름다운 </a:t>
            </a:r>
            <a:r>
              <a:rPr lang="en-US" altLang="ko-KR" sz="1600"/>
              <a:t>window </a:t>
            </a:r>
            <a:r>
              <a:rPr lang="ko-KR" altLang="en-US" sz="1600"/>
              <a:t>프로그래밍</a:t>
            </a:r>
            <a:r>
              <a:rPr lang="en-US" altLang="ko-KR" sz="1600"/>
              <a:t>”</a:t>
            </a:r>
            <a:r>
              <a:rPr lang="ko-KR" altLang="en-US" sz="1600"/>
              <a:t>이라는</a:t>
            </a:r>
            <a:endParaRPr lang="en-US" altLang="ko-KR" sz="1600"/>
          </a:p>
          <a:p>
            <a:endParaRPr lang="en-US" altLang="ko-KR" sz="1600"/>
          </a:p>
          <a:p>
            <a:r>
              <a:rPr lang="ko-KR" altLang="en-US" sz="1600"/>
              <a:t>글자를 출력한다</a:t>
            </a:r>
            <a:r>
              <a:rPr lang="en-US" altLang="ko-KR" sz="1600"/>
              <a:t>.</a:t>
            </a:r>
          </a:p>
          <a:p>
            <a:endParaRPr lang="en-US" altLang="ko-KR" sz="1600"/>
          </a:p>
          <a:p>
            <a:r>
              <a:rPr lang="ko-KR" altLang="en-US" sz="1600"/>
              <a:t>마우스의 왼쪽 버튼을  누르면</a:t>
            </a:r>
            <a:endParaRPr lang="en-US" altLang="ko-KR" sz="1600"/>
          </a:p>
          <a:p>
            <a:endParaRPr lang="en-US" altLang="ko-KR" sz="1600"/>
          </a:p>
          <a:p>
            <a:r>
              <a:rPr lang="ko-KR" altLang="en-US" sz="1600"/>
              <a:t>마우스메시지를 보여준다</a:t>
            </a:r>
            <a:endParaRPr lang="en-US" altLang="ko-KR" sz="1600"/>
          </a:p>
          <a:p>
            <a:endParaRPr lang="en-US" altLang="ko-KR" sz="1600"/>
          </a:p>
          <a:p>
            <a:r>
              <a:rPr lang="ko-KR" altLang="en-US" sz="1600"/>
              <a:t>윈도우를 종료하면 프로그램이 종료된다</a:t>
            </a:r>
            <a:endParaRPr lang="en-US" altLang="ko-KR" sz="1600"/>
          </a:p>
          <a:p>
            <a:endParaRPr lang="en-US" altLang="ko-KR" sz="1600"/>
          </a:p>
          <a:p>
            <a:endParaRPr lang="en-US" altLang="ko-KR" sz="160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600">
                <a:sym typeface="Wingdings" panose="05000000000000000000" pitchFamily="2" charset="2"/>
              </a:rPr>
              <a:t>이 프로그램을 제작해 보자</a:t>
            </a:r>
            <a:endParaRPr lang="en-US" altLang="ko-KR" sz="160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60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sz="1600">
                <a:sym typeface="Wingdings" panose="05000000000000000000" pitchFamily="2" charset="2"/>
              </a:rPr>
              <a:t>Visual Studio &gt; File &gt; New &gt;</a:t>
            </a:r>
            <a:br>
              <a:rPr lang="en-US" altLang="ko-KR" sz="1600">
                <a:sym typeface="Wingdings" panose="05000000000000000000" pitchFamily="2" charset="2"/>
              </a:rPr>
            </a:br>
            <a:r>
              <a:rPr lang="en-US" altLang="ko-KR" sz="1600">
                <a:sym typeface="Wingdings" panose="05000000000000000000" pitchFamily="2" charset="2"/>
              </a:rPr>
              <a:t>Visual c++&gt;Win32 Project&gt; ,,, &gt; Finish</a:t>
            </a:r>
            <a:endParaRPr lang="en-US" altLang="ko-KR" sz="1600"/>
          </a:p>
          <a:p>
            <a:endParaRPr lang="en-US" altLang="ko-KR" sz="1600"/>
          </a:p>
          <a:p>
            <a:endParaRPr lang="ko-KR" altLang="en-US" sz="16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913" y="1100138"/>
            <a:ext cx="6591300" cy="52006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03607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43513" y="749408"/>
            <a:ext cx="6100175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42963" y="314325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윈도우 프로그램의 구조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3513" y="1100138"/>
            <a:ext cx="1149866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/>
              <a:t>윈도우 프로그램은 아래의 두부분으로 나누어 진다</a:t>
            </a:r>
            <a:br>
              <a:rPr lang="en-US" altLang="ko-KR" sz="1600"/>
            </a:br>
            <a:br>
              <a:rPr lang="en-US" altLang="ko-KR" sz="1600"/>
            </a:br>
            <a:r>
              <a:rPr lang="en-US" altLang="ko-KR" sz="1600"/>
              <a:t>-  </a:t>
            </a:r>
            <a:r>
              <a:rPr lang="ko-KR" altLang="en-US" sz="1600"/>
              <a:t>메인 부분</a:t>
            </a:r>
            <a:r>
              <a:rPr lang="en-US" altLang="ko-KR" sz="1600"/>
              <a:t>(wWinMain) : </a:t>
            </a:r>
            <a:r>
              <a:rPr lang="ko-KR" altLang="en-US" sz="1600"/>
              <a:t>윈도우를 만들고</a:t>
            </a:r>
            <a:r>
              <a:rPr lang="en-US" altLang="ko-KR" sz="1600"/>
              <a:t>, </a:t>
            </a:r>
            <a:r>
              <a:rPr lang="ko-KR" altLang="en-US" sz="1600"/>
              <a:t>화면에 윈도우를 띄우며</a:t>
            </a:r>
            <a:r>
              <a:rPr lang="en-US" altLang="ko-KR" sz="1600"/>
              <a:t>, </a:t>
            </a:r>
            <a:r>
              <a:rPr lang="ko-KR" altLang="en-US" sz="1600"/>
              <a:t>윈도우에서 발생하늠 모든 메시지를 전송하는 역할</a:t>
            </a:r>
            <a:br>
              <a:rPr lang="en-US" altLang="ko-KR" sz="1600"/>
            </a:br>
            <a:r>
              <a:rPr lang="en-US" altLang="ko-KR" sz="1600"/>
              <a:t>                                  (</a:t>
            </a:r>
            <a:r>
              <a:rPr lang="ko-KR" altLang="en-US" sz="1600"/>
              <a:t>메시지를 받아서 처리 부분으로 보낸다</a:t>
            </a:r>
            <a:r>
              <a:rPr lang="en-US" altLang="ko-KR" sz="1600"/>
              <a:t>. </a:t>
            </a:r>
            <a:r>
              <a:rPr lang="ko-KR" altLang="en-US" sz="1600"/>
              <a:t>처리 부분이 없으면 무시한다</a:t>
            </a:r>
            <a:r>
              <a:rPr lang="en-US" altLang="ko-KR" sz="1600"/>
              <a:t>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1600"/>
          </a:p>
          <a:p>
            <a:r>
              <a:rPr lang="en-US" altLang="ko-KR" sz="1600"/>
              <a:t>    - </a:t>
            </a:r>
            <a:r>
              <a:rPr lang="ko-KR" altLang="en-US" sz="1600"/>
              <a:t>메시지 처리 부분</a:t>
            </a:r>
            <a:r>
              <a:rPr lang="en-US" altLang="ko-KR" sz="1600"/>
              <a:t>(WinProc) : </a:t>
            </a:r>
            <a:r>
              <a:rPr lang="ko-KR" altLang="en-US" sz="1600"/>
              <a:t>메시지를 받아 설정된 반응을 보인다</a:t>
            </a:r>
            <a:r>
              <a:rPr lang="en-US" altLang="ko-KR" sz="1600"/>
              <a:t>.</a:t>
            </a:r>
          </a:p>
          <a:p>
            <a:endParaRPr lang="en-US" altLang="ko-KR" sz="1600"/>
          </a:p>
          <a:p>
            <a:endParaRPr lang="en-US" altLang="ko-KR" sz="160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/>
              <a:t>대부분의 윈도우 프로그램은 메인 부분은 재사용하고 메시지 처리 부분에 대한 서술이 대부분의 작업이다</a:t>
            </a:r>
          </a:p>
        </p:txBody>
      </p:sp>
    </p:spTree>
    <p:extLst>
      <p:ext uri="{BB962C8B-B14F-4D97-AF65-F5344CB8AC3E}">
        <p14:creationId xmlns:p14="http://schemas.microsoft.com/office/powerpoint/2010/main" val="2406004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43513" y="749408"/>
            <a:ext cx="6100175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42963" y="314325"/>
            <a:ext cx="3525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윈도우 프로그램의 구조 </a:t>
            </a:r>
            <a:r>
              <a:rPr lang="en-US" altLang="ko-KR"/>
              <a:t>&gt;  </a:t>
            </a:r>
            <a:r>
              <a:rPr lang="ko-KR" altLang="en-US"/>
              <a:t>소스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3513" y="1100138"/>
            <a:ext cx="11327781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// Hello SDK.cpp : Defines the entry point for the application.</a:t>
            </a:r>
          </a:p>
          <a:p>
            <a:r>
              <a:rPr lang="en-US" altLang="ko-KR"/>
              <a:t>//</a:t>
            </a:r>
            <a:endParaRPr lang="ko-KR" altLang="en-US"/>
          </a:p>
          <a:p>
            <a:endParaRPr lang="ko-KR" altLang="en-US"/>
          </a:p>
          <a:p>
            <a:r>
              <a:rPr lang="en-US" altLang="ko-KR"/>
              <a:t>#include "stdafx.h"</a:t>
            </a:r>
          </a:p>
          <a:p>
            <a:r>
              <a:rPr lang="en-US" altLang="ko-KR"/>
              <a:t>#include "Hello SDK.h"</a:t>
            </a:r>
          </a:p>
          <a:p>
            <a:endParaRPr lang="ko-KR" altLang="en-US"/>
          </a:p>
          <a:p>
            <a:r>
              <a:rPr lang="en-US" altLang="ko-KR"/>
              <a:t>#define MAX_LOADSTRING 100</a:t>
            </a:r>
          </a:p>
          <a:p>
            <a:endParaRPr lang="ko-KR" altLang="en-US"/>
          </a:p>
          <a:p>
            <a:r>
              <a:rPr lang="en-US" altLang="ko-KR"/>
              <a:t>// Global Variables:      //</a:t>
            </a:r>
            <a:r>
              <a:rPr lang="ko-KR" altLang="en-US"/>
              <a:t>사용할 변수를 미리 선언하는 부분</a:t>
            </a:r>
            <a:endParaRPr lang="en-US" altLang="ko-KR"/>
          </a:p>
          <a:p>
            <a:r>
              <a:rPr lang="en-US" altLang="ko-KR"/>
              <a:t>HINSTANCE hInst;                                         // current instance</a:t>
            </a:r>
          </a:p>
          <a:p>
            <a:r>
              <a:rPr lang="en-US" altLang="ko-KR"/>
              <a:t>WCHAR szTitle[MAX_LOADSTRING];                  // The title bar text</a:t>
            </a:r>
          </a:p>
          <a:p>
            <a:r>
              <a:rPr lang="en-US" altLang="ko-KR"/>
              <a:t>WCHAR szWindowClass[MAX_LOADSTRING];      // the main window class name</a:t>
            </a:r>
          </a:p>
          <a:p>
            <a:endParaRPr lang="ko-KR" altLang="en-US"/>
          </a:p>
          <a:p>
            <a:r>
              <a:rPr lang="en-US" altLang="ko-KR"/>
              <a:t>// Forward declarations of functions included in this code module:     //</a:t>
            </a:r>
            <a:r>
              <a:rPr lang="ko-KR" altLang="en-US"/>
              <a:t>사용할 함수를 미리 선언하는 부분</a:t>
            </a:r>
            <a:endParaRPr lang="en-US" altLang="ko-KR"/>
          </a:p>
          <a:p>
            <a:r>
              <a:rPr lang="en-US" altLang="ko-KR"/>
              <a:t>ATOM                MyRegisterClass(HINSTANCE hInstance);</a:t>
            </a:r>
          </a:p>
          <a:p>
            <a:r>
              <a:rPr lang="en-US" altLang="ko-KR"/>
              <a:t>BOOL                InitInstance(HINSTANCE, int);</a:t>
            </a:r>
          </a:p>
          <a:p>
            <a:r>
              <a:rPr lang="en-US" altLang="ko-KR"/>
              <a:t>LRESULT CALLBACK    WndProc(HWND, UINT, WPARAM, LPARAM);</a:t>
            </a:r>
          </a:p>
          <a:p>
            <a:r>
              <a:rPr lang="en-US" altLang="ko-KR"/>
              <a:t>INT_PTR CALLBACK    About(HWND, UINT, WPARAM, LPARAM);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18836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43513" y="749408"/>
            <a:ext cx="6100175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42963" y="314325"/>
            <a:ext cx="2680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윈도우 프로그래밍이란</a:t>
            </a:r>
            <a:r>
              <a:rPr lang="en-US" altLang="ko-KR" b="1"/>
              <a:t>?</a:t>
            </a:r>
            <a:endParaRPr lang="ko-KR" altLang="en-US" b="1"/>
          </a:p>
        </p:txBody>
      </p:sp>
      <p:sp>
        <p:nvSpPr>
          <p:cNvPr id="5" name="TextBox 4"/>
          <p:cNvSpPr txBox="1"/>
          <p:nvPr/>
        </p:nvSpPr>
        <p:spPr>
          <a:xfrm>
            <a:off x="557801" y="1015979"/>
            <a:ext cx="10701969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b="1"/>
              <a:t>윈도우 프로그래밍은 </a:t>
            </a:r>
            <a:r>
              <a:rPr lang="en-US" altLang="ko-KR" sz="1600" b="1"/>
              <a:t>MS </a:t>
            </a:r>
            <a:r>
              <a:rPr lang="ko-KR" altLang="en-US" sz="1600" b="1"/>
              <a:t>윈도우 운영체제 기반의 응용 프로그램 제작을 말한다</a:t>
            </a:r>
            <a:endParaRPr lang="en-US" altLang="ko-KR" sz="1600" b="1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160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600" b="1"/>
              <a:t>[</a:t>
            </a:r>
            <a:r>
              <a:rPr lang="ko-KR" altLang="en-US" sz="1600" b="1"/>
              <a:t>윈도우 프로그래밍의 개발 방법</a:t>
            </a:r>
            <a:r>
              <a:rPr lang="en-US" altLang="ko-KR" sz="1600" b="1"/>
              <a:t>]</a:t>
            </a:r>
            <a:br>
              <a:rPr lang="en-US" altLang="ko-KR" sz="1600" b="1"/>
            </a:br>
            <a:br>
              <a:rPr lang="en-US" altLang="ko-KR" sz="1600"/>
            </a:br>
            <a:r>
              <a:rPr lang="en-US" altLang="ko-KR" sz="1600"/>
              <a:t>C/C++</a:t>
            </a:r>
            <a:r>
              <a:rPr lang="ko-KR" altLang="en-US" sz="1600"/>
              <a:t>언어 </a:t>
            </a:r>
            <a:r>
              <a:rPr lang="en-US" altLang="ko-KR" sz="1600">
                <a:sym typeface="Wingdings" panose="05000000000000000000" pitchFamily="2" charset="2"/>
              </a:rPr>
              <a:t> </a:t>
            </a:r>
            <a:r>
              <a:rPr lang="en-US" altLang="ko-KR" sz="1600" b="1">
                <a:sym typeface="Wingdings" panose="05000000000000000000" pitchFamily="2" charset="2"/>
              </a:rPr>
              <a:t>Win32API </a:t>
            </a:r>
            <a:r>
              <a:rPr lang="en-US" altLang="ko-KR" sz="1600">
                <a:sym typeface="Wingdings" panose="05000000000000000000" pitchFamily="2" charset="2"/>
              </a:rPr>
              <a:t>  </a:t>
            </a:r>
            <a:r>
              <a:rPr lang="en-US" altLang="ko-KR" sz="1600" b="1">
                <a:sym typeface="Wingdings" panose="05000000000000000000" pitchFamily="2" charset="2"/>
              </a:rPr>
              <a:t>MFC Programming </a:t>
            </a:r>
            <a:r>
              <a:rPr lang="en-US" altLang="ko-KR" sz="1600">
                <a:sym typeface="Wingdings" panose="05000000000000000000" pitchFamily="2" charset="2"/>
              </a:rPr>
              <a:t>(for support Object-Oriented PRG)</a:t>
            </a:r>
            <a:br>
              <a:rPr lang="en-US" altLang="ko-KR" sz="1600">
                <a:sym typeface="Wingdings" panose="05000000000000000000" pitchFamily="2" charset="2"/>
              </a:rPr>
            </a:br>
            <a:r>
              <a:rPr lang="en-US" altLang="ko-KR" sz="1600">
                <a:sym typeface="Wingdings" panose="05000000000000000000" pitchFamily="2" charset="2"/>
              </a:rPr>
              <a:t> </a:t>
            </a:r>
            <a:br>
              <a:rPr lang="en-US" altLang="ko-KR" sz="1600">
                <a:sym typeface="Wingdings" panose="05000000000000000000" pitchFamily="2" charset="2"/>
              </a:rPr>
            </a:br>
            <a:r>
              <a:rPr lang="en-US" altLang="ko-KR" sz="1600">
                <a:sym typeface="Wingdings" panose="05000000000000000000" pitchFamily="2" charset="2"/>
              </a:rPr>
              <a:t>                                   </a:t>
            </a:r>
            <a:r>
              <a:rPr lang="en-US" altLang="ko-KR" sz="1600" b="1">
                <a:sym typeface="Wingdings" panose="05000000000000000000" pitchFamily="2" charset="2"/>
              </a:rPr>
              <a:t>Window Form Programming </a:t>
            </a:r>
            <a:r>
              <a:rPr lang="en-US" altLang="ko-KR" sz="1600">
                <a:sym typeface="Wingdings" panose="05000000000000000000" pitchFamily="2" charset="2"/>
              </a:rPr>
              <a:t>(for easy Programming)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1600">
              <a:sym typeface="Wingdings" panose="05000000000000000000" pitchFamily="2" charset="2"/>
            </a:endParaRPr>
          </a:p>
          <a:p>
            <a:r>
              <a:rPr lang="en-US" altLang="ko-KR" sz="1600">
                <a:sym typeface="Wingdings" panose="05000000000000000000" pitchFamily="2" charset="2"/>
              </a:rPr>
              <a:t>                                       </a:t>
            </a:r>
            <a:r>
              <a:rPr lang="en-US" altLang="ko-KR" sz="1600" b="1">
                <a:sym typeface="Wingdings" panose="05000000000000000000" pitchFamily="2" charset="2"/>
              </a:rPr>
              <a:t>WPF</a:t>
            </a:r>
            <a:r>
              <a:rPr lang="en-US" altLang="ko-KR" sz="1600">
                <a:sym typeface="Wingdings" panose="05000000000000000000" pitchFamily="2" charset="2"/>
              </a:rPr>
              <a:t>(Window Presentation Foundation) Programming (for easy porting) </a:t>
            </a:r>
          </a:p>
          <a:p>
            <a:endParaRPr lang="en-US" altLang="ko-KR" sz="1600">
              <a:sym typeface="Wingdings" panose="05000000000000000000" pitchFamily="2" charset="2"/>
            </a:endParaRPr>
          </a:p>
          <a:p>
            <a:r>
              <a:rPr lang="en-US" altLang="ko-KR" sz="1600">
                <a:sym typeface="Wingdings" panose="05000000000000000000" pitchFamily="2" charset="2"/>
              </a:rPr>
              <a:t>                                       </a:t>
            </a:r>
            <a:r>
              <a:rPr lang="en-US" altLang="ko-KR" sz="1600" b="1">
                <a:sym typeface="Wingdings" panose="05000000000000000000" pitchFamily="2" charset="2"/>
              </a:rPr>
              <a:t>XAML</a:t>
            </a:r>
            <a:r>
              <a:rPr lang="ko-KR" altLang="en-US" sz="1600" b="1">
                <a:sym typeface="Wingdings" panose="05000000000000000000" pitchFamily="2" charset="2"/>
              </a:rPr>
              <a:t>을 이용한 </a:t>
            </a:r>
            <a:r>
              <a:rPr lang="en-US" altLang="ko-KR" sz="1600" b="1">
                <a:sym typeface="Wingdings" panose="05000000000000000000" pitchFamily="2" charset="2"/>
              </a:rPr>
              <a:t>Window Store App</a:t>
            </a:r>
            <a:r>
              <a:rPr lang="en-US" altLang="ko-KR" sz="1600">
                <a:sym typeface="Wingdings" panose="05000000000000000000" pitchFamily="2" charset="2"/>
              </a:rPr>
              <a:t>(for support multi platform)</a:t>
            </a:r>
          </a:p>
          <a:p>
            <a:endParaRPr lang="en-US" altLang="ko-KR" sz="1600">
              <a:sym typeface="Wingdings" panose="05000000000000000000" pitchFamily="2" charset="2"/>
            </a:endParaRPr>
          </a:p>
          <a:p>
            <a:r>
              <a:rPr lang="en-US" altLang="ko-KR" sz="1600">
                <a:sym typeface="Wingdings" panose="05000000000000000000" pitchFamily="2" charset="2"/>
              </a:rPr>
              <a:t>                                       </a:t>
            </a:r>
            <a:r>
              <a:rPr lang="en-US" altLang="ko-KR" sz="1600" b="1">
                <a:sym typeface="Wingdings" panose="05000000000000000000" pitchFamily="2" charset="2"/>
              </a:rPr>
              <a:t>Console Programming</a:t>
            </a:r>
            <a:r>
              <a:rPr lang="en-US" altLang="ko-KR" sz="1600">
                <a:sym typeface="Wingdings" panose="05000000000000000000" pitchFamily="2" charset="2"/>
              </a:rPr>
              <a:t>(for support DOS and Testing)</a:t>
            </a:r>
            <a:endParaRPr lang="en-US" altLang="ko-KR" sz="1600"/>
          </a:p>
          <a:p>
            <a:endParaRPr lang="en-US" altLang="ko-KR" sz="160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600" b="1"/>
              <a:t>[</a:t>
            </a:r>
            <a:r>
              <a:rPr lang="ko-KR" altLang="en-US" sz="1600" b="1"/>
              <a:t>윈도우 프로그래밍의 종류</a:t>
            </a:r>
            <a:r>
              <a:rPr lang="en-US" altLang="ko-KR" sz="1600" b="1"/>
              <a:t>]=</a:t>
            </a:r>
            <a:r>
              <a:rPr lang="ko-KR" altLang="en-US" sz="1600" b="1"/>
              <a:t>윈도우 응용 프로그램</a:t>
            </a:r>
            <a:endParaRPr lang="en-US" altLang="ko-KR" sz="1600" b="1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160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sz="1600"/>
              <a:t>GUI </a:t>
            </a:r>
            <a:r>
              <a:rPr lang="ko-KR" altLang="en-US" sz="1600"/>
              <a:t>프로그래밍 </a:t>
            </a:r>
            <a:r>
              <a:rPr lang="en-US" altLang="ko-KR" sz="1600"/>
              <a:t>( Java</a:t>
            </a:r>
            <a:r>
              <a:rPr lang="ko-KR" altLang="en-US" sz="1600"/>
              <a:t>에서는 </a:t>
            </a:r>
            <a:r>
              <a:rPr lang="en-US" altLang="ko-KR" sz="1600"/>
              <a:t>SWING,  Python</a:t>
            </a:r>
            <a:r>
              <a:rPr lang="ko-KR" altLang="en-US" sz="1600"/>
              <a:t>에서는 </a:t>
            </a:r>
            <a:r>
              <a:rPr lang="en-US" altLang="ko-KR" sz="1600"/>
              <a:t>Twinker </a:t>
            </a:r>
            <a:r>
              <a:rPr lang="ko-KR" altLang="en-US" sz="1600"/>
              <a:t>등을 써서 구현 가능</a:t>
            </a:r>
            <a:r>
              <a:rPr lang="en-US" altLang="ko-KR" sz="1600"/>
              <a:t>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60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sz="1600"/>
              <a:t>Window </a:t>
            </a:r>
            <a:r>
              <a:rPr lang="ko-KR" altLang="en-US" sz="1600"/>
              <a:t>운영체제 프로그래밍 </a:t>
            </a:r>
            <a:r>
              <a:rPr lang="en-US" altLang="ko-KR" sz="1600"/>
              <a:t>(only C++)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60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600"/>
              <a:t>특수 프로그래밍 </a:t>
            </a:r>
            <a:r>
              <a:rPr lang="en-US" altLang="ko-KR" sz="1600"/>
              <a:t>(</a:t>
            </a:r>
            <a:r>
              <a:rPr lang="ko-KR" altLang="en-US" sz="1600"/>
              <a:t>예</a:t>
            </a:r>
            <a:r>
              <a:rPr lang="en-US" altLang="ko-KR" sz="1600"/>
              <a:t>: Bitmap </a:t>
            </a:r>
            <a:r>
              <a:rPr lang="ko-KR" altLang="en-US" sz="1600"/>
              <a:t>처리</a:t>
            </a:r>
            <a:r>
              <a:rPr lang="en-US" altLang="ko-KR" sz="1600"/>
              <a:t>, </a:t>
            </a:r>
            <a:r>
              <a:rPr lang="ko-KR" altLang="en-US" sz="1600"/>
              <a:t>메타 파일</a:t>
            </a:r>
            <a:r>
              <a:rPr lang="en-US" altLang="ko-KR" sz="1600"/>
              <a:t>, </a:t>
            </a:r>
            <a:r>
              <a:rPr lang="ko-KR" altLang="en-US" sz="1600"/>
              <a:t>폰트 설정</a:t>
            </a:r>
            <a:r>
              <a:rPr lang="en-US" altLang="ko-KR" sz="1600"/>
              <a:t>, </a:t>
            </a:r>
            <a:r>
              <a:rPr lang="ko-KR" altLang="en-US" sz="1600"/>
              <a:t>인쇄</a:t>
            </a:r>
            <a:r>
              <a:rPr lang="en-US" altLang="ko-KR" sz="1600"/>
              <a:t>, </a:t>
            </a:r>
            <a:r>
              <a:rPr lang="ko-KR" altLang="en-US" sz="1600"/>
              <a:t>레지스트리</a:t>
            </a:r>
            <a:r>
              <a:rPr lang="en-US" altLang="ko-KR" sz="1600"/>
              <a:t>, </a:t>
            </a:r>
            <a:r>
              <a:rPr lang="ko-KR" altLang="en-US" sz="1600"/>
              <a:t>유니코드 처리</a:t>
            </a:r>
            <a:r>
              <a:rPr lang="en-US" altLang="ko-KR" sz="1600"/>
              <a:t>, </a:t>
            </a:r>
            <a:r>
              <a:rPr lang="ko-KR" altLang="en-US" sz="1600"/>
              <a:t>더블 버퍼링 등</a:t>
            </a:r>
            <a:r>
              <a:rPr lang="en-US" altLang="ko-KR" sz="1600"/>
              <a:t>)</a:t>
            </a:r>
            <a:br>
              <a:rPr lang="en-US" altLang="ko-KR" sz="1600"/>
            </a:br>
            <a:r>
              <a:rPr lang="en-US" altLang="ko-KR" sz="1600">
                <a:sym typeface="Wingdings" panose="05000000000000000000" pitchFamily="2" charset="2"/>
              </a:rPr>
              <a:t> </a:t>
            </a:r>
            <a:r>
              <a:rPr lang="ko-KR" altLang="en-US" sz="1600">
                <a:sym typeface="Wingdings" panose="05000000000000000000" pitchFamily="2" charset="2"/>
              </a:rPr>
              <a:t>대부분의 경우 </a:t>
            </a:r>
            <a:r>
              <a:rPr lang="en-US" altLang="ko-KR" sz="1600">
                <a:sym typeface="Wingdings" panose="05000000000000000000" pitchFamily="2" charset="2"/>
              </a:rPr>
              <a:t>C++</a:t>
            </a:r>
            <a:r>
              <a:rPr lang="ko-KR" altLang="en-US" sz="1600">
                <a:sym typeface="Wingdings" panose="05000000000000000000" pitchFamily="2" charset="2"/>
              </a:rPr>
              <a:t>를 이용하여 처리한다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924281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43513" y="749408"/>
            <a:ext cx="6100175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42963" y="314325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윈도우 프로그램의 구조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9193" y="828671"/>
            <a:ext cx="11593238" cy="5940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/>
              <a:t>int APIENTRY wWinMain(_In_ HINSTANCE hInstance,   //WinMain </a:t>
            </a:r>
            <a:r>
              <a:rPr lang="ko-KR" altLang="en-US" sz="1600"/>
              <a:t>함수의 시작</a:t>
            </a:r>
            <a:r>
              <a:rPr lang="en-US" altLang="ko-KR" sz="1600"/>
              <a:t>, hInstance</a:t>
            </a:r>
            <a:r>
              <a:rPr lang="ko-KR" altLang="en-US" sz="1600"/>
              <a:t>는 커널이 프로그램에 부여하는 </a:t>
            </a:r>
            <a:r>
              <a:rPr lang="en-US" altLang="ko-KR" sz="1600"/>
              <a:t>ID</a:t>
            </a:r>
          </a:p>
          <a:p>
            <a:r>
              <a:rPr lang="en-US" altLang="ko-KR" sz="1600"/>
              <a:t>                     _In_opt_ HINSTANCE hPrevInstance,   </a:t>
            </a:r>
          </a:p>
          <a:p>
            <a:r>
              <a:rPr lang="en-US" altLang="ko-KR" sz="1600"/>
              <a:t>                     _In_ LPWSTR    lpCmdLine,  //</a:t>
            </a:r>
            <a:r>
              <a:rPr lang="ko-KR" altLang="en-US" sz="1600"/>
              <a:t>프로그램의 실행시에 외부에서 넘어오는 문자열을 처리하는 부분  </a:t>
            </a:r>
            <a:endParaRPr lang="en-US" altLang="ko-KR" sz="1600"/>
          </a:p>
          <a:p>
            <a:r>
              <a:rPr lang="en-US" altLang="ko-KR" sz="1600"/>
              <a:t>                     _In_ int       nCmdShow)     //</a:t>
            </a:r>
            <a:r>
              <a:rPr lang="ko-KR" altLang="en-US" sz="1600"/>
              <a:t>커널에 의해 넘어오는 값으로</a:t>
            </a:r>
            <a:r>
              <a:rPr lang="en-US" altLang="ko-KR" sz="1600"/>
              <a:t>, </a:t>
            </a:r>
            <a:r>
              <a:rPr lang="ko-KR" altLang="en-US" sz="1600"/>
              <a:t>윈도우가 화면에 출력되는 형태를 정의한다</a:t>
            </a:r>
            <a:endParaRPr lang="en-US" altLang="ko-KR" sz="1600"/>
          </a:p>
          <a:p>
            <a:r>
              <a:rPr lang="en-US" altLang="ko-KR" sz="1600"/>
              <a:t>{</a:t>
            </a:r>
          </a:p>
          <a:p>
            <a:r>
              <a:rPr lang="en-US" altLang="ko-KR" sz="1600"/>
              <a:t>    UNREFERENCED_PARAMETER(hPrevInstance);</a:t>
            </a:r>
          </a:p>
          <a:p>
            <a:r>
              <a:rPr lang="en-US" altLang="ko-KR" sz="1600"/>
              <a:t>    UNREFERENCED_PARAMETER(lpCmdLine);</a:t>
            </a:r>
          </a:p>
          <a:p>
            <a:endParaRPr lang="ko-KR" altLang="en-US" sz="1600"/>
          </a:p>
          <a:p>
            <a:r>
              <a:rPr lang="en-US" altLang="ko-KR" sz="1600"/>
              <a:t>    // TODO: Place code here.</a:t>
            </a:r>
            <a:endParaRPr lang="ko-KR" altLang="en-US" sz="1600"/>
          </a:p>
          <a:p>
            <a:endParaRPr lang="ko-KR" altLang="en-US" sz="1600"/>
          </a:p>
          <a:p>
            <a:r>
              <a:rPr lang="en-US" altLang="ko-KR" sz="1600"/>
              <a:t>    // Initialize global strings</a:t>
            </a:r>
          </a:p>
          <a:p>
            <a:r>
              <a:rPr lang="en-US" altLang="ko-KR" sz="1600"/>
              <a:t>    LoadStringW(hInstance, IDS_APP_TITLE, szTitle, MAX_LOADSTRING); //szTitle</a:t>
            </a:r>
            <a:r>
              <a:rPr lang="ko-KR" altLang="en-US" sz="1600"/>
              <a:t>은 앞페이지에서 정의함</a:t>
            </a:r>
            <a:endParaRPr lang="en-US" altLang="ko-KR" sz="1600"/>
          </a:p>
          <a:p>
            <a:r>
              <a:rPr lang="en-US" altLang="ko-KR" sz="1600"/>
              <a:t>    LoadStringW(hInstance, IDC_HELLOSDK, szWindowClass, MAX_LOADSTRING); //szWindowClass</a:t>
            </a:r>
            <a:r>
              <a:rPr lang="ko-KR" altLang="en-US" sz="1600"/>
              <a:t>는 앞페이지에서 정의함</a:t>
            </a:r>
            <a:endParaRPr lang="en-US" altLang="ko-KR" sz="1600"/>
          </a:p>
          <a:p>
            <a:r>
              <a:rPr lang="en-US" altLang="ko-KR" sz="1600"/>
              <a:t>    MyRegisterClass(hInstance);   // </a:t>
            </a:r>
            <a:r>
              <a:rPr lang="ko-KR" altLang="en-US" sz="1600"/>
              <a:t>커널이 부여한 </a:t>
            </a:r>
            <a:r>
              <a:rPr lang="en-US" altLang="ko-KR" sz="1600"/>
              <a:t>hInstance </a:t>
            </a:r>
            <a:r>
              <a:rPr lang="ko-KR" altLang="en-US" sz="1600"/>
              <a:t>값을 가지고 </a:t>
            </a:r>
            <a:r>
              <a:rPr lang="en-US" altLang="ko-KR" sz="1600"/>
              <a:t>MyRegisterClass </a:t>
            </a:r>
            <a:r>
              <a:rPr lang="ko-KR" altLang="en-US" sz="1600"/>
              <a:t>함수를 수행한다</a:t>
            </a:r>
            <a:endParaRPr lang="en-US" altLang="ko-KR" sz="1600"/>
          </a:p>
          <a:p>
            <a:endParaRPr lang="ko-KR" altLang="en-US" sz="1600"/>
          </a:p>
          <a:p>
            <a:r>
              <a:rPr lang="en-US" altLang="ko-KR" sz="1600"/>
              <a:t>    // Perform application initialization:</a:t>
            </a:r>
          </a:p>
          <a:p>
            <a:r>
              <a:rPr lang="en-US" altLang="ko-KR" sz="1600"/>
              <a:t>    if (!InitInstance (hInstance, nCmdShow))   //</a:t>
            </a:r>
            <a:r>
              <a:rPr lang="ko-KR" altLang="en-US" sz="1600"/>
              <a:t>윈도우를 만들고 보여준다</a:t>
            </a:r>
            <a:endParaRPr lang="en-US" altLang="ko-KR" sz="1600"/>
          </a:p>
          <a:p>
            <a:r>
              <a:rPr lang="ko-KR" altLang="en-US" sz="1600"/>
              <a:t>    </a:t>
            </a:r>
            <a:r>
              <a:rPr lang="en-US" altLang="ko-KR" sz="1600"/>
              <a:t>{</a:t>
            </a:r>
          </a:p>
          <a:p>
            <a:r>
              <a:rPr lang="en-US" altLang="ko-KR" sz="1600"/>
              <a:t>        return FALSE;</a:t>
            </a:r>
          </a:p>
          <a:p>
            <a:r>
              <a:rPr lang="ko-KR" altLang="en-US" sz="1600"/>
              <a:t>    </a:t>
            </a:r>
            <a:r>
              <a:rPr lang="en-US" altLang="ko-KR" sz="1600"/>
              <a:t>}</a:t>
            </a:r>
            <a:endParaRPr lang="ko-KR" altLang="en-US" sz="1600"/>
          </a:p>
          <a:p>
            <a:r>
              <a:rPr lang="en-US" altLang="ko-KR" sz="1600"/>
              <a:t>    HACCEL hAccelTable = LoadAccelerators(hInstance, MAKEINTRESOURCE(IDC_HELLOSDK));</a:t>
            </a:r>
          </a:p>
          <a:p>
            <a:endParaRPr lang="ko-KR" altLang="en-US" sz="1600"/>
          </a:p>
          <a:p>
            <a:r>
              <a:rPr lang="en-US" altLang="ko-KR" sz="1600"/>
              <a:t>    MSG msg;</a:t>
            </a:r>
          </a:p>
          <a:p>
            <a:endParaRPr lang="ko-KR" altLang="en-US" sz="1200"/>
          </a:p>
        </p:txBody>
      </p:sp>
      <p:sp>
        <p:nvSpPr>
          <p:cNvPr id="2" name="직사각형 1"/>
          <p:cNvSpPr/>
          <p:nvPr/>
        </p:nvSpPr>
        <p:spPr>
          <a:xfrm>
            <a:off x="7015163" y="2386013"/>
            <a:ext cx="4786312" cy="7858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Resource.h </a:t>
            </a:r>
            <a:r>
              <a:rPr lang="ko-KR" altLang="en-US" sz="1400">
                <a:solidFill>
                  <a:schemeClr val="tx1"/>
                </a:solidFill>
              </a:rPr>
              <a:t>파일에보면</a:t>
            </a:r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IDS_APP_TITLE=“Hello SDK”, IDC_HELLOSDK </a:t>
            </a:r>
            <a:r>
              <a:rPr lang="ko-KR" altLang="en-US" sz="1400">
                <a:solidFill>
                  <a:schemeClr val="tx1"/>
                </a:solidFill>
              </a:rPr>
              <a:t>가 정의되어 있다</a:t>
            </a:r>
          </a:p>
        </p:txBody>
      </p:sp>
    </p:spTree>
    <p:extLst>
      <p:ext uri="{BB962C8B-B14F-4D97-AF65-F5344CB8AC3E}">
        <p14:creationId xmlns:p14="http://schemas.microsoft.com/office/powerpoint/2010/main" val="271194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43513" y="749408"/>
            <a:ext cx="6100175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42963" y="314325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윈도우 프로그램의 구조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3513" y="971551"/>
            <a:ext cx="10062306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 // Main message loop:</a:t>
            </a:r>
          </a:p>
          <a:p>
            <a:r>
              <a:rPr lang="en-US" altLang="ko-KR"/>
              <a:t>    while (GetMessage(&amp;msg, nullptr, 0, 0))  //</a:t>
            </a:r>
            <a:r>
              <a:rPr lang="ko-KR" altLang="en-US"/>
              <a:t>입력을 받는 부분이다</a:t>
            </a:r>
            <a:r>
              <a:rPr lang="en-US" altLang="ko-KR"/>
              <a:t>.  </a:t>
            </a:r>
            <a:r>
              <a:rPr lang="ko-KR" altLang="en-US"/>
              <a:t>종료시까지 무한루프이다</a:t>
            </a:r>
            <a:endParaRPr lang="en-US" altLang="ko-KR"/>
          </a:p>
          <a:p>
            <a:r>
              <a:rPr lang="ko-KR" altLang="en-US"/>
              <a:t>    </a:t>
            </a:r>
            <a:r>
              <a:rPr lang="en-US" altLang="ko-KR"/>
              <a:t>{</a:t>
            </a:r>
          </a:p>
          <a:p>
            <a:r>
              <a:rPr lang="en-US" altLang="ko-KR"/>
              <a:t>        if (!TranslateAccelerator(msg.hwnd, hAccelTable, &amp;msg))</a:t>
            </a:r>
          </a:p>
          <a:p>
            <a:r>
              <a:rPr lang="ko-KR" altLang="en-US"/>
              <a:t>        </a:t>
            </a:r>
            <a:r>
              <a:rPr lang="en-US" altLang="ko-KR"/>
              <a:t>{</a:t>
            </a:r>
          </a:p>
          <a:p>
            <a:r>
              <a:rPr lang="en-US" altLang="ko-KR"/>
              <a:t>            TranslateMessage(&amp;msg); //</a:t>
            </a:r>
            <a:r>
              <a:rPr lang="ko-KR" altLang="en-US"/>
              <a:t>메시지를 받고</a:t>
            </a:r>
            <a:endParaRPr lang="en-US" altLang="ko-KR"/>
          </a:p>
          <a:p>
            <a:r>
              <a:rPr lang="en-US" altLang="ko-KR"/>
              <a:t>            DispatchMessage(&amp;msg); //</a:t>
            </a:r>
            <a:r>
              <a:rPr lang="ko-KR" altLang="en-US"/>
              <a:t>메시지를 </a:t>
            </a:r>
            <a:r>
              <a:rPr lang="en-US" altLang="ko-KR"/>
              <a:t>wndProc</a:t>
            </a:r>
            <a:r>
              <a:rPr lang="ko-KR" altLang="en-US"/>
              <a:t>으로 분배한다</a:t>
            </a:r>
            <a:endParaRPr lang="en-US" altLang="ko-KR"/>
          </a:p>
          <a:p>
            <a:r>
              <a:rPr lang="ko-KR" altLang="en-US"/>
              <a:t>        </a:t>
            </a:r>
            <a:r>
              <a:rPr lang="en-US" altLang="ko-KR"/>
              <a:t>}</a:t>
            </a:r>
          </a:p>
          <a:p>
            <a:r>
              <a:rPr lang="ko-KR" altLang="en-US"/>
              <a:t>    </a:t>
            </a:r>
            <a:r>
              <a:rPr lang="en-US" altLang="ko-KR"/>
              <a:t>}</a:t>
            </a:r>
          </a:p>
          <a:p>
            <a:endParaRPr lang="ko-KR" altLang="en-US"/>
          </a:p>
          <a:p>
            <a:r>
              <a:rPr lang="en-US" altLang="ko-KR"/>
              <a:t>    return (int) msg.wParam;</a:t>
            </a:r>
          </a:p>
          <a:p>
            <a:r>
              <a:rPr lang="en-US" altLang="ko-KR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2949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43513" y="749408"/>
            <a:ext cx="6100175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42963" y="314325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윈도우 프로그램의 구조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351" y="860871"/>
            <a:ext cx="8070736" cy="6001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/>
              <a:t>//  FUNCTION: MyRegisterClass()</a:t>
            </a:r>
          </a:p>
          <a:p>
            <a:r>
              <a:rPr lang="en-US" altLang="ko-KR" sz="1600"/>
              <a:t>//</a:t>
            </a:r>
            <a:endParaRPr lang="ko-KR" altLang="en-US" sz="1600"/>
          </a:p>
          <a:p>
            <a:r>
              <a:rPr lang="en-US" altLang="ko-KR" sz="1600"/>
              <a:t>//  PURPOSE: Registers the window class.  //</a:t>
            </a:r>
            <a:r>
              <a:rPr lang="ko-KR" altLang="en-US" sz="1600"/>
              <a:t>윈도우 설정</a:t>
            </a:r>
            <a:endParaRPr lang="en-US" altLang="ko-KR" sz="1600"/>
          </a:p>
          <a:p>
            <a:r>
              <a:rPr lang="en-US" altLang="ko-KR" sz="1600"/>
              <a:t>//</a:t>
            </a:r>
            <a:endParaRPr lang="ko-KR" altLang="en-US" sz="1600"/>
          </a:p>
          <a:p>
            <a:r>
              <a:rPr lang="en-US" altLang="ko-KR" sz="1600" b="1"/>
              <a:t>ATOM MyRegisterClass(HINSTANCE hInstance)</a:t>
            </a:r>
          </a:p>
          <a:p>
            <a:r>
              <a:rPr lang="en-US" altLang="ko-KR" sz="1600"/>
              <a:t>{</a:t>
            </a:r>
          </a:p>
          <a:p>
            <a:r>
              <a:rPr lang="en-US" altLang="ko-KR" sz="1600"/>
              <a:t>    WNDCLASSEXW wcex;</a:t>
            </a:r>
          </a:p>
          <a:p>
            <a:endParaRPr lang="ko-KR" altLang="en-US" sz="1600"/>
          </a:p>
          <a:p>
            <a:r>
              <a:rPr lang="en-US" altLang="ko-KR" sz="1600"/>
              <a:t>    wcex.cbSize = sizeof(WNDCLASSEX);</a:t>
            </a:r>
          </a:p>
          <a:p>
            <a:endParaRPr lang="ko-KR" altLang="en-US" sz="1600"/>
          </a:p>
          <a:p>
            <a:r>
              <a:rPr lang="en-US" altLang="ko-KR" sz="1600"/>
              <a:t>    wcex.style          = CS_HREDRAW | CS_VREDRAW;</a:t>
            </a:r>
          </a:p>
          <a:p>
            <a:r>
              <a:rPr lang="en-US" altLang="ko-KR" sz="1600"/>
              <a:t>    wcex.lpfnWndProc    = WndProc;</a:t>
            </a:r>
          </a:p>
          <a:p>
            <a:r>
              <a:rPr lang="en-US" altLang="ko-KR" sz="1600"/>
              <a:t>    wcex.cbClsExtra     = 0;</a:t>
            </a:r>
          </a:p>
          <a:p>
            <a:r>
              <a:rPr lang="en-US" altLang="ko-KR" sz="1600"/>
              <a:t>    wcex.cbWndExtra     = 0;</a:t>
            </a:r>
          </a:p>
          <a:p>
            <a:r>
              <a:rPr lang="en-US" altLang="ko-KR" sz="1600"/>
              <a:t>    wcex.hInstance      = hInstance;</a:t>
            </a:r>
          </a:p>
          <a:p>
            <a:r>
              <a:rPr lang="en-US" altLang="ko-KR" sz="1600"/>
              <a:t>    wcex.hIcon          = LoadIcon(hInstance, MAKEINTRESOURCE(IDI_HELLOSDK));</a:t>
            </a:r>
          </a:p>
          <a:p>
            <a:r>
              <a:rPr lang="en-US" altLang="ko-KR" sz="1600"/>
              <a:t>    wcex.hCursor        = LoadCursor(nullptr, IDC_ARROW);</a:t>
            </a:r>
          </a:p>
          <a:p>
            <a:r>
              <a:rPr lang="en-US" altLang="ko-KR" sz="1600"/>
              <a:t>    wcex.hbrBackground  = (HBRUSH)(COLOR_WINDOW+1);</a:t>
            </a:r>
          </a:p>
          <a:p>
            <a:r>
              <a:rPr lang="en-US" altLang="ko-KR" sz="1600"/>
              <a:t>    wcex.lpszMenuName   = MAKEINTRESOURCEW(IDC_HELLOSDK);</a:t>
            </a:r>
          </a:p>
          <a:p>
            <a:r>
              <a:rPr lang="en-US" altLang="ko-KR" sz="1600"/>
              <a:t>    wcex.lpszClassName  = szWindowClass;</a:t>
            </a:r>
          </a:p>
          <a:p>
            <a:r>
              <a:rPr lang="en-US" altLang="ko-KR" sz="1600"/>
              <a:t>    wcex.hIconSm        = LoadIcon(wcex.hInstance, MAKEINTRESOURCE(IDI_SMALL));</a:t>
            </a:r>
          </a:p>
          <a:p>
            <a:endParaRPr lang="ko-KR" altLang="en-US" sz="1600"/>
          </a:p>
          <a:p>
            <a:r>
              <a:rPr lang="en-US" altLang="ko-KR" sz="1600"/>
              <a:t>    return RegisterClassExW(&amp;wcex);</a:t>
            </a:r>
          </a:p>
          <a:p>
            <a:r>
              <a:rPr lang="en-US" altLang="ko-KR" sz="1600"/>
              <a:t>}</a:t>
            </a:r>
            <a:endParaRPr lang="ko-KR" altLang="en-US" sz="1600"/>
          </a:p>
        </p:txBody>
      </p:sp>
      <p:sp>
        <p:nvSpPr>
          <p:cNvPr id="2" name="직사각형 1"/>
          <p:cNvSpPr/>
          <p:nvPr/>
        </p:nvSpPr>
        <p:spPr>
          <a:xfrm>
            <a:off x="7072312" y="1060903"/>
            <a:ext cx="4643437" cy="31861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typedef struct _WNDCLASSEX {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	UINT cbSize;       //</a:t>
            </a:r>
            <a:r>
              <a:rPr lang="ko-KR" altLang="en-US" sz="1400">
                <a:solidFill>
                  <a:schemeClr val="tx1"/>
                </a:solidFill>
              </a:rPr>
              <a:t>구조체의 크기</a:t>
            </a:r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	UINT style;         //</a:t>
            </a:r>
            <a:r>
              <a:rPr lang="ko-KR" altLang="en-US" sz="1400">
                <a:solidFill>
                  <a:schemeClr val="tx1"/>
                </a:solidFill>
              </a:rPr>
              <a:t>출력형태</a:t>
            </a:r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           	WNDPROC lpfnWndProc;   //</a:t>
            </a:r>
            <a:r>
              <a:rPr lang="ko-KR" altLang="en-US" sz="1400">
                <a:solidFill>
                  <a:schemeClr val="tx1"/>
                </a:solidFill>
              </a:rPr>
              <a:t>프로시저 함수</a:t>
            </a:r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	int cbClsExtra;    //</a:t>
            </a:r>
            <a:r>
              <a:rPr lang="ko-KR" altLang="en-US" sz="1400">
                <a:solidFill>
                  <a:schemeClr val="tx1"/>
                </a:solidFill>
              </a:rPr>
              <a:t>클래스 여분 메모리</a:t>
            </a:r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	int cbWndExtra;  //</a:t>
            </a:r>
            <a:r>
              <a:rPr lang="ko-KR" altLang="en-US" sz="1400">
                <a:solidFill>
                  <a:schemeClr val="tx1"/>
                </a:solidFill>
              </a:rPr>
              <a:t>윈도우 여분 메모리</a:t>
            </a:r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	HANDLE hInstance;   //</a:t>
            </a:r>
            <a:r>
              <a:rPr lang="ko-KR" altLang="en-US" sz="1400">
                <a:solidFill>
                  <a:schemeClr val="tx1"/>
                </a:solidFill>
              </a:rPr>
              <a:t>윈도우 인스턴스</a:t>
            </a:r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	HICON hIcon;     //</a:t>
            </a:r>
            <a:r>
              <a:rPr lang="ko-KR" altLang="en-US" sz="1400">
                <a:solidFill>
                  <a:schemeClr val="tx1"/>
                </a:solidFill>
              </a:rPr>
              <a:t>아이콘</a:t>
            </a:r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 	HCURSOR hCursor;   //</a:t>
            </a:r>
            <a:r>
              <a:rPr lang="ko-KR" altLang="en-US" sz="1400">
                <a:solidFill>
                  <a:schemeClr val="tx1"/>
                </a:solidFill>
              </a:rPr>
              <a:t>커서</a:t>
            </a:r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	HBRUSH hbrBackground;    //</a:t>
            </a:r>
            <a:r>
              <a:rPr lang="ko-KR" altLang="en-US" sz="1400">
                <a:solidFill>
                  <a:schemeClr val="tx1"/>
                </a:solidFill>
              </a:rPr>
              <a:t>배경색</a:t>
            </a:r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	LPCSTR lpszMenuName;     //</a:t>
            </a:r>
            <a:r>
              <a:rPr lang="ko-KR" altLang="en-US" sz="1400">
                <a:solidFill>
                  <a:schemeClr val="tx1"/>
                </a:solidFill>
              </a:rPr>
              <a:t>메뉴이름</a:t>
            </a:r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	LPCSTR lpszClassName;      //</a:t>
            </a:r>
            <a:r>
              <a:rPr lang="ko-KR" altLang="en-US" sz="1400">
                <a:solidFill>
                  <a:schemeClr val="tx1"/>
                </a:solidFill>
              </a:rPr>
              <a:t>클래스 이름</a:t>
            </a:r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	HICON hIconSm;              //</a:t>
            </a:r>
            <a:r>
              <a:rPr lang="ko-KR" altLang="en-US" sz="1400">
                <a:solidFill>
                  <a:schemeClr val="tx1"/>
                </a:solidFill>
              </a:rPr>
              <a:t>작은 아이콘</a:t>
            </a:r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}  WNDCLASSEX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971800" y="2514594"/>
            <a:ext cx="4057650" cy="14287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092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43513" y="749408"/>
            <a:ext cx="6100175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42963" y="314325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윈도우 프로그램의 구조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600" y="837991"/>
            <a:ext cx="7415813" cy="5909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/>
              <a:t>//</a:t>
            </a:r>
            <a:endParaRPr lang="ko-KR" altLang="en-US" sz="1400"/>
          </a:p>
          <a:p>
            <a:r>
              <a:rPr lang="en-US" altLang="ko-KR" sz="1400"/>
              <a:t>//   FUNCTION: InitInstance(HINSTANCE, int)</a:t>
            </a:r>
          </a:p>
          <a:p>
            <a:r>
              <a:rPr lang="en-US" altLang="ko-KR" sz="1400"/>
              <a:t>//</a:t>
            </a:r>
            <a:endParaRPr lang="ko-KR" altLang="en-US" sz="1400"/>
          </a:p>
          <a:p>
            <a:r>
              <a:rPr lang="en-US" altLang="ko-KR" sz="1400"/>
              <a:t>//   PURPOSE: Saves instance handle and creates main window</a:t>
            </a:r>
          </a:p>
          <a:p>
            <a:r>
              <a:rPr lang="en-US" altLang="ko-KR" sz="1400"/>
              <a:t>//</a:t>
            </a:r>
            <a:endParaRPr lang="ko-KR" altLang="en-US" sz="1400"/>
          </a:p>
          <a:p>
            <a:r>
              <a:rPr lang="en-US" altLang="ko-KR" sz="1400"/>
              <a:t>//   COMMENTS:</a:t>
            </a:r>
          </a:p>
          <a:p>
            <a:r>
              <a:rPr lang="en-US" altLang="ko-KR" sz="1400"/>
              <a:t>//</a:t>
            </a:r>
            <a:endParaRPr lang="ko-KR" altLang="en-US" sz="1400"/>
          </a:p>
          <a:p>
            <a:r>
              <a:rPr lang="en-US" altLang="ko-KR" sz="1400"/>
              <a:t>//        In this function, we save the instance handle in a global variable and</a:t>
            </a:r>
          </a:p>
          <a:p>
            <a:r>
              <a:rPr lang="en-US" altLang="ko-KR" sz="1400"/>
              <a:t>//        create and display the main program window.</a:t>
            </a:r>
          </a:p>
          <a:p>
            <a:r>
              <a:rPr lang="en-US" altLang="ko-KR" sz="1400"/>
              <a:t>//</a:t>
            </a:r>
            <a:endParaRPr lang="ko-KR" altLang="en-US" sz="1400"/>
          </a:p>
          <a:p>
            <a:r>
              <a:rPr lang="en-US" altLang="ko-KR" sz="1400" b="1"/>
              <a:t>BOOL InitInstance(HINSTANCE hInstance, int nCmdShow)   //</a:t>
            </a:r>
            <a:r>
              <a:rPr lang="ko-KR" altLang="en-US" sz="1400" b="1"/>
              <a:t>윈도우 생성</a:t>
            </a:r>
            <a:endParaRPr lang="en-US" altLang="ko-KR" sz="1400" b="1"/>
          </a:p>
          <a:p>
            <a:r>
              <a:rPr lang="en-US" altLang="ko-KR" sz="1400"/>
              <a:t>{</a:t>
            </a:r>
          </a:p>
          <a:p>
            <a:r>
              <a:rPr lang="en-US" altLang="ko-KR" sz="1400"/>
              <a:t>   hInst = hInstance; // Store instance handle in our global variable</a:t>
            </a:r>
          </a:p>
          <a:p>
            <a:endParaRPr lang="ko-KR" altLang="en-US" sz="1400"/>
          </a:p>
          <a:p>
            <a:r>
              <a:rPr lang="en-US" altLang="ko-KR" sz="1400"/>
              <a:t>   HWND hWnd = CreateWindowW(szWindowClass, szTitle, WS_OVERLAPPEDWINDOW,</a:t>
            </a:r>
          </a:p>
          <a:p>
            <a:r>
              <a:rPr lang="en-US" altLang="ko-KR" sz="1400"/>
              <a:t>      CW_USEDEFAULT, 0, CW_USEDEFAULT, 0, nullptr, nullptr, hInstance, nullptr);</a:t>
            </a:r>
          </a:p>
          <a:p>
            <a:endParaRPr lang="ko-KR" altLang="en-US" sz="1400"/>
          </a:p>
          <a:p>
            <a:r>
              <a:rPr lang="en-US" altLang="ko-KR" sz="1400"/>
              <a:t>   if (!hWnd)</a:t>
            </a:r>
          </a:p>
          <a:p>
            <a:r>
              <a:rPr lang="ko-KR" altLang="en-US" sz="1400"/>
              <a:t>   </a:t>
            </a:r>
            <a:r>
              <a:rPr lang="en-US" altLang="ko-KR" sz="1400"/>
              <a:t>{</a:t>
            </a:r>
          </a:p>
          <a:p>
            <a:r>
              <a:rPr lang="en-US" altLang="ko-KR" sz="1400"/>
              <a:t>      return FALSE;</a:t>
            </a:r>
          </a:p>
          <a:p>
            <a:r>
              <a:rPr lang="ko-KR" altLang="en-US" sz="1400"/>
              <a:t>   </a:t>
            </a:r>
            <a:r>
              <a:rPr lang="en-US" altLang="ko-KR" sz="1400"/>
              <a:t>}</a:t>
            </a:r>
          </a:p>
          <a:p>
            <a:endParaRPr lang="ko-KR" altLang="en-US" sz="1400"/>
          </a:p>
          <a:p>
            <a:r>
              <a:rPr lang="en-US" altLang="ko-KR" sz="1400"/>
              <a:t>   ShowWindow(hWnd, nCmdShow);  //</a:t>
            </a:r>
            <a:r>
              <a:rPr lang="ko-KR" altLang="en-US" sz="1400"/>
              <a:t>윈도우를 보여준다</a:t>
            </a:r>
            <a:r>
              <a:rPr lang="en-US" altLang="ko-KR" sz="1400"/>
              <a:t>.  </a:t>
            </a:r>
            <a:r>
              <a:rPr lang="ko-KR" altLang="en-US" sz="1400"/>
              <a:t>아직은 메모리에 있다</a:t>
            </a:r>
            <a:endParaRPr lang="en-US" altLang="ko-KR" sz="1400"/>
          </a:p>
          <a:p>
            <a:r>
              <a:rPr lang="en-US" altLang="ko-KR" sz="1400"/>
              <a:t>   UpdateWindow(hWnd);                //</a:t>
            </a:r>
            <a:r>
              <a:rPr lang="ko-KR" altLang="en-US" sz="1400"/>
              <a:t>윈도우를 화면에 보여준다</a:t>
            </a:r>
            <a:r>
              <a:rPr lang="en-US" altLang="ko-KR" sz="1400"/>
              <a:t>        </a:t>
            </a:r>
          </a:p>
          <a:p>
            <a:endParaRPr lang="ko-KR" altLang="en-US" sz="1400"/>
          </a:p>
          <a:p>
            <a:r>
              <a:rPr lang="en-US" altLang="ko-KR" sz="1400"/>
              <a:t>   return TRUE;</a:t>
            </a:r>
          </a:p>
          <a:p>
            <a:r>
              <a:rPr lang="en-US" altLang="ko-KR" sz="1400"/>
              <a:t>}</a:t>
            </a:r>
            <a:endParaRPr lang="ko-KR" altLang="en-US" sz="1400"/>
          </a:p>
        </p:txBody>
      </p:sp>
      <p:sp>
        <p:nvSpPr>
          <p:cNvPr id="6" name="직사각형 5"/>
          <p:cNvSpPr/>
          <p:nvPr/>
        </p:nvSpPr>
        <p:spPr>
          <a:xfrm>
            <a:off x="6668409" y="242885"/>
            <a:ext cx="5366423" cy="34575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HWND CreateWindow (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LPCTSTR lpcClassName, //</a:t>
            </a:r>
            <a:r>
              <a:rPr lang="ko-KR" altLang="en-US" sz="1600">
                <a:solidFill>
                  <a:schemeClr val="tx1"/>
                </a:solidFill>
              </a:rPr>
              <a:t>윈도우 클래스이름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LPCTSTR lpWindowName, //</a:t>
            </a:r>
            <a:r>
              <a:rPr lang="ko-KR" altLang="en-US" sz="1600">
                <a:solidFill>
                  <a:schemeClr val="tx1"/>
                </a:solidFill>
              </a:rPr>
              <a:t>윈도우 타이틀이름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DWORD dwStyle,  //</a:t>
            </a:r>
            <a:r>
              <a:rPr lang="ko-KR" altLang="en-US" sz="1600">
                <a:solidFill>
                  <a:schemeClr val="tx1"/>
                </a:solidFill>
              </a:rPr>
              <a:t>윈도우 스타일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int x,   //</a:t>
            </a:r>
            <a:r>
              <a:rPr lang="ko-KR" altLang="en-US" sz="1600">
                <a:solidFill>
                  <a:schemeClr val="tx1"/>
                </a:solidFill>
              </a:rPr>
              <a:t>윈도우 위치 </a:t>
            </a:r>
            <a:r>
              <a:rPr lang="en-US" altLang="ko-KR" sz="1600">
                <a:solidFill>
                  <a:schemeClr val="tx1"/>
                </a:solidFill>
              </a:rPr>
              <a:t>x </a:t>
            </a:r>
            <a:r>
              <a:rPr lang="ko-KR" altLang="en-US" sz="1600">
                <a:solidFill>
                  <a:schemeClr val="tx1"/>
                </a:solidFill>
              </a:rPr>
              <a:t>좌표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int y,   //</a:t>
            </a:r>
            <a:r>
              <a:rPr lang="ko-KR" altLang="en-US" sz="1600">
                <a:solidFill>
                  <a:schemeClr val="tx1"/>
                </a:solidFill>
              </a:rPr>
              <a:t>윈도우 위치 </a:t>
            </a:r>
            <a:r>
              <a:rPr lang="en-US" altLang="ko-KR" sz="1600">
                <a:solidFill>
                  <a:schemeClr val="tx1"/>
                </a:solidFill>
              </a:rPr>
              <a:t>y </a:t>
            </a:r>
            <a:r>
              <a:rPr lang="ko-KR" altLang="en-US" sz="1600">
                <a:solidFill>
                  <a:schemeClr val="tx1"/>
                </a:solidFill>
              </a:rPr>
              <a:t>좌표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int nWidth, //</a:t>
            </a:r>
            <a:r>
              <a:rPr lang="ko-KR" altLang="en-US" sz="1600">
                <a:solidFill>
                  <a:schemeClr val="tx1"/>
                </a:solidFill>
              </a:rPr>
              <a:t>윈도우 가로 크기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int nHeight, //</a:t>
            </a:r>
            <a:r>
              <a:rPr lang="ko-KR" altLang="en-US" sz="1600">
                <a:solidFill>
                  <a:schemeClr val="tx1"/>
                </a:solidFill>
              </a:rPr>
              <a:t>윈도우 세로 크기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HWND hWndParent, //</a:t>
            </a:r>
            <a:r>
              <a:rPr lang="ko-KR" altLang="en-US" sz="1600">
                <a:solidFill>
                  <a:schemeClr val="tx1"/>
                </a:solidFill>
              </a:rPr>
              <a:t>부모 윈도우 핸들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HMENU hMenu,  //</a:t>
            </a:r>
            <a:r>
              <a:rPr lang="ko-KR" altLang="en-US" sz="1600">
                <a:solidFill>
                  <a:schemeClr val="tx1"/>
                </a:solidFill>
              </a:rPr>
              <a:t>메뉴핸들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HINSTANCE hInstance,  //</a:t>
            </a:r>
            <a:r>
              <a:rPr lang="ko-KR" altLang="en-US" sz="1600">
                <a:solidFill>
                  <a:schemeClr val="tx1"/>
                </a:solidFill>
              </a:rPr>
              <a:t>응용 프로그램 인스턴스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LPVOID lpParam     //</a:t>
            </a:r>
            <a:r>
              <a:rPr lang="ko-KR" altLang="en-US" sz="1600">
                <a:solidFill>
                  <a:schemeClr val="tx1"/>
                </a:solidFill>
              </a:rPr>
              <a:t>생성 윈도우정보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)</a:t>
            </a:r>
            <a:endParaRPr lang="ko-KR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503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43513" y="749408"/>
            <a:ext cx="6100175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42963" y="314325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윈도우 프로그램의 구조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042988"/>
            <a:ext cx="8515088" cy="5693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/>
              <a:t>LRESULT CALLBACK WndProc(HWND hWnd, UINT message, WPARAM wParam, LPARAM lParam)</a:t>
            </a:r>
          </a:p>
          <a:p>
            <a:r>
              <a:rPr lang="en-US" altLang="ko-KR" sz="1400"/>
              <a:t>{</a:t>
            </a:r>
          </a:p>
          <a:p>
            <a:r>
              <a:rPr lang="en-US" altLang="ko-KR" sz="1400" b="1"/>
              <a:t>HDC hdc;  //</a:t>
            </a:r>
            <a:r>
              <a:rPr lang="ko-KR" altLang="en-US" sz="1400" b="1"/>
              <a:t>추가한 부분</a:t>
            </a:r>
            <a:endParaRPr lang="en-US" altLang="ko-KR" sz="1400" b="1"/>
          </a:p>
          <a:p>
            <a:r>
              <a:rPr lang="en-US" altLang="ko-KR" sz="1400" b="1"/>
              <a:t>PAINTSTRUCT ps;  //</a:t>
            </a:r>
            <a:r>
              <a:rPr lang="ko-KR" altLang="en-US" sz="1400" b="1"/>
              <a:t>추가한 부분</a:t>
            </a:r>
            <a:endParaRPr lang="en-US" altLang="ko-KR" sz="1400" b="1"/>
          </a:p>
          <a:p>
            <a:endParaRPr lang="ko-KR" altLang="en-US" sz="1400"/>
          </a:p>
          <a:p>
            <a:endParaRPr lang="ko-KR" altLang="en-US" sz="1400"/>
          </a:p>
          <a:p>
            <a:r>
              <a:rPr lang="en-US" altLang="ko-KR" sz="1400"/>
              <a:t>    switch (message)</a:t>
            </a:r>
          </a:p>
          <a:p>
            <a:r>
              <a:rPr lang="ko-KR" altLang="en-US" sz="1400"/>
              <a:t>    </a:t>
            </a:r>
            <a:r>
              <a:rPr lang="en-US" altLang="ko-KR" sz="1400"/>
              <a:t>{</a:t>
            </a:r>
          </a:p>
          <a:p>
            <a:r>
              <a:rPr lang="en-US" altLang="ko-KR" sz="1400"/>
              <a:t>    case WM_COMMAND:</a:t>
            </a:r>
          </a:p>
          <a:p>
            <a:r>
              <a:rPr lang="ko-KR" altLang="en-US" sz="1400"/>
              <a:t>        </a:t>
            </a:r>
            <a:r>
              <a:rPr lang="en-US" altLang="ko-KR" sz="1400"/>
              <a:t>{</a:t>
            </a:r>
          </a:p>
          <a:p>
            <a:r>
              <a:rPr lang="en-US" altLang="ko-KR" sz="1400"/>
              <a:t>            int wmId = LOWORD(wParam);</a:t>
            </a:r>
          </a:p>
          <a:p>
            <a:r>
              <a:rPr lang="en-US" altLang="ko-KR" sz="1400"/>
              <a:t>            // Parse the menu selections:</a:t>
            </a:r>
          </a:p>
          <a:p>
            <a:r>
              <a:rPr lang="en-US" altLang="ko-KR" sz="1400"/>
              <a:t>            switch (wmId)</a:t>
            </a:r>
          </a:p>
          <a:p>
            <a:r>
              <a:rPr lang="ko-KR" altLang="en-US" sz="1400"/>
              <a:t>            </a:t>
            </a:r>
            <a:r>
              <a:rPr lang="en-US" altLang="ko-KR" sz="1400"/>
              <a:t>{</a:t>
            </a:r>
          </a:p>
          <a:p>
            <a:r>
              <a:rPr lang="en-US" altLang="ko-KR" sz="1400"/>
              <a:t>            case IDM_ABOUT:</a:t>
            </a:r>
          </a:p>
          <a:p>
            <a:r>
              <a:rPr lang="en-US" altLang="ko-KR" sz="1400"/>
              <a:t>                DialogBox(hInst, MAKEINTRESOURCE(IDD_ABOUTBOX),</a:t>
            </a:r>
            <a:br>
              <a:rPr lang="en-US" altLang="ko-KR" sz="1400"/>
            </a:br>
            <a:r>
              <a:rPr lang="en-US" altLang="ko-KR" sz="1400"/>
              <a:t>                             hWnd, About);</a:t>
            </a:r>
          </a:p>
          <a:p>
            <a:r>
              <a:rPr lang="en-US" altLang="ko-KR" sz="1400"/>
              <a:t>                break;</a:t>
            </a:r>
          </a:p>
          <a:p>
            <a:r>
              <a:rPr lang="en-US" altLang="ko-KR" sz="1400"/>
              <a:t>            case IDM_EXIT:</a:t>
            </a:r>
          </a:p>
          <a:p>
            <a:r>
              <a:rPr lang="en-US" altLang="ko-KR" sz="1400"/>
              <a:t>                DestroyWindow(hWnd);</a:t>
            </a:r>
          </a:p>
          <a:p>
            <a:r>
              <a:rPr lang="en-US" altLang="ko-KR" sz="1400"/>
              <a:t>                break;</a:t>
            </a:r>
          </a:p>
          <a:p>
            <a:r>
              <a:rPr lang="en-US" altLang="ko-KR" sz="1400"/>
              <a:t>            default:</a:t>
            </a:r>
          </a:p>
          <a:p>
            <a:r>
              <a:rPr lang="en-US" altLang="ko-KR" sz="1400"/>
              <a:t>                return DefWindowProc(hWnd, message, wParam, lParam);</a:t>
            </a:r>
          </a:p>
          <a:p>
            <a:r>
              <a:rPr lang="ko-KR" altLang="en-US" sz="1400"/>
              <a:t>            </a:t>
            </a:r>
            <a:r>
              <a:rPr lang="en-US" altLang="ko-KR" sz="1400"/>
              <a:t>}</a:t>
            </a:r>
          </a:p>
          <a:p>
            <a:r>
              <a:rPr lang="ko-KR" altLang="en-US" sz="1400"/>
              <a:t>        </a:t>
            </a:r>
            <a:r>
              <a:rPr lang="en-US" altLang="ko-KR" sz="1400"/>
              <a:t>}</a:t>
            </a:r>
          </a:p>
          <a:p>
            <a:r>
              <a:rPr lang="en-US" altLang="ko-KR" sz="1400"/>
              <a:t>        break;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14976" y="1281113"/>
            <a:ext cx="6677023" cy="44012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/>
              <a:t>    case WM_LBUTTONDOWN :  //</a:t>
            </a:r>
            <a:r>
              <a:rPr lang="ko-KR" altLang="en-US" sz="1400" b="1"/>
              <a:t>마우스처리를 위해 추가한 부분</a:t>
            </a:r>
            <a:endParaRPr lang="en-US" altLang="ko-KR" sz="1400" b="1"/>
          </a:p>
          <a:p>
            <a:r>
              <a:rPr lang="en-US" altLang="ko-KR" sz="1400" b="1"/>
              <a:t>        MessageBoxA(hWnd, "</a:t>
            </a:r>
            <a:r>
              <a:rPr lang="ko-KR" altLang="en-US" sz="1400" b="1"/>
              <a:t>마우스가 눌렸습니다</a:t>
            </a:r>
            <a:r>
              <a:rPr lang="en-US" altLang="ko-KR" sz="1400" b="1"/>
              <a:t>", "</a:t>
            </a:r>
            <a:r>
              <a:rPr lang="ko-KR" altLang="en-US" sz="1400" b="1"/>
              <a:t>마우스메시지</a:t>
            </a:r>
            <a:r>
              <a:rPr lang="en-US" altLang="ko-KR" sz="1400" b="1"/>
              <a:t>", MB_OK);</a:t>
            </a:r>
          </a:p>
          <a:p>
            <a:r>
              <a:rPr lang="en-US" altLang="ko-KR" sz="1400" b="1"/>
              <a:t>        break;</a:t>
            </a:r>
          </a:p>
          <a:p>
            <a:r>
              <a:rPr lang="en-US" altLang="ko-KR" sz="1400"/>
              <a:t>    case WM_PAINT:</a:t>
            </a:r>
          </a:p>
          <a:p>
            <a:r>
              <a:rPr lang="ko-KR" altLang="en-US" sz="1400"/>
              <a:t>        </a:t>
            </a:r>
            <a:r>
              <a:rPr lang="en-US" altLang="ko-KR" sz="1400"/>
              <a:t>{</a:t>
            </a:r>
          </a:p>
          <a:p>
            <a:r>
              <a:rPr lang="en-US" altLang="ko-KR" sz="1400"/>
              <a:t>            PAINTSTRUCT ps;</a:t>
            </a:r>
          </a:p>
          <a:p>
            <a:r>
              <a:rPr lang="en-US" altLang="ko-KR" sz="1400"/>
              <a:t>            HDC hdc = BeginPaint(hWnd, &amp;ps);</a:t>
            </a:r>
          </a:p>
          <a:p>
            <a:r>
              <a:rPr lang="en-US" altLang="ko-KR" sz="1400"/>
              <a:t>            // TODO: Add any drawing code that uses hdc here...</a:t>
            </a:r>
          </a:p>
          <a:p>
            <a:r>
              <a:rPr lang="en-US" altLang="ko-KR" sz="1400"/>
              <a:t>            </a:t>
            </a:r>
            <a:r>
              <a:rPr lang="en-US" altLang="ko-KR" sz="1400" b="1"/>
              <a:t>TextOutA(hdc, 100, 100, "</a:t>
            </a:r>
            <a:r>
              <a:rPr lang="ko-KR" altLang="en-US" sz="1400" b="1"/>
              <a:t>아름다운 </a:t>
            </a:r>
            <a:r>
              <a:rPr lang="en-US" altLang="ko-KR" sz="1400" b="1"/>
              <a:t>Window </a:t>
            </a:r>
            <a:r>
              <a:rPr lang="ko-KR" altLang="en-US" sz="1400" b="1"/>
              <a:t>프로그래밍</a:t>
            </a:r>
            <a:r>
              <a:rPr lang="en-US" altLang="ko-KR" sz="1400" b="1"/>
              <a:t>", 26);</a:t>
            </a:r>
          </a:p>
          <a:p>
            <a:r>
              <a:rPr lang="en-US" altLang="ko-KR" sz="1400"/>
              <a:t>            EndPaint(hWnd, &amp;ps);</a:t>
            </a:r>
          </a:p>
          <a:p>
            <a:r>
              <a:rPr lang="ko-KR" altLang="en-US" sz="1400"/>
              <a:t>        </a:t>
            </a:r>
            <a:r>
              <a:rPr lang="en-US" altLang="ko-KR" sz="1400"/>
              <a:t>}</a:t>
            </a:r>
          </a:p>
          <a:p>
            <a:r>
              <a:rPr lang="en-US" altLang="ko-KR" sz="1400"/>
              <a:t>        break;</a:t>
            </a:r>
          </a:p>
          <a:p>
            <a:r>
              <a:rPr lang="en-US" altLang="ko-KR" sz="1400"/>
              <a:t>    case WM_DESTROY:</a:t>
            </a:r>
          </a:p>
          <a:p>
            <a:r>
              <a:rPr lang="en-US" altLang="ko-KR" sz="1400"/>
              <a:t>        PostQuitMessage(0);</a:t>
            </a:r>
          </a:p>
          <a:p>
            <a:r>
              <a:rPr lang="en-US" altLang="ko-KR" sz="1400"/>
              <a:t>        break;</a:t>
            </a:r>
          </a:p>
          <a:p>
            <a:r>
              <a:rPr lang="en-US" altLang="ko-KR" sz="1400"/>
              <a:t>    default:</a:t>
            </a:r>
          </a:p>
          <a:p>
            <a:r>
              <a:rPr lang="en-US" altLang="ko-KR" sz="1400"/>
              <a:t>        return DefWindowProc(hWnd, message, wParam, lParam);</a:t>
            </a:r>
          </a:p>
          <a:p>
            <a:r>
              <a:rPr lang="ko-KR" altLang="en-US" sz="1400"/>
              <a:t>    </a:t>
            </a:r>
            <a:r>
              <a:rPr lang="en-US" altLang="ko-KR" sz="1400"/>
              <a:t>}</a:t>
            </a:r>
          </a:p>
          <a:p>
            <a:r>
              <a:rPr lang="en-US" altLang="ko-KR" sz="1400"/>
              <a:t>    return 0;</a:t>
            </a:r>
          </a:p>
          <a:p>
            <a:r>
              <a:rPr lang="en-US" altLang="ko-KR" sz="1400"/>
              <a:t>}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027123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43513" y="749408"/>
            <a:ext cx="6100175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42963" y="314325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윈도우 프로그램의 구조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3513" y="749408"/>
            <a:ext cx="8770286" cy="50475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endParaRPr lang="ko-KR" altLang="en-US"/>
          </a:p>
          <a:p>
            <a:r>
              <a:rPr lang="en-US" altLang="ko-KR" sz="1600"/>
              <a:t>// Message handler for about box.</a:t>
            </a:r>
          </a:p>
          <a:p>
            <a:r>
              <a:rPr lang="en-US" altLang="ko-KR" sz="1600"/>
              <a:t>INT_PTR CALLBACK About(HWND hDlg, UINT message, WPARAM wParam, LPARAM lParam)</a:t>
            </a:r>
          </a:p>
          <a:p>
            <a:r>
              <a:rPr lang="en-US" altLang="ko-KR" sz="1600"/>
              <a:t>{</a:t>
            </a:r>
          </a:p>
          <a:p>
            <a:r>
              <a:rPr lang="en-US" altLang="ko-KR" sz="1600"/>
              <a:t>    UNREFERENCED_PARAMETER(lParam);</a:t>
            </a:r>
          </a:p>
          <a:p>
            <a:r>
              <a:rPr lang="en-US" altLang="ko-KR" sz="1600"/>
              <a:t>    switch (message)</a:t>
            </a:r>
          </a:p>
          <a:p>
            <a:r>
              <a:rPr lang="ko-KR" altLang="en-US" sz="1600"/>
              <a:t>    </a:t>
            </a:r>
            <a:r>
              <a:rPr lang="en-US" altLang="ko-KR" sz="1600"/>
              <a:t>{</a:t>
            </a:r>
          </a:p>
          <a:p>
            <a:r>
              <a:rPr lang="en-US" altLang="ko-KR" sz="1600"/>
              <a:t>    case WM_INITDIALOG:</a:t>
            </a:r>
          </a:p>
          <a:p>
            <a:r>
              <a:rPr lang="en-US" altLang="ko-KR" sz="1600"/>
              <a:t>        return (INT_PTR)TRUE;</a:t>
            </a:r>
          </a:p>
          <a:p>
            <a:endParaRPr lang="ko-KR" altLang="en-US" sz="1600"/>
          </a:p>
          <a:p>
            <a:r>
              <a:rPr lang="en-US" altLang="ko-KR" sz="1600"/>
              <a:t>    case WM_COMMAND:</a:t>
            </a:r>
          </a:p>
          <a:p>
            <a:r>
              <a:rPr lang="en-US" altLang="ko-KR" sz="1600"/>
              <a:t>        if (LOWORD(wParam) == IDOK || LOWORD(wParam) == IDCANCEL)</a:t>
            </a:r>
          </a:p>
          <a:p>
            <a:r>
              <a:rPr lang="ko-KR" altLang="en-US" sz="1600"/>
              <a:t>        </a:t>
            </a:r>
            <a:r>
              <a:rPr lang="en-US" altLang="ko-KR" sz="1600"/>
              <a:t>{</a:t>
            </a:r>
          </a:p>
          <a:p>
            <a:r>
              <a:rPr lang="en-US" altLang="ko-KR" sz="1600"/>
              <a:t>            EndDialog(hDlg, LOWORD(wParam));</a:t>
            </a:r>
          </a:p>
          <a:p>
            <a:r>
              <a:rPr lang="en-US" altLang="ko-KR" sz="1600"/>
              <a:t>            return (INT_PTR)TRUE;</a:t>
            </a:r>
          </a:p>
          <a:p>
            <a:r>
              <a:rPr lang="ko-KR" altLang="en-US" sz="1600"/>
              <a:t>        </a:t>
            </a:r>
            <a:r>
              <a:rPr lang="en-US" altLang="ko-KR" sz="1600"/>
              <a:t>}</a:t>
            </a:r>
          </a:p>
          <a:p>
            <a:r>
              <a:rPr lang="en-US" altLang="ko-KR" sz="1600"/>
              <a:t>        break;</a:t>
            </a:r>
          </a:p>
          <a:p>
            <a:r>
              <a:rPr lang="ko-KR" altLang="en-US" sz="1600"/>
              <a:t>    </a:t>
            </a:r>
            <a:r>
              <a:rPr lang="en-US" altLang="ko-KR" sz="1600"/>
              <a:t>}</a:t>
            </a:r>
          </a:p>
          <a:p>
            <a:r>
              <a:rPr lang="en-US" altLang="ko-KR" sz="1600"/>
              <a:t>    return (INT_PTR)FALSE;</a:t>
            </a:r>
          </a:p>
          <a:p>
            <a:r>
              <a:rPr lang="en-US" altLang="ko-KR" sz="1600"/>
              <a:t>}</a:t>
            </a: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733556" y="5155970"/>
            <a:ext cx="7130542" cy="10772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>
            <a:lvl1pPr eaLnBrk="0" hangingPunct="0">
              <a:defRPr kumimoji="1" sz="24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 b="1" i="0">
                <a:latin typeface="맑은 고딕" panose="020B0503020000020004" pitchFamily="50" charset="-127"/>
                <a:ea typeface="맑은 고딕" panose="020B0503020000020004" pitchFamily="50" charset="-127"/>
              </a:rPr>
              <a:t>&lt;Win32API</a:t>
            </a:r>
            <a:r>
              <a:rPr lang="ko-KR" altLang="en-US" sz="1600" b="1" i="0">
                <a:latin typeface="맑은 고딕" panose="020B0503020000020004" pitchFamily="50" charset="-127"/>
                <a:ea typeface="맑은 고딕" panose="020B0503020000020004" pitchFamily="50" charset="-127"/>
              </a:rPr>
              <a:t>의 변수 이름을 위한 규약</a:t>
            </a:r>
            <a:r>
              <a:rPr lang="en-US" altLang="ko-KR" sz="1600" b="1" i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eaLnBrk="1" hangingPunct="1"/>
            <a:endParaRPr lang="en-US" altLang="ko-KR" sz="1600" b="1" i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en-US" altLang="ko-KR" sz="1600" b="1" i="0">
                <a:latin typeface="맑은 고딕" panose="020B0503020000020004" pitchFamily="50" charset="-127"/>
                <a:ea typeface="맑은 고딕" panose="020B0503020000020004" pitchFamily="50" charset="-127"/>
              </a:rPr>
              <a:t>c : char   n,i: int,   b,f:BOOL, w:WORD, l:LONG, dw:DWORD</a:t>
            </a:r>
            <a:br>
              <a:rPr lang="en-US" altLang="ko-KR" sz="1600" b="1" i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600" b="1" i="0">
                <a:latin typeface="맑은 고딕" panose="020B0503020000020004" pitchFamily="50" charset="-127"/>
                <a:ea typeface="맑은 고딕" panose="020B0503020000020004" pitchFamily="50" charset="-127"/>
              </a:rPr>
              <a:t>sz:0</a:t>
            </a:r>
            <a:r>
              <a:rPr lang="ko-KR" altLang="en-US" sz="1600" b="1" i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끝나는 문자열</a:t>
            </a:r>
            <a:r>
              <a:rPr lang="en-US" altLang="ko-KR" sz="1600" b="1" i="0">
                <a:latin typeface="맑은 고딕" panose="020B0503020000020004" pitchFamily="50" charset="-127"/>
                <a:ea typeface="맑은 고딕" panose="020B0503020000020004" pitchFamily="50" charset="-127"/>
              </a:rPr>
              <a:t>,  h:handle, p:pointer, lp:long pointer, fn:function</a:t>
            </a:r>
          </a:p>
        </p:txBody>
      </p:sp>
    </p:spTree>
    <p:extLst>
      <p:ext uri="{BB962C8B-B14F-4D97-AF65-F5344CB8AC3E}">
        <p14:creationId xmlns:p14="http://schemas.microsoft.com/office/powerpoint/2010/main" val="2206364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43513" y="749408"/>
            <a:ext cx="6100175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42963" y="314325"/>
            <a:ext cx="390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윈도우 프로그램의 구조 </a:t>
            </a:r>
            <a:r>
              <a:rPr lang="en-US" altLang="ko-KR"/>
              <a:t>&gt; </a:t>
            </a:r>
            <a:r>
              <a:rPr lang="ko-KR" altLang="en-US"/>
              <a:t>실습과제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350" y="957890"/>
            <a:ext cx="5974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아래와 같이 윈도우에서 종료를 위한 </a:t>
            </a:r>
            <a:r>
              <a:rPr lang="en-US" altLang="ko-KR"/>
              <a:t>X </a:t>
            </a:r>
            <a:r>
              <a:rPr lang="ko-KR" altLang="en-US"/>
              <a:t>버튼을 없애보자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63" y="1712926"/>
            <a:ext cx="3819525" cy="1981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 flipH="1">
            <a:off x="5514976" y="1407915"/>
            <a:ext cx="6229350" cy="5047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/>
              <a:t>ATOM MyRegisterClass(HINSTANCE hInstance)</a:t>
            </a:r>
          </a:p>
          <a:p>
            <a:r>
              <a:rPr lang="en-US" altLang="ko-KR" sz="1400"/>
              <a:t>{</a:t>
            </a:r>
          </a:p>
          <a:p>
            <a:r>
              <a:rPr lang="en-US" altLang="ko-KR" sz="1400"/>
              <a:t>    WNDCLASSEXW wcex;</a:t>
            </a:r>
          </a:p>
          <a:p>
            <a:endParaRPr lang="en-US" altLang="ko-KR" sz="1400"/>
          </a:p>
          <a:p>
            <a:r>
              <a:rPr lang="en-US" altLang="ko-KR" sz="1400"/>
              <a:t>    wcex.cbSize = sizeof(WNDCLASSEX);</a:t>
            </a:r>
          </a:p>
          <a:p>
            <a:endParaRPr lang="en-US" altLang="ko-KR" sz="1400"/>
          </a:p>
          <a:p>
            <a:r>
              <a:rPr lang="en-US" altLang="ko-KR" sz="1400"/>
              <a:t>    </a:t>
            </a:r>
            <a:r>
              <a:rPr lang="en-US" altLang="ko-KR" sz="1400" b="1"/>
              <a:t>// wcex.style          = CS_HREDRAW | CS_VREDRAW;</a:t>
            </a:r>
          </a:p>
          <a:p>
            <a:r>
              <a:rPr lang="en-US" altLang="ko-KR" sz="1400" b="1"/>
              <a:t>	wcex.style = CS_NOCLOSE;</a:t>
            </a:r>
          </a:p>
          <a:p>
            <a:r>
              <a:rPr lang="en-US" altLang="ko-KR" sz="1400"/>
              <a:t>    wcex.lpfnWndProc    = WndProc;</a:t>
            </a:r>
          </a:p>
          <a:p>
            <a:r>
              <a:rPr lang="en-US" altLang="ko-KR" sz="1400"/>
              <a:t>    wcex.cbClsExtra     = 0;</a:t>
            </a:r>
          </a:p>
          <a:p>
            <a:r>
              <a:rPr lang="en-US" altLang="ko-KR" sz="1400"/>
              <a:t>    wcex.cbWndExtra     = 0;</a:t>
            </a:r>
          </a:p>
          <a:p>
            <a:r>
              <a:rPr lang="en-US" altLang="ko-KR" sz="1400"/>
              <a:t>    wcex.hInstance      = hInstance;</a:t>
            </a:r>
          </a:p>
          <a:p>
            <a:r>
              <a:rPr lang="en-US" altLang="ko-KR" sz="1400"/>
              <a:t>    wcex.hIcon          = LoadIcon(hInstance, MAKEINTRESOURCE(IDI_HELLOSDK));</a:t>
            </a:r>
          </a:p>
          <a:p>
            <a:r>
              <a:rPr lang="en-US" altLang="ko-KR" sz="1400"/>
              <a:t>    wcex.hCursor        = LoadCursor(nullptr, IDC_ARROW);</a:t>
            </a:r>
          </a:p>
          <a:p>
            <a:r>
              <a:rPr lang="en-US" altLang="ko-KR" sz="1400"/>
              <a:t>    wcex.hbrBackground  = (HBRUSH)(COLOR_WINDOW+1);</a:t>
            </a:r>
          </a:p>
          <a:p>
            <a:r>
              <a:rPr lang="en-US" altLang="ko-KR" sz="1400"/>
              <a:t>    wcex.lpszMenuName   = MAKEINTRESOURCEW(IDC_HELLOSDK);</a:t>
            </a:r>
          </a:p>
          <a:p>
            <a:r>
              <a:rPr lang="en-US" altLang="ko-KR" sz="1400"/>
              <a:t>    wcex.lpszClassName  = szWindowClass;</a:t>
            </a:r>
          </a:p>
          <a:p>
            <a:r>
              <a:rPr lang="en-US" altLang="ko-KR" sz="1400"/>
              <a:t>    wcex.hIconSm        = LoadIcon(wcex.hInstance, MAKEINTRESOURCE(IDI_SMALL));</a:t>
            </a:r>
          </a:p>
          <a:p>
            <a:endParaRPr lang="en-US" altLang="ko-KR" sz="1400"/>
          </a:p>
          <a:p>
            <a:r>
              <a:rPr lang="en-US" altLang="ko-KR" sz="1400"/>
              <a:t>    return RegisterClassExW(&amp;wcex);</a:t>
            </a:r>
          </a:p>
          <a:p>
            <a:r>
              <a:rPr lang="en-US" altLang="ko-KR" sz="1400"/>
              <a:t>}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483146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43513" y="749408"/>
            <a:ext cx="6100175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42963" y="314325"/>
            <a:ext cx="390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윈도우 프로그램의 구조 </a:t>
            </a:r>
            <a:r>
              <a:rPr lang="en-US" altLang="ko-KR"/>
              <a:t>&gt; </a:t>
            </a:r>
            <a:r>
              <a:rPr lang="ko-KR" altLang="en-US"/>
              <a:t>실습과제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3513" y="1100138"/>
            <a:ext cx="5902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윈도우에서 표시하는 마우스 커서의 모양을 바꾸어보자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3513" y="1595021"/>
            <a:ext cx="10658475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/>
              <a:t>ATOM MyRegisterClass(HINSTANCE hInstance)</a:t>
            </a:r>
          </a:p>
          <a:p>
            <a:r>
              <a:rPr lang="en-US" altLang="ko-KR" sz="1600"/>
              <a:t>{</a:t>
            </a:r>
          </a:p>
          <a:p>
            <a:r>
              <a:rPr lang="en-US" altLang="ko-KR" sz="1600"/>
              <a:t>    WNDCLASSEXW wcex;</a:t>
            </a:r>
          </a:p>
          <a:p>
            <a:endParaRPr lang="en-US" altLang="ko-KR" sz="1600"/>
          </a:p>
          <a:p>
            <a:r>
              <a:rPr lang="en-US" altLang="ko-KR" sz="1600"/>
              <a:t>    wcex.cbSize = sizeof(WNDCLASSEX);</a:t>
            </a:r>
          </a:p>
          <a:p>
            <a:endParaRPr lang="en-US" altLang="ko-KR" sz="1600"/>
          </a:p>
          <a:p>
            <a:r>
              <a:rPr lang="en-US" altLang="ko-KR" sz="1600"/>
              <a:t>    wcex.style          = CS_HREDRAW | CS_VREDRAW;</a:t>
            </a:r>
          </a:p>
          <a:p>
            <a:r>
              <a:rPr lang="en-US" altLang="ko-KR" sz="1600"/>
              <a:t>	wcex.lpfnWndProc    = WndProc;</a:t>
            </a:r>
          </a:p>
          <a:p>
            <a:r>
              <a:rPr lang="en-US" altLang="ko-KR" sz="1600"/>
              <a:t>    wcex.cbClsExtra     = 0;</a:t>
            </a:r>
          </a:p>
          <a:p>
            <a:r>
              <a:rPr lang="en-US" altLang="ko-KR" sz="1600"/>
              <a:t>    wcex.cbWndExtra     = 0;</a:t>
            </a:r>
          </a:p>
          <a:p>
            <a:r>
              <a:rPr lang="en-US" altLang="ko-KR" sz="1600"/>
              <a:t>    wcex.hInstance      = hInstance;</a:t>
            </a:r>
          </a:p>
          <a:p>
            <a:r>
              <a:rPr lang="en-US" altLang="ko-KR" sz="1600"/>
              <a:t>    wcex.hIcon          = LoadIcon(hInstance, MAKEINTRESOURCE(IDI_HELLOSDK));</a:t>
            </a:r>
          </a:p>
          <a:p>
            <a:r>
              <a:rPr lang="en-US" altLang="ko-KR" sz="1600"/>
              <a:t>	</a:t>
            </a:r>
            <a:r>
              <a:rPr lang="en-US" altLang="ko-KR" sz="1600" b="1"/>
              <a:t>//wcex.hCursor        = LoadCursor(nullptr, IDC_ARROW);</a:t>
            </a:r>
          </a:p>
          <a:p>
            <a:r>
              <a:rPr lang="en-US" altLang="ko-KR" sz="1600" b="1"/>
              <a:t>	wcex.hCursor        = LoadCursor(nullptr, IDC_WAIT);</a:t>
            </a:r>
          </a:p>
          <a:p>
            <a:r>
              <a:rPr lang="en-US" altLang="ko-KR" sz="1600"/>
              <a:t>    wcex.hbrBackground  = (HBRUSH)(COLOR_WINDOW+1);</a:t>
            </a:r>
          </a:p>
          <a:p>
            <a:r>
              <a:rPr lang="en-US" altLang="ko-KR" sz="1600"/>
              <a:t>    wcex.lpszMenuName   = MAKEINTRESOURCEW(IDC_HELLOSDK);</a:t>
            </a:r>
          </a:p>
          <a:p>
            <a:r>
              <a:rPr lang="en-US" altLang="ko-KR" sz="1600"/>
              <a:t>    wcex.lpszClassName  = szWindowClass;</a:t>
            </a:r>
          </a:p>
          <a:p>
            <a:r>
              <a:rPr lang="en-US" altLang="ko-KR" sz="1600"/>
              <a:t>    wcex.hIconSm        = LoadIcon(wcex.hInstance, MAKEINTRESOURCE(IDI_SMALL));</a:t>
            </a:r>
          </a:p>
          <a:p>
            <a:endParaRPr lang="en-US" altLang="ko-KR" sz="1600"/>
          </a:p>
          <a:p>
            <a:r>
              <a:rPr lang="en-US" altLang="ko-KR" sz="1600"/>
              <a:t>    return RegisterClassExW(&amp;wcex);</a:t>
            </a:r>
          </a:p>
          <a:p>
            <a:r>
              <a:rPr lang="en-US" altLang="ko-KR" sz="1600"/>
              <a:t>}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5653054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43513" y="749408"/>
            <a:ext cx="6100175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42963" y="314325"/>
            <a:ext cx="390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윈도우 프로그램의 구조 </a:t>
            </a:r>
            <a:r>
              <a:rPr lang="en-US" altLang="ko-KR"/>
              <a:t>&gt; </a:t>
            </a:r>
            <a:r>
              <a:rPr lang="ko-KR" altLang="en-US"/>
              <a:t>실습과제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3825" y="1003683"/>
            <a:ext cx="8768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프로그램이 실행되면 윈도우가 화면 전체의 크기가 되도록 프로그램을 바꾸어 보자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3513" y="1571625"/>
            <a:ext cx="9402639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BOOL InitInstance(HINSTANCE hInstance, int nCmdShow)</a:t>
            </a:r>
          </a:p>
          <a:p>
            <a:r>
              <a:rPr lang="en-US" altLang="ko-KR"/>
              <a:t>{</a:t>
            </a:r>
          </a:p>
          <a:p>
            <a:r>
              <a:rPr lang="en-US" altLang="ko-KR"/>
              <a:t>   hInst = hInstance; // Store instance handle in our global variable</a:t>
            </a:r>
          </a:p>
          <a:p>
            <a:endParaRPr lang="ko-KR" altLang="en-US"/>
          </a:p>
          <a:p>
            <a:r>
              <a:rPr lang="en-US" altLang="ko-KR"/>
              <a:t>   HWND hWnd = CreateWindowW(szWindowClass, szTitle, WS_OVERLAPPEDWINDOW,</a:t>
            </a:r>
          </a:p>
          <a:p>
            <a:r>
              <a:rPr lang="en-US" altLang="ko-KR"/>
              <a:t>      CW_USEDEFAULT, 0, CW_USEDEFAULT, 0, nullptr, nullptr, hInstance, nullptr);</a:t>
            </a:r>
          </a:p>
          <a:p>
            <a:endParaRPr lang="ko-KR" altLang="en-US"/>
          </a:p>
          <a:p>
            <a:r>
              <a:rPr lang="en-US" altLang="ko-KR"/>
              <a:t>   if (!hWnd)</a:t>
            </a:r>
          </a:p>
          <a:p>
            <a:r>
              <a:rPr lang="ko-KR" altLang="en-US"/>
              <a:t>   </a:t>
            </a:r>
            <a:r>
              <a:rPr lang="en-US" altLang="ko-KR"/>
              <a:t>{</a:t>
            </a:r>
          </a:p>
          <a:p>
            <a:r>
              <a:rPr lang="en-US" altLang="ko-KR"/>
              <a:t>      return FALSE;</a:t>
            </a:r>
          </a:p>
          <a:p>
            <a:r>
              <a:rPr lang="ko-KR" altLang="en-US"/>
              <a:t>   </a:t>
            </a:r>
            <a:r>
              <a:rPr lang="en-US" altLang="ko-KR"/>
              <a:t>}</a:t>
            </a:r>
          </a:p>
          <a:p>
            <a:endParaRPr lang="ko-KR" altLang="en-US"/>
          </a:p>
          <a:p>
            <a:r>
              <a:rPr lang="en-US" altLang="ko-KR" b="1"/>
              <a:t>   //ShowWindow(hWnd, nCmdShow);</a:t>
            </a:r>
          </a:p>
          <a:p>
            <a:r>
              <a:rPr lang="en-US" altLang="ko-KR" b="1"/>
              <a:t>   ShowWindow(hWnd, SW_MAXIMIZE);</a:t>
            </a:r>
          </a:p>
          <a:p>
            <a:r>
              <a:rPr lang="en-US" altLang="ko-KR"/>
              <a:t>   UpdateWindow(hWnd);</a:t>
            </a:r>
          </a:p>
          <a:p>
            <a:endParaRPr lang="ko-KR" altLang="en-US"/>
          </a:p>
          <a:p>
            <a:r>
              <a:rPr lang="en-US" altLang="ko-KR"/>
              <a:t>   return TRUE;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770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43513" y="749408"/>
            <a:ext cx="6100175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42963" y="314325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윈도우 프로그램의 구조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2101" y="1197160"/>
            <a:ext cx="7192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프로그램에서 왼쪽 마우스를 눌렀을 때</a:t>
            </a:r>
            <a:r>
              <a:rPr lang="en-US" altLang="ko-KR" b="1"/>
              <a:t>, </a:t>
            </a:r>
            <a:r>
              <a:rPr lang="ko-KR" altLang="en-US" b="1"/>
              <a:t>메시지 박스가 나타나는데</a:t>
            </a:r>
            <a:r>
              <a:rPr lang="en-US" altLang="ko-KR" b="1"/>
              <a:t>, </a:t>
            </a:r>
            <a:br>
              <a:rPr lang="en-US" altLang="ko-KR" b="1"/>
            </a:br>
            <a:r>
              <a:rPr lang="ko-KR" altLang="en-US" b="1"/>
              <a:t>여기에 </a:t>
            </a:r>
            <a:r>
              <a:rPr lang="en-US" altLang="ko-KR" b="1"/>
              <a:t>OK </a:t>
            </a:r>
            <a:r>
              <a:rPr lang="ko-KR" altLang="en-US" b="1"/>
              <a:t>외에도 </a:t>
            </a:r>
            <a:r>
              <a:rPr lang="en-US" altLang="ko-KR" b="1"/>
              <a:t>CANCEL </a:t>
            </a:r>
            <a:r>
              <a:rPr lang="ko-KR" altLang="en-US" b="1"/>
              <a:t>버튼이 나타나도록 수정해보자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42963" y="2468464"/>
            <a:ext cx="8664936" cy="357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 </a:t>
            </a:r>
            <a:r>
              <a:rPr lang="en-US" altLang="ko-KR" sz="1600"/>
              <a:t>switch (message)</a:t>
            </a:r>
          </a:p>
          <a:p>
            <a:r>
              <a:rPr lang="en-US" altLang="ko-KR" sz="1600"/>
              <a:t>    {</a:t>
            </a:r>
          </a:p>
          <a:p>
            <a:r>
              <a:rPr lang="en-US" altLang="ko-KR" sz="1600"/>
              <a:t>    case WM_COMMAND:</a:t>
            </a:r>
          </a:p>
          <a:p>
            <a:r>
              <a:rPr lang="en-US" altLang="ko-KR" sz="1600"/>
              <a:t>        {</a:t>
            </a:r>
          </a:p>
          <a:p>
            <a:endParaRPr lang="en-US" altLang="ko-KR" sz="1600"/>
          </a:p>
          <a:p>
            <a:r>
              <a:rPr lang="en-US" altLang="ko-KR" sz="1600"/>
              <a:t>        }</a:t>
            </a:r>
          </a:p>
          <a:p>
            <a:r>
              <a:rPr lang="en-US" altLang="ko-KR" sz="1600"/>
              <a:t>        break;</a:t>
            </a:r>
          </a:p>
          <a:p>
            <a:r>
              <a:rPr lang="en-US" altLang="ko-KR" sz="1600"/>
              <a:t>    case WM_LBUTTONDOWN :</a:t>
            </a:r>
          </a:p>
          <a:p>
            <a:r>
              <a:rPr lang="en-US" altLang="ko-KR" sz="1600"/>
              <a:t>	//MessageBoxA(hWnd, "</a:t>
            </a:r>
            <a:r>
              <a:rPr lang="ko-KR" altLang="en-US" sz="1600"/>
              <a:t>마우스가 눌렸습니다</a:t>
            </a:r>
            <a:r>
              <a:rPr lang="en-US" altLang="ko-KR" sz="1600"/>
              <a:t>", "</a:t>
            </a:r>
            <a:r>
              <a:rPr lang="ko-KR" altLang="en-US" sz="1600"/>
              <a:t>마우스메시지</a:t>
            </a:r>
            <a:r>
              <a:rPr lang="en-US" altLang="ko-KR" sz="1600"/>
              <a:t>", MB_OK);</a:t>
            </a:r>
          </a:p>
          <a:p>
            <a:r>
              <a:rPr lang="en-US" altLang="ko-KR" sz="1600"/>
              <a:t>	</a:t>
            </a:r>
            <a:r>
              <a:rPr lang="en-US" altLang="ko-KR" sz="1600" b="1"/>
              <a:t>MessageBoxA(hWnd, "</a:t>
            </a:r>
            <a:r>
              <a:rPr lang="ko-KR" altLang="en-US" sz="1600" b="1"/>
              <a:t>마우스가 눌렸습니다</a:t>
            </a:r>
            <a:r>
              <a:rPr lang="en-US" altLang="ko-KR" sz="1600" b="1"/>
              <a:t>", "</a:t>
            </a:r>
            <a:r>
              <a:rPr lang="ko-KR" altLang="en-US" sz="1600" b="1"/>
              <a:t>마우스메시지</a:t>
            </a:r>
            <a:r>
              <a:rPr lang="en-US" altLang="ko-KR" sz="1600" b="1"/>
              <a:t>", MB_OKCANCEL);</a:t>
            </a:r>
          </a:p>
          <a:p>
            <a:r>
              <a:rPr lang="en-US" altLang="ko-KR" sz="1600"/>
              <a:t>	break;</a:t>
            </a:r>
          </a:p>
          <a:p>
            <a:r>
              <a:rPr lang="en-US" altLang="ko-KR" sz="1600"/>
              <a:t>    case WM_PAINT:</a:t>
            </a:r>
          </a:p>
          <a:p>
            <a:r>
              <a:rPr lang="en-US" altLang="ko-KR" sz="1600"/>
              <a:t>  </a:t>
            </a:r>
          </a:p>
          <a:p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197897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43513" y="749408"/>
            <a:ext cx="6100175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42963" y="314325"/>
            <a:ext cx="3190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윈도우 운영체제의 특징</a:t>
            </a:r>
            <a:r>
              <a:rPr lang="en-US" altLang="ko-KR" b="1"/>
              <a:t>(1/3)</a:t>
            </a:r>
            <a:endParaRPr lang="ko-KR" altLang="en-US" b="1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-1810542" y="981075"/>
            <a:ext cx="8534400" cy="5327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그래픽 사용자 인터페이스</a:t>
            </a:r>
            <a:endParaRPr lang="en-US" altLang="ko-KR"/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400"/>
              <a:t>     (GUI : Graphic User Interface)</a:t>
            </a:r>
            <a:endParaRPr lang="ko-KR" altLang="en-US" sz="1400"/>
          </a:p>
        </p:txBody>
      </p: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2286000" y="2179638"/>
            <a:ext cx="7629525" cy="4129087"/>
            <a:chOff x="476" y="1373"/>
            <a:chExt cx="4806" cy="2601"/>
          </a:xfrm>
        </p:grpSpPr>
        <p:sp>
          <p:nvSpPr>
            <p:cNvPr id="8" name="Text Box 10"/>
            <p:cNvSpPr txBox="1">
              <a:spLocks noChangeAspect="1" noChangeArrowheads="1"/>
            </p:cNvSpPr>
            <p:nvPr/>
          </p:nvSpPr>
          <p:spPr bwMode="auto">
            <a:xfrm>
              <a:off x="848" y="1957"/>
              <a:ext cx="39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rgbClr val="99CC00"/>
                </a:buClr>
                <a:buSzPct val="7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FF3300"/>
                </a:buClr>
                <a:buSzPct val="90000"/>
                <a:buFont typeface="Wingdings 2" panose="05020102010507070707" pitchFamily="18" charset="2"/>
                <a:buChar char=""/>
                <a:tabLst>
                  <a:tab pos="627063" algn="l"/>
                </a:tabLst>
                <a:defRPr kumimoji="1" sz="24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–"/>
                <a:defRPr kumimoji="1" sz="22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600" i="0">
                  <a:latin typeface="굴림" panose="020B0600000101010101" pitchFamily="50" charset="-127"/>
                  <a:ea typeface="굴림" panose="020B0600000101010101" pitchFamily="50" charset="-127"/>
                </a:rPr>
                <a:t>툴바</a:t>
              </a:r>
            </a:p>
          </p:txBody>
        </p:sp>
        <p:sp>
          <p:nvSpPr>
            <p:cNvPr id="9" name="Text Box 11"/>
            <p:cNvSpPr txBox="1">
              <a:spLocks noChangeAspect="1" noChangeArrowheads="1"/>
            </p:cNvSpPr>
            <p:nvPr/>
          </p:nvSpPr>
          <p:spPr bwMode="auto">
            <a:xfrm>
              <a:off x="1003" y="1373"/>
              <a:ext cx="7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rgbClr val="99CC00"/>
                </a:buClr>
                <a:buSzPct val="7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FF3300"/>
                </a:buClr>
                <a:buSzPct val="90000"/>
                <a:buFont typeface="Wingdings 2" panose="05020102010507070707" pitchFamily="18" charset="2"/>
                <a:buChar char=""/>
                <a:tabLst>
                  <a:tab pos="627063" algn="l"/>
                </a:tabLst>
                <a:defRPr kumimoji="1" sz="24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–"/>
                <a:defRPr kumimoji="1" sz="22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600" i="0">
                  <a:latin typeface="굴림" panose="020B0600000101010101" pitchFamily="50" charset="-127"/>
                  <a:ea typeface="굴림" panose="020B0600000101010101" pitchFamily="50" charset="-127"/>
                </a:rPr>
                <a:t>시스템 메뉴</a:t>
              </a:r>
            </a:p>
          </p:txBody>
        </p:sp>
        <p:sp>
          <p:nvSpPr>
            <p:cNvPr id="10" name="Text Box 12"/>
            <p:cNvSpPr txBox="1">
              <a:spLocks noChangeAspect="1" noChangeArrowheads="1"/>
            </p:cNvSpPr>
            <p:nvPr/>
          </p:nvSpPr>
          <p:spPr bwMode="auto">
            <a:xfrm>
              <a:off x="2083" y="1373"/>
              <a:ext cx="36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rgbClr val="99CC00"/>
                </a:buClr>
                <a:buSzPct val="7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FF3300"/>
                </a:buClr>
                <a:buSzPct val="90000"/>
                <a:buFont typeface="Wingdings 2" panose="05020102010507070707" pitchFamily="18" charset="2"/>
                <a:buChar char=""/>
                <a:tabLst>
                  <a:tab pos="627063" algn="l"/>
                </a:tabLst>
                <a:defRPr kumimoji="1" sz="24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–"/>
                <a:defRPr kumimoji="1" sz="22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600" i="0">
                  <a:latin typeface="굴림" panose="020B0600000101010101" pitchFamily="50" charset="-127"/>
                  <a:ea typeface="굴림" panose="020B0600000101010101" pitchFamily="50" charset="-127"/>
                </a:rPr>
                <a:t>메뉴</a:t>
              </a:r>
            </a:p>
          </p:txBody>
        </p:sp>
        <p:sp>
          <p:nvSpPr>
            <p:cNvPr id="11" name="Text Box 13"/>
            <p:cNvSpPr txBox="1">
              <a:spLocks noChangeAspect="1" noChangeArrowheads="1"/>
            </p:cNvSpPr>
            <p:nvPr/>
          </p:nvSpPr>
          <p:spPr bwMode="auto">
            <a:xfrm>
              <a:off x="476" y="3762"/>
              <a:ext cx="7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rgbClr val="99CC00"/>
                </a:buClr>
                <a:buSzPct val="7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FF3300"/>
                </a:buClr>
                <a:buSzPct val="90000"/>
                <a:buFont typeface="Wingdings 2" panose="05020102010507070707" pitchFamily="18" charset="2"/>
                <a:buChar char=""/>
                <a:tabLst>
                  <a:tab pos="627063" algn="l"/>
                </a:tabLst>
                <a:defRPr kumimoji="1" sz="24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–"/>
                <a:defRPr kumimoji="1" sz="22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600" i="0">
                  <a:latin typeface="굴림" panose="020B0600000101010101" pitchFamily="50" charset="-127"/>
                  <a:ea typeface="굴림" panose="020B0600000101010101" pitchFamily="50" charset="-127"/>
                </a:rPr>
                <a:t>상태 표시줄</a:t>
              </a:r>
            </a:p>
          </p:txBody>
        </p:sp>
        <p:sp>
          <p:nvSpPr>
            <p:cNvPr id="12" name="Text Box 14"/>
            <p:cNvSpPr txBox="1">
              <a:spLocks noChangeAspect="1" noChangeArrowheads="1"/>
            </p:cNvSpPr>
            <p:nvPr/>
          </p:nvSpPr>
          <p:spPr bwMode="auto">
            <a:xfrm>
              <a:off x="3696" y="1373"/>
              <a:ext cx="12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rgbClr val="99CC00"/>
                </a:buClr>
                <a:buSzPct val="7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FF3300"/>
                </a:buClr>
                <a:buSzPct val="90000"/>
                <a:buFont typeface="Wingdings 2" panose="05020102010507070707" pitchFamily="18" charset="2"/>
                <a:buChar char=""/>
                <a:tabLst>
                  <a:tab pos="627063" algn="l"/>
                </a:tabLst>
                <a:defRPr kumimoji="1" sz="24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–"/>
                <a:defRPr kumimoji="1" sz="22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600" i="0">
                  <a:latin typeface="굴림" panose="020B0600000101010101" pitchFamily="50" charset="-127"/>
                  <a:ea typeface="굴림" panose="020B0600000101010101" pitchFamily="50" charset="-127"/>
                </a:rPr>
                <a:t>최소</a:t>
              </a:r>
              <a:r>
                <a:rPr lang="en-US" altLang="ko-KR" sz="1600" i="0">
                  <a:latin typeface="굴림" panose="020B0600000101010101" pitchFamily="50" charset="-127"/>
                  <a:ea typeface="굴림" panose="020B0600000101010101" pitchFamily="50" charset="-127"/>
                </a:rPr>
                <a:t>/</a:t>
              </a:r>
              <a:r>
                <a:rPr lang="ko-KR" altLang="en-US" sz="1600" i="0">
                  <a:latin typeface="굴림" panose="020B0600000101010101" pitchFamily="50" charset="-127"/>
                  <a:ea typeface="굴림" panose="020B0600000101010101" pitchFamily="50" charset="-127"/>
                </a:rPr>
                <a:t>최대</a:t>
              </a:r>
              <a:r>
                <a:rPr lang="en-US" altLang="ko-KR" sz="1600" i="0">
                  <a:latin typeface="굴림" panose="020B0600000101010101" pitchFamily="50" charset="-127"/>
                  <a:ea typeface="굴림" panose="020B0600000101010101" pitchFamily="50" charset="-127"/>
                </a:rPr>
                <a:t>/</a:t>
              </a:r>
              <a:r>
                <a:rPr lang="ko-KR" altLang="en-US" sz="1600" i="0">
                  <a:latin typeface="굴림" panose="020B0600000101010101" pitchFamily="50" charset="-127"/>
                  <a:ea typeface="굴림" panose="020B0600000101010101" pitchFamily="50" charset="-127"/>
                </a:rPr>
                <a:t>닫기 버튼</a:t>
              </a:r>
            </a:p>
          </p:txBody>
        </p:sp>
        <p:sp>
          <p:nvSpPr>
            <p:cNvPr id="13" name="Text Box 15"/>
            <p:cNvSpPr txBox="1">
              <a:spLocks noChangeAspect="1" noChangeArrowheads="1"/>
            </p:cNvSpPr>
            <p:nvPr/>
          </p:nvSpPr>
          <p:spPr bwMode="auto">
            <a:xfrm>
              <a:off x="4619" y="2492"/>
              <a:ext cx="62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rgbClr val="99CC00"/>
                </a:buClr>
                <a:buSzPct val="7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FF3300"/>
                </a:buClr>
                <a:buSzPct val="90000"/>
                <a:buFont typeface="Wingdings 2" panose="05020102010507070707" pitchFamily="18" charset="2"/>
                <a:buChar char=""/>
                <a:tabLst>
                  <a:tab pos="627063" algn="l"/>
                </a:tabLst>
                <a:defRPr kumimoji="1" sz="24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–"/>
                <a:defRPr kumimoji="1" sz="22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600" i="0">
                  <a:latin typeface="굴림" panose="020B0600000101010101" pitchFamily="50" charset="-127"/>
                  <a:ea typeface="굴림" panose="020B0600000101010101" pitchFamily="50" charset="-127"/>
                </a:rPr>
                <a:t>대화상자</a:t>
              </a:r>
            </a:p>
          </p:txBody>
        </p:sp>
        <p:pic>
          <p:nvPicPr>
            <p:cNvPr id="14" name="Picture 16" descr="Fig1-1-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" y="1731"/>
              <a:ext cx="3206" cy="2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 Box 17"/>
            <p:cNvSpPr txBox="1">
              <a:spLocks noChangeAspect="1" noChangeArrowheads="1"/>
            </p:cNvSpPr>
            <p:nvPr/>
          </p:nvSpPr>
          <p:spPr bwMode="auto">
            <a:xfrm>
              <a:off x="4620" y="3278"/>
              <a:ext cx="6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rgbClr val="99CC00"/>
                </a:buClr>
                <a:buSzPct val="7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FF3300"/>
                </a:buClr>
                <a:buSzPct val="90000"/>
                <a:buFont typeface="Wingdings 2" panose="05020102010507070707" pitchFamily="18" charset="2"/>
                <a:buChar char=""/>
                <a:tabLst>
                  <a:tab pos="627063" algn="l"/>
                </a:tabLst>
                <a:defRPr kumimoji="1" sz="24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–"/>
                <a:defRPr kumimoji="1" sz="22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600" i="0">
                  <a:latin typeface="굴림" panose="020B0600000101010101" pitchFamily="50" charset="-127"/>
                  <a:ea typeface="굴림" panose="020B0600000101010101" pitchFamily="50" charset="-127"/>
                </a:rPr>
                <a:t>스크롤 바</a:t>
              </a:r>
            </a:p>
          </p:txBody>
        </p:sp>
        <p:sp>
          <p:nvSpPr>
            <p:cNvPr id="16" name="Text Box 18"/>
            <p:cNvSpPr txBox="1">
              <a:spLocks noChangeAspect="1" noChangeArrowheads="1"/>
            </p:cNvSpPr>
            <p:nvPr/>
          </p:nvSpPr>
          <p:spPr bwMode="auto">
            <a:xfrm>
              <a:off x="2210" y="3020"/>
              <a:ext cx="177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rgbClr val="99CC00"/>
                </a:buClr>
                <a:buSzPct val="7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FF3300"/>
                </a:buClr>
                <a:buSzPct val="90000"/>
                <a:buFont typeface="Wingdings 2" panose="05020102010507070707" pitchFamily="18" charset="2"/>
                <a:buChar char=""/>
                <a:tabLst>
                  <a:tab pos="627063" algn="l"/>
                </a:tabLst>
                <a:defRPr kumimoji="1" sz="24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–"/>
                <a:defRPr kumimoji="1" sz="22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600" i="0">
                  <a:latin typeface="굴림" panose="020B0600000101010101" pitchFamily="50" charset="-127"/>
                  <a:ea typeface="굴림" panose="020B0600000101010101" pitchFamily="50" charset="-127"/>
                </a:rPr>
                <a:t>클라이언트 영역</a:t>
              </a:r>
              <a:r>
                <a:rPr lang="en-US" altLang="ko-KR" sz="1600" i="0">
                  <a:latin typeface="굴림" panose="020B0600000101010101" pitchFamily="50" charset="-127"/>
                  <a:ea typeface="굴림" panose="020B0600000101010101" pitchFamily="50" charset="-127"/>
                </a:rPr>
                <a:t>(Client Area)</a:t>
              </a:r>
            </a:p>
          </p:txBody>
        </p:sp>
        <p:sp>
          <p:nvSpPr>
            <p:cNvPr id="17" name="Line 19"/>
            <p:cNvSpPr>
              <a:spLocks noChangeAspect="1" noChangeShapeType="1"/>
            </p:cNvSpPr>
            <p:nvPr/>
          </p:nvSpPr>
          <p:spPr bwMode="auto">
            <a:xfrm>
              <a:off x="1257" y="3885"/>
              <a:ext cx="2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0"/>
            <p:cNvSpPr>
              <a:spLocks noChangeAspect="1" noChangeShapeType="1"/>
            </p:cNvSpPr>
            <p:nvPr/>
          </p:nvSpPr>
          <p:spPr bwMode="auto">
            <a:xfrm>
              <a:off x="1224" y="2067"/>
              <a:ext cx="2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21"/>
            <p:cNvSpPr>
              <a:spLocks noChangeAspect="1" noChangeShapeType="1"/>
            </p:cNvSpPr>
            <p:nvPr/>
          </p:nvSpPr>
          <p:spPr bwMode="auto">
            <a:xfrm>
              <a:off x="4456" y="3400"/>
              <a:ext cx="1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Line 22"/>
            <p:cNvSpPr>
              <a:spLocks noChangeAspect="1" noChangeShapeType="1"/>
            </p:cNvSpPr>
            <p:nvPr/>
          </p:nvSpPr>
          <p:spPr bwMode="auto">
            <a:xfrm>
              <a:off x="2638" y="2592"/>
              <a:ext cx="19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Line 23"/>
            <p:cNvSpPr>
              <a:spLocks noChangeAspect="1" noChangeShapeType="1"/>
            </p:cNvSpPr>
            <p:nvPr/>
          </p:nvSpPr>
          <p:spPr bwMode="auto">
            <a:xfrm>
              <a:off x="1386" y="1583"/>
              <a:ext cx="0" cy="2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Line 24"/>
            <p:cNvSpPr>
              <a:spLocks noChangeAspect="1" noChangeShapeType="1"/>
            </p:cNvSpPr>
            <p:nvPr/>
          </p:nvSpPr>
          <p:spPr bwMode="auto">
            <a:xfrm>
              <a:off x="2274" y="1583"/>
              <a:ext cx="0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Line 25"/>
            <p:cNvSpPr>
              <a:spLocks noChangeAspect="1" noChangeShapeType="1"/>
            </p:cNvSpPr>
            <p:nvPr/>
          </p:nvSpPr>
          <p:spPr bwMode="auto">
            <a:xfrm>
              <a:off x="4335" y="1583"/>
              <a:ext cx="0" cy="2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4" name="TextBox 20"/>
          <p:cNvSpPr txBox="1">
            <a:spLocks noChangeArrowheads="1"/>
          </p:cNvSpPr>
          <p:nvPr/>
        </p:nvSpPr>
        <p:spPr bwMode="auto">
          <a:xfrm>
            <a:off x="7818438" y="703264"/>
            <a:ext cx="38218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99CC00"/>
              </a:buClr>
              <a:buSzPct val="7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3300"/>
              </a:buClr>
              <a:buSzPct val="90000"/>
              <a:buFont typeface="Wingdings 2" panose="05020102010507070707" pitchFamily="18" charset="2"/>
              <a:buChar char=""/>
              <a:tabLst>
                <a:tab pos="627063" algn="l"/>
              </a:tabLst>
              <a:defRPr kumimoji="1" sz="24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–"/>
              <a:defRPr kumimoji="1" sz="22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2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도스</a:t>
            </a:r>
            <a:r>
              <a:rPr lang="en-US" altLang="ko-KR" sz="12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(DOS)</a:t>
            </a:r>
            <a:r>
              <a:rPr lang="ko-KR" altLang="en-US" sz="12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와 유닉스</a:t>
            </a:r>
            <a:r>
              <a:rPr lang="en-US" altLang="ko-KR" sz="12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(UNIX)</a:t>
            </a:r>
            <a:r>
              <a:rPr lang="ko-KR" altLang="en-US" sz="12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의 인터페이스 텍스트기반</a:t>
            </a:r>
            <a:br>
              <a:rPr lang="en-US" altLang="ko-KR" sz="1200" b="0" i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유닉스</a:t>
            </a:r>
            <a:r>
              <a:rPr lang="en-US" altLang="ko-KR" sz="12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(UNIX)</a:t>
            </a:r>
            <a:r>
              <a:rPr lang="ko-KR" altLang="en-US" sz="12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2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GUI</a:t>
            </a:r>
            <a:r>
              <a:rPr lang="ko-KR" altLang="en-US" sz="12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X-window</a:t>
            </a:r>
            <a:r>
              <a:rPr lang="ko-KR" altLang="en-US" sz="12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시스템이다</a:t>
            </a:r>
            <a:endParaRPr lang="en-US" altLang="ko-KR" sz="1200" b="0" i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200" b="0" i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7" y="3429000"/>
            <a:ext cx="389572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65556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97677" y="2567836"/>
            <a:ext cx="2602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The End of Document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4255537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43513" y="749408"/>
            <a:ext cx="6100175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42963" y="314325"/>
            <a:ext cx="3190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윈도우 운영체제의 특징</a:t>
            </a:r>
            <a:r>
              <a:rPr lang="en-US" altLang="ko-KR" b="1"/>
              <a:t>(2/3)</a:t>
            </a:r>
            <a:endParaRPr lang="ko-KR" altLang="en-US" b="1"/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-858316" y="1013603"/>
            <a:ext cx="8534400" cy="1016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/>
              <a:t>메시지 구동 구조</a:t>
            </a:r>
            <a:r>
              <a:rPr lang="en-US" altLang="ko-KR"/>
              <a:t>(=</a:t>
            </a:r>
            <a:r>
              <a:rPr lang="ko-KR" altLang="en-US"/>
              <a:t>이벤트기반 프로그램</a:t>
            </a:r>
            <a:r>
              <a:rPr lang="en-US" altLang="ko-KR"/>
              <a:t>)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ko-KR" sz="1400" b="1"/>
              <a:t>  ( Message Driven Architecture)</a:t>
            </a:r>
            <a:endParaRPr lang="ko-KR" altLang="en-US" sz="1400" b="1"/>
          </a:p>
        </p:txBody>
      </p:sp>
      <p:grpSp>
        <p:nvGrpSpPr>
          <p:cNvPr id="27" name="Group 67"/>
          <p:cNvGrpSpPr>
            <a:grpSpLocks noChangeAspect="1"/>
          </p:cNvGrpSpPr>
          <p:nvPr/>
        </p:nvGrpSpPr>
        <p:grpSpPr bwMode="auto">
          <a:xfrm>
            <a:off x="1241425" y="2321136"/>
            <a:ext cx="6481763" cy="4176713"/>
            <a:chOff x="295" y="394"/>
            <a:chExt cx="4716" cy="3762"/>
          </a:xfrm>
        </p:grpSpPr>
        <p:sp>
          <p:nvSpPr>
            <p:cNvPr id="28" name="Rectangle 2"/>
            <p:cNvSpPr>
              <a:spLocks noChangeAspect="1" noChangeArrowheads="1"/>
            </p:cNvSpPr>
            <p:nvPr/>
          </p:nvSpPr>
          <p:spPr bwMode="auto">
            <a:xfrm>
              <a:off x="1056" y="2266"/>
              <a:ext cx="384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99CC00"/>
                </a:buClr>
                <a:buSzPct val="7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FF3300"/>
                </a:buClr>
                <a:buSzPct val="90000"/>
                <a:buFont typeface="Wingdings 2" panose="05020102010507070707" pitchFamily="18" charset="2"/>
                <a:buChar char=""/>
                <a:tabLst>
                  <a:tab pos="627063" algn="l"/>
                </a:tabLst>
                <a:defRPr kumimoji="1" sz="24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–"/>
                <a:defRPr kumimoji="1" sz="22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400" b="0" i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Rectangle 3"/>
            <p:cNvSpPr>
              <a:spLocks noChangeAspect="1" noChangeArrowheads="1"/>
            </p:cNvSpPr>
            <p:nvPr/>
          </p:nvSpPr>
          <p:spPr bwMode="auto">
            <a:xfrm>
              <a:off x="1056" y="2170"/>
              <a:ext cx="384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99CC00"/>
                </a:buClr>
                <a:buSzPct val="7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FF3300"/>
                </a:buClr>
                <a:buSzPct val="90000"/>
                <a:buFont typeface="Wingdings 2" panose="05020102010507070707" pitchFamily="18" charset="2"/>
                <a:buChar char=""/>
                <a:tabLst>
                  <a:tab pos="627063" algn="l"/>
                </a:tabLst>
                <a:defRPr kumimoji="1" sz="24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–"/>
                <a:defRPr kumimoji="1" sz="22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400" b="0" i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Rectangle 4"/>
            <p:cNvSpPr>
              <a:spLocks noChangeAspect="1" noChangeArrowheads="1"/>
            </p:cNvSpPr>
            <p:nvPr/>
          </p:nvSpPr>
          <p:spPr bwMode="auto">
            <a:xfrm>
              <a:off x="1056" y="2074"/>
              <a:ext cx="384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99CC00"/>
                </a:buClr>
                <a:buSzPct val="7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FF3300"/>
                </a:buClr>
                <a:buSzPct val="90000"/>
                <a:buFont typeface="Wingdings 2" panose="05020102010507070707" pitchFamily="18" charset="2"/>
                <a:buChar char=""/>
                <a:tabLst>
                  <a:tab pos="627063" algn="l"/>
                </a:tabLst>
                <a:defRPr kumimoji="1" sz="24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–"/>
                <a:defRPr kumimoji="1" sz="22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400" b="0" i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Rectangle 5"/>
            <p:cNvSpPr>
              <a:spLocks noChangeAspect="1" noChangeArrowheads="1"/>
            </p:cNvSpPr>
            <p:nvPr/>
          </p:nvSpPr>
          <p:spPr bwMode="auto">
            <a:xfrm>
              <a:off x="1056" y="1978"/>
              <a:ext cx="384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99CC00"/>
                </a:buClr>
                <a:buSzPct val="7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FF3300"/>
                </a:buClr>
                <a:buSzPct val="90000"/>
                <a:buFont typeface="Wingdings 2" panose="05020102010507070707" pitchFamily="18" charset="2"/>
                <a:buChar char=""/>
                <a:tabLst>
                  <a:tab pos="627063" algn="l"/>
                </a:tabLst>
                <a:defRPr kumimoji="1" sz="24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–"/>
                <a:defRPr kumimoji="1" sz="22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400" b="0" i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Rectangle 6"/>
            <p:cNvSpPr>
              <a:spLocks noChangeAspect="1" noChangeArrowheads="1"/>
            </p:cNvSpPr>
            <p:nvPr/>
          </p:nvSpPr>
          <p:spPr bwMode="auto">
            <a:xfrm>
              <a:off x="1056" y="1882"/>
              <a:ext cx="384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99CC00"/>
                </a:buClr>
                <a:buSzPct val="7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FF3300"/>
                </a:buClr>
                <a:buSzPct val="90000"/>
                <a:buFont typeface="Wingdings 2" panose="05020102010507070707" pitchFamily="18" charset="2"/>
                <a:buChar char=""/>
                <a:tabLst>
                  <a:tab pos="627063" algn="l"/>
                </a:tabLst>
                <a:defRPr kumimoji="1" sz="24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–"/>
                <a:defRPr kumimoji="1" sz="22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400" b="0" i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Rectangle 7"/>
            <p:cNvSpPr>
              <a:spLocks noChangeAspect="1" noChangeArrowheads="1"/>
            </p:cNvSpPr>
            <p:nvPr/>
          </p:nvSpPr>
          <p:spPr bwMode="auto">
            <a:xfrm>
              <a:off x="1056" y="1786"/>
              <a:ext cx="384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99CC00"/>
                </a:buClr>
                <a:buSzPct val="7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FF3300"/>
                </a:buClr>
                <a:buSzPct val="90000"/>
                <a:buFont typeface="Wingdings 2" panose="05020102010507070707" pitchFamily="18" charset="2"/>
                <a:buChar char=""/>
                <a:tabLst>
                  <a:tab pos="627063" algn="l"/>
                </a:tabLst>
                <a:defRPr kumimoji="1" sz="24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–"/>
                <a:defRPr kumimoji="1" sz="22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400" b="0" i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Rectangle 8"/>
            <p:cNvSpPr>
              <a:spLocks noChangeAspect="1" noChangeArrowheads="1"/>
            </p:cNvSpPr>
            <p:nvPr/>
          </p:nvSpPr>
          <p:spPr bwMode="auto">
            <a:xfrm>
              <a:off x="1056" y="1690"/>
              <a:ext cx="384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99CC00"/>
                </a:buClr>
                <a:buSzPct val="7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FF3300"/>
                </a:buClr>
                <a:buSzPct val="90000"/>
                <a:buFont typeface="Wingdings 2" panose="05020102010507070707" pitchFamily="18" charset="2"/>
                <a:buChar char=""/>
                <a:tabLst>
                  <a:tab pos="627063" algn="l"/>
                </a:tabLst>
                <a:defRPr kumimoji="1" sz="24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–"/>
                <a:defRPr kumimoji="1" sz="22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400" b="0" i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Rectangle 9"/>
            <p:cNvSpPr>
              <a:spLocks noChangeAspect="1" noChangeArrowheads="1"/>
            </p:cNvSpPr>
            <p:nvPr/>
          </p:nvSpPr>
          <p:spPr bwMode="auto">
            <a:xfrm>
              <a:off x="1056" y="1594"/>
              <a:ext cx="384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99CC00"/>
                </a:buClr>
                <a:buSzPct val="7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FF3300"/>
                </a:buClr>
                <a:buSzPct val="90000"/>
                <a:buFont typeface="Wingdings 2" panose="05020102010507070707" pitchFamily="18" charset="2"/>
                <a:buChar char=""/>
                <a:tabLst>
                  <a:tab pos="627063" algn="l"/>
                </a:tabLst>
                <a:defRPr kumimoji="1" sz="24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–"/>
                <a:defRPr kumimoji="1" sz="22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400" b="0" i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Rectangle 10"/>
            <p:cNvSpPr>
              <a:spLocks noChangeAspect="1" noChangeArrowheads="1"/>
            </p:cNvSpPr>
            <p:nvPr/>
          </p:nvSpPr>
          <p:spPr bwMode="auto">
            <a:xfrm>
              <a:off x="295" y="1834"/>
              <a:ext cx="8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99CC00"/>
                </a:buClr>
                <a:buSzPct val="7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FF3300"/>
                </a:buClr>
                <a:buSzPct val="90000"/>
                <a:buFont typeface="Wingdings 2" panose="05020102010507070707" pitchFamily="18" charset="2"/>
                <a:buChar char=""/>
                <a:tabLst>
                  <a:tab pos="627063" algn="l"/>
                </a:tabLst>
                <a:defRPr kumimoji="1" sz="24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–"/>
                <a:defRPr kumimoji="1" sz="22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400" i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시스템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400" i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메시지 큐</a:t>
              </a:r>
              <a:endParaRPr lang="en-US" altLang="ko-KR" sz="1400" i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i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(System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i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Message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i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Queue)</a:t>
              </a:r>
              <a:endParaRPr lang="ko-KR" altLang="en-US" sz="1400" i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AutoShape 11"/>
            <p:cNvSpPr>
              <a:spLocks noChangeAspect="1" noChangeArrowheads="1"/>
            </p:cNvSpPr>
            <p:nvPr/>
          </p:nvSpPr>
          <p:spPr bwMode="auto">
            <a:xfrm>
              <a:off x="672" y="394"/>
              <a:ext cx="1248" cy="864"/>
            </a:xfrm>
            <a:prstGeom prst="irregularSeal2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99CC00"/>
                </a:buClr>
                <a:buSzPct val="7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FF3300"/>
                </a:buClr>
                <a:buSzPct val="90000"/>
                <a:buFont typeface="Wingdings 2" panose="05020102010507070707" pitchFamily="18" charset="2"/>
                <a:buChar char=""/>
                <a:tabLst>
                  <a:tab pos="627063" algn="l"/>
                </a:tabLst>
                <a:defRPr kumimoji="1" sz="24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–"/>
                <a:defRPr kumimoji="1" sz="22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400" i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이벤트 발생</a:t>
              </a:r>
              <a:endParaRPr lang="en-US" altLang="ko-KR" sz="1400" i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i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(Event)</a:t>
              </a:r>
              <a:endParaRPr lang="ko-KR" altLang="en-US" sz="1400" i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Line 12"/>
            <p:cNvSpPr>
              <a:spLocks noChangeAspect="1" noChangeShapeType="1"/>
            </p:cNvSpPr>
            <p:nvPr/>
          </p:nvSpPr>
          <p:spPr bwMode="auto">
            <a:xfrm>
              <a:off x="1248" y="1258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" name="Rectangle 13"/>
            <p:cNvSpPr>
              <a:spLocks noChangeAspect="1" noChangeArrowheads="1"/>
            </p:cNvSpPr>
            <p:nvPr/>
          </p:nvSpPr>
          <p:spPr bwMode="auto">
            <a:xfrm rot="5400000">
              <a:off x="2448" y="3322"/>
              <a:ext cx="288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latinLnBrk="1">
                <a:spcBef>
                  <a:spcPct val="20000"/>
                </a:spcBef>
                <a:buClr>
                  <a:srgbClr val="99CC00"/>
                </a:buClr>
                <a:buSzPct val="7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FF3300"/>
                </a:buClr>
                <a:buSzPct val="90000"/>
                <a:buFont typeface="Wingdings 2" panose="05020102010507070707" pitchFamily="18" charset="2"/>
                <a:buChar char=""/>
                <a:tabLst>
                  <a:tab pos="627063" algn="l"/>
                </a:tabLst>
                <a:defRPr kumimoji="1" sz="24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–"/>
                <a:defRPr kumimoji="1" sz="22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400" b="0" i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Rectangle 14"/>
            <p:cNvSpPr>
              <a:spLocks noChangeAspect="1" noChangeArrowheads="1"/>
            </p:cNvSpPr>
            <p:nvPr/>
          </p:nvSpPr>
          <p:spPr bwMode="auto">
            <a:xfrm rot="5400000">
              <a:off x="1968" y="3322"/>
              <a:ext cx="288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 latinLnBrk="1">
                <a:spcBef>
                  <a:spcPct val="20000"/>
                </a:spcBef>
                <a:buClr>
                  <a:srgbClr val="99CC00"/>
                </a:buClr>
                <a:buSzPct val="7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FF3300"/>
                </a:buClr>
                <a:buSzPct val="90000"/>
                <a:buFont typeface="Wingdings 2" panose="05020102010507070707" pitchFamily="18" charset="2"/>
                <a:buChar char=""/>
                <a:tabLst>
                  <a:tab pos="627063" algn="l"/>
                </a:tabLst>
                <a:defRPr kumimoji="1" sz="24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–"/>
                <a:defRPr kumimoji="1" sz="22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400" b="0" i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Rectangle 15"/>
            <p:cNvSpPr>
              <a:spLocks noChangeAspect="1" noChangeArrowheads="1"/>
            </p:cNvSpPr>
            <p:nvPr/>
          </p:nvSpPr>
          <p:spPr bwMode="auto">
            <a:xfrm rot="5400000">
              <a:off x="2064" y="3322"/>
              <a:ext cx="288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 latinLnBrk="1">
                <a:spcBef>
                  <a:spcPct val="20000"/>
                </a:spcBef>
                <a:buClr>
                  <a:srgbClr val="99CC00"/>
                </a:buClr>
                <a:buSzPct val="7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FF3300"/>
                </a:buClr>
                <a:buSzPct val="90000"/>
                <a:buFont typeface="Wingdings 2" panose="05020102010507070707" pitchFamily="18" charset="2"/>
                <a:buChar char=""/>
                <a:tabLst>
                  <a:tab pos="627063" algn="l"/>
                </a:tabLst>
                <a:defRPr kumimoji="1" sz="24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–"/>
                <a:defRPr kumimoji="1" sz="22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400" b="0" i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Rectangle 16"/>
            <p:cNvSpPr>
              <a:spLocks noChangeAspect="1" noChangeArrowheads="1"/>
            </p:cNvSpPr>
            <p:nvPr/>
          </p:nvSpPr>
          <p:spPr bwMode="auto">
            <a:xfrm rot="5400000">
              <a:off x="2160" y="3322"/>
              <a:ext cx="288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 latinLnBrk="1">
                <a:spcBef>
                  <a:spcPct val="20000"/>
                </a:spcBef>
                <a:buClr>
                  <a:srgbClr val="99CC00"/>
                </a:buClr>
                <a:buSzPct val="7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FF3300"/>
                </a:buClr>
                <a:buSzPct val="90000"/>
                <a:buFont typeface="Wingdings 2" panose="05020102010507070707" pitchFamily="18" charset="2"/>
                <a:buChar char=""/>
                <a:tabLst>
                  <a:tab pos="627063" algn="l"/>
                </a:tabLst>
                <a:defRPr kumimoji="1" sz="24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–"/>
                <a:defRPr kumimoji="1" sz="22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400" b="0" i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Rectangle 17"/>
            <p:cNvSpPr>
              <a:spLocks noChangeAspect="1" noChangeArrowheads="1"/>
            </p:cNvSpPr>
            <p:nvPr/>
          </p:nvSpPr>
          <p:spPr bwMode="auto">
            <a:xfrm rot="5400000">
              <a:off x="2256" y="3322"/>
              <a:ext cx="288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 latinLnBrk="1">
                <a:spcBef>
                  <a:spcPct val="20000"/>
                </a:spcBef>
                <a:buClr>
                  <a:srgbClr val="99CC00"/>
                </a:buClr>
                <a:buSzPct val="7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FF3300"/>
                </a:buClr>
                <a:buSzPct val="90000"/>
                <a:buFont typeface="Wingdings 2" panose="05020102010507070707" pitchFamily="18" charset="2"/>
                <a:buChar char=""/>
                <a:tabLst>
                  <a:tab pos="627063" algn="l"/>
                </a:tabLst>
                <a:defRPr kumimoji="1" sz="24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–"/>
                <a:defRPr kumimoji="1" sz="22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400" b="0" i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Rectangle 18"/>
            <p:cNvSpPr>
              <a:spLocks noChangeAspect="1" noChangeArrowheads="1"/>
            </p:cNvSpPr>
            <p:nvPr/>
          </p:nvSpPr>
          <p:spPr bwMode="auto">
            <a:xfrm rot="5400000">
              <a:off x="2352" y="3322"/>
              <a:ext cx="288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 latinLnBrk="1">
                <a:spcBef>
                  <a:spcPct val="20000"/>
                </a:spcBef>
                <a:buClr>
                  <a:srgbClr val="99CC00"/>
                </a:buClr>
                <a:buSzPct val="7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FF3300"/>
                </a:buClr>
                <a:buSzPct val="90000"/>
                <a:buFont typeface="Wingdings 2" panose="05020102010507070707" pitchFamily="18" charset="2"/>
                <a:buChar char=""/>
                <a:tabLst>
                  <a:tab pos="627063" algn="l"/>
                </a:tabLst>
                <a:defRPr kumimoji="1" sz="24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–"/>
                <a:defRPr kumimoji="1" sz="22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400" b="0" i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Rectangle 19"/>
            <p:cNvSpPr>
              <a:spLocks noChangeAspect="1" noChangeArrowheads="1"/>
            </p:cNvSpPr>
            <p:nvPr/>
          </p:nvSpPr>
          <p:spPr bwMode="auto">
            <a:xfrm rot="5400000">
              <a:off x="2544" y="3322"/>
              <a:ext cx="288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latinLnBrk="1">
                <a:spcBef>
                  <a:spcPct val="20000"/>
                </a:spcBef>
                <a:buClr>
                  <a:srgbClr val="99CC00"/>
                </a:buClr>
                <a:buSzPct val="7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FF3300"/>
                </a:buClr>
                <a:buSzPct val="90000"/>
                <a:buFont typeface="Wingdings 2" panose="05020102010507070707" pitchFamily="18" charset="2"/>
                <a:buChar char=""/>
                <a:tabLst>
                  <a:tab pos="627063" algn="l"/>
                </a:tabLst>
                <a:defRPr kumimoji="1" sz="24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–"/>
                <a:defRPr kumimoji="1" sz="22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400" b="0" i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Rectangle 20"/>
            <p:cNvSpPr>
              <a:spLocks noChangeAspect="1" noChangeArrowheads="1"/>
            </p:cNvSpPr>
            <p:nvPr/>
          </p:nvSpPr>
          <p:spPr bwMode="auto">
            <a:xfrm rot="5400000">
              <a:off x="2640" y="3322"/>
              <a:ext cx="288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latinLnBrk="1">
                <a:spcBef>
                  <a:spcPct val="20000"/>
                </a:spcBef>
                <a:buClr>
                  <a:srgbClr val="99CC00"/>
                </a:buClr>
                <a:buSzPct val="7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FF3300"/>
                </a:buClr>
                <a:buSzPct val="90000"/>
                <a:buFont typeface="Wingdings 2" panose="05020102010507070707" pitchFamily="18" charset="2"/>
                <a:buChar char=""/>
                <a:tabLst>
                  <a:tab pos="627063" algn="l"/>
                </a:tabLst>
                <a:defRPr kumimoji="1" sz="24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–"/>
                <a:defRPr kumimoji="1" sz="22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400" b="0" i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Rectangle 21"/>
            <p:cNvSpPr>
              <a:spLocks noChangeAspect="1" noChangeArrowheads="1"/>
            </p:cNvSpPr>
            <p:nvPr/>
          </p:nvSpPr>
          <p:spPr bwMode="auto">
            <a:xfrm rot="5400000">
              <a:off x="2736" y="3322"/>
              <a:ext cx="288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latinLnBrk="1">
                <a:spcBef>
                  <a:spcPct val="20000"/>
                </a:spcBef>
                <a:buClr>
                  <a:srgbClr val="99CC00"/>
                </a:buClr>
                <a:buSzPct val="7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FF3300"/>
                </a:buClr>
                <a:buSzPct val="90000"/>
                <a:buFont typeface="Wingdings 2" panose="05020102010507070707" pitchFamily="18" charset="2"/>
                <a:buChar char=""/>
                <a:tabLst>
                  <a:tab pos="627063" algn="l"/>
                </a:tabLst>
                <a:defRPr kumimoji="1" sz="24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–"/>
                <a:defRPr kumimoji="1" sz="22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400" b="0" i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Rectangle 22"/>
            <p:cNvSpPr>
              <a:spLocks noChangeAspect="1" noChangeArrowheads="1"/>
            </p:cNvSpPr>
            <p:nvPr/>
          </p:nvSpPr>
          <p:spPr bwMode="auto">
            <a:xfrm rot="5400000">
              <a:off x="1968" y="2602"/>
              <a:ext cx="288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 latinLnBrk="1">
                <a:spcBef>
                  <a:spcPct val="20000"/>
                </a:spcBef>
                <a:buClr>
                  <a:srgbClr val="99CC00"/>
                </a:buClr>
                <a:buSzPct val="7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FF3300"/>
                </a:buClr>
                <a:buSzPct val="90000"/>
                <a:buFont typeface="Wingdings 2" panose="05020102010507070707" pitchFamily="18" charset="2"/>
                <a:buChar char=""/>
                <a:tabLst>
                  <a:tab pos="627063" algn="l"/>
                </a:tabLst>
                <a:defRPr kumimoji="1" sz="24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–"/>
                <a:defRPr kumimoji="1" sz="22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400" b="0" i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Rectangle 23"/>
            <p:cNvSpPr>
              <a:spLocks noChangeAspect="1" noChangeArrowheads="1"/>
            </p:cNvSpPr>
            <p:nvPr/>
          </p:nvSpPr>
          <p:spPr bwMode="auto">
            <a:xfrm rot="5400000">
              <a:off x="2064" y="2602"/>
              <a:ext cx="288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 latinLnBrk="1">
                <a:spcBef>
                  <a:spcPct val="20000"/>
                </a:spcBef>
                <a:buClr>
                  <a:srgbClr val="99CC00"/>
                </a:buClr>
                <a:buSzPct val="7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FF3300"/>
                </a:buClr>
                <a:buSzPct val="90000"/>
                <a:buFont typeface="Wingdings 2" panose="05020102010507070707" pitchFamily="18" charset="2"/>
                <a:buChar char=""/>
                <a:tabLst>
                  <a:tab pos="627063" algn="l"/>
                </a:tabLst>
                <a:defRPr kumimoji="1" sz="24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–"/>
                <a:defRPr kumimoji="1" sz="22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400" b="0" i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Rectangle 24"/>
            <p:cNvSpPr>
              <a:spLocks noChangeAspect="1" noChangeArrowheads="1"/>
            </p:cNvSpPr>
            <p:nvPr/>
          </p:nvSpPr>
          <p:spPr bwMode="auto">
            <a:xfrm rot="5400000">
              <a:off x="2160" y="2602"/>
              <a:ext cx="288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 latinLnBrk="1">
                <a:spcBef>
                  <a:spcPct val="20000"/>
                </a:spcBef>
                <a:buClr>
                  <a:srgbClr val="99CC00"/>
                </a:buClr>
                <a:buSzPct val="7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FF3300"/>
                </a:buClr>
                <a:buSzPct val="90000"/>
                <a:buFont typeface="Wingdings 2" panose="05020102010507070707" pitchFamily="18" charset="2"/>
                <a:buChar char=""/>
                <a:tabLst>
                  <a:tab pos="627063" algn="l"/>
                </a:tabLst>
                <a:defRPr kumimoji="1" sz="24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–"/>
                <a:defRPr kumimoji="1" sz="22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400" b="0" i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Rectangle 25"/>
            <p:cNvSpPr>
              <a:spLocks noChangeAspect="1" noChangeArrowheads="1"/>
            </p:cNvSpPr>
            <p:nvPr/>
          </p:nvSpPr>
          <p:spPr bwMode="auto">
            <a:xfrm rot="5400000">
              <a:off x="2256" y="2602"/>
              <a:ext cx="288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 latinLnBrk="1">
                <a:spcBef>
                  <a:spcPct val="20000"/>
                </a:spcBef>
                <a:buClr>
                  <a:srgbClr val="99CC00"/>
                </a:buClr>
                <a:buSzPct val="7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FF3300"/>
                </a:buClr>
                <a:buSzPct val="90000"/>
                <a:buFont typeface="Wingdings 2" panose="05020102010507070707" pitchFamily="18" charset="2"/>
                <a:buChar char=""/>
                <a:tabLst>
                  <a:tab pos="627063" algn="l"/>
                </a:tabLst>
                <a:defRPr kumimoji="1" sz="24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–"/>
                <a:defRPr kumimoji="1" sz="22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400" b="0" i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Rectangle 26"/>
            <p:cNvSpPr>
              <a:spLocks noChangeAspect="1" noChangeArrowheads="1"/>
            </p:cNvSpPr>
            <p:nvPr/>
          </p:nvSpPr>
          <p:spPr bwMode="auto">
            <a:xfrm rot="5400000">
              <a:off x="2352" y="2602"/>
              <a:ext cx="288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 latinLnBrk="1">
                <a:spcBef>
                  <a:spcPct val="20000"/>
                </a:spcBef>
                <a:buClr>
                  <a:srgbClr val="99CC00"/>
                </a:buClr>
                <a:buSzPct val="7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FF3300"/>
                </a:buClr>
                <a:buSzPct val="90000"/>
                <a:buFont typeface="Wingdings 2" panose="05020102010507070707" pitchFamily="18" charset="2"/>
                <a:buChar char=""/>
                <a:tabLst>
                  <a:tab pos="627063" algn="l"/>
                </a:tabLst>
                <a:defRPr kumimoji="1" sz="24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–"/>
                <a:defRPr kumimoji="1" sz="22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400" b="0" i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Rectangle 27"/>
            <p:cNvSpPr>
              <a:spLocks noChangeAspect="1" noChangeArrowheads="1"/>
            </p:cNvSpPr>
            <p:nvPr/>
          </p:nvSpPr>
          <p:spPr bwMode="auto">
            <a:xfrm rot="5400000">
              <a:off x="2640" y="2602"/>
              <a:ext cx="288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latinLnBrk="1">
                <a:spcBef>
                  <a:spcPct val="20000"/>
                </a:spcBef>
                <a:buClr>
                  <a:srgbClr val="99CC00"/>
                </a:buClr>
                <a:buSzPct val="7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FF3300"/>
                </a:buClr>
                <a:buSzPct val="90000"/>
                <a:buFont typeface="Wingdings 2" panose="05020102010507070707" pitchFamily="18" charset="2"/>
                <a:buChar char=""/>
                <a:tabLst>
                  <a:tab pos="627063" algn="l"/>
                </a:tabLst>
                <a:defRPr kumimoji="1" sz="24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–"/>
                <a:defRPr kumimoji="1" sz="22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400" b="0" i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Rectangle 28"/>
            <p:cNvSpPr>
              <a:spLocks noChangeAspect="1" noChangeArrowheads="1"/>
            </p:cNvSpPr>
            <p:nvPr/>
          </p:nvSpPr>
          <p:spPr bwMode="auto">
            <a:xfrm rot="5400000">
              <a:off x="2736" y="2602"/>
              <a:ext cx="288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latinLnBrk="1">
                <a:spcBef>
                  <a:spcPct val="20000"/>
                </a:spcBef>
                <a:buClr>
                  <a:srgbClr val="99CC00"/>
                </a:buClr>
                <a:buSzPct val="7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FF3300"/>
                </a:buClr>
                <a:buSzPct val="90000"/>
                <a:buFont typeface="Wingdings 2" panose="05020102010507070707" pitchFamily="18" charset="2"/>
                <a:buChar char=""/>
                <a:tabLst>
                  <a:tab pos="627063" algn="l"/>
                </a:tabLst>
                <a:defRPr kumimoji="1" sz="24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–"/>
                <a:defRPr kumimoji="1" sz="22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400" b="0" i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Rectangle 29"/>
            <p:cNvSpPr>
              <a:spLocks noChangeAspect="1" noChangeArrowheads="1"/>
            </p:cNvSpPr>
            <p:nvPr/>
          </p:nvSpPr>
          <p:spPr bwMode="auto">
            <a:xfrm>
              <a:off x="2016" y="3514"/>
              <a:ext cx="1056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99CC00"/>
                </a:buClr>
                <a:buSzPct val="7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FF3300"/>
                </a:buClr>
                <a:buSzPct val="90000"/>
                <a:buFont typeface="Wingdings 2" panose="05020102010507070707" pitchFamily="18" charset="2"/>
                <a:buChar char=""/>
                <a:tabLst>
                  <a:tab pos="627063" algn="l"/>
                </a:tabLst>
                <a:defRPr kumimoji="1" sz="24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–"/>
                <a:defRPr kumimoji="1" sz="22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400" i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응용 프로그램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400" i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메시지 큐 </a:t>
              </a:r>
              <a:r>
                <a:rPr lang="en-US" altLang="ko-KR" sz="1400" i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#1</a:t>
              </a:r>
            </a:p>
          </p:txBody>
        </p:sp>
        <p:sp>
          <p:nvSpPr>
            <p:cNvPr id="56" name="Rectangle 30"/>
            <p:cNvSpPr>
              <a:spLocks noChangeAspect="1" noChangeArrowheads="1"/>
            </p:cNvSpPr>
            <p:nvPr/>
          </p:nvSpPr>
          <p:spPr bwMode="auto">
            <a:xfrm rot="5400000">
              <a:off x="2448" y="2602"/>
              <a:ext cx="288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 latinLnBrk="1">
                <a:spcBef>
                  <a:spcPct val="20000"/>
                </a:spcBef>
                <a:buClr>
                  <a:srgbClr val="99CC00"/>
                </a:buClr>
                <a:buSzPct val="7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FF3300"/>
                </a:buClr>
                <a:buSzPct val="90000"/>
                <a:buFont typeface="Wingdings 2" panose="05020102010507070707" pitchFamily="18" charset="2"/>
                <a:buChar char=""/>
                <a:tabLst>
                  <a:tab pos="627063" algn="l"/>
                </a:tabLst>
                <a:defRPr kumimoji="1" sz="24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–"/>
                <a:defRPr kumimoji="1" sz="22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400" b="0" i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Rectangle 31"/>
            <p:cNvSpPr>
              <a:spLocks noChangeAspect="1" noChangeArrowheads="1"/>
            </p:cNvSpPr>
            <p:nvPr/>
          </p:nvSpPr>
          <p:spPr bwMode="auto">
            <a:xfrm rot="5400000">
              <a:off x="2544" y="2602"/>
              <a:ext cx="288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 latinLnBrk="1">
                <a:spcBef>
                  <a:spcPct val="20000"/>
                </a:spcBef>
                <a:buClr>
                  <a:srgbClr val="99CC00"/>
                </a:buClr>
                <a:buSzPct val="7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FF3300"/>
                </a:buClr>
                <a:buSzPct val="90000"/>
                <a:buFont typeface="Wingdings 2" panose="05020102010507070707" pitchFamily="18" charset="2"/>
                <a:buChar char=""/>
                <a:tabLst>
                  <a:tab pos="627063" algn="l"/>
                </a:tabLst>
                <a:defRPr kumimoji="1" sz="24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–"/>
                <a:defRPr kumimoji="1" sz="22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400" b="0" i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Rectangle 32"/>
            <p:cNvSpPr>
              <a:spLocks noChangeAspect="1" noChangeArrowheads="1"/>
            </p:cNvSpPr>
            <p:nvPr/>
          </p:nvSpPr>
          <p:spPr bwMode="auto">
            <a:xfrm rot="5400000">
              <a:off x="1968" y="1882"/>
              <a:ext cx="288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 latinLnBrk="1">
                <a:spcBef>
                  <a:spcPct val="20000"/>
                </a:spcBef>
                <a:buClr>
                  <a:srgbClr val="99CC00"/>
                </a:buClr>
                <a:buSzPct val="7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FF3300"/>
                </a:buClr>
                <a:buSzPct val="90000"/>
                <a:buFont typeface="Wingdings 2" panose="05020102010507070707" pitchFamily="18" charset="2"/>
                <a:buChar char=""/>
                <a:tabLst>
                  <a:tab pos="627063" algn="l"/>
                </a:tabLst>
                <a:defRPr kumimoji="1" sz="24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–"/>
                <a:defRPr kumimoji="1" sz="22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400" b="0" i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Rectangle 33"/>
            <p:cNvSpPr>
              <a:spLocks noChangeAspect="1" noChangeArrowheads="1"/>
            </p:cNvSpPr>
            <p:nvPr/>
          </p:nvSpPr>
          <p:spPr bwMode="auto">
            <a:xfrm rot="5400000">
              <a:off x="2064" y="1882"/>
              <a:ext cx="288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 latinLnBrk="1">
                <a:spcBef>
                  <a:spcPct val="20000"/>
                </a:spcBef>
                <a:buClr>
                  <a:srgbClr val="99CC00"/>
                </a:buClr>
                <a:buSzPct val="7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FF3300"/>
                </a:buClr>
                <a:buSzPct val="90000"/>
                <a:buFont typeface="Wingdings 2" panose="05020102010507070707" pitchFamily="18" charset="2"/>
                <a:buChar char=""/>
                <a:tabLst>
                  <a:tab pos="627063" algn="l"/>
                </a:tabLst>
                <a:defRPr kumimoji="1" sz="24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–"/>
                <a:defRPr kumimoji="1" sz="22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400" b="0" i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Rectangle 34"/>
            <p:cNvSpPr>
              <a:spLocks noChangeAspect="1" noChangeArrowheads="1"/>
            </p:cNvSpPr>
            <p:nvPr/>
          </p:nvSpPr>
          <p:spPr bwMode="auto">
            <a:xfrm rot="5400000">
              <a:off x="2160" y="1882"/>
              <a:ext cx="288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 latinLnBrk="1">
                <a:spcBef>
                  <a:spcPct val="20000"/>
                </a:spcBef>
                <a:buClr>
                  <a:srgbClr val="99CC00"/>
                </a:buClr>
                <a:buSzPct val="7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FF3300"/>
                </a:buClr>
                <a:buSzPct val="90000"/>
                <a:buFont typeface="Wingdings 2" panose="05020102010507070707" pitchFamily="18" charset="2"/>
                <a:buChar char=""/>
                <a:tabLst>
                  <a:tab pos="627063" algn="l"/>
                </a:tabLst>
                <a:defRPr kumimoji="1" sz="24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–"/>
                <a:defRPr kumimoji="1" sz="22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400" b="0" i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Rectangle 35"/>
            <p:cNvSpPr>
              <a:spLocks noChangeAspect="1" noChangeArrowheads="1"/>
            </p:cNvSpPr>
            <p:nvPr/>
          </p:nvSpPr>
          <p:spPr bwMode="auto">
            <a:xfrm rot="5400000">
              <a:off x="2640" y="1882"/>
              <a:ext cx="288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 latinLnBrk="1">
                <a:spcBef>
                  <a:spcPct val="20000"/>
                </a:spcBef>
                <a:buClr>
                  <a:srgbClr val="99CC00"/>
                </a:buClr>
                <a:buSzPct val="7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FF3300"/>
                </a:buClr>
                <a:buSzPct val="90000"/>
                <a:buFont typeface="Wingdings 2" panose="05020102010507070707" pitchFamily="18" charset="2"/>
                <a:buChar char=""/>
                <a:tabLst>
                  <a:tab pos="627063" algn="l"/>
                </a:tabLst>
                <a:defRPr kumimoji="1" sz="24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–"/>
                <a:defRPr kumimoji="1" sz="22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400" b="0" i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Rectangle 36"/>
            <p:cNvSpPr>
              <a:spLocks noChangeAspect="1" noChangeArrowheads="1"/>
            </p:cNvSpPr>
            <p:nvPr/>
          </p:nvSpPr>
          <p:spPr bwMode="auto">
            <a:xfrm rot="5400000">
              <a:off x="2736" y="1882"/>
              <a:ext cx="288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99CC00"/>
                </a:buClr>
                <a:buSzPct val="7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FF3300"/>
                </a:buClr>
                <a:buSzPct val="90000"/>
                <a:buFont typeface="Wingdings 2" panose="05020102010507070707" pitchFamily="18" charset="2"/>
                <a:buChar char=""/>
                <a:tabLst>
                  <a:tab pos="627063" algn="l"/>
                </a:tabLst>
                <a:defRPr kumimoji="1" sz="24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–"/>
                <a:defRPr kumimoji="1" sz="22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400" i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Rectangle 37"/>
            <p:cNvSpPr>
              <a:spLocks noChangeAspect="1" noChangeArrowheads="1"/>
            </p:cNvSpPr>
            <p:nvPr/>
          </p:nvSpPr>
          <p:spPr bwMode="auto">
            <a:xfrm rot="5400000">
              <a:off x="2448" y="1882"/>
              <a:ext cx="288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 latinLnBrk="1">
                <a:spcBef>
                  <a:spcPct val="20000"/>
                </a:spcBef>
                <a:buClr>
                  <a:srgbClr val="99CC00"/>
                </a:buClr>
                <a:buSzPct val="7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FF3300"/>
                </a:buClr>
                <a:buSzPct val="90000"/>
                <a:buFont typeface="Wingdings 2" panose="05020102010507070707" pitchFamily="18" charset="2"/>
                <a:buChar char=""/>
                <a:tabLst>
                  <a:tab pos="627063" algn="l"/>
                </a:tabLst>
                <a:defRPr kumimoji="1" sz="24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–"/>
                <a:defRPr kumimoji="1" sz="22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400" b="0" i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Rectangle 38"/>
            <p:cNvSpPr>
              <a:spLocks noChangeAspect="1" noChangeArrowheads="1"/>
            </p:cNvSpPr>
            <p:nvPr/>
          </p:nvSpPr>
          <p:spPr bwMode="auto">
            <a:xfrm rot="5400000">
              <a:off x="2544" y="1882"/>
              <a:ext cx="288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99CC00"/>
                </a:buClr>
                <a:buSzPct val="7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FF3300"/>
                </a:buClr>
                <a:buSzPct val="90000"/>
                <a:buFont typeface="Wingdings 2" panose="05020102010507070707" pitchFamily="18" charset="2"/>
                <a:buChar char=""/>
                <a:tabLst>
                  <a:tab pos="627063" algn="l"/>
                </a:tabLst>
                <a:defRPr kumimoji="1" sz="24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–"/>
                <a:defRPr kumimoji="1" sz="22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400" i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Rectangle 39"/>
            <p:cNvSpPr>
              <a:spLocks noChangeAspect="1" noChangeArrowheads="1"/>
            </p:cNvSpPr>
            <p:nvPr/>
          </p:nvSpPr>
          <p:spPr bwMode="auto">
            <a:xfrm rot="5400000">
              <a:off x="2256" y="1882"/>
              <a:ext cx="288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 latinLnBrk="1">
                <a:spcBef>
                  <a:spcPct val="20000"/>
                </a:spcBef>
                <a:buClr>
                  <a:srgbClr val="99CC00"/>
                </a:buClr>
                <a:buSzPct val="7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FF3300"/>
                </a:buClr>
                <a:buSzPct val="90000"/>
                <a:buFont typeface="Wingdings 2" panose="05020102010507070707" pitchFamily="18" charset="2"/>
                <a:buChar char=""/>
                <a:tabLst>
                  <a:tab pos="627063" algn="l"/>
                </a:tabLst>
                <a:defRPr kumimoji="1" sz="24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–"/>
                <a:defRPr kumimoji="1" sz="22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400" b="0" i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Rectangle 40"/>
            <p:cNvSpPr>
              <a:spLocks noChangeAspect="1" noChangeArrowheads="1"/>
            </p:cNvSpPr>
            <p:nvPr/>
          </p:nvSpPr>
          <p:spPr bwMode="auto">
            <a:xfrm rot="5400000">
              <a:off x="2352" y="1882"/>
              <a:ext cx="288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99CC00"/>
                </a:buClr>
                <a:buSzPct val="7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FF3300"/>
                </a:buClr>
                <a:buSzPct val="90000"/>
                <a:buFont typeface="Wingdings 2" panose="05020102010507070707" pitchFamily="18" charset="2"/>
                <a:buChar char=""/>
                <a:tabLst>
                  <a:tab pos="627063" algn="l"/>
                </a:tabLst>
                <a:defRPr kumimoji="1" sz="24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–"/>
                <a:defRPr kumimoji="1" sz="22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400" i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Line 41"/>
            <p:cNvSpPr>
              <a:spLocks noChangeAspect="1" noChangeShapeType="1"/>
            </p:cNvSpPr>
            <p:nvPr/>
          </p:nvSpPr>
          <p:spPr bwMode="auto">
            <a:xfrm>
              <a:off x="1728" y="1930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" name="Line 42"/>
            <p:cNvSpPr>
              <a:spLocks noChangeAspect="1" noChangeShapeType="1"/>
            </p:cNvSpPr>
            <p:nvPr/>
          </p:nvSpPr>
          <p:spPr bwMode="auto">
            <a:xfrm>
              <a:off x="1728" y="2650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" name="Line 43"/>
            <p:cNvSpPr>
              <a:spLocks noChangeAspect="1" noChangeShapeType="1"/>
            </p:cNvSpPr>
            <p:nvPr/>
          </p:nvSpPr>
          <p:spPr bwMode="auto">
            <a:xfrm>
              <a:off x="1728" y="3370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" name="Line 44"/>
            <p:cNvSpPr>
              <a:spLocks noChangeAspect="1" noChangeShapeType="1"/>
            </p:cNvSpPr>
            <p:nvPr/>
          </p:nvSpPr>
          <p:spPr bwMode="auto">
            <a:xfrm>
              <a:off x="1728" y="1546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" name="Line 45"/>
            <p:cNvSpPr>
              <a:spLocks noChangeAspect="1" noChangeShapeType="1"/>
            </p:cNvSpPr>
            <p:nvPr/>
          </p:nvSpPr>
          <p:spPr bwMode="auto">
            <a:xfrm>
              <a:off x="1248" y="236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" name="Line 46"/>
            <p:cNvSpPr>
              <a:spLocks noChangeAspect="1" noChangeShapeType="1"/>
            </p:cNvSpPr>
            <p:nvPr/>
          </p:nvSpPr>
          <p:spPr bwMode="auto">
            <a:xfrm>
              <a:off x="1248" y="255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" name="Rectangle 47"/>
            <p:cNvSpPr>
              <a:spLocks noChangeAspect="1" noChangeArrowheads="1"/>
            </p:cNvSpPr>
            <p:nvPr/>
          </p:nvSpPr>
          <p:spPr bwMode="auto">
            <a:xfrm>
              <a:off x="2016" y="2794"/>
              <a:ext cx="1056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99CC00"/>
                </a:buClr>
                <a:buSzPct val="7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FF3300"/>
                </a:buClr>
                <a:buSzPct val="90000"/>
                <a:buFont typeface="Wingdings 2" panose="05020102010507070707" pitchFamily="18" charset="2"/>
                <a:buChar char=""/>
                <a:tabLst>
                  <a:tab pos="627063" algn="l"/>
                </a:tabLst>
                <a:defRPr kumimoji="1" sz="24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–"/>
                <a:defRPr kumimoji="1" sz="22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400" i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응용 프로그램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400" i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메시지 큐 </a:t>
              </a:r>
              <a:r>
                <a:rPr lang="en-US" altLang="ko-KR" sz="1400" i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#2</a:t>
              </a:r>
            </a:p>
          </p:txBody>
        </p:sp>
        <p:sp>
          <p:nvSpPr>
            <p:cNvPr id="74" name="Rectangle 48"/>
            <p:cNvSpPr>
              <a:spLocks noChangeAspect="1" noChangeArrowheads="1"/>
            </p:cNvSpPr>
            <p:nvPr/>
          </p:nvSpPr>
          <p:spPr bwMode="auto">
            <a:xfrm>
              <a:off x="2016" y="2074"/>
              <a:ext cx="1056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99CC00"/>
                </a:buClr>
                <a:buSzPct val="7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FF3300"/>
                </a:buClr>
                <a:buSzPct val="90000"/>
                <a:buFont typeface="Wingdings 2" panose="05020102010507070707" pitchFamily="18" charset="2"/>
                <a:buChar char=""/>
                <a:tabLst>
                  <a:tab pos="627063" algn="l"/>
                </a:tabLst>
                <a:defRPr kumimoji="1" sz="24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–"/>
                <a:defRPr kumimoji="1" sz="22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400" i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응용 프로그램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400" i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메시지 큐 </a:t>
              </a:r>
              <a:r>
                <a:rPr lang="en-US" altLang="ko-KR" sz="1400" i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#3</a:t>
              </a:r>
            </a:p>
          </p:txBody>
        </p:sp>
        <p:sp>
          <p:nvSpPr>
            <p:cNvPr id="75" name="Rectangle 49"/>
            <p:cNvSpPr>
              <a:spLocks noChangeAspect="1" noChangeArrowheads="1"/>
            </p:cNvSpPr>
            <p:nvPr/>
          </p:nvSpPr>
          <p:spPr bwMode="auto">
            <a:xfrm>
              <a:off x="1728" y="1258"/>
              <a:ext cx="1056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99CC00"/>
                </a:buClr>
                <a:buSzPct val="7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FF3300"/>
                </a:buClr>
                <a:buSzPct val="90000"/>
                <a:buFont typeface="Wingdings 2" panose="05020102010507070707" pitchFamily="18" charset="2"/>
                <a:buChar char=""/>
                <a:tabLst>
                  <a:tab pos="627063" algn="l"/>
                </a:tabLst>
                <a:defRPr kumimoji="1" sz="24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–"/>
                <a:defRPr kumimoji="1" sz="22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i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...</a:t>
              </a:r>
            </a:p>
          </p:txBody>
        </p:sp>
        <p:sp>
          <p:nvSpPr>
            <p:cNvPr id="76" name="Line 50"/>
            <p:cNvSpPr>
              <a:spLocks noChangeAspect="1" noChangeShapeType="1"/>
            </p:cNvSpPr>
            <p:nvPr/>
          </p:nvSpPr>
          <p:spPr bwMode="auto">
            <a:xfrm>
              <a:off x="3264" y="245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7" name="Rectangle 51"/>
            <p:cNvSpPr>
              <a:spLocks noChangeAspect="1" noChangeArrowheads="1"/>
            </p:cNvSpPr>
            <p:nvPr/>
          </p:nvSpPr>
          <p:spPr bwMode="auto">
            <a:xfrm>
              <a:off x="3264" y="3456"/>
              <a:ext cx="38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99CC00"/>
                </a:buClr>
                <a:buSzPct val="7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FF3300"/>
                </a:buClr>
                <a:buSzPct val="90000"/>
                <a:buFont typeface="Wingdings 2" panose="05020102010507070707" pitchFamily="18" charset="2"/>
                <a:buChar char=""/>
                <a:tabLst>
                  <a:tab pos="627063" algn="l"/>
                </a:tabLst>
                <a:defRPr kumimoji="1" sz="24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–"/>
                <a:defRPr kumimoji="1" sz="22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400" i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처리</a:t>
              </a:r>
            </a:p>
          </p:txBody>
        </p:sp>
        <p:sp>
          <p:nvSpPr>
            <p:cNvPr id="78" name="Line 52"/>
            <p:cNvSpPr>
              <a:spLocks noChangeAspect="1" noChangeShapeType="1"/>
            </p:cNvSpPr>
            <p:nvPr/>
          </p:nvSpPr>
          <p:spPr bwMode="auto">
            <a:xfrm>
              <a:off x="2928" y="193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9" name="Line 53"/>
            <p:cNvSpPr>
              <a:spLocks noChangeAspect="1" noChangeShapeType="1"/>
            </p:cNvSpPr>
            <p:nvPr/>
          </p:nvSpPr>
          <p:spPr bwMode="auto">
            <a:xfrm flipV="1">
              <a:off x="3264" y="1392"/>
              <a:ext cx="0" cy="5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0" name="Line 54"/>
            <p:cNvSpPr>
              <a:spLocks noChangeAspect="1" noChangeShapeType="1"/>
            </p:cNvSpPr>
            <p:nvPr/>
          </p:nvSpPr>
          <p:spPr bwMode="auto">
            <a:xfrm>
              <a:off x="3264" y="139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1" name="Rectangle 55"/>
            <p:cNvSpPr>
              <a:spLocks noChangeAspect="1" noChangeArrowheads="1"/>
            </p:cNvSpPr>
            <p:nvPr/>
          </p:nvSpPr>
          <p:spPr bwMode="auto">
            <a:xfrm>
              <a:off x="3264" y="1200"/>
              <a:ext cx="38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99CC00"/>
                </a:buClr>
                <a:buSzPct val="7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FF3300"/>
                </a:buClr>
                <a:buSzPct val="90000"/>
                <a:buFont typeface="Wingdings 2" panose="05020102010507070707" pitchFamily="18" charset="2"/>
                <a:buChar char=""/>
                <a:tabLst>
                  <a:tab pos="627063" algn="l"/>
                </a:tabLst>
                <a:defRPr kumimoji="1" sz="24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–"/>
                <a:defRPr kumimoji="1" sz="22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400" i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대기</a:t>
              </a:r>
            </a:p>
          </p:txBody>
        </p:sp>
        <p:sp>
          <p:nvSpPr>
            <p:cNvPr id="82" name="Rectangle 56"/>
            <p:cNvSpPr>
              <a:spLocks noChangeAspect="1" noChangeArrowheads="1"/>
            </p:cNvSpPr>
            <p:nvPr/>
          </p:nvSpPr>
          <p:spPr bwMode="auto">
            <a:xfrm>
              <a:off x="3264" y="2256"/>
              <a:ext cx="38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99CC00"/>
                </a:buClr>
                <a:buSzPct val="7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FF3300"/>
                </a:buClr>
                <a:buSzPct val="90000"/>
                <a:buFont typeface="Wingdings 2" panose="05020102010507070707" pitchFamily="18" charset="2"/>
                <a:buChar char=""/>
                <a:tabLst>
                  <a:tab pos="627063" algn="l"/>
                </a:tabLst>
                <a:defRPr kumimoji="1" sz="24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har char="–"/>
                <a:defRPr kumimoji="1" sz="22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400" i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처리</a:t>
              </a:r>
            </a:p>
          </p:txBody>
        </p:sp>
        <p:sp>
          <p:nvSpPr>
            <p:cNvPr id="83" name="Line 57"/>
            <p:cNvSpPr>
              <a:spLocks noChangeAspect="1" noChangeShapeType="1"/>
            </p:cNvSpPr>
            <p:nvPr/>
          </p:nvSpPr>
          <p:spPr bwMode="auto">
            <a:xfrm>
              <a:off x="2928" y="265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4" name="Line 58"/>
            <p:cNvSpPr>
              <a:spLocks noChangeAspect="1" noChangeShapeType="1"/>
            </p:cNvSpPr>
            <p:nvPr/>
          </p:nvSpPr>
          <p:spPr bwMode="auto">
            <a:xfrm flipV="1">
              <a:off x="3264" y="245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pic>
          <p:nvPicPr>
            <p:cNvPr id="85" name="Picture 6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1" y="748"/>
              <a:ext cx="1360" cy="1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6" name="Picture 6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1" y="3084"/>
              <a:ext cx="1360" cy="1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7" name="Picture 6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1" y="1887"/>
              <a:ext cx="1360" cy="1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" name="Line 63"/>
            <p:cNvSpPr>
              <a:spLocks noChangeAspect="1" noChangeShapeType="1"/>
            </p:cNvSpPr>
            <p:nvPr/>
          </p:nvSpPr>
          <p:spPr bwMode="auto">
            <a:xfrm>
              <a:off x="3264" y="364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9" name="Line 64"/>
            <p:cNvSpPr>
              <a:spLocks noChangeAspect="1" noChangeShapeType="1"/>
            </p:cNvSpPr>
            <p:nvPr/>
          </p:nvSpPr>
          <p:spPr bwMode="auto">
            <a:xfrm>
              <a:off x="2928" y="336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0" name="Line 65"/>
            <p:cNvSpPr>
              <a:spLocks noChangeAspect="1" noChangeShapeType="1"/>
            </p:cNvSpPr>
            <p:nvPr/>
          </p:nvSpPr>
          <p:spPr bwMode="auto">
            <a:xfrm flipV="1">
              <a:off x="3264" y="33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91" name="TextBox 67"/>
          <p:cNvSpPr txBox="1">
            <a:spLocks noChangeArrowheads="1"/>
          </p:cNvSpPr>
          <p:nvPr/>
        </p:nvSpPr>
        <p:spPr bwMode="auto">
          <a:xfrm>
            <a:off x="7037388" y="749408"/>
            <a:ext cx="4564062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99CC00"/>
              </a:buClr>
              <a:buSzPct val="7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3300"/>
              </a:buClr>
              <a:buSzPct val="90000"/>
              <a:buFont typeface="Wingdings 2" panose="05020102010507070707" pitchFamily="18" charset="2"/>
              <a:buChar char=""/>
              <a:tabLst>
                <a:tab pos="627063" algn="l"/>
              </a:tabLst>
              <a:defRPr kumimoji="1" sz="24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–"/>
              <a:defRPr kumimoji="1" sz="22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메시지란</a:t>
            </a:r>
            <a:r>
              <a:rPr lang="en-US" altLang="ko-KR" sz="14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운영체제가 프로그램의 외부 또는 내부에 변화가 발생</a:t>
            </a:r>
            <a:endParaRPr lang="en-US" altLang="ko-KR" sz="1400" b="0" i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했음을 해당 프로그램에 알리기 위한 수단</a:t>
            </a:r>
            <a:endParaRPr lang="en-US" altLang="ko-KR" sz="1400" b="0" i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è"/>
            </a:pPr>
            <a:r>
              <a:rPr lang="ko-KR" altLang="en-US" sz="1400" b="0" i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순차적 수행 프로그램</a:t>
            </a:r>
            <a:r>
              <a:rPr lang="en-US" altLang="ko-KR" sz="1400" b="0" i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400" b="0" i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도스용</a:t>
            </a:r>
            <a:r>
              <a:rPr lang="en-US" altLang="ko-KR" sz="1400" b="0" i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b="0" i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콘솔용</a:t>
            </a:r>
            <a:r>
              <a:rPr lang="en-US" altLang="ko-KR" sz="1400" b="0" i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  <a:r>
              <a:rPr lang="ko-KR" altLang="en-US" sz="1400" b="0" i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과 </a:t>
            </a:r>
            <a:br>
              <a:rPr lang="en-US" altLang="ko-KR" sz="1400" b="0" i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lang="en-US" altLang="ko-KR" sz="1400" b="0" i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</a:t>
            </a:r>
            <a:r>
              <a:rPr lang="ko-KR" altLang="en-US" sz="1400" b="0" i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메시지에 따른 코드의 실행</a:t>
            </a:r>
            <a:r>
              <a:rPr lang="en-US" altLang="ko-KR" sz="1400" b="0" i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b="0" i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프로그램</a:t>
            </a:r>
            <a:r>
              <a:rPr lang="en-US" altLang="ko-KR" sz="1400" b="0" i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400" b="0" i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윈도우</a:t>
            </a:r>
            <a:r>
              <a:rPr lang="en-US" altLang="ko-KR" sz="1400" b="0" i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  <a:r>
              <a:rPr lang="ko-KR" altLang="en-US" sz="1400" b="0" i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의 차이</a:t>
            </a:r>
            <a:endParaRPr lang="ko-KR" altLang="en-US" sz="1400" b="0" i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69"/>
          <p:cNvSpPr txBox="1">
            <a:spLocks noChangeArrowheads="1"/>
          </p:cNvSpPr>
          <p:nvPr/>
        </p:nvSpPr>
        <p:spPr bwMode="auto">
          <a:xfrm>
            <a:off x="842963" y="5331036"/>
            <a:ext cx="22844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99CC00"/>
              </a:buClr>
              <a:buSzPct val="7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3300"/>
              </a:buClr>
              <a:buSzPct val="90000"/>
              <a:buFont typeface="Wingdings 2" panose="05020102010507070707" pitchFamily="18" charset="2"/>
              <a:buChar char=""/>
              <a:tabLst>
                <a:tab pos="627063" algn="l"/>
              </a:tabLst>
              <a:defRPr kumimoji="1" sz="24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–"/>
              <a:defRPr kumimoji="1" sz="22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모든 윈도우 프로그램은</a:t>
            </a:r>
            <a:endParaRPr lang="en-US" altLang="ko-KR" sz="1400" b="0" i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자신의 메시지 큐가 있고</a:t>
            </a:r>
            <a:r>
              <a:rPr lang="en-US" altLang="ko-KR" sz="14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운영체제에 등록되어 있다</a:t>
            </a:r>
          </a:p>
        </p:txBody>
      </p:sp>
      <p:sp>
        <p:nvSpPr>
          <p:cNvPr id="93" name="TextBox 69"/>
          <p:cNvSpPr txBox="1">
            <a:spLocks noChangeArrowheads="1"/>
          </p:cNvSpPr>
          <p:nvPr/>
        </p:nvSpPr>
        <p:spPr bwMode="auto">
          <a:xfrm>
            <a:off x="3700463" y="3402224"/>
            <a:ext cx="13128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99CC00"/>
              </a:buClr>
              <a:buSzPct val="7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3300"/>
              </a:buClr>
              <a:buSzPct val="90000"/>
              <a:buFont typeface="Wingdings 2" panose="05020102010507070707" pitchFamily="18" charset="2"/>
              <a:buChar char=""/>
              <a:tabLst>
                <a:tab pos="627063" algn="l"/>
              </a:tabLst>
              <a:defRPr kumimoji="1" sz="24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–"/>
              <a:defRPr kumimoji="1" sz="22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Message Queue</a:t>
            </a:r>
            <a:endParaRPr lang="ko-KR" altLang="en-US" sz="1200" b="0" i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70"/>
          <p:cNvSpPr txBox="1">
            <a:spLocks noChangeArrowheads="1"/>
          </p:cNvSpPr>
          <p:nvPr/>
        </p:nvSpPr>
        <p:spPr bwMode="auto">
          <a:xfrm>
            <a:off x="7772400" y="2759286"/>
            <a:ext cx="205422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99CC00"/>
              </a:buClr>
              <a:buSzPct val="7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3300"/>
              </a:buClr>
              <a:buSzPct val="90000"/>
              <a:buFont typeface="Wingdings 2" panose="05020102010507070707" pitchFamily="18" charset="2"/>
              <a:buChar char=""/>
              <a:tabLst>
                <a:tab pos="627063" algn="l"/>
              </a:tabLst>
              <a:defRPr kumimoji="1" sz="24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–"/>
              <a:defRPr kumimoji="1" sz="22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윈도우는</a:t>
            </a:r>
            <a:endParaRPr lang="en-US" altLang="ko-KR" sz="1400" b="0" i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마이크로커널</a:t>
            </a:r>
            <a:endParaRPr lang="en-US" altLang="ko-KR" sz="1400" b="0" i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구조이다 </a:t>
            </a:r>
            <a:r>
              <a:rPr lang="en-US" altLang="ko-KR" sz="14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!!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400" b="0" i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유닉스와는</a:t>
            </a:r>
            <a:endParaRPr lang="en-US" altLang="ko-KR" sz="1400" b="0" i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차이가 있으며</a:t>
            </a:r>
            <a:endParaRPr lang="en-US" altLang="ko-KR" sz="1400" b="0" i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확인 필요 </a:t>
            </a:r>
            <a:r>
              <a:rPr lang="en-US" altLang="ko-KR" sz="14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!!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400" b="0" i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순서</a:t>
            </a:r>
            <a:r>
              <a:rPr lang="en-US" altLang="ko-KR" sz="14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14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커널 기동</a:t>
            </a:r>
            <a:endParaRPr lang="en-US" altLang="ko-KR" sz="1400" b="0" i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14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어플리케이션 기동</a:t>
            </a:r>
            <a:endParaRPr lang="en-US" altLang="ko-KR" sz="1400" b="0" i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14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어플리케이션 등록</a:t>
            </a:r>
            <a:endParaRPr lang="en-US" altLang="ko-KR" sz="1400" b="0" i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4) </a:t>
            </a:r>
            <a:r>
              <a:rPr lang="ko-KR" altLang="en-US" sz="14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운영</a:t>
            </a:r>
            <a:endParaRPr lang="en-US" altLang="ko-KR" sz="1400" b="0" i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è"/>
            </a:pPr>
            <a:r>
              <a:rPr lang="ko-KR" altLang="en-US" sz="1400" b="0" i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복덕방 구조</a:t>
            </a:r>
            <a:endParaRPr lang="en-US" altLang="ko-KR" sz="1400" b="0" i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 i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(Web</a:t>
            </a:r>
            <a:r>
              <a:rPr lang="ko-KR" altLang="en-US" sz="1400" b="0" i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의 구조와 동일</a:t>
            </a:r>
            <a:r>
              <a:rPr lang="en-US" altLang="ko-KR" sz="1400" b="0" i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  <a:endParaRPr lang="ko-KR" altLang="en-US" sz="1400" b="0" i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4620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43513" y="749408"/>
            <a:ext cx="6100175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42963" y="314325"/>
            <a:ext cx="3190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윈도우 운영체제의 특징</a:t>
            </a:r>
            <a:r>
              <a:rPr lang="en-US" altLang="ko-KR" b="1"/>
              <a:t>(3/3)</a:t>
            </a:r>
            <a:endParaRPr lang="ko-KR" altLang="en-US" b="1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43513" y="1011238"/>
            <a:ext cx="10216346" cy="4537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멀티태스킹과 멀티스레딩을 지원한다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멀티태스킹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(Multitasking)</a:t>
            </a:r>
          </a:p>
          <a:p>
            <a:pPr lvl="2" algn="l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운영체제가 여러 개의 응용 프로그램을 동시에 실행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algn="l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  방식은 시분할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(Unix)/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선점형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(Window)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의 두가지가 있음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lvl="2" algn="l"/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400" b="1">
                <a:sym typeface="Wingdings" panose="05000000000000000000" pitchFamily="2" charset="2"/>
              </a:rPr>
              <a:t>      </a:t>
            </a:r>
            <a:r>
              <a:rPr lang="ko-KR" altLang="en-US" sz="1400" b="1">
                <a:sym typeface="Wingdings" panose="05000000000000000000" pitchFamily="2" charset="2"/>
              </a:rPr>
              <a:t>비</a:t>
            </a:r>
            <a:r>
              <a:rPr lang="ko-KR" altLang="en-US" sz="1400">
                <a:sym typeface="Wingdings" panose="05000000000000000000" pitchFamily="2" charset="2"/>
              </a:rPr>
              <a:t>선점형 </a:t>
            </a:r>
            <a:r>
              <a:rPr lang="en-US" altLang="ko-KR" sz="1400">
                <a:sym typeface="Wingdings" panose="05000000000000000000" pitchFamily="2" charset="2"/>
              </a:rPr>
              <a:t>: </a:t>
            </a:r>
            <a:r>
              <a:rPr lang="ko-KR" altLang="en-US" sz="1400">
                <a:sym typeface="Wingdings" panose="05000000000000000000" pitchFamily="2" charset="2"/>
              </a:rPr>
              <a:t>현재 실행중인 프로세스보다 높은 우선 순위의 프로세스가 등장해도 바로 변경하지 않는 것</a:t>
            </a:r>
            <a:endParaRPr lang="en-US" altLang="ko-KR" sz="1400">
              <a:sym typeface="Wingdings" panose="05000000000000000000" pitchFamily="2" charset="2"/>
            </a:endParaRPr>
          </a:p>
          <a:p>
            <a:pPr algn="l"/>
            <a:r>
              <a:rPr lang="en-US" altLang="ko-KR" sz="1400">
                <a:sym typeface="Wingdings" panose="05000000000000000000" pitchFamily="2" charset="2"/>
              </a:rPr>
              <a:t>                 (</a:t>
            </a:r>
            <a:r>
              <a:rPr lang="ko-KR" altLang="en-US" sz="1400">
                <a:sym typeface="Wingdings" panose="05000000000000000000" pitchFamily="2" charset="2"/>
              </a:rPr>
              <a:t>예</a:t>
            </a:r>
            <a:r>
              <a:rPr lang="en-US" altLang="ko-KR" sz="1400">
                <a:sym typeface="Wingdings" panose="05000000000000000000" pitchFamily="2" charset="2"/>
              </a:rPr>
              <a:t>)  Window 3.X</a:t>
            </a:r>
          </a:p>
          <a:p>
            <a:pPr algn="l"/>
            <a:r>
              <a:rPr lang="en-US" altLang="ko-KR" sz="1400">
                <a:sym typeface="Wingdings" panose="05000000000000000000" pitchFamily="2" charset="2"/>
              </a:rPr>
              <a:t>      </a:t>
            </a:r>
            <a:r>
              <a:rPr lang="ko-KR" altLang="en-US" sz="1400">
                <a:sym typeface="Wingdings" panose="05000000000000000000" pitchFamily="2" charset="2"/>
              </a:rPr>
              <a:t>선점형 </a:t>
            </a:r>
            <a:r>
              <a:rPr lang="en-US" altLang="ko-KR" sz="1400">
                <a:sym typeface="Wingdings" panose="05000000000000000000" pitchFamily="2" charset="2"/>
              </a:rPr>
              <a:t>: </a:t>
            </a:r>
            <a:r>
              <a:rPr lang="ko-KR" altLang="en-US" sz="1400">
                <a:sym typeface="Wingdings" panose="05000000000000000000" pitchFamily="2" charset="2"/>
              </a:rPr>
              <a:t>현재 실행중인 프로세스보다 높은 우선 순위가 오면</a:t>
            </a:r>
            <a:r>
              <a:rPr lang="en-US" altLang="ko-KR" sz="1400">
                <a:sym typeface="Wingdings" panose="05000000000000000000" pitchFamily="2" charset="2"/>
              </a:rPr>
              <a:t>, </a:t>
            </a:r>
            <a:r>
              <a:rPr lang="ko-KR" altLang="en-US" sz="1400">
                <a:sym typeface="Wingdings" panose="05000000000000000000" pitchFamily="2" charset="2"/>
              </a:rPr>
              <a:t>실행 순서 조정</a:t>
            </a:r>
            <a:endParaRPr lang="en-US" altLang="ko-KR" sz="1400">
              <a:sym typeface="Wingdings" panose="05000000000000000000" pitchFamily="2" charset="2"/>
            </a:endParaRPr>
          </a:p>
          <a:p>
            <a:pPr algn="l"/>
            <a:r>
              <a:rPr lang="en-US" altLang="ko-KR" sz="1400">
                <a:sym typeface="Wingdings" panose="05000000000000000000" pitchFamily="2" charset="2"/>
              </a:rPr>
              <a:t>                 (</a:t>
            </a:r>
            <a:r>
              <a:rPr lang="ko-KR" altLang="en-US" sz="1400">
                <a:sym typeface="Wingdings" panose="05000000000000000000" pitchFamily="2" charset="2"/>
              </a:rPr>
              <a:t>예</a:t>
            </a:r>
            <a:r>
              <a:rPr lang="en-US" altLang="ko-KR" sz="1400">
                <a:sym typeface="Wingdings" panose="05000000000000000000" pitchFamily="2" charset="2"/>
              </a:rPr>
              <a:t>)  Window, UNIX….  </a:t>
            </a:r>
            <a:r>
              <a:rPr lang="ko-KR" altLang="en-US" sz="1400">
                <a:sym typeface="Wingdings" panose="05000000000000000000" pitchFamily="2" charset="2"/>
              </a:rPr>
              <a:t>대부분의 운영체제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algn="l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멀티스레딩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(Multithreading)</a:t>
            </a:r>
          </a:p>
          <a:p>
            <a:pPr lvl="2" algn="l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응용 프로그램 내부에서 여러 개의 실행 흐름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(=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스레드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을 동시에 진행</a:t>
            </a: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1033789" y="5836971"/>
            <a:ext cx="77829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99CC00"/>
              </a:buClr>
              <a:buSzPct val="7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3300"/>
              </a:buClr>
              <a:buSzPct val="90000"/>
              <a:buFont typeface="Wingdings 2" panose="05020102010507070707" pitchFamily="18" charset="2"/>
              <a:buChar char=""/>
              <a:tabLst>
                <a:tab pos="627063" algn="l"/>
              </a:tabLst>
              <a:defRPr kumimoji="1" sz="24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–"/>
              <a:defRPr kumimoji="1" sz="22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6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멀티태스킹은 운영체제가 지원하는 기능이지만</a:t>
            </a:r>
            <a:r>
              <a:rPr lang="en-US" altLang="ko-KR" sz="16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6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멀티스레딩은 개발자가 제작할 때</a:t>
            </a:r>
            <a:r>
              <a:rPr lang="en-US" altLang="ko-KR" sz="16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별도의 라이브러리를 사용하여 개발하여야 한다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842963" y="2642992"/>
            <a:ext cx="8676818" cy="13653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848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43513" y="749408"/>
            <a:ext cx="6100175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42963" y="314325"/>
            <a:ext cx="3733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윈도우 응용 프로그램의 특징</a:t>
            </a:r>
            <a:r>
              <a:rPr lang="en-US" altLang="ko-KR" b="1"/>
              <a:t>(1/4)</a:t>
            </a:r>
            <a:endParaRPr lang="ko-KR" altLang="en-US" b="1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90513" y="1095375"/>
            <a:ext cx="8534400" cy="5327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[ API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호출문 집합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: made by window API Call ] </a:t>
            </a:r>
          </a:p>
          <a:p>
            <a:pPr algn="l"/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l">
              <a:buFont typeface="Wingdings" panose="05000000000000000000" pitchFamily="2" charset="2"/>
              <a:buChar char="l"/>
            </a:pP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윈도우 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API( Window Application Programming Interface)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란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lvl="2" algn="l"/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  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윈도우 운영체제가 응용 프로그램을 위해 제공하는 각종 함수의 집합</a:t>
            </a:r>
            <a:endParaRPr lang="en-US" altLang="ko-KR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algn="l">
              <a:buFontTx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   (Library for Window application)</a:t>
            </a:r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algn="l">
              <a:buFont typeface="Wingdings" panose="05000000000000000000" pitchFamily="2" charset="2"/>
              <a:buNone/>
            </a:pP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l">
              <a:buFont typeface="Wingdings" panose="05000000000000000000" pitchFamily="2" charset="2"/>
              <a:buChar char="l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16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비트 윈도우에서는 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Win16 API, 32 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64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비트 윈도우에서는 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Win32 API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라 부름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700206" y="3571875"/>
            <a:ext cx="9144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99CC00"/>
              </a:buClr>
              <a:buSzPct val="7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3300"/>
              </a:buClr>
              <a:buSzPct val="90000"/>
              <a:buFont typeface="Wingdings 2" panose="05020102010507070707" pitchFamily="18" charset="2"/>
              <a:buChar char=""/>
              <a:tabLst>
                <a:tab pos="627063" algn="l"/>
              </a:tabLst>
              <a:defRPr kumimoji="1" sz="24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–"/>
              <a:defRPr kumimoji="1" sz="22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600" i="0">
                <a:latin typeface="굴림" panose="020B0600000101010101" pitchFamily="50" charset="-127"/>
                <a:ea typeface="굴림" panose="020B0600000101010101" pitchFamily="50" charset="-127"/>
              </a:rPr>
              <a:t>응용 프로그램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057268" y="3989388"/>
            <a:ext cx="1981200" cy="1939925"/>
          </a:xfrm>
          <a:prstGeom prst="roundRect">
            <a:avLst>
              <a:gd name="adj" fmla="val 4431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99CC00"/>
              </a:buClr>
              <a:buSzPct val="7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3300"/>
              </a:buClr>
              <a:buSzPct val="90000"/>
              <a:buFont typeface="Wingdings 2" panose="05020102010507070707" pitchFamily="18" charset="2"/>
              <a:buChar char=""/>
              <a:tabLst>
                <a:tab pos="627063" algn="l"/>
              </a:tabLst>
              <a:defRPr kumimoji="1" sz="24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–"/>
              <a:defRPr kumimoji="1" sz="22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 b="0" i="0">
              <a:solidFill>
                <a:srgbClr val="FFFFF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590668" y="4114800"/>
            <a:ext cx="914400" cy="1873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99CC00"/>
              </a:buClr>
              <a:buSzPct val="7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3300"/>
              </a:buClr>
              <a:buSzPct val="90000"/>
              <a:buFont typeface="Wingdings 2" panose="05020102010507070707" pitchFamily="18" charset="2"/>
              <a:buChar char=""/>
              <a:tabLst>
                <a:tab pos="627063" algn="l"/>
              </a:tabLst>
              <a:defRPr kumimoji="1" sz="24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–"/>
              <a:defRPr kumimoji="1" sz="22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i="0">
                <a:solidFill>
                  <a:srgbClr val="FFFF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call API#1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590668" y="4365625"/>
            <a:ext cx="914400" cy="1873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99CC00"/>
              </a:buClr>
              <a:buSzPct val="7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3300"/>
              </a:buClr>
              <a:buSzPct val="90000"/>
              <a:buFont typeface="Wingdings 2" panose="05020102010507070707" pitchFamily="18" charset="2"/>
              <a:buChar char=""/>
              <a:tabLst>
                <a:tab pos="627063" algn="l"/>
              </a:tabLst>
              <a:defRPr kumimoji="1" sz="24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–"/>
              <a:defRPr kumimoji="1" sz="22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i="0">
                <a:solidFill>
                  <a:srgbClr val="FFFF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call API#2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590668" y="4614863"/>
            <a:ext cx="914400" cy="188912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99CC00"/>
              </a:buClr>
              <a:buSzPct val="7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3300"/>
              </a:buClr>
              <a:buSzPct val="90000"/>
              <a:buFont typeface="Wingdings 2" panose="05020102010507070707" pitchFamily="18" charset="2"/>
              <a:buChar char=""/>
              <a:tabLst>
                <a:tab pos="627063" algn="l"/>
              </a:tabLst>
              <a:defRPr kumimoji="1" sz="24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–"/>
              <a:defRPr kumimoji="1" sz="22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i="0">
                <a:solidFill>
                  <a:srgbClr val="FFFF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590668" y="4865688"/>
            <a:ext cx="914400" cy="1873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99CC00"/>
              </a:buClr>
              <a:buSzPct val="7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3300"/>
              </a:buClr>
              <a:buSzPct val="90000"/>
              <a:buFont typeface="Wingdings 2" panose="05020102010507070707" pitchFamily="18" charset="2"/>
              <a:buChar char=""/>
              <a:tabLst>
                <a:tab pos="627063" algn="l"/>
              </a:tabLst>
              <a:defRPr kumimoji="1" sz="24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–"/>
              <a:defRPr kumimoji="1" sz="22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i="0">
                <a:solidFill>
                  <a:srgbClr val="FFFF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call API#3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1590668" y="5116513"/>
            <a:ext cx="914400" cy="1873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99CC00"/>
              </a:buClr>
              <a:buSzPct val="7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3300"/>
              </a:buClr>
              <a:buSzPct val="90000"/>
              <a:buFont typeface="Wingdings 2" panose="05020102010507070707" pitchFamily="18" charset="2"/>
              <a:buChar char=""/>
              <a:tabLst>
                <a:tab pos="627063" algn="l"/>
              </a:tabLst>
              <a:defRPr kumimoji="1" sz="24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–"/>
              <a:defRPr kumimoji="1" sz="22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i="0">
                <a:solidFill>
                  <a:srgbClr val="FFFF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call API#4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1590668" y="5365750"/>
            <a:ext cx="914400" cy="188913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99CC00"/>
              </a:buClr>
              <a:buSzPct val="7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3300"/>
              </a:buClr>
              <a:buSzPct val="90000"/>
              <a:buFont typeface="Wingdings 2" panose="05020102010507070707" pitchFamily="18" charset="2"/>
              <a:buChar char=""/>
              <a:tabLst>
                <a:tab pos="627063" algn="l"/>
              </a:tabLst>
              <a:defRPr kumimoji="1" sz="24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–"/>
              <a:defRPr kumimoji="1" sz="22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i="0">
                <a:solidFill>
                  <a:srgbClr val="FFFF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1590668" y="5616575"/>
            <a:ext cx="914400" cy="1873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99CC00"/>
              </a:buClr>
              <a:buSzPct val="7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3300"/>
              </a:buClr>
              <a:buSzPct val="90000"/>
              <a:buFont typeface="Wingdings 2" panose="05020102010507070707" pitchFamily="18" charset="2"/>
              <a:buChar char=""/>
              <a:tabLst>
                <a:tab pos="627063" algn="l"/>
              </a:tabLst>
              <a:defRPr kumimoji="1" sz="24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–"/>
              <a:defRPr kumimoji="1" sz="22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i="0">
                <a:solidFill>
                  <a:srgbClr val="FFFF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call API#5</a:t>
            </a:r>
          </a:p>
        </p:txBody>
      </p: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3571868" y="4327525"/>
            <a:ext cx="807244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rgbClr val="99CC00"/>
              </a:buClr>
              <a:buSzPct val="7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3300"/>
              </a:buClr>
              <a:buSzPct val="90000"/>
              <a:buFont typeface="Wingdings 2" panose="05020102010507070707" pitchFamily="18" charset="2"/>
              <a:buChar char=""/>
              <a:tabLst>
                <a:tab pos="627063" algn="l"/>
              </a:tabLst>
              <a:defRPr kumimoji="1" sz="24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–"/>
              <a:defRPr kumimoji="1" sz="22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MFC</a:t>
            </a:r>
            <a:r>
              <a:rPr lang="ko-KR" altLang="en-US" sz="16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는 윈도우가 제공하는 </a:t>
            </a:r>
            <a:r>
              <a:rPr lang="en-US" altLang="ko-KR" sz="16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sz="16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중 일부를 </a:t>
            </a:r>
            <a:r>
              <a:rPr lang="en-US" altLang="ko-KR" sz="16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C++</a:t>
            </a:r>
            <a:r>
              <a:rPr lang="ko-KR" altLang="en-US" sz="16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라이브러리 형태로 제공하는 것이다</a:t>
            </a:r>
            <a:r>
              <a:rPr lang="en-US" altLang="ko-KR" sz="16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0" i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 GUI, DB</a:t>
            </a:r>
            <a:r>
              <a:rPr lang="ko-KR" altLang="en-US" sz="1600" b="0" i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연결</a:t>
            </a:r>
            <a:r>
              <a:rPr lang="en-US" altLang="ko-KR" sz="1600" b="0" i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Network </a:t>
            </a:r>
            <a:r>
              <a:rPr lang="ko-KR" altLang="en-US" sz="1600" b="0" i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연결</a:t>
            </a:r>
            <a:r>
              <a:rPr lang="en-US" altLang="ko-KR" sz="1600" b="0" i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 b="0" i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latin typeface="맑은 고딕" panose="020B0503020000020004" pitchFamily="50" charset="-127"/>
                <a:ea typeface="맑은 고딕" panose="020B0503020000020004" pitchFamily="50" charset="-127"/>
              </a:rPr>
              <a:t>MFC </a:t>
            </a:r>
            <a:r>
              <a:rPr lang="ko-KR" altLang="en-US" sz="1600" b="0">
                <a:latin typeface="맑은 고딕" panose="020B0503020000020004" pitchFamily="50" charset="-127"/>
                <a:ea typeface="맑은 고딕" panose="020B0503020000020004" pitchFamily="50" charset="-127"/>
              </a:rPr>
              <a:t>나 다른 방법을 사용하는 경우에도</a:t>
            </a:r>
            <a:r>
              <a:rPr lang="en-US" altLang="ko-KR" sz="1600" b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윈도우 </a:t>
            </a:r>
            <a:r>
              <a:rPr lang="en-US" altLang="ko-KR" sz="16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16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를 직접 사용해야 하는 경우도 발생한다 </a:t>
            </a:r>
            <a:r>
              <a:rPr lang="en-US" altLang="ko-KR" sz="16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en-US" altLang="ko-KR" sz="1600" b="0" i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6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프로세스관리</a:t>
            </a:r>
            <a:r>
              <a:rPr lang="en-US" altLang="ko-KR" sz="16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메모리관리</a:t>
            </a:r>
            <a:r>
              <a:rPr lang="en-US" altLang="ko-KR" sz="16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…)</a:t>
            </a:r>
            <a:endParaRPr lang="ko-KR" altLang="en-US" sz="1600" b="0" i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7348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43513" y="749408"/>
            <a:ext cx="6100175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42963" y="314325"/>
            <a:ext cx="3733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윈도우 응용 프로그램의 특징</a:t>
            </a:r>
            <a:r>
              <a:rPr lang="en-US" altLang="ko-KR" b="1"/>
              <a:t>(2/4)</a:t>
            </a:r>
            <a:endParaRPr lang="ko-KR" altLang="en-US" b="1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04800" y="1125538"/>
            <a:ext cx="8534400" cy="18319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메시지 핸들러 집합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(message handler)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이다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algn="l"/>
            <a:endParaRPr lang="ko-KR" altLang="en-US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l">
              <a:buFont typeface="Wingdings" panose="05000000000000000000" pitchFamily="2" charset="2"/>
              <a:buChar char="l"/>
            </a:pP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 메시지 핸들러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(Message Handler)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란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lvl="2" algn="l"/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메시지를 받았을 때 동작을 결정하는 코드</a:t>
            </a:r>
            <a:endParaRPr lang="en-US" altLang="ko-KR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algn="l">
              <a:buFontTx/>
              <a:buNone/>
            </a:pPr>
            <a:endParaRPr lang="en-US" altLang="ko-KR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l">
              <a:buFont typeface="Wingdings" panose="05000000000000000000" pitchFamily="2" charset="2"/>
              <a:buChar char="l"/>
            </a:pP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 메시지 핸들러의 집합을 윈도우 프로시저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(Window Procedure)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라 부름</a:t>
            </a:r>
          </a:p>
          <a:p>
            <a:pPr lvl="1" algn="l"/>
            <a:endParaRPr lang="en-US" altLang="ko-KR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79500" y="3814762"/>
            <a:ext cx="1981200" cy="1931988"/>
          </a:xfrm>
          <a:prstGeom prst="roundRect">
            <a:avLst>
              <a:gd name="adj" fmla="val 256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99CC00"/>
              </a:buClr>
              <a:buSzPct val="7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3300"/>
              </a:buClr>
              <a:buSzPct val="90000"/>
              <a:buFont typeface="Wingdings 2" panose="05020102010507070707" pitchFamily="18" charset="2"/>
              <a:buChar char=""/>
              <a:tabLst>
                <a:tab pos="627063" algn="l"/>
              </a:tabLst>
              <a:defRPr kumimoji="1" sz="24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–"/>
              <a:defRPr kumimoji="1" sz="22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 b="0" i="0">
              <a:solidFill>
                <a:srgbClr val="FFFFF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41406" y="3354387"/>
            <a:ext cx="914400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99CC00"/>
              </a:buClr>
              <a:buSzPct val="7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3300"/>
              </a:buClr>
              <a:buSzPct val="90000"/>
              <a:buFont typeface="Wingdings 2" panose="05020102010507070707" pitchFamily="18" charset="2"/>
              <a:buChar char=""/>
              <a:tabLst>
                <a:tab pos="627063" algn="l"/>
              </a:tabLst>
              <a:defRPr kumimoji="1" sz="24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–"/>
              <a:defRPr kumimoji="1" sz="22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600" i="0">
                <a:latin typeface="굴림" panose="020B0600000101010101" pitchFamily="50" charset="-127"/>
                <a:ea typeface="굴림" panose="020B0600000101010101" pitchFamily="50" charset="-127"/>
              </a:rPr>
              <a:t>응용 프로그램</a:t>
            </a:r>
            <a:endParaRPr lang="en-US" altLang="ko-KR" sz="1600" i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i="0">
                <a:latin typeface="굴림" panose="020B0600000101010101" pitchFamily="50" charset="-127"/>
                <a:ea typeface="굴림" panose="020B0600000101010101" pitchFamily="50" charset="-127"/>
              </a:rPr>
              <a:t>(=window program)</a:t>
            </a:r>
            <a:endParaRPr lang="ko-KR" altLang="en-US" sz="1600" i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155700" y="3940175"/>
            <a:ext cx="1905000" cy="1873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99CC00"/>
              </a:buClr>
              <a:buSzPct val="7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3300"/>
              </a:buClr>
              <a:buSzPct val="90000"/>
              <a:buFont typeface="Wingdings 2" panose="05020102010507070707" pitchFamily="18" charset="2"/>
              <a:buChar char=""/>
              <a:tabLst>
                <a:tab pos="627063" algn="l"/>
              </a:tabLst>
              <a:defRPr kumimoji="1" sz="24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–"/>
              <a:defRPr kumimoji="1" sz="22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600" i="0">
                <a:solidFill>
                  <a:srgbClr val="FFFF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메시지 핸들러 </a:t>
            </a:r>
            <a:r>
              <a:rPr lang="en-US" altLang="ko-KR" sz="1600" i="0">
                <a:solidFill>
                  <a:srgbClr val="FFFF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#1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155700" y="4189412"/>
            <a:ext cx="1905000" cy="1873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99CC00"/>
              </a:buClr>
              <a:buSzPct val="7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3300"/>
              </a:buClr>
              <a:buSzPct val="90000"/>
              <a:buFont typeface="Wingdings 2" panose="05020102010507070707" pitchFamily="18" charset="2"/>
              <a:buChar char=""/>
              <a:tabLst>
                <a:tab pos="627063" algn="l"/>
              </a:tabLst>
              <a:defRPr kumimoji="1" sz="24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–"/>
              <a:defRPr kumimoji="1" sz="22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600" i="0">
                <a:solidFill>
                  <a:srgbClr val="FFFF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메시지 핸들러 </a:t>
            </a:r>
            <a:r>
              <a:rPr lang="en-US" altLang="ko-KR" sz="1600" i="0">
                <a:solidFill>
                  <a:srgbClr val="FFFF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#2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155700" y="4438650"/>
            <a:ext cx="1905000" cy="1873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99CC00"/>
              </a:buClr>
              <a:buSzPct val="7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3300"/>
              </a:buClr>
              <a:buSzPct val="90000"/>
              <a:buFont typeface="Wingdings 2" panose="05020102010507070707" pitchFamily="18" charset="2"/>
              <a:buChar char=""/>
              <a:tabLst>
                <a:tab pos="627063" algn="l"/>
              </a:tabLst>
              <a:defRPr kumimoji="1" sz="24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–"/>
              <a:defRPr kumimoji="1" sz="22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600" i="0">
                <a:solidFill>
                  <a:srgbClr val="FFFF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메시지 핸들러 </a:t>
            </a:r>
            <a:r>
              <a:rPr lang="en-US" altLang="ko-KR" sz="1600" i="0">
                <a:solidFill>
                  <a:srgbClr val="FFFF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#3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1155700" y="4687887"/>
            <a:ext cx="1905000" cy="1873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99CC00"/>
              </a:buClr>
              <a:buSzPct val="7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3300"/>
              </a:buClr>
              <a:buSzPct val="90000"/>
              <a:buFont typeface="Wingdings 2" panose="05020102010507070707" pitchFamily="18" charset="2"/>
              <a:buChar char=""/>
              <a:tabLst>
                <a:tab pos="627063" algn="l"/>
              </a:tabLst>
              <a:defRPr kumimoji="1" sz="24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–"/>
              <a:defRPr kumimoji="1" sz="22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600" i="0">
                <a:solidFill>
                  <a:srgbClr val="FFFF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메시지 핸들러 </a:t>
            </a:r>
            <a:r>
              <a:rPr lang="en-US" altLang="ko-KR" sz="1600" i="0">
                <a:solidFill>
                  <a:srgbClr val="FFFF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#4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1155700" y="4937125"/>
            <a:ext cx="1905000" cy="1873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99CC00"/>
              </a:buClr>
              <a:buSzPct val="7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3300"/>
              </a:buClr>
              <a:buSzPct val="90000"/>
              <a:buFont typeface="Wingdings 2" panose="05020102010507070707" pitchFamily="18" charset="2"/>
              <a:buChar char=""/>
              <a:tabLst>
                <a:tab pos="627063" algn="l"/>
              </a:tabLst>
              <a:defRPr kumimoji="1" sz="24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–"/>
              <a:defRPr kumimoji="1" sz="22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600" i="0">
                <a:solidFill>
                  <a:srgbClr val="FFFF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메시지 핸들러 </a:t>
            </a:r>
            <a:r>
              <a:rPr lang="en-US" altLang="ko-KR" sz="1600" i="0">
                <a:solidFill>
                  <a:srgbClr val="FFFF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#5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1155700" y="5186362"/>
            <a:ext cx="1905000" cy="1873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99CC00"/>
              </a:buClr>
              <a:buSzPct val="7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3300"/>
              </a:buClr>
              <a:buSzPct val="90000"/>
              <a:buFont typeface="Wingdings 2" panose="05020102010507070707" pitchFamily="18" charset="2"/>
              <a:buChar char=""/>
              <a:tabLst>
                <a:tab pos="627063" algn="l"/>
              </a:tabLst>
              <a:defRPr kumimoji="1" sz="24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–"/>
              <a:defRPr kumimoji="1" sz="22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600" i="0">
                <a:solidFill>
                  <a:srgbClr val="FFFF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메시지 핸들러 </a:t>
            </a:r>
            <a:r>
              <a:rPr lang="en-US" altLang="ko-KR" sz="1600" i="0">
                <a:solidFill>
                  <a:srgbClr val="FFFF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#6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1155700" y="5435600"/>
            <a:ext cx="1905000" cy="1873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99CC00"/>
              </a:buClr>
              <a:buSzPct val="7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3300"/>
              </a:buClr>
              <a:buSzPct val="90000"/>
              <a:buFont typeface="Wingdings 2" panose="05020102010507070707" pitchFamily="18" charset="2"/>
              <a:buChar char=""/>
              <a:tabLst>
                <a:tab pos="627063" algn="l"/>
              </a:tabLst>
              <a:defRPr kumimoji="1" sz="24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–"/>
              <a:defRPr kumimoji="1" sz="22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i="0">
                <a:solidFill>
                  <a:srgbClr val="FFFF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</p:txBody>
      </p: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3786188" y="3727450"/>
            <a:ext cx="7758112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rgbClr val="99CC00"/>
              </a:buClr>
              <a:buSzPct val="7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3300"/>
              </a:buClr>
              <a:buSzPct val="90000"/>
              <a:buFont typeface="Wingdings 2" panose="05020102010507070707" pitchFamily="18" charset="2"/>
              <a:buChar char=""/>
              <a:tabLst>
                <a:tab pos="627063" algn="l"/>
              </a:tabLst>
              <a:defRPr kumimoji="1" sz="24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–"/>
              <a:defRPr kumimoji="1" sz="22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6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윈도우 프로그램 개발자는 키보드메시지 핸들러</a:t>
            </a:r>
            <a:r>
              <a:rPr lang="en-US" altLang="ko-KR" sz="16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마우스 메시지 핸들러</a:t>
            </a:r>
            <a:r>
              <a:rPr lang="en-US" altLang="ko-KR" sz="16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br>
              <a:rPr lang="en-US" altLang="ko-KR" sz="1600" b="0" i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6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메뉴 메시지 핸들러와 같은 다양한 메시지 핸들러를 작성하게 된다</a:t>
            </a:r>
            <a:endParaRPr lang="en-US" altLang="ko-KR" sz="1600" b="0" i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 b="0" i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6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이것이 윈도우 프로그램이다</a:t>
            </a:r>
            <a:r>
              <a:rPr lang="en-US" altLang="ko-KR" sz="16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.!!!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 b="0" i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6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개발자가 핸들러를 개발하지 않은 상황이 발생하면 윈도우에서 수집해서 처리한다</a:t>
            </a:r>
            <a:endParaRPr lang="en-US" altLang="ko-KR" sz="1600" b="0" i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16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무시하거나</a:t>
            </a:r>
            <a:r>
              <a:rPr lang="en-US" altLang="ko-KR" sz="16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에러를 내거나</a:t>
            </a:r>
            <a:r>
              <a:rPr lang="en-US" altLang="ko-KR" sz="16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….)</a:t>
            </a:r>
            <a:endParaRPr lang="ko-KR" altLang="en-US" sz="1600" b="0" i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4060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43513" y="749408"/>
            <a:ext cx="6100175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42963" y="314325"/>
            <a:ext cx="3733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윈도우 응용 프로그램의 특징</a:t>
            </a:r>
            <a:r>
              <a:rPr lang="en-US" altLang="ko-KR" b="1"/>
              <a:t>(3/4)</a:t>
            </a:r>
            <a:endParaRPr lang="ko-KR" altLang="en-US" b="1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04800" y="1125538"/>
            <a:ext cx="11710988" cy="2303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실행 파일과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DLL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집합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(exe file and DLL library) ]</a:t>
            </a:r>
          </a:p>
          <a:p>
            <a:pPr algn="l"/>
            <a:endParaRPr lang="ko-KR" altLang="en-US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l">
              <a:buFont typeface="Wingdings" panose="05000000000000000000" pitchFamily="2" charset="2"/>
              <a:buChar char="l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DLL(Dynamic-Link Library)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이란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lvl="2" algn="l"/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프로그램이 실행 중에 결합하여 사용할 수 있는 코드와 리소스의 집합</a:t>
            </a:r>
            <a:endParaRPr lang="en-US" altLang="ko-KR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algn="l"/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l">
              <a:buFont typeface="Wingdings" panose="05000000000000000000" pitchFamily="2" charset="2"/>
              <a:buChar char="l"/>
            </a:pP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윈도우 운영체제가 제공하는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DLL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형태로 제공되며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응용 프로그래머는 필요한 기능을 </a:t>
            </a:r>
            <a:b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  DLL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로 제작하기도 함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051050" y="4214813"/>
            <a:ext cx="1981200" cy="1930400"/>
          </a:xfrm>
          <a:prstGeom prst="roundRect">
            <a:avLst>
              <a:gd name="adj" fmla="val 2093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99CC00"/>
              </a:buClr>
              <a:buSzPct val="7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3300"/>
              </a:buClr>
              <a:buSzPct val="90000"/>
              <a:buFont typeface="Wingdings 2" panose="05020102010507070707" pitchFamily="18" charset="2"/>
              <a:buChar char=""/>
              <a:tabLst>
                <a:tab pos="627063" algn="l"/>
              </a:tabLst>
              <a:defRPr kumimoji="1" sz="24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–"/>
              <a:defRPr kumimoji="1" sz="22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 b="0" i="0">
              <a:solidFill>
                <a:srgbClr val="FFFFF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041530" y="3714750"/>
            <a:ext cx="914400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99CC00"/>
              </a:buClr>
              <a:buSzPct val="7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3300"/>
              </a:buClr>
              <a:buSzPct val="90000"/>
              <a:buFont typeface="Wingdings 2" panose="05020102010507070707" pitchFamily="18" charset="2"/>
              <a:buChar char=""/>
              <a:tabLst>
                <a:tab pos="627063" algn="l"/>
              </a:tabLst>
              <a:defRPr kumimoji="1" sz="24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–"/>
              <a:defRPr kumimoji="1" sz="22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600" i="0">
                <a:latin typeface="굴림" panose="020B0600000101010101" pitchFamily="50" charset="-127"/>
                <a:ea typeface="굴림" panose="020B0600000101010101" pitchFamily="50" charset="-127"/>
              </a:rPr>
              <a:t>응용 프로그램</a:t>
            </a:r>
            <a:endParaRPr lang="en-US" altLang="ko-KR" sz="1600" i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i="0">
                <a:latin typeface="굴림" panose="020B0600000101010101" pitchFamily="50" charset="-127"/>
                <a:ea typeface="굴림" panose="020B0600000101010101" pitchFamily="50" charset="-127"/>
              </a:rPr>
              <a:t>=application program</a:t>
            </a:r>
            <a:endParaRPr lang="ko-KR" altLang="en-US" sz="1600" i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127250" y="4357688"/>
            <a:ext cx="1905000" cy="18573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99CC00"/>
              </a:buClr>
              <a:buSzPct val="7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3300"/>
              </a:buClr>
              <a:buSzPct val="90000"/>
              <a:buFont typeface="Wingdings 2" panose="05020102010507070707" pitchFamily="18" charset="2"/>
              <a:buChar char=""/>
              <a:tabLst>
                <a:tab pos="627063" algn="l"/>
              </a:tabLst>
              <a:defRPr kumimoji="1" sz="24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–"/>
              <a:defRPr kumimoji="1" sz="22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600" i="0">
                <a:solidFill>
                  <a:srgbClr val="FFFF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실행 파일</a:t>
            </a:r>
            <a:r>
              <a:rPr lang="en-US" altLang="ko-KR" sz="1600" i="0">
                <a:solidFill>
                  <a:srgbClr val="FFFF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(exe file)</a:t>
            </a:r>
            <a:endParaRPr lang="ko-KR" altLang="en-US" sz="1600" i="0">
              <a:solidFill>
                <a:srgbClr val="FFFFF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2127250" y="4606925"/>
            <a:ext cx="1905000" cy="1857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99CC00"/>
              </a:buClr>
              <a:buSzPct val="7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3300"/>
              </a:buClr>
              <a:buSzPct val="90000"/>
              <a:buFont typeface="Wingdings 2" panose="05020102010507070707" pitchFamily="18" charset="2"/>
              <a:buChar char=""/>
              <a:tabLst>
                <a:tab pos="627063" algn="l"/>
              </a:tabLst>
              <a:defRPr kumimoji="1" sz="24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–"/>
              <a:defRPr kumimoji="1" sz="22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i="0">
                <a:solidFill>
                  <a:srgbClr val="FFFF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DLL #1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2127250" y="4854575"/>
            <a:ext cx="1905000" cy="1873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99CC00"/>
              </a:buClr>
              <a:buSzPct val="7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3300"/>
              </a:buClr>
              <a:buSzPct val="90000"/>
              <a:buFont typeface="Wingdings 2" panose="05020102010507070707" pitchFamily="18" charset="2"/>
              <a:buChar char=""/>
              <a:tabLst>
                <a:tab pos="627063" algn="l"/>
              </a:tabLst>
              <a:defRPr kumimoji="1" sz="24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–"/>
              <a:defRPr kumimoji="1" sz="22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i="0">
                <a:solidFill>
                  <a:srgbClr val="FFFF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DLL #2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2127250" y="5103813"/>
            <a:ext cx="1905000" cy="1873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99CC00"/>
              </a:buClr>
              <a:buSzPct val="7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3300"/>
              </a:buClr>
              <a:buSzPct val="90000"/>
              <a:buFont typeface="Wingdings 2" panose="05020102010507070707" pitchFamily="18" charset="2"/>
              <a:buChar char=""/>
              <a:tabLst>
                <a:tab pos="627063" algn="l"/>
              </a:tabLst>
              <a:defRPr kumimoji="1" sz="24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–"/>
              <a:defRPr kumimoji="1" sz="22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i="0">
                <a:solidFill>
                  <a:srgbClr val="FFFF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DLL #3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127250" y="5353050"/>
            <a:ext cx="1905000" cy="1873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99CC00"/>
              </a:buClr>
              <a:buSzPct val="7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3300"/>
              </a:buClr>
              <a:buSzPct val="90000"/>
              <a:buFont typeface="Wingdings 2" panose="05020102010507070707" pitchFamily="18" charset="2"/>
              <a:buChar char=""/>
              <a:tabLst>
                <a:tab pos="627063" algn="l"/>
              </a:tabLst>
              <a:defRPr kumimoji="1" sz="24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–"/>
              <a:defRPr kumimoji="1" sz="22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i="0">
                <a:solidFill>
                  <a:srgbClr val="FFFF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DLL #4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2127250" y="5602288"/>
            <a:ext cx="1905000" cy="1873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99CC00"/>
              </a:buClr>
              <a:buSzPct val="7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3300"/>
              </a:buClr>
              <a:buSzPct val="90000"/>
              <a:buFont typeface="Wingdings 2" panose="05020102010507070707" pitchFamily="18" charset="2"/>
              <a:buChar char=""/>
              <a:tabLst>
                <a:tab pos="627063" algn="l"/>
              </a:tabLst>
              <a:defRPr kumimoji="1" sz="24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–"/>
              <a:defRPr kumimoji="1" sz="22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i="0">
                <a:solidFill>
                  <a:srgbClr val="FFFF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DLL #5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2127250" y="5851525"/>
            <a:ext cx="1905000" cy="1873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99CC00"/>
              </a:buClr>
              <a:buSzPct val="7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3300"/>
              </a:buClr>
              <a:buSzPct val="90000"/>
              <a:buFont typeface="Wingdings 2" panose="05020102010507070707" pitchFamily="18" charset="2"/>
              <a:buChar char=""/>
              <a:tabLst>
                <a:tab pos="627063" algn="l"/>
              </a:tabLst>
              <a:defRPr kumimoji="1" sz="24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–"/>
              <a:defRPr kumimoji="1" sz="22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i="0">
                <a:solidFill>
                  <a:srgbClr val="FFFF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627513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43513" y="749408"/>
            <a:ext cx="6100175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42963" y="314325"/>
            <a:ext cx="3733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윈도우 응용 프로그램의 특징</a:t>
            </a:r>
            <a:r>
              <a:rPr lang="en-US" altLang="ko-KR" b="1"/>
              <a:t>(4/4)</a:t>
            </a:r>
            <a:endParaRPr lang="ko-KR" altLang="en-US" b="1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43512" y="1153109"/>
            <a:ext cx="11648487" cy="161766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200" b="1"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ko-KR" altLang="en-US" sz="2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장치 독립성 </a:t>
            </a:r>
            <a:r>
              <a:rPr lang="en-US" altLang="ko-KR" sz="2200" b="1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algn="l"/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l">
              <a:buFont typeface="Wingdings" panose="05000000000000000000" pitchFamily="2" charset="2"/>
              <a:buChar char="l"/>
            </a:pP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장치 독립성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(Device-Independency)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이란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742950" lvl="1" indent="-285750" algn="l">
              <a:buFont typeface="Wingdings" panose="05000000000000000000" pitchFamily="2" charset="2"/>
              <a:buChar char="l"/>
            </a:pPr>
            <a:endParaRPr lang="en-US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l"/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주변 장치가 바뀌어도 장치 드라이버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(Device Driver)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만 설치하면 프로그램을 수정하지 않고 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l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실행할 수 있음</a:t>
            </a:r>
          </a:p>
        </p:txBody>
      </p:sp>
      <p:grpSp>
        <p:nvGrpSpPr>
          <p:cNvPr id="7" name="Group 11"/>
          <p:cNvGrpSpPr>
            <a:grpSpLocks/>
          </p:cNvGrpSpPr>
          <p:nvPr/>
        </p:nvGrpSpPr>
        <p:grpSpPr bwMode="auto">
          <a:xfrm>
            <a:off x="1071562" y="3257550"/>
            <a:ext cx="8586787" cy="1200150"/>
            <a:chOff x="912" y="2352"/>
            <a:chExt cx="4032" cy="288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912" y="2352"/>
              <a:ext cx="960" cy="288"/>
            </a:xfrm>
            <a:prstGeom prst="round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latinLnBrk="1" hangingPunct="1">
                <a:defRPr/>
              </a:pPr>
              <a:r>
                <a:rPr lang="ko-KR" altLang="en-US" sz="1600" b="1" i="0">
                  <a:solidFill>
                    <a:srgbClr val="FFFFFF"/>
                  </a:solidFill>
                </a:rPr>
                <a:t>응용 프로그램</a:t>
              </a:r>
              <a:endParaRPr lang="en-US" altLang="ko-KR" sz="1600" b="1" i="0">
                <a:solidFill>
                  <a:srgbClr val="FFFFFF"/>
                </a:solidFill>
              </a:endParaRPr>
            </a:p>
            <a:p>
              <a:pPr eaLnBrk="1" latinLnBrk="1" hangingPunct="1">
                <a:defRPr/>
              </a:pPr>
              <a:r>
                <a:rPr lang="en-US" altLang="ko-KR" sz="1600" b="1" i="0">
                  <a:solidFill>
                    <a:srgbClr val="FFFFFF"/>
                  </a:solidFill>
                </a:rPr>
                <a:t>Application</a:t>
              </a:r>
              <a:endParaRPr lang="ko-KR" altLang="en-US" sz="1600" b="1" i="0">
                <a:solidFill>
                  <a:srgbClr val="FFFFFF"/>
                </a:solidFill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2208" y="2352"/>
              <a:ext cx="384" cy="288"/>
            </a:xfrm>
            <a:prstGeom prst="round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latinLnBrk="1" hangingPunct="1">
                <a:defRPr/>
              </a:pPr>
              <a:r>
                <a:rPr lang="en-US" altLang="ko-KR" sz="1600" b="1" i="0">
                  <a:solidFill>
                    <a:srgbClr val="FFFFFF"/>
                  </a:solidFill>
                </a:rPr>
                <a:t>API</a:t>
              </a: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2928" y="2352"/>
              <a:ext cx="960" cy="288"/>
            </a:xfrm>
            <a:prstGeom prst="round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latinLnBrk="1" hangingPunct="1">
                <a:defRPr/>
              </a:pPr>
              <a:r>
                <a:rPr lang="ko-KR" altLang="en-US" sz="1600" b="1" i="0">
                  <a:solidFill>
                    <a:srgbClr val="FFFFFF"/>
                  </a:solidFill>
                </a:rPr>
                <a:t>장치 드라이버</a:t>
              </a:r>
              <a:endParaRPr lang="en-US" altLang="ko-KR" sz="1600" b="1" i="0">
                <a:solidFill>
                  <a:srgbClr val="FFFFFF"/>
                </a:solidFill>
              </a:endParaRPr>
            </a:p>
            <a:p>
              <a:pPr eaLnBrk="1" latinLnBrk="1" hangingPunct="1">
                <a:defRPr/>
              </a:pPr>
              <a:r>
                <a:rPr lang="en-US" altLang="ko-KR" sz="1600" b="1" i="0">
                  <a:solidFill>
                    <a:srgbClr val="FFFFFF"/>
                  </a:solidFill>
                </a:rPr>
                <a:t>Device driver</a:t>
              </a:r>
              <a:endParaRPr lang="ko-KR" altLang="en-US" sz="1600" b="1" i="0">
                <a:solidFill>
                  <a:srgbClr val="FFFFFF"/>
                </a:solidFill>
              </a:endParaRP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4224" y="2352"/>
              <a:ext cx="720" cy="288"/>
            </a:xfrm>
            <a:prstGeom prst="round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latinLnBrk="1" hangingPunct="1">
                <a:defRPr/>
              </a:pPr>
              <a:r>
                <a:rPr lang="ko-KR" altLang="en-US" sz="1600" b="1" i="0">
                  <a:solidFill>
                    <a:srgbClr val="FFFFFF"/>
                  </a:solidFill>
                </a:rPr>
                <a:t>주변 장치</a:t>
              </a:r>
              <a:endParaRPr lang="en-US" altLang="ko-KR" sz="1600" b="1" i="0">
                <a:solidFill>
                  <a:srgbClr val="FFFFFF"/>
                </a:solidFill>
              </a:endParaRPr>
            </a:p>
            <a:p>
              <a:pPr eaLnBrk="1" latinLnBrk="1" hangingPunct="1">
                <a:defRPr/>
              </a:pPr>
              <a:r>
                <a:rPr lang="en-US" altLang="ko-KR" sz="1600" b="1" i="0">
                  <a:solidFill>
                    <a:srgbClr val="FFFFFF"/>
                  </a:solidFill>
                </a:rPr>
                <a:t>device</a:t>
              </a:r>
              <a:endParaRPr lang="ko-KR" altLang="en-US" sz="1600" b="1" i="0">
                <a:solidFill>
                  <a:srgbClr val="FFFFFF"/>
                </a:solidFill>
              </a:endParaRPr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1872" y="2496"/>
              <a:ext cx="336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2592" y="2496"/>
              <a:ext cx="336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3888" y="2496"/>
              <a:ext cx="336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5" name="TextBox 11"/>
          <p:cNvSpPr txBox="1">
            <a:spLocks noChangeArrowheads="1"/>
          </p:cNvSpPr>
          <p:nvPr/>
        </p:nvSpPr>
        <p:spPr bwMode="auto">
          <a:xfrm>
            <a:off x="1071562" y="4805890"/>
            <a:ext cx="884088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99CC00"/>
              </a:buClr>
              <a:buSzPct val="7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FF3300"/>
              </a:buClr>
              <a:buSzPct val="90000"/>
              <a:buFont typeface="Wingdings 2" panose="05020102010507070707" pitchFamily="18" charset="2"/>
              <a:buChar char=""/>
              <a:tabLst>
                <a:tab pos="627063" algn="l"/>
              </a:tabLst>
              <a:defRPr kumimoji="1" sz="24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–"/>
              <a:defRPr kumimoji="1" sz="22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다양한 장비의 개발자는 개발된 장비의 작동을 위해 </a:t>
            </a:r>
            <a:r>
              <a:rPr lang="en-US" altLang="ko-KR" sz="18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MS</a:t>
            </a:r>
            <a:r>
              <a:rPr lang="ko-KR" altLang="en-US" sz="18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가 제공하는 </a:t>
            </a:r>
            <a:r>
              <a:rPr lang="en-US" altLang="ko-KR" sz="18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18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</a:t>
            </a:r>
            <a:endParaRPr lang="en-US" altLang="ko-KR" sz="1800" b="0" i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장치 드라이버를 개발하여야 한다</a:t>
            </a:r>
            <a:r>
              <a:rPr lang="en-US" altLang="ko-KR" sz="18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그러면 잘 작동하는데</a:t>
            </a:r>
            <a:r>
              <a:rPr lang="en-US" altLang="ko-KR" sz="18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… </a:t>
            </a:r>
            <a:r>
              <a:rPr lang="ko-KR" altLang="en-US" sz="18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게임과 같은 곳은 빠른 성능이 필요하므로</a:t>
            </a:r>
            <a:endParaRPr lang="en-US" altLang="ko-KR" sz="1800" b="0" i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이러한 절차를 무시하고 응용프로그램에서 직접 주변 장치를 제어할 수 있도록</a:t>
            </a:r>
            <a:endParaRPr lang="en-US" altLang="ko-KR" sz="1800" b="0" i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프로그램을 제작하는 경우도 있다</a:t>
            </a:r>
            <a:r>
              <a:rPr lang="en-US" altLang="ko-KR" sz="18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18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800" b="0" i="0">
                <a:latin typeface="맑은 고딕" panose="020B0503020000020004" pitchFamily="50" charset="-127"/>
                <a:ea typeface="맑은 고딕" panose="020B0503020000020004" pitchFamily="50" charset="-127"/>
              </a:rPr>
              <a:t>) DirectX</a:t>
            </a:r>
            <a:endParaRPr lang="ko-KR" altLang="en-US" sz="1800" b="0" i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6630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2272</Words>
  <Application>Microsoft Office PowerPoint</Application>
  <PresentationFormat>와이드스크린</PresentationFormat>
  <Paragraphs>629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굴림</vt:lpstr>
      <vt:lpstr>맑은 고딕</vt:lpstr>
      <vt:lpstr>Arial</vt:lpstr>
      <vt:lpstr>Wingdings</vt:lpstr>
      <vt:lpstr>Wingdings 2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조민호</dc:creator>
  <cp:lastModifiedBy>조민호</cp:lastModifiedBy>
  <cp:revision>30</cp:revision>
  <dcterms:created xsi:type="dcterms:W3CDTF">2017-01-17T05:22:46Z</dcterms:created>
  <dcterms:modified xsi:type="dcterms:W3CDTF">2017-01-25T09:10:47Z</dcterms:modified>
</cp:coreProperties>
</file>