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6" r:id="rId4"/>
    <p:sldId id="275" r:id="rId5"/>
    <p:sldId id="277" r:id="rId6"/>
    <p:sldId id="281" r:id="rId7"/>
    <p:sldId id="278" r:id="rId8"/>
    <p:sldId id="282" r:id="rId9"/>
    <p:sldId id="283" r:id="rId10"/>
    <p:sldId id="284" r:id="rId11"/>
    <p:sldId id="287" r:id="rId12"/>
    <p:sldId id="285" r:id="rId13"/>
    <p:sldId id="289" r:id="rId14"/>
    <p:sldId id="290" r:id="rId15"/>
    <p:sldId id="288" r:id="rId16"/>
    <p:sldId id="293" r:id="rId17"/>
    <p:sldId id="294" r:id="rId18"/>
    <p:sldId id="291" r:id="rId19"/>
    <p:sldId id="292" r:id="rId20"/>
    <p:sldId id="295" r:id="rId21"/>
    <p:sldId id="296" r:id="rId22"/>
    <p:sldId id="297" r:id="rId23"/>
    <p:sldId id="300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5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647" y="2116899"/>
            <a:ext cx="678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    윈도우 프로그래밍</a:t>
            </a:r>
            <a:endParaRPr lang="en-US" altLang="ko-KR" sz="3200" b="1"/>
          </a:p>
          <a:p>
            <a:r>
              <a:rPr lang="en-US" altLang="ko-KR" sz="3200" b="1"/>
              <a:t>(</a:t>
            </a:r>
            <a:r>
              <a:rPr lang="ko-KR" altLang="en-US" sz="3200" b="1"/>
              <a:t>기본 입출력</a:t>
            </a:r>
            <a:r>
              <a:rPr lang="en-US" altLang="ko-KR" sz="3200" b="1"/>
              <a:t>, </a:t>
            </a:r>
            <a:r>
              <a:rPr lang="ko-KR" altLang="en-US" sz="3200" b="1"/>
              <a:t>그림그리기</a:t>
            </a:r>
            <a:r>
              <a:rPr lang="en-US" altLang="ko-KR" sz="3200" b="1"/>
              <a:t>)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77500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749408"/>
            <a:ext cx="8770286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ko-KR" altLang="en-US"/>
          </a:p>
          <a:p>
            <a:r>
              <a:rPr lang="en-US" altLang="ko-KR" sz="1600"/>
              <a:t>// Message handler for about box.</a:t>
            </a:r>
          </a:p>
          <a:p>
            <a:r>
              <a:rPr lang="en-US" altLang="ko-KR" sz="1600"/>
              <a:t>INT_PTR CALLBACK About(HWND hDlg,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UNREFERENCED_PARAMETER(lParam);</a:t>
            </a:r>
          </a:p>
          <a:p>
            <a:r>
              <a:rPr lang="en-US" altLang="ko-KR" sz="1600"/>
              <a:t>    switch (message)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case WM_INITDIALOG:</a:t>
            </a:r>
          </a:p>
          <a:p>
            <a:r>
              <a:rPr lang="en-US" altLang="ko-KR" sz="1600"/>
              <a:t>        return (INT_PTR)TRUE;</a:t>
            </a:r>
          </a:p>
          <a:p>
            <a:endParaRPr lang="ko-KR" altLang="en-US" sz="1600"/>
          </a:p>
          <a:p>
            <a:r>
              <a:rPr lang="en-US" altLang="ko-KR" sz="1600"/>
              <a:t>    case WM_COMMAND:</a:t>
            </a:r>
          </a:p>
          <a:p>
            <a:r>
              <a:rPr lang="en-US" altLang="ko-KR" sz="1600"/>
              <a:t>        if (LOWORD(wParam) == IDOK || LOWORD(wParam) == IDCANCEL)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    EndDialog(hDlg, LOWORD(wParam));</a:t>
            </a:r>
          </a:p>
          <a:p>
            <a:r>
              <a:rPr lang="en-US" altLang="ko-KR" sz="1600"/>
              <a:t>            return (INT_PTR)TRUE;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    break;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return (INT_PTR)FALSE;</a:t>
            </a:r>
          </a:p>
          <a:p>
            <a:r>
              <a:rPr lang="en-US" altLang="ko-KR" sz="1600"/>
              <a:t>}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33556" y="5155970"/>
            <a:ext cx="7130542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&lt;Win32API</a:t>
            </a:r>
            <a:r>
              <a:rPr lang="ko-KR" altLang="en-US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변수 이름을 위한 규약</a:t>
            </a: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endParaRPr lang="en-US" altLang="ko-KR" sz="1600" b="1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c : char   n,i: int,   b,f:BOOL, w:WORD, l:LONG, dw:DWORD</a:t>
            </a:r>
            <a:b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sz:0</a:t>
            </a:r>
            <a:r>
              <a:rPr lang="ko-KR" altLang="en-US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끝나는 문자열</a:t>
            </a: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,  h:handle, p:pointer, lp:long pointer, fn:function</a:t>
            </a:r>
          </a:p>
        </p:txBody>
      </p:sp>
    </p:spTree>
    <p:extLst>
      <p:ext uri="{BB962C8B-B14F-4D97-AF65-F5344CB8AC3E}">
        <p14:creationId xmlns:p14="http://schemas.microsoft.com/office/powerpoint/2010/main" val="22063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32816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출력영역 얻기 및 텍스트 출력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457" y="880609"/>
            <a:ext cx="733925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/>
              <a:t>LRESULT CALLBACK WndProc(HWND hWnd, UINT message, WPARAM wParam, LPARAM lParam)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 b="1"/>
              <a:t>HDC hdc;  //</a:t>
            </a:r>
            <a:r>
              <a:rPr lang="ko-KR" altLang="en-US" sz="1200" b="1"/>
              <a:t>추가한 부분</a:t>
            </a:r>
            <a:endParaRPr lang="en-US" altLang="ko-KR" sz="1200" b="1"/>
          </a:p>
          <a:p>
            <a:endParaRPr lang="en-US" altLang="ko-KR" sz="1200"/>
          </a:p>
          <a:p>
            <a:r>
              <a:rPr lang="en-US" altLang="ko-KR" sz="1200"/>
              <a:t>    switch (message)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case WM_COMMAND: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{ …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 b="1"/>
              <a:t>    </a:t>
            </a:r>
            <a:r>
              <a:rPr lang="en-US" altLang="ko-KR" sz="1200"/>
              <a:t>case WM_LBUTTONDOWN :  //</a:t>
            </a:r>
            <a:r>
              <a:rPr lang="ko-KR" altLang="en-US" sz="1200"/>
              <a:t>마우스처리를 위해 추가한 부분</a:t>
            </a:r>
            <a:endParaRPr lang="en-US" altLang="ko-KR" sz="1200"/>
          </a:p>
          <a:p>
            <a:r>
              <a:rPr lang="en-US" altLang="ko-KR" sz="1200"/>
              <a:t>        MessageBoxA(hWnd, "</a:t>
            </a:r>
            <a:r>
              <a:rPr lang="ko-KR" altLang="en-US" sz="1200"/>
              <a:t>마우스가 눌렸습니다</a:t>
            </a:r>
            <a:r>
              <a:rPr lang="en-US" altLang="ko-KR" sz="1200"/>
              <a:t>", "</a:t>
            </a:r>
            <a:r>
              <a:rPr lang="ko-KR" altLang="en-US" sz="1200"/>
              <a:t>마우스메시지</a:t>
            </a:r>
            <a:r>
              <a:rPr lang="en-US" altLang="ko-KR" sz="1200"/>
              <a:t>", MB_OK);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case WM_PAINT: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        </a:t>
            </a:r>
            <a:r>
              <a:rPr lang="en-US" altLang="ko-KR" sz="1200" b="1"/>
              <a:t>PAINTSTRUCT ps;   </a:t>
            </a:r>
            <a:r>
              <a:rPr lang="en-US" altLang="ko-KR" sz="1200"/>
              <a:t>//</a:t>
            </a:r>
            <a:r>
              <a:rPr lang="ko-KR" altLang="en-US" sz="1200"/>
              <a:t>필요한 구조체 선언</a:t>
            </a:r>
            <a:endParaRPr lang="en-US" altLang="ko-KR" sz="1200"/>
          </a:p>
          <a:p>
            <a:r>
              <a:rPr lang="en-US" altLang="ko-KR" sz="1200"/>
              <a:t>            </a:t>
            </a:r>
            <a:r>
              <a:rPr lang="en-US" altLang="ko-KR" sz="1200" b="1"/>
              <a:t>HDC hdc = BeginPaint(hWnd, &amp;ps);  </a:t>
            </a:r>
            <a:r>
              <a:rPr lang="en-US" altLang="ko-KR" sz="1200"/>
              <a:t>//WM_PAINT</a:t>
            </a:r>
            <a:r>
              <a:rPr lang="ko-KR" altLang="en-US" sz="1200"/>
              <a:t>에서 디바이스컨텍스트얻음</a:t>
            </a:r>
            <a:endParaRPr lang="en-US" altLang="ko-KR" sz="1200"/>
          </a:p>
          <a:p>
            <a:r>
              <a:rPr lang="en-US" altLang="ko-KR" sz="1200"/>
              <a:t>            // TODO: Add any drawing code that uses hdc here...</a:t>
            </a:r>
          </a:p>
          <a:p>
            <a:r>
              <a:rPr lang="en-US" altLang="ko-KR" sz="1200"/>
              <a:t>            // hdc</a:t>
            </a:r>
            <a:r>
              <a:rPr lang="ko-KR" altLang="en-US" sz="1200"/>
              <a:t>의 </a:t>
            </a:r>
            <a:r>
              <a:rPr lang="en-US" altLang="ko-KR" sz="1200"/>
              <a:t>(100,100) </a:t>
            </a:r>
            <a:r>
              <a:rPr lang="ko-KR" altLang="en-US" sz="1200"/>
              <a:t>위치에 문자열을 출력한다</a:t>
            </a:r>
            <a:r>
              <a:rPr lang="en-US" altLang="ko-KR" sz="1200"/>
              <a:t>. </a:t>
            </a:r>
            <a:r>
              <a:rPr lang="ko-KR" altLang="en-US" sz="1200"/>
              <a:t>길이는 </a:t>
            </a:r>
            <a:r>
              <a:rPr lang="en-US" altLang="ko-KR" sz="1200"/>
              <a:t>26</a:t>
            </a:r>
            <a:r>
              <a:rPr lang="ko-KR" altLang="en-US" sz="1200"/>
              <a:t>이다</a:t>
            </a:r>
            <a:endParaRPr lang="en-US" altLang="ko-KR" sz="1200"/>
          </a:p>
          <a:p>
            <a:r>
              <a:rPr lang="en-US" altLang="ko-KR" sz="1200"/>
              <a:t>            </a:t>
            </a:r>
            <a:r>
              <a:rPr lang="en-US" altLang="ko-KR" sz="1200" b="1"/>
              <a:t>TextOutA(hdc, 100, 100, "</a:t>
            </a:r>
            <a:r>
              <a:rPr lang="ko-KR" altLang="en-US" sz="1200" b="1"/>
              <a:t>아름다운 </a:t>
            </a:r>
            <a:r>
              <a:rPr lang="en-US" altLang="ko-KR" sz="1200" b="1"/>
              <a:t>Window </a:t>
            </a:r>
            <a:r>
              <a:rPr lang="ko-KR" altLang="en-US" sz="1200" b="1"/>
              <a:t>프로그래밍</a:t>
            </a:r>
            <a:r>
              <a:rPr lang="en-US" altLang="ko-KR" sz="1200" b="1"/>
              <a:t>", 26);</a:t>
            </a:r>
          </a:p>
          <a:p>
            <a:r>
              <a:rPr lang="en-US" altLang="ko-KR" sz="1200"/>
              <a:t>            EndPaint(hWnd, &amp;ps);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}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case WM_DESTROY:</a:t>
            </a:r>
          </a:p>
          <a:p>
            <a:r>
              <a:rPr lang="en-US" altLang="ko-KR" sz="1200"/>
              <a:t>        PostQuitMessage(0);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default:</a:t>
            </a:r>
          </a:p>
          <a:p>
            <a:r>
              <a:rPr lang="en-US" altLang="ko-KR" sz="1200"/>
              <a:t>        return DefWindowProc(hWnd, message, wParam, lParam);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}</a:t>
            </a:r>
          </a:p>
          <a:p>
            <a:r>
              <a:rPr lang="en-US" altLang="ko-KR" sz="1200"/>
              <a:t>    return 0;</a:t>
            </a:r>
          </a:p>
          <a:p>
            <a:r>
              <a:rPr lang="en-US" altLang="ko-KR" sz="120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7428" y="1175658"/>
            <a:ext cx="6988629" cy="14586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chemeClr val="tx1"/>
                </a:solidFill>
              </a:rPr>
              <a:t>특정 윈도우에 텍스트나 그림을 출력하려면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  <a:r>
              <a:rPr lang="ko-KR" altLang="en-US" sz="1400">
                <a:solidFill>
                  <a:schemeClr val="tx1"/>
                </a:solidFill>
              </a:rPr>
              <a:t>커널에서 출력영역을 얻어와야 한다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 Beginpaint()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함수 이용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 : WM_PAINT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메시지에만 사용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 EndPaint()</a:t>
            </a:r>
            <a:b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    GetDC()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함수 이용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다른 메시지에 사용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 ReleaseDC()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chemeClr val="tx1"/>
                </a:solidFill>
              </a:rPr>
              <a:t>이때 얻어온 화면영역을 </a:t>
            </a:r>
            <a:r>
              <a:rPr lang="ko-KR" altLang="en-US" sz="1400" b="1">
                <a:solidFill>
                  <a:schemeClr val="tx1"/>
                </a:solidFill>
              </a:rPr>
              <a:t>디바이스 컨텍스트</a:t>
            </a:r>
            <a:r>
              <a:rPr lang="ko-KR" altLang="en-US" sz="1400">
                <a:solidFill>
                  <a:schemeClr val="tx1"/>
                </a:solidFill>
              </a:rPr>
              <a:t>라고 한다</a:t>
            </a: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chemeClr val="tx1"/>
                </a:solidFill>
              </a:rPr>
              <a:t>디바이스 컨텍스트는 </a:t>
            </a:r>
            <a:r>
              <a:rPr lang="en-US" altLang="ko-KR" sz="1400">
                <a:solidFill>
                  <a:schemeClr val="tx1"/>
                </a:solidFill>
              </a:rPr>
              <a:t>HDC </a:t>
            </a:r>
            <a:r>
              <a:rPr lang="ko-KR" altLang="en-US" sz="1400">
                <a:solidFill>
                  <a:schemeClr val="tx1"/>
                </a:solidFill>
              </a:rPr>
              <a:t>타입의 변수에 저장된다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688" y="2929392"/>
            <a:ext cx="53567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&lt; PAINTSTRUCT </a:t>
            </a:r>
            <a:r>
              <a:rPr lang="ko-KR" altLang="en-US" sz="1400"/>
              <a:t>구조체의 모습 </a:t>
            </a:r>
            <a:r>
              <a:rPr lang="en-US" altLang="ko-KR" sz="1400"/>
              <a:t>&gt;</a:t>
            </a:r>
          </a:p>
          <a:p>
            <a:r>
              <a:rPr lang="en-US" altLang="ko-KR" sz="1400"/>
              <a:t>typedef struct tagPAINTSTRUCT {</a:t>
            </a:r>
          </a:p>
          <a:p>
            <a:r>
              <a:rPr lang="en-US" altLang="ko-KR" sz="1400"/>
              <a:t>	HDC hdc;  //</a:t>
            </a:r>
            <a:r>
              <a:rPr lang="ko-KR" altLang="en-US" sz="1400"/>
              <a:t>출력영역</a:t>
            </a:r>
            <a:endParaRPr lang="en-US" altLang="ko-KR" sz="1400"/>
          </a:p>
          <a:p>
            <a:r>
              <a:rPr lang="en-US" altLang="ko-KR" sz="1400"/>
              <a:t>	BOOL fErase;  //</a:t>
            </a:r>
            <a:r>
              <a:rPr lang="ko-KR" altLang="en-US" sz="1400"/>
              <a:t>배경 삭제 여부</a:t>
            </a:r>
            <a:endParaRPr lang="en-US" altLang="ko-KR" sz="1400"/>
          </a:p>
          <a:p>
            <a:r>
              <a:rPr lang="en-US" altLang="ko-KR" sz="1400"/>
              <a:t>	RECT rcPaint;  //</a:t>
            </a:r>
            <a:r>
              <a:rPr lang="ko-KR" altLang="en-US" sz="1400"/>
              <a:t>출력영역의 좌측상단</a:t>
            </a:r>
            <a:r>
              <a:rPr lang="en-US" altLang="ko-KR" sz="1400"/>
              <a:t>, </a:t>
            </a:r>
            <a:r>
              <a:rPr lang="ko-KR" altLang="en-US" sz="1400"/>
              <a:t>우측하단 좌표</a:t>
            </a:r>
            <a:endParaRPr lang="en-US" altLang="ko-KR" sz="1400"/>
          </a:p>
          <a:p>
            <a:r>
              <a:rPr lang="en-US" altLang="ko-KR" sz="1400"/>
              <a:t>	BOOL fRestore;</a:t>
            </a:r>
          </a:p>
          <a:p>
            <a:r>
              <a:rPr lang="en-US" altLang="ko-KR" sz="1400"/>
              <a:t>	BOOL fIncUpdate;</a:t>
            </a:r>
          </a:p>
          <a:p>
            <a:r>
              <a:rPr lang="en-US" altLang="ko-KR" sz="1400"/>
              <a:t>	BYTE rgbReserved[32];</a:t>
            </a:r>
          </a:p>
          <a:p>
            <a:r>
              <a:rPr lang="en-US" altLang="ko-KR" sz="1400"/>
              <a:t>} PAINTSTRUCT, *PPAINTSTRUCT;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831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20800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85717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출력영역 얻기 및 텍스트 출력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457" y="652001"/>
            <a:ext cx="7571303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/>
              <a:t>LRESULT CALLBACK WndProc(HWND hWnd, UINT message, WPARAM wParam, LPARAM lParam)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 b="1"/>
              <a:t>HDC hdc;  //</a:t>
            </a:r>
            <a:r>
              <a:rPr lang="ko-KR" altLang="en-US" sz="1200" b="1"/>
              <a:t>추가한 부분</a:t>
            </a:r>
            <a:endParaRPr lang="en-US" altLang="ko-KR" sz="1200" b="1"/>
          </a:p>
          <a:p>
            <a:r>
              <a:rPr lang="en-US" altLang="ko-KR" sz="1200" b="1"/>
              <a:t>RECT rect; // DrawText</a:t>
            </a:r>
            <a:r>
              <a:rPr lang="ko-KR" altLang="en-US" sz="1200" b="1"/>
              <a:t>를 위한 변수</a:t>
            </a:r>
            <a:endParaRPr lang="en-US" altLang="ko-KR" sz="1200" b="1"/>
          </a:p>
          <a:p>
            <a:endParaRPr lang="en-US" altLang="ko-KR" sz="1200"/>
          </a:p>
          <a:p>
            <a:r>
              <a:rPr lang="en-US" altLang="ko-KR" sz="1200"/>
              <a:t>    switch (message)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case WM_COMMAND: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{ …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 b="1"/>
              <a:t>    </a:t>
            </a:r>
            <a:r>
              <a:rPr lang="en-US" altLang="ko-KR" sz="1200"/>
              <a:t>case WM_LBUTTONDOWN :  //</a:t>
            </a:r>
            <a:r>
              <a:rPr lang="ko-KR" altLang="en-US" sz="1200"/>
              <a:t>마우스처리를 위해 추가한 부분</a:t>
            </a:r>
            <a:endParaRPr lang="en-US" altLang="ko-KR" sz="1200"/>
          </a:p>
          <a:p>
            <a:r>
              <a:rPr lang="en-US" altLang="ko-KR" sz="1200"/>
              <a:t>        MessageBoxA(hWnd, "</a:t>
            </a:r>
            <a:r>
              <a:rPr lang="ko-KR" altLang="en-US" sz="1200"/>
              <a:t>마우스가 눌렸습니다</a:t>
            </a:r>
            <a:r>
              <a:rPr lang="en-US" altLang="ko-KR" sz="1200"/>
              <a:t>", "</a:t>
            </a:r>
            <a:r>
              <a:rPr lang="ko-KR" altLang="en-US" sz="1200"/>
              <a:t>마우스메시지</a:t>
            </a:r>
            <a:r>
              <a:rPr lang="en-US" altLang="ko-KR" sz="1200"/>
              <a:t>", MB_OK);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case WM_PAINT: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{</a:t>
            </a:r>
          </a:p>
          <a:p>
            <a:r>
              <a:rPr lang="en-US" altLang="ko-KR" sz="1200"/>
              <a:t>            </a:t>
            </a:r>
            <a:r>
              <a:rPr lang="en-US" altLang="ko-KR" sz="1200" b="1"/>
              <a:t>HDC hdc = BeginPaint(hWnd, &amp;ps);  </a:t>
            </a:r>
            <a:r>
              <a:rPr lang="en-US" altLang="ko-KR" sz="1200"/>
              <a:t>//WM_PAINT</a:t>
            </a:r>
            <a:r>
              <a:rPr lang="ko-KR" altLang="en-US" sz="1200"/>
              <a:t>에서 디바이스컨텍스트얻음</a:t>
            </a:r>
            <a:endParaRPr lang="en-US" altLang="ko-KR" sz="1200"/>
          </a:p>
          <a:p>
            <a:r>
              <a:rPr lang="en-US" altLang="ko-KR" sz="1200"/>
              <a:t>            rect.left=50;</a:t>
            </a:r>
          </a:p>
          <a:p>
            <a:r>
              <a:rPr lang="en-US" altLang="ko-KR" sz="1200"/>
              <a:t>            rect.top=40;</a:t>
            </a:r>
          </a:p>
          <a:p>
            <a:r>
              <a:rPr lang="en-US" altLang="ko-KR" sz="1200"/>
              <a:t>            rect.right=200;</a:t>
            </a:r>
          </a:p>
          <a:p>
            <a:r>
              <a:rPr lang="en-US" altLang="ko-KR" sz="1200"/>
              <a:t>            rect.ottom=120;</a:t>
            </a:r>
          </a:p>
          <a:p>
            <a:r>
              <a:rPr lang="en-US" altLang="ko-KR" sz="1200"/>
              <a:t>            </a:t>
            </a:r>
            <a:r>
              <a:rPr lang="en-US" altLang="ko-KR" sz="1200" b="1"/>
              <a:t>DrawText(hdc, “Hello World”, 10, &amp;rect, DT_SINGLELINE|DT_CENTER|DT_VCENTER);	</a:t>
            </a:r>
          </a:p>
          <a:p>
            <a:r>
              <a:rPr lang="en-US" altLang="ko-KR" sz="1200"/>
              <a:t>            EndPaint(hWnd, &amp;ps);</a:t>
            </a:r>
          </a:p>
          <a:p>
            <a:r>
              <a:rPr lang="ko-KR" altLang="en-US" sz="1200"/>
              <a:t>        </a:t>
            </a:r>
            <a:r>
              <a:rPr lang="en-US" altLang="ko-KR" sz="1200"/>
              <a:t>}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case WM_DESTROY:</a:t>
            </a:r>
          </a:p>
          <a:p>
            <a:r>
              <a:rPr lang="en-US" altLang="ko-KR" sz="1200"/>
              <a:t>        PostQuitMessage(0);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    default:</a:t>
            </a:r>
          </a:p>
          <a:p>
            <a:r>
              <a:rPr lang="en-US" altLang="ko-KR" sz="1200"/>
              <a:t>        return DefWindowProc(hWnd, message, wParam, lParam);</a:t>
            </a:r>
          </a:p>
          <a:p>
            <a:r>
              <a:rPr lang="ko-KR" altLang="en-US" sz="1200"/>
              <a:t>    </a:t>
            </a:r>
            <a:r>
              <a:rPr lang="en-US" altLang="ko-KR" sz="1200"/>
              <a:t>}</a:t>
            </a:r>
          </a:p>
          <a:p>
            <a:r>
              <a:rPr lang="en-US" altLang="ko-KR" sz="1200"/>
              <a:t>    return 0;</a:t>
            </a:r>
          </a:p>
          <a:p>
            <a:r>
              <a:rPr lang="en-US" altLang="ko-KR" sz="120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83086" y="975626"/>
            <a:ext cx="5812971" cy="2536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schemeClr val="tx1"/>
                </a:solidFill>
              </a:rPr>
              <a:t>텍스트를 출력하는 함수는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가지가 있다</a:t>
            </a:r>
            <a:br>
              <a:rPr lang="en-US" altLang="ko-KR" sz="1400">
                <a:solidFill>
                  <a:schemeClr val="tx1"/>
                </a:solidFill>
              </a:rPr>
            </a:b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 b="1">
                <a:solidFill>
                  <a:schemeClr val="tx1"/>
                </a:solidFill>
              </a:rPr>
              <a:t>-  TextOut() : </a:t>
            </a:r>
            <a:r>
              <a:rPr lang="ko-KR" altLang="en-US" sz="1400" b="1">
                <a:solidFill>
                  <a:schemeClr val="tx1"/>
                </a:solidFill>
              </a:rPr>
              <a:t>특정 위치에 문자열 출력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 b="1">
                <a:solidFill>
                  <a:schemeClr val="tx1"/>
                </a:solidFill>
              </a:rPr>
              <a:t>-  DrawText() : </a:t>
            </a:r>
            <a:r>
              <a:rPr lang="ko-KR" altLang="en-US" sz="1400" b="1">
                <a:solidFill>
                  <a:schemeClr val="tx1"/>
                </a:solidFill>
              </a:rPr>
              <a:t>박스 영역을 지정하고 그 안에 문자열 출력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: DT_SINGLELINE  : </a:t>
            </a:r>
            <a:r>
              <a:rPr lang="ko-KR" altLang="en-US" sz="1400">
                <a:solidFill>
                  <a:schemeClr val="tx1"/>
                </a:solidFill>
              </a:rPr>
              <a:t>박스 영역에 한 줄로 출력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DT_LEFT : </a:t>
            </a:r>
            <a:r>
              <a:rPr lang="ko-KR" altLang="en-US" sz="1400">
                <a:solidFill>
                  <a:schemeClr val="tx1"/>
                </a:solidFill>
              </a:rPr>
              <a:t>박스 영역에서 왼쪽 정렬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DT_CENTER : </a:t>
            </a:r>
            <a:r>
              <a:rPr lang="ko-KR" altLang="en-US" sz="1400">
                <a:solidFill>
                  <a:schemeClr val="tx1"/>
                </a:solidFill>
              </a:rPr>
              <a:t>박스 영역 가운데 정렬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DT_VCENTER : </a:t>
            </a:r>
            <a:r>
              <a:rPr lang="ko-KR" altLang="en-US" sz="1400">
                <a:solidFill>
                  <a:schemeClr val="tx1"/>
                </a:solidFill>
              </a:rPr>
              <a:t>박스 영역 상하에서 가운데 정렬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DT_TOP : </a:t>
            </a:r>
            <a:r>
              <a:rPr lang="ko-KR" altLang="en-US" sz="1400">
                <a:solidFill>
                  <a:schemeClr val="tx1"/>
                </a:solidFill>
              </a:rPr>
              <a:t>박스 영역의 위쪽에 정렬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DT_BOTTOM : </a:t>
            </a:r>
            <a:r>
              <a:rPr lang="ko-KR" altLang="en-US" sz="1400">
                <a:solidFill>
                  <a:schemeClr val="tx1"/>
                </a:solidFill>
              </a:rPr>
              <a:t>박스 영역의 아래쪽에 정렬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      DB_CALCRECT : </a:t>
            </a:r>
            <a:r>
              <a:rPr lang="ko-KR" altLang="en-US" sz="1400">
                <a:solidFill>
                  <a:schemeClr val="tx1"/>
                </a:solidFill>
              </a:rPr>
              <a:t>문자열을 출력한다면 차지할 공간크기 측정</a:t>
            </a:r>
          </a:p>
        </p:txBody>
      </p:sp>
    </p:spTree>
    <p:extLst>
      <p:ext uri="{BB962C8B-B14F-4D97-AF65-F5344CB8AC3E}">
        <p14:creationId xmlns:p14="http://schemas.microsoft.com/office/powerpoint/2010/main" val="223807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274261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9942" y="27400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키보드 메시지 처리하기</a:t>
            </a:r>
            <a:r>
              <a:rPr lang="en-US" altLang="ko-KR" b="1"/>
              <a:t>(1/4)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443500" y="860878"/>
            <a:ext cx="8061246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</a:t>
            </a:r>
            <a:r>
              <a:rPr lang="en-US" altLang="ko-KR" sz="1400" b="1"/>
              <a:t>HDC hdc;</a:t>
            </a:r>
          </a:p>
          <a:p>
            <a:endParaRPr lang="en-US" altLang="ko-KR" sz="1400"/>
          </a:p>
          <a:p>
            <a:r>
              <a:rPr lang="en-US" altLang="ko-KR" sz="1400"/>
              <a:t>    switch (message)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 b="1"/>
              <a:t>     case WM_COMMAND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</a:t>
            </a:r>
            <a:r>
              <a:rPr lang="ko-KR" altLang="en-US" sz="1400"/>
              <a:t>생략</a:t>
            </a:r>
            <a:r>
              <a:rPr lang="en-US" altLang="ko-KR" sz="1400"/>
              <a:t>….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break;</a:t>
            </a:r>
          </a:p>
          <a:p>
            <a:r>
              <a:rPr lang="en-US" altLang="ko-KR" sz="1400" b="1"/>
              <a:t>     case WM_CHAR:</a:t>
            </a:r>
          </a:p>
          <a:p>
            <a:r>
              <a:rPr lang="en-US" altLang="ko-KR" sz="1400" b="1"/>
              <a:t>         hdc = GetDC(hWnd); // WM_PAINT</a:t>
            </a:r>
            <a:r>
              <a:rPr lang="ko-KR" altLang="en-US" sz="1400" b="1"/>
              <a:t>가 아니므로 </a:t>
            </a:r>
            <a:r>
              <a:rPr lang="en-US" altLang="ko-KR" sz="1400" b="1"/>
              <a:t>BeginPaint </a:t>
            </a:r>
            <a:r>
              <a:rPr lang="ko-KR" altLang="en-US" sz="1400" b="1"/>
              <a:t>대신  사용함</a:t>
            </a:r>
            <a:endParaRPr lang="en-US" altLang="ko-KR" sz="1400" b="1"/>
          </a:p>
          <a:p>
            <a:r>
              <a:rPr lang="en-US" altLang="ko-KR" sz="1400" b="1"/>
              <a:t>         TextOutA(hdc, 0, 0, "Hello World", 10);</a:t>
            </a:r>
          </a:p>
          <a:p>
            <a:r>
              <a:rPr lang="en-US" altLang="ko-KR" sz="1400" b="1"/>
              <a:t>         ReleaseDC(hWnd, hdc);</a:t>
            </a:r>
          </a:p>
          <a:p>
            <a:r>
              <a:rPr lang="en-US" altLang="ko-KR" sz="1400" b="1"/>
              <a:t>         break;</a:t>
            </a:r>
          </a:p>
          <a:p>
            <a:r>
              <a:rPr lang="en-US" altLang="ko-KR" sz="1400" b="1"/>
              <a:t>     case WM_DESTROY:</a:t>
            </a:r>
          </a:p>
          <a:p>
            <a:r>
              <a:rPr lang="en-US" altLang="ko-KR" sz="1400"/>
              <a:t>         PostQuitMessage(0);</a:t>
            </a:r>
          </a:p>
          <a:p>
            <a:r>
              <a:rPr lang="en-US" altLang="ko-KR" sz="1400"/>
              <a:t>         break;</a:t>
            </a:r>
          </a:p>
          <a:p>
            <a:r>
              <a:rPr lang="en-US" altLang="ko-KR" sz="1400"/>
              <a:t>    default:</a:t>
            </a:r>
          </a:p>
          <a:p>
            <a:r>
              <a:rPr lang="en-US" altLang="ko-KR" sz="1400"/>
              <a:t>         return DefWindowProc(hWnd, message, wParam, lParam);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60572" y="1227551"/>
            <a:ext cx="6109606" cy="2134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solidFill>
                  <a:schemeClr val="tx1"/>
                </a:solidFill>
              </a:rPr>
              <a:t>키보드에서 발생하는 메시지의 종류</a:t>
            </a:r>
            <a:br>
              <a:rPr lang="en-US" altLang="ko-KR" sz="1600">
                <a:solidFill>
                  <a:schemeClr val="tx1"/>
                </a:solidFill>
              </a:rPr>
            </a:b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WM_KEYDOWN   : </a:t>
            </a:r>
            <a:r>
              <a:rPr lang="ko-KR" altLang="en-US" sz="1600">
                <a:solidFill>
                  <a:schemeClr val="tx1"/>
                </a:solidFill>
              </a:rPr>
              <a:t>키보드의 키가 눌렸을 때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WM_CHAR : </a:t>
            </a:r>
            <a:r>
              <a:rPr lang="ko-KR" altLang="en-US" sz="1600">
                <a:solidFill>
                  <a:schemeClr val="tx1"/>
                </a:solidFill>
              </a:rPr>
              <a:t>키보드의 문자키를 눌렀을 때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WM_KEYUP : </a:t>
            </a:r>
            <a:r>
              <a:rPr lang="ko-KR" altLang="en-US" sz="1600">
                <a:solidFill>
                  <a:schemeClr val="tx1"/>
                </a:solidFill>
              </a:rPr>
              <a:t>키보드에서 키를 눌렀다가 땠을 때</a:t>
            </a:r>
            <a:endParaRPr lang="en-US" altLang="ko-KR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>
                <a:solidFill>
                  <a:schemeClr val="tx1"/>
                </a:solidFill>
              </a:rPr>
              <a:t>VS</a:t>
            </a:r>
            <a:r>
              <a:rPr lang="ko-KR" altLang="en-US" sz="1600">
                <a:solidFill>
                  <a:schemeClr val="tx1"/>
                </a:solidFill>
              </a:rPr>
              <a:t>에서 기본 프로젝트로 프로그램을 생성하고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CALLBACK </a:t>
            </a:r>
            <a:r>
              <a:rPr lang="ko-KR" altLang="en-US" sz="1600">
                <a:solidFill>
                  <a:schemeClr val="tx1"/>
                </a:solidFill>
              </a:rPr>
              <a:t>부분만 외쪽 처럼 바꾸면 어떤 결과가 예상되는가</a:t>
            </a:r>
            <a:r>
              <a:rPr lang="en-US" altLang="ko-KR" sz="1600">
                <a:solidFill>
                  <a:schemeClr val="tx1"/>
                </a:solidFill>
              </a:rPr>
              <a:t>?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5375" y="5329238"/>
            <a:ext cx="2722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임의의 키가 입력되면 </a:t>
            </a:r>
            <a:endParaRPr lang="en-US" altLang="ko-KR" sz="1400"/>
          </a:p>
          <a:p>
            <a:r>
              <a:rPr lang="ko-KR" altLang="en-US" sz="1400"/>
              <a:t>화면에 </a:t>
            </a:r>
            <a:r>
              <a:rPr lang="en-US" altLang="ko-KR" sz="1400"/>
              <a:t>Hello World</a:t>
            </a:r>
            <a:r>
              <a:rPr lang="ko-KR" altLang="en-US" sz="1400"/>
              <a:t>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6033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키보드 메시지 처리하기</a:t>
            </a:r>
            <a:r>
              <a:rPr lang="en-US" altLang="ko-KR" b="1"/>
              <a:t>(2/4)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443500" y="860878"/>
            <a:ext cx="8061246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</a:t>
            </a:r>
            <a:r>
              <a:rPr lang="en-US" altLang="ko-KR" sz="1400" b="1"/>
              <a:t>HDC hdc;</a:t>
            </a:r>
          </a:p>
          <a:p>
            <a:r>
              <a:rPr lang="en-US" altLang="ko-KR" sz="1400" b="1"/>
              <a:t>    static char str[100];</a:t>
            </a:r>
          </a:p>
          <a:p>
            <a:endParaRPr lang="en-US" altLang="ko-KR" sz="1400"/>
          </a:p>
          <a:p>
            <a:r>
              <a:rPr lang="en-US" altLang="ko-KR" sz="1400"/>
              <a:t>    switch (message)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 b="1"/>
              <a:t>     case WM_COMMAND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        {</a:t>
            </a:r>
          </a:p>
          <a:p>
            <a:r>
              <a:rPr lang="en-US" altLang="ko-KR" sz="1400"/>
              <a:t>         </a:t>
            </a:r>
            <a:r>
              <a:rPr lang="ko-KR" altLang="en-US" sz="1400"/>
              <a:t>생략</a:t>
            </a:r>
            <a:r>
              <a:rPr lang="en-US" altLang="ko-KR" sz="1400"/>
              <a:t>….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break;</a:t>
            </a:r>
          </a:p>
          <a:p>
            <a:r>
              <a:rPr lang="en-US" altLang="ko-KR" sz="1400" b="1"/>
              <a:t>     case WM_CHAR:</a:t>
            </a:r>
          </a:p>
          <a:p>
            <a:r>
              <a:rPr lang="en-US" altLang="ko-KR" sz="1400" b="1"/>
              <a:t>         hdc = GetDC(hWnd);</a:t>
            </a:r>
          </a:p>
          <a:p>
            <a:r>
              <a:rPr lang="en-US" altLang="ko-KR" sz="1400" b="1"/>
              <a:t>         str[0]=wParam;   //</a:t>
            </a:r>
            <a:r>
              <a:rPr lang="ko-KR" altLang="en-US" sz="1400" b="1"/>
              <a:t>입력된 키 값이 </a:t>
            </a:r>
            <a:r>
              <a:rPr lang="en-US" altLang="ko-KR" sz="1400" b="1"/>
              <a:t>str[0]</a:t>
            </a:r>
            <a:r>
              <a:rPr lang="ko-KR" altLang="en-US" sz="1400" b="1"/>
              <a:t>으로 넣어진다</a:t>
            </a:r>
            <a:endParaRPr lang="en-US" altLang="ko-KR" sz="1400" b="1"/>
          </a:p>
          <a:p>
            <a:r>
              <a:rPr lang="en-US" altLang="ko-KR" sz="1400" b="1"/>
              <a:t>         str[1]=’\0’;  //</a:t>
            </a:r>
            <a:r>
              <a:rPr lang="ko-KR" altLang="en-US" sz="1400" b="1"/>
              <a:t>문자열임을 지시하는 과정</a:t>
            </a:r>
            <a:endParaRPr lang="en-US" altLang="ko-KR" sz="1400" b="1"/>
          </a:p>
          <a:p>
            <a:r>
              <a:rPr lang="en-US" altLang="ko-KR" sz="1400" b="1"/>
              <a:t>         TextOutA(hdc, 0, 0, str, strlen(str));</a:t>
            </a:r>
          </a:p>
          <a:p>
            <a:r>
              <a:rPr lang="en-US" altLang="ko-KR" sz="1400" b="1"/>
              <a:t>         ReleaseDC(hWnd, hdc);</a:t>
            </a:r>
          </a:p>
          <a:p>
            <a:r>
              <a:rPr lang="en-US" altLang="ko-KR" sz="1400" b="1"/>
              <a:t>         break;</a:t>
            </a:r>
          </a:p>
          <a:p>
            <a:r>
              <a:rPr lang="en-US" altLang="ko-KR" sz="1400" b="1"/>
              <a:t>     case WM_DESTROY:</a:t>
            </a:r>
          </a:p>
          <a:p>
            <a:r>
              <a:rPr lang="en-US" altLang="ko-KR" sz="1400"/>
              <a:t>         PostQuitMessage(0);</a:t>
            </a:r>
          </a:p>
          <a:p>
            <a:r>
              <a:rPr lang="en-US" altLang="ko-KR" sz="1400"/>
              <a:t>         break;</a:t>
            </a:r>
          </a:p>
          <a:p>
            <a:r>
              <a:rPr lang="en-US" altLang="ko-KR" sz="1400"/>
              <a:t>    default:</a:t>
            </a:r>
          </a:p>
          <a:p>
            <a:r>
              <a:rPr lang="en-US" altLang="ko-KR" sz="1400"/>
              <a:t>         return DefWindowProc(hWnd, message, wParam, lParam);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43450" y="1489977"/>
            <a:ext cx="7038295" cy="2117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>
                <a:solidFill>
                  <a:schemeClr val="tx1"/>
                </a:solidFill>
              </a:rPr>
              <a:t>프로그램을 왼쪽과 같이 바꾸면 수행 결과가 어떻게 될까</a:t>
            </a:r>
            <a:r>
              <a:rPr lang="en-US" altLang="ko-KR" sz="160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>
                <a:solidFill>
                  <a:schemeClr val="tx1"/>
                </a:solidFill>
              </a:rPr>
              <a:t>wParam.</a:t>
            </a:r>
            <a:r>
              <a:rPr lang="ko-KR" altLang="en-US" sz="1600">
                <a:solidFill>
                  <a:schemeClr val="tx1"/>
                </a:solidFill>
              </a:rPr>
              <a:t>입력된 가상키의 값을 가지는 변수이다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   (</a:t>
            </a:r>
            <a:r>
              <a:rPr lang="ko-KR" altLang="en-US" sz="1600">
                <a:solidFill>
                  <a:schemeClr val="tx1"/>
                </a:solidFill>
              </a:rPr>
              <a:t>예</a:t>
            </a:r>
            <a:r>
              <a:rPr lang="en-US" altLang="ko-KR" sz="1600">
                <a:solidFill>
                  <a:schemeClr val="tx1"/>
                </a:solidFill>
              </a:rPr>
              <a:t>) Tab 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 VK_TAB,  Back space VK_BACK </a:t>
            </a:r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등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  <a:b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</a:b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iMsg</a:t>
            </a:r>
            <a:r>
              <a:rPr lang="ko-KR" altLang="en-US" sz="1600">
                <a:solidFill>
                  <a:schemeClr val="tx1"/>
                </a:solidFill>
              </a:rPr>
              <a:t>는 </a:t>
            </a:r>
            <a:r>
              <a:rPr lang="en-US" altLang="ko-KR" sz="1600">
                <a:solidFill>
                  <a:schemeClr val="tx1"/>
                </a:solidFill>
              </a:rPr>
              <a:t>WM_KEYDOWN, WM_CHAR, WM_KEYUP</a:t>
            </a:r>
            <a:r>
              <a:rPr lang="ko-KR" altLang="en-US" sz="1600">
                <a:solidFill>
                  <a:schemeClr val="tx1"/>
                </a:solidFill>
              </a:rPr>
              <a:t>을 가지는 변수이다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lParam</a:t>
            </a:r>
            <a:r>
              <a:rPr lang="ko-KR" altLang="en-US" sz="1600">
                <a:solidFill>
                  <a:schemeClr val="tx1"/>
                </a:solidFill>
              </a:rPr>
              <a:t>은 스캔코드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키 반복횟수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확장키 코드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이전 키 상태를 가진다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8280" y="4404012"/>
            <a:ext cx="4293465" cy="310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임의의 키가 입력되면 입력된 키를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177531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1539" y="31432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키보드 메시지 처리하기</a:t>
            </a:r>
            <a:r>
              <a:rPr lang="en-US" altLang="ko-KR" b="1"/>
              <a:t>(3/4)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443500" y="860878"/>
            <a:ext cx="8061246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</a:t>
            </a:r>
            <a:r>
              <a:rPr lang="en-US" altLang="ko-KR" sz="1400" b="1"/>
              <a:t>HDC hdc;</a:t>
            </a:r>
          </a:p>
          <a:p>
            <a:r>
              <a:rPr lang="en-US" altLang="ko-KR" sz="1400" b="1"/>
              <a:t>    static char str[100];</a:t>
            </a:r>
          </a:p>
          <a:p>
            <a:r>
              <a:rPr lang="en-US" altLang="ko-KR" sz="1400" b="1"/>
              <a:t>    static int count;</a:t>
            </a:r>
          </a:p>
          <a:p>
            <a:endParaRPr lang="en-US" altLang="ko-KR" sz="1400"/>
          </a:p>
          <a:p>
            <a:r>
              <a:rPr lang="en-US" altLang="ko-KR" sz="1400"/>
              <a:t>    switch (message)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 b="1"/>
              <a:t>     case WM_COMMAND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        {  …   }  break;</a:t>
            </a:r>
          </a:p>
          <a:p>
            <a:r>
              <a:rPr lang="en-US" altLang="ko-KR" sz="1400" b="1"/>
              <a:t>     case WM_CREATE </a:t>
            </a:r>
            <a:r>
              <a:rPr lang="en-US" altLang="ko-KR" sz="1400"/>
              <a:t>:</a:t>
            </a:r>
          </a:p>
          <a:p>
            <a:r>
              <a:rPr lang="en-US" altLang="ko-KR" sz="1400"/>
              <a:t>         count=0;  break;</a:t>
            </a:r>
          </a:p>
          <a:p>
            <a:r>
              <a:rPr lang="en-US" altLang="ko-KR" sz="1400" b="1"/>
              <a:t>     case WM_CHAR:</a:t>
            </a:r>
          </a:p>
          <a:p>
            <a:r>
              <a:rPr lang="en-US" altLang="ko-KR" sz="1400" b="1"/>
              <a:t>         hdc = GetDC(hWnd);</a:t>
            </a:r>
          </a:p>
          <a:p>
            <a:r>
              <a:rPr lang="en-US" altLang="ko-KR" sz="1400" b="1"/>
              <a:t>         str[count++]=wParam;</a:t>
            </a:r>
          </a:p>
          <a:p>
            <a:r>
              <a:rPr lang="en-US" altLang="ko-KR" sz="1400" b="1"/>
              <a:t>         str[count]=’\0’;</a:t>
            </a:r>
          </a:p>
          <a:p>
            <a:r>
              <a:rPr lang="en-US" altLang="ko-KR" sz="1400" b="1"/>
              <a:t>         TextOutA(hdc, 0, 0, str, strlen(str));</a:t>
            </a:r>
          </a:p>
          <a:p>
            <a:r>
              <a:rPr lang="en-US" altLang="ko-KR" sz="1400" b="1"/>
              <a:t>         ReleaseDC(hWnd, hdc);</a:t>
            </a:r>
          </a:p>
          <a:p>
            <a:r>
              <a:rPr lang="en-US" altLang="ko-KR" sz="1400" b="1"/>
              <a:t>         break;</a:t>
            </a:r>
          </a:p>
          <a:p>
            <a:r>
              <a:rPr lang="en-US" altLang="ko-KR" sz="1400" b="1"/>
              <a:t>     case WM_DESTROY:</a:t>
            </a:r>
          </a:p>
          <a:p>
            <a:r>
              <a:rPr lang="en-US" altLang="ko-KR" sz="1400"/>
              <a:t>         PostQuitMessage(0);</a:t>
            </a:r>
          </a:p>
          <a:p>
            <a:r>
              <a:rPr lang="en-US" altLang="ko-KR" sz="1400"/>
              <a:t>         break;</a:t>
            </a:r>
          </a:p>
          <a:p>
            <a:r>
              <a:rPr lang="en-US" altLang="ko-KR" sz="1400"/>
              <a:t>    default:</a:t>
            </a:r>
          </a:p>
          <a:p>
            <a:r>
              <a:rPr lang="en-US" altLang="ko-KR" sz="1400"/>
              <a:t>         return DefWindowProc(hWnd, message, wParam, lParam);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29289" y="1489976"/>
            <a:ext cx="6052456" cy="765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chemeClr val="tx1"/>
                </a:solidFill>
              </a:rPr>
              <a:t>프로그램을 왼쪽과 같이 바꾸면 수행 결과가 어떻게 될까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문자열을 출력하는 결과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//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문자가 입력될 때마다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WM_CHAR </a:t>
            </a:r>
            <a:r>
              <a:rPr lang="ko-KR" altLang="en-US" sz="140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008" y="2666076"/>
            <a:ext cx="48814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윈도우의 크기를 변경시키는 작업을 하면</a:t>
            </a:r>
            <a:endParaRPr lang="en-US" altLang="ko-KR"/>
          </a:p>
          <a:p>
            <a:r>
              <a:rPr lang="ko-KR" altLang="en-US"/>
              <a:t>데이터는 있지만</a:t>
            </a:r>
            <a:r>
              <a:rPr lang="en-US" altLang="ko-KR"/>
              <a:t>, </a:t>
            </a:r>
            <a:r>
              <a:rPr lang="ko-KR" altLang="en-US"/>
              <a:t>화면에는 표시되지 않는다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다시 입력하면 비로서 기존 자료가 보여지고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새로입력하는 자료가 추가적으로 입력된다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이유</a:t>
            </a:r>
            <a:r>
              <a:rPr lang="en-US" altLang="ko-KR"/>
              <a:t>)</a:t>
            </a:r>
          </a:p>
          <a:p>
            <a:r>
              <a:rPr lang="ko-KR" altLang="en-US"/>
              <a:t> 윈도우가 변경되었을 경우</a:t>
            </a:r>
            <a:r>
              <a:rPr lang="en-US" altLang="ko-KR"/>
              <a:t>,</a:t>
            </a:r>
          </a:p>
          <a:p>
            <a:r>
              <a:rPr lang="en-US" altLang="ko-KR"/>
              <a:t> </a:t>
            </a:r>
            <a:r>
              <a:rPr lang="ko-KR" altLang="en-US"/>
              <a:t>화면을 다시그리지 않기 때문이다</a:t>
            </a:r>
            <a:r>
              <a:rPr lang="en-US" altLang="ko-KR"/>
              <a:t>)</a:t>
            </a:r>
          </a:p>
          <a:p>
            <a:r>
              <a:rPr lang="en-US" altLang="ko-KR">
                <a:sym typeface="Wingdings" panose="05000000000000000000" pitchFamily="2" charset="2"/>
              </a:rPr>
              <a:t>   </a:t>
            </a:r>
            <a:r>
              <a:rPr lang="ko-KR" altLang="en-US">
                <a:sym typeface="Wingdings" panose="05000000000000000000" pitchFamily="2" charset="2"/>
              </a:rPr>
              <a:t>윈도우를 다시그리게 하는 </a:t>
            </a:r>
            <a:r>
              <a:rPr lang="en-US" altLang="ko-KR">
                <a:sym typeface="Wingdings" panose="05000000000000000000" pitchFamily="2" charset="2"/>
              </a:rPr>
              <a:t>WM_PAINT</a:t>
            </a:r>
            <a:r>
              <a:rPr lang="ko-KR" altLang="en-US">
                <a:sym typeface="Wingdings" panose="05000000000000000000" pitchFamily="2" charset="2"/>
              </a:rPr>
              <a:t>를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      </a:t>
            </a:r>
            <a:r>
              <a:rPr lang="ko-KR" altLang="en-US">
                <a:sym typeface="Wingdings" panose="05000000000000000000" pitchFamily="2" charset="2"/>
              </a:rPr>
              <a:t>프로그램에 넣는 것이다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   </a:t>
            </a:r>
            <a:r>
              <a:rPr lang="ko-KR" altLang="en-US">
                <a:sym typeface="Wingdings" panose="05000000000000000000" pitchFamily="2" charset="2"/>
              </a:rPr>
              <a:t>다음페이지에 답이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1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770" y="302594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키보드 메시지 처리하기</a:t>
            </a:r>
            <a:r>
              <a:rPr lang="en-US" altLang="ko-KR" b="1"/>
              <a:t>(4/4)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123804" y="1057275"/>
            <a:ext cx="597214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LRESULT CALLBACK WndProc(HWND hWnd, UINT message, </a:t>
            </a:r>
          </a:p>
          <a:p>
            <a:r>
              <a:rPr lang="en-US" altLang="ko-KR" sz="1200"/>
              <a:t>                    WPARAM wParam, LPARAM lParam)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 b="1"/>
              <a:t>    HDC hdc;</a:t>
            </a:r>
          </a:p>
          <a:p>
            <a:r>
              <a:rPr lang="en-US" altLang="ko-KR" sz="1200" b="1"/>
              <a:t>    static char str[100];</a:t>
            </a:r>
          </a:p>
          <a:p>
            <a:r>
              <a:rPr lang="en-US" altLang="ko-KR" sz="1200" b="1"/>
              <a:t>    static int count;</a:t>
            </a:r>
          </a:p>
          <a:p>
            <a:endParaRPr lang="en-US" altLang="ko-KR" sz="1200"/>
          </a:p>
          <a:p>
            <a:r>
              <a:rPr lang="en-US" altLang="ko-KR" sz="1200"/>
              <a:t>    switch (message)</a:t>
            </a:r>
          </a:p>
          <a:p>
            <a:r>
              <a:rPr lang="en-US" altLang="ko-KR" sz="1200"/>
              <a:t>    {</a:t>
            </a:r>
          </a:p>
          <a:p>
            <a:r>
              <a:rPr lang="en-US" altLang="ko-KR" sz="1200"/>
              <a:t>    case WM_COMMAND: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  int wmId = LOWORD(wParam);</a:t>
            </a:r>
          </a:p>
          <a:p>
            <a:r>
              <a:rPr lang="en-US" altLang="ko-KR" sz="1200"/>
              <a:t>            // Parse the menu selections:</a:t>
            </a:r>
          </a:p>
          <a:p>
            <a:r>
              <a:rPr lang="en-US" altLang="ko-KR" sz="1200"/>
              <a:t>            switch (wmId)</a:t>
            </a:r>
          </a:p>
          <a:p>
            <a:r>
              <a:rPr lang="en-US" altLang="ko-KR" sz="1200"/>
              <a:t>            {</a:t>
            </a:r>
          </a:p>
          <a:p>
            <a:r>
              <a:rPr lang="en-US" altLang="ko-KR" sz="1200"/>
              <a:t>            case IDM_ABOUT:</a:t>
            </a:r>
          </a:p>
          <a:p>
            <a:r>
              <a:rPr lang="en-US" altLang="ko-KR" sz="1200"/>
              <a:t>                DialogBox(hInst, MAKEINTRESOURCE(IDD_ABOUTBOX), hWnd, About);</a:t>
            </a:r>
          </a:p>
          <a:p>
            <a:r>
              <a:rPr lang="en-US" altLang="ko-KR" sz="1200"/>
              <a:t>                break;</a:t>
            </a:r>
          </a:p>
          <a:p>
            <a:r>
              <a:rPr lang="en-US" altLang="ko-KR" sz="1200"/>
              <a:t>            case IDM_EXIT:</a:t>
            </a:r>
          </a:p>
          <a:p>
            <a:r>
              <a:rPr lang="en-US" altLang="ko-KR" sz="1200"/>
              <a:t>                DestroyWindow(hWnd);</a:t>
            </a:r>
          </a:p>
          <a:p>
            <a:r>
              <a:rPr lang="en-US" altLang="ko-KR" sz="1200"/>
              <a:t>                break;</a:t>
            </a:r>
          </a:p>
          <a:p>
            <a:r>
              <a:rPr lang="en-US" altLang="ko-KR" sz="1200"/>
              <a:t>            default:</a:t>
            </a:r>
          </a:p>
          <a:p>
            <a:r>
              <a:rPr lang="en-US" altLang="ko-KR" sz="1200"/>
              <a:t>                return DefWindowProc(hWnd, message, wParam, lParam);</a:t>
            </a:r>
          </a:p>
          <a:p>
            <a:r>
              <a:rPr lang="en-US" altLang="ko-KR" sz="1200"/>
              <a:t>            }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    break;</a:t>
            </a:r>
          </a:p>
          <a:p>
            <a:r>
              <a:rPr lang="en-US" altLang="ko-KR" sz="120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9067" y="28576"/>
            <a:ext cx="8372933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/>
              <a:t>   case WM_CREATE:</a:t>
            </a:r>
          </a:p>
          <a:p>
            <a:r>
              <a:rPr lang="en-US" altLang="ko-KR" sz="1600" b="1"/>
              <a:t>          count = 0;</a:t>
            </a:r>
          </a:p>
          <a:p>
            <a:r>
              <a:rPr lang="en-US" altLang="ko-KR" sz="1600"/>
              <a:t>          break;</a:t>
            </a:r>
          </a:p>
          <a:p>
            <a:r>
              <a:rPr lang="en-US" altLang="ko-KR" sz="1600" b="1"/>
              <a:t>   case WM_CHAR:</a:t>
            </a:r>
          </a:p>
          <a:p>
            <a:r>
              <a:rPr lang="en-US" altLang="ko-KR" sz="1600"/>
              <a:t>          hdc = GetDC(hWnd);</a:t>
            </a:r>
          </a:p>
          <a:p>
            <a:r>
              <a:rPr lang="en-US" altLang="ko-KR" sz="1600"/>
              <a:t>          str[count++] = wParam;</a:t>
            </a:r>
          </a:p>
          <a:p>
            <a:r>
              <a:rPr lang="en-US" altLang="ko-KR" sz="1600"/>
              <a:t>          str[count] = '\0';</a:t>
            </a:r>
          </a:p>
          <a:p>
            <a:r>
              <a:rPr lang="en-US" altLang="ko-KR" sz="1600"/>
              <a:t>          //TextOutA(hdc, 0, 0,str, strlen(str));  </a:t>
            </a:r>
            <a:r>
              <a:rPr lang="ko-KR" altLang="en-US" sz="1600"/>
              <a:t>이렇게 해도 되지만</a:t>
            </a:r>
            <a:r>
              <a:rPr lang="en-US" altLang="ko-KR" sz="1600"/>
              <a:t>, </a:t>
            </a:r>
            <a:r>
              <a:rPr lang="ko-KR" altLang="en-US" sz="1600"/>
              <a:t>동일 코드가 중복되므로</a:t>
            </a:r>
          </a:p>
          <a:p>
            <a:r>
              <a:rPr lang="en-US" altLang="ko-KR" sz="1600"/>
              <a:t>          </a:t>
            </a:r>
            <a:r>
              <a:rPr lang="en-US" altLang="ko-KR" sz="1600" b="1"/>
              <a:t>InvalidateRgn(hWnd, NULL, TRUE); //WM_PAINT </a:t>
            </a:r>
            <a:r>
              <a:rPr lang="ko-KR" altLang="en-US" sz="1600" b="1"/>
              <a:t>호출 </a:t>
            </a:r>
          </a:p>
          <a:p>
            <a:r>
              <a:rPr lang="en-US" altLang="ko-KR" sz="1600"/>
              <a:t>          ReleaseDC(hWnd, hdc);</a:t>
            </a:r>
          </a:p>
          <a:p>
            <a:r>
              <a:rPr lang="en-US" altLang="ko-KR" sz="1600"/>
              <a:t>          break;</a:t>
            </a:r>
          </a:p>
          <a:p>
            <a:r>
              <a:rPr lang="en-US" altLang="ko-KR" sz="1600"/>
              <a:t>   </a:t>
            </a:r>
            <a:r>
              <a:rPr lang="en-US" altLang="ko-KR" sz="1600" b="1"/>
              <a:t>case WM_PAINT:</a:t>
            </a:r>
          </a:p>
          <a:p>
            <a:r>
              <a:rPr lang="en-US" altLang="ko-KR" sz="1600"/>
              <a:t>        {   PAINTSTRUCT ps;</a:t>
            </a:r>
          </a:p>
          <a:p>
            <a:r>
              <a:rPr lang="en-US" altLang="ko-KR" sz="1600"/>
              <a:t>            HDC hdc = BeginPaint(hWnd, &amp;ps);</a:t>
            </a:r>
          </a:p>
          <a:p>
            <a:r>
              <a:rPr lang="en-US" altLang="ko-KR" sz="1600"/>
              <a:t>            // TODO: Add any drawing code that uses hdc here...</a:t>
            </a:r>
          </a:p>
          <a:p>
            <a:r>
              <a:rPr lang="en-US" altLang="ko-KR" sz="1600"/>
              <a:t>            </a:t>
            </a:r>
            <a:r>
              <a:rPr lang="en-US" altLang="ko-KR" sz="1600" b="1"/>
              <a:t>TextOutA(hdc, 0, 0, str, strlen(str));</a:t>
            </a:r>
          </a:p>
          <a:p>
            <a:r>
              <a:rPr lang="en-US" altLang="ko-KR" sz="1600"/>
              <a:t>            EndPaint(hWnd, &amp;ps);     }</a:t>
            </a:r>
          </a:p>
          <a:p>
            <a:r>
              <a:rPr lang="en-US" altLang="ko-KR" sz="1600"/>
              <a:t>        break;	</a:t>
            </a:r>
          </a:p>
          <a:p>
            <a:r>
              <a:rPr lang="en-US" altLang="ko-KR" sz="1600"/>
              <a:t>    case WM_DESTROY:</a:t>
            </a:r>
          </a:p>
          <a:p>
            <a:r>
              <a:rPr lang="en-US" altLang="ko-KR" sz="1600"/>
              <a:t>        PostQuitMessage(0);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    default:</a:t>
            </a:r>
          </a:p>
          <a:p>
            <a:r>
              <a:rPr lang="en-US" altLang="ko-KR" sz="1600"/>
              <a:t>        return DefWindowProc(hWnd, message, wParam, lParam);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return 0;</a:t>
            </a:r>
          </a:p>
          <a:p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35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646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키보드 메시지 처리하기</a:t>
            </a:r>
            <a:r>
              <a:rPr lang="en-US" altLang="ko-KR"/>
              <a:t>&gt; Carot(=</a:t>
            </a:r>
            <a:r>
              <a:rPr lang="ko-KR" altLang="en-US"/>
              <a:t>커서</a:t>
            </a:r>
            <a:r>
              <a:rPr lang="en-US" altLang="ko-KR"/>
              <a:t>)</a:t>
            </a:r>
            <a:r>
              <a:rPr lang="ko-KR" altLang="en-US"/>
              <a:t>을 사용하는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513" y="860878"/>
            <a:ext cx="9178346" cy="67403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LRESULT CALLBACK WndProc(HWND hWnd,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</a:t>
            </a:r>
            <a:r>
              <a:rPr lang="en-US" altLang="ko-KR" sz="1600" b="1"/>
              <a:t>HDC hdc;</a:t>
            </a:r>
          </a:p>
          <a:p>
            <a:r>
              <a:rPr lang="en-US" altLang="ko-KR" sz="1600" b="1"/>
              <a:t>	static char str[100];</a:t>
            </a:r>
          </a:p>
          <a:p>
            <a:r>
              <a:rPr lang="en-US" altLang="ko-KR" sz="1600" b="1"/>
              <a:t>	static int count;</a:t>
            </a:r>
          </a:p>
          <a:p>
            <a:r>
              <a:rPr lang="en-US" altLang="ko-KR" sz="1600" b="1"/>
              <a:t>	static SIZE size;</a:t>
            </a:r>
          </a:p>
          <a:p>
            <a:endParaRPr lang="en-US" altLang="ko-KR" sz="1600"/>
          </a:p>
          <a:p>
            <a:r>
              <a:rPr lang="en-US" altLang="ko-KR" sz="1600"/>
              <a:t>    switch (message)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   case WM_COMMAND:</a:t>
            </a:r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            int wmId = LOWORD(wParam);</a:t>
            </a:r>
          </a:p>
          <a:p>
            <a:r>
              <a:rPr lang="en-US" altLang="ko-KR" sz="1600"/>
              <a:t>            // Parse the menu selections:</a:t>
            </a:r>
          </a:p>
          <a:p>
            <a:r>
              <a:rPr lang="en-US" altLang="ko-KR" sz="1600"/>
              <a:t>            switch (wmId)</a:t>
            </a:r>
          </a:p>
          <a:p>
            <a:r>
              <a:rPr lang="en-US" altLang="ko-KR" sz="1600"/>
              <a:t>            {</a:t>
            </a:r>
          </a:p>
          <a:p>
            <a:r>
              <a:rPr lang="en-US" altLang="ko-KR" sz="1600"/>
              <a:t>            case IDM_ABOUT:</a:t>
            </a:r>
          </a:p>
          <a:p>
            <a:r>
              <a:rPr lang="en-US" altLang="ko-KR" sz="1600"/>
              <a:t>                DialogBox(hInst, MAKEINTRESOURCE(IDD_ABOUTBOX), hWnd, About);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/>
              <a:t>            case IDM_EXIT:</a:t>
            </a:r>
          </a:p>
          <a:p>
            <a:r>
              <a:rPr lang="en-US" altLang="ko-KR" sz="1600"/>
              <a:t>                DestroyWindow(hWnd);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/>
              <a:t>            default:</a:t>
            </a:r>
          </a:p>
          <a:p>
            <a:r>
              <a:rPr lang="en-US" altLang="ko-KR" sz="1600"/>
              <a:t>                return DefWindowProc(hWnd, message, wParam, lParam);</a:t>
            </a:r>
          </a:p>
          <a:p>
            <a:r>
              <a:rPr lang="en-US" altLang="ko-KR" sz="1600"/>
              <a:t>            }</a:t>
            </a:r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	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34" y="2014538"/>
            <a:ext cx="3905250" cy="1714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649709" y="1468728"/>
            <a:ext cx="24003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캐롯의 수행화면</a:t>
            </a:r>
          </a:p>
        </p:txBody>
      </p:sp>
    </p:spTree>
    <p:extLst>
      <p:ext uri="{BB962C8B-B14F-4D97-AF65-F5344CB8AC3E}">
        <p14:creationId xmlns:p14="http://schemas.microsoft.com/office/powerpoint/2010/main" val="45333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409791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첫번째 윈도우 프로그래밍은 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수행하면 오른쪽과 같이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새로운 윈도우를 열고</a:t>
            </a:r>
            <a:r>
              <a:rPr lang="en-US" altLang="ko-KR" sz="1600"/>
              <a:t>,</a:t>
            </a:r>
          </a:p>
          <a:p>
            <a:endParaRPr lang="en-US" altLang="ko-KR" sz="1600"/>
          </a:p>
          <a:p>
            <a:r>
              <a:rPr lang="en-US" altLang="ko-KR" sz="1600"/>
              <a:t>“</a:t>
            </a:r>
            <a:r>
              <a:rPr lang="ko-KR" altLang="en-US" sz="1600"/>
              <a:t>아름다운 </a:t>
            </a:r>
            <a:r>
              <a:rPr lang="en-US" altLang="ko-KR" sz="1600"/>
              <a:t>window </a:t>
            </a:r>
            <a:r>
              <a:rPr lang="ko-KR" altLang="en-US" sz="1600"/>
              <a:t>프로그래밍</a:t>
            </a:r>
            <a:r>
              <a:rPr lang="en-US" altLang="ko-KR" sz="1600"/>
              <a:t>”</a:t>
            </a:r>
            <a:r>
              <a:rPr lang="ko-KR" altLang="en-US" sz="1600"/>
              <a:t>이라는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글자를 출력한다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마우스의 왼쪽 버튼을  누르면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마우스메시지를 보여준다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윈도우를 종료하면 프로그램이 종료된다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>
                <a:sym typeface="Wingdings" panose="05000000000000000000" pitchFamily="2" charset="2"/>
              </a:rPr>
              <a:t>이 프로그램을 제작해 보자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>
                <a:sym typeface="Wingdings" panose="05000000000000000000" pitchFamily="2" charset="2"/>
              </a:rPr>
              <a:t>Visual Studio &gt; File &gt; New &gt;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Visual c++&gt;Win32 Project&gt; ,,, &gt; Finish</a:t>
            </a:r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3" y="1100138"/>
            <a:ext cx="6591300" cy="520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60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649392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214309"/>
            <a:ext cx="570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키보드 메시지 처리하기</a:t>
            </a:r>
            <a:r>
              <a:rPr lang="en-US" altLang="ko-KR"/>
              <a:t>&gt; Carot</a:t>
            </a:r>
            <a:r>
              <a:rPr lang="ko-KR" altLang="en-US"/>
              <a:t>을 사용하는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320" y="814380"/>
            <a:ext cx="5768952" cy="60016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   case WM_CREATE:</a:t>
            </a:r>
          </a:p>
          <a:p>
            <a:r>
              <a:rPr lang="en-US" altLang="ko-KR" sz="1600"/>
              <a:t>       count = 0;</a:t>
            </a:r>
          </a:p>
          <a:p>
            <a:r>
              <a:rPr lang="en-US" altLang="ko-KR" sz="1600" b="1"/>
              <a:t>       CreateCaret(hWnd, NULL, 5, 15); //</a:t>
            </a:r>
            <a:r>
              <a:rPr lang="ko-KR" altLang="en-US" sz="1600" b="1"/>
              <a:t>폭 </a:t>
            </a:r>
            <a:r>
              <a:rPr lang="en-US" altLang="ko-KR" sz="1600" b="1"/>
              <a:t>5, </a:t>
            </a:r>
            <a:r>
              <a:rPr lang="ko-KR" altLang="en-US" sz="1600" b="1"/>
              <a:t>높이 </a:t>
            </a:r>
            <a:r>
              <a:rPr lang="en-US" altLang="ko-KR" sz="1600" b="1"/>
              <a:t>15</a:t>
            </a:r>
          </a:p>
          <a:p>
            <a:r>
              <a:rPr lang="en-US" altLang="ko-KR" sz="1600" b="1"/>
              <a:t>       ShowCaret(hWnd); //</a:t>
            </a:r>
            <a:r>
              <a:rPr lang="ko-KR" altLang="en-US" sz="1600" b="1"/>
              <a:t>캐롯을 화면에 보이게 함</a:t>
            </a:r>
            <a:endParaRPr lang="en-US" altLang="ko-KR" sz="1600" b="1"/>
          </a:p>
          <a:p>
            <a:r>
              <a:rPr lang="en-US" altLang="ko-KR" sz="1600"/>
              <a:t>       break;</a:t>
            </a:r>
          </a:p>
          <a:p>
            <a:r>
              <a:rPr lang="en-US" altLang="ko-KR" sz="1600"/>
              <a:t>   case WM_CHAR:</a:t>
            </a:r>
          </a:p>
          <a:p>
            <a:r>
              <a:rPr lang="en-US" altLang="ko-KR" sz="1600"/>
              <a:t>       //hdc = GetDC(hWnd);</a:t>
            </a:r>
          </a:p>
          <a:p>
            <a:r>
              <a:rPr lang="en-US" altLang="ko-KR" sz="1600" b="1"/>
              <a:t>       if (wParam == VK_BACK) count--;  //</a:t>
            </a:r>
            <a:r>
              <a:rPr lang="ko-KR" altLang="en-US" sz="1600" b="1"/>
              <a:t>백스페이스처리</a:t>
            </a:r>
            <a:endParaRPr lang="en-US" altLang="ko-KR" sz="1600" b="1"/>
          </a:p>
          <a:p>
            <a:r>
              <a:rPr lang="en-US" altLang="ko-KR" sz="1600" b="1"/>
              <a:t>       else str[count++] = wParam;</a:t>
            </a:r>
          </a:p>
          <a:p>
            <a:r>
              <a:rPr lang="en-US" altLang="ko-KR" sz="1600"/>
              <a:t>       str[count] = '\0';</a:t>
            </a:r>
          </a:p>
          <a:p>
            <a:r>
              <a:rPr lang="en-US" altLang="ko-KR" sz="1600"/>
              <a:t>       InvalidateRgn(hWnd, NULL, TRUE); //WM_PAINT </a:t>
            </a:r>
            <a:r>
              <a:rPr lang="ko-KR" altLang="en-US" sz="1600"/>
              <a:t>호출 </a:t>
            </a:r>
          </a:p>
          <a:p>
            <a:r>
              <a:rPr lang="en-US" altLang="ko-KR" sz="1600"/>
              <a:t>       //ReleaseDC(hWnd, hdc);</a:t>
            </a:r>
          </a:p>
          <a:p>
            <a:r>
              <a:rPr lang="en-US" altLang="ko-KR" sz="1600"/>
              <a:t>       break;</a:t>
            </a:r>
          </a:p>
          <a:p>
            <a:r>
              <a:rPr lang="en-US" altLang="ko-KR" sz="1600"/>
              <a:t>   case WM_PAINT: //</a:t>
            </a:r>
            <a:r>
              <a:rPr lang="ko-KR" altLang="en-US" sz="1600"/>
              <a:t>화면에 변화가 있을 때마다 수행된다</a:t>
            </a:r>
            <a:endParaRPr lang="en-US" altLang="ko-KR" sz="1600"/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            PAINTSTRUCT ps;</a:t>
            </a:r>
          </a:p>
          <a:p>
            <a:r>
              <a:rPr lang="en-US" altLang="ko-KR" sz="1600"/>
              <a:t>            HDC hdc = BeginPaint(hWnd, &amp;ps);</a:t>
            </a:r>
          </a:p>
          <a:p>
            <a:r>
              <a:rPr lang="en-US" altLang="ko-KR" sz="1600"/>
              <a:t>             //</a:t>
            </a:r>
            <a:r>
              <a:rPr lang="ko-KR" altLang="en-US" sz="1600"/>
              <a:t>캐롯이 위치할 자리를 얻는다</a:t>
            </a:r>
            <a:r>
              <a:rPr lang="en-US" altLang="ko-KR" sz="1600"/>
              <a:t>(size)</a:t>
            </a:r>
          </a:p>
          <a:p>
            <a:r>
              <a:rPr lang="en-US" altLang="ko-KR" sz="1600"/>
              <a:t>	</a:t>
            </a:r>
            <a:r>
              <a:rPr lang="en-US" altLang="ko-KR" sz="1600" b="1"/>
              <a:t>GetTextExtentPointA(hdc, str, strlen(str), &amp;size);</a:t>
            </a:r>
          </a:p>
          <a:p>
            <a:r>
              <a:rPr lang="en-US" altLang="ko-KR" sz="1600" b="1"/>
              <a:t>	TextOutA(hdc, 0, 0, str, strlen(str));</a:t>
            </a:r>
          </a:p>
          <a:p>
            <a:r>
              <a:rPr lang="en-US" altLang="ko-KR" sz="1600" b="1"/>
              <a:t>	SetCaretPos(size.cx, 0); //</a:t>
            </a:r>
            <a:r>
              <a:rPr lang="ko-KR" altLang="en-US" sz="1600" b="1"/>
              <a:t>캐롯의 위치를 지정</a:t>
            </a:r>
            <a:endParaRPr lang="en-US" altLang="ko-KR" sz="1600" b="1"/>
          </a:p>
          <a:p>
            <a:r>
              <a:rPr lang="en-US" altLang="ko-KR" sz="1600"/>
              <a:t>            EndPaint(hWnd, &amp;ps);</a:t>
            </a:r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    break;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874000" y="871532"/>
            <a:ext cx="613225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	</a:t>
            </a:r>
          </a:p>
          <a:p>
            <a:r>
              <a:rPr lang="en-US" altLang="ko-KR" sz="1600"/>
              <a:t>    case WM_DESTROY:</a:t>
            </a:r>
          </a:p>
          <a:p>
            <a:r>
              <a:rPr lang="en-US" altLang="ko-KR" sz="1600"/>
              <a:t>        </a:t>
            </a:r>
            <a:r>
              <a:rPr lang="en-US" altLang="ko-KR" sz="1600" b="1"/>
              <a:t>HideCaret(hWnd);</a:t>
            </a:r>
          </a:p>
          <a:p>
            <a:r>
              <a:rPr lang="en-US" altLang="ko-KR" sz="1600" b="1"/>
              <a:t>        DestroyCaret();</a:t>
            </a:r>
          </a:p>
          <a:p>
            <a:r>
              <a:rPr lang="en-US" altLang="ko-KR" sz="1600"/>
              <a:t>        PostQuitMessage(0);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    default:</a:t>
            </a:r>
          </a:p>
          <a:p>
            <a:r>
              <a:rPr lang="en-US" altLang="ko-KR" sz="1600"/>
              <a:t>        return DefWindowProc(hWnd, message, wParam, lParam);</a:t>
            </a:r>
          </a:p>
          <a:p>
            <a:r>
              <a:rPr lang="en-US" altLang="ko-KR" sz="1600"/>
              <a:t>    }</a:t>
            </a:r>
          </a:p>
          <a:p>
            <a:r>
              <a:rPr lang="en-US" altLang="ko-KR" sz="1600"/>
              <a:t>    return 0;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6229345" y="3863008"/>
            <a:ext cx="5643563" cy="2706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캐롯을 사용하려면 예제와 같이 아래 순서를 따른다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CreateCaret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ShowCaret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GetTextExtentPointA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SetCaretPos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HideCaret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Destroy</a:t>
            </a: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1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299825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직선</a:t>
            </a:r>
            <a:r>
              <a:rPr lang="en-US" altLang="ko-KR"/>
              <a:t>, </a:t>
            </a:r>
            <a:r>
              <a:rPr lang="ko-KR" altLang="en-US"/>
              <a:t>원</a:t>
            </a:r>
            <a:r>
              <a:rPr lang="en-US" altLang="ko-KR"/>
              <a:t>, </a:t>
            </a:r>
            <a:r>
              <a:rPr lang="ko-KR" altLang="en-US"/>
              <a:t>사각형</a:t>
            </a:r>
            <a:r>
              <a:rPr lang="en-US" altLang="ko-KR"/>
              <a:t>, </a:t>
            </a:r>
            <a:r>
              <a:rPr lang="ko-KR" altLang="en-US"/>
              <a:t>다각형 그리기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97" y="860878"/>
            <a:ext cx="113813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LRESULT CALLBACK WndProc(HWND hWnd,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</a:t>
            </a:r>
            <a:r>
              <a:rPr lang="en-US" altLang="ko-KR" sz="1600" b="1"/>
              <a:t>static LPPOINT lpPoint; </a:t>
            </a:r>
            <a:r>
              <a:rPr lang="en-US" altLang="ko-KR" sz="1600"/>
              <a:t>//</a:t>
            </a:r>
            <a:r>
              <a:rPr lang="ko-KR" altLang="en-US" sz="1600"/>
              <a:t>라인을 다루기 위한 변수</a:t>
            </a:r>
          </a:p>
          <a:p>
            <a:r>
              <a:rPr lang="ko-KR" altLang="en-US" sz="1600"/>
              <a:t>	</a:t>
            </a:r>
            <a:r>
              <a:rPr lang="en-US" altLang="ko-KR" sz="1600" b="1"/>
              <a:t>POINT point[10] = { {110,80}, {150, 90}, {170,40}, {160,60} }</a:t>
            </a:r>
            <a:r>
              <a:rPr lang="en-US" altLang="ko-KR" sz="1600"/>
              <a:t>;//</a:t>
            </a:r>
            <a:r>
              <a:rPr lang="ko-KR" altLang="en-US" sz="1600"/>
              <a:t>다각형을 다루기 위한 변수</a:t>
            </a:r>
          </a:p>
          <a:p>
            <a:r>
              <a:rPr lang="ko-KR" altLang="en-US" sz="1600"/>
              <a:t>	</a:t>
            </a:r>
            <a:r>
              <a:rPr lang="en-US" altLang="ko-KR" sz="1600" b="1"/>
              <a:t>HPEN hPen, oldPen; </a:t>
            </a:r>
            <a:r>
              <a:rPr lang="en-US" altLang="ko-KR" sz="1600"/>
              <a:t>//</a:t>
            </a:r>
            <a:r>
              <a:rPr lang="ko-KR" altLang="en-US" sz="1600"/>
              <a:t>선을 다루기 위한 변수</a:t>
            </a:r>
          </a:p>
          <a:p>
            <a:r>
              <a:rPr lang="ko-KR" altLang="en-US" sz="1600"/>
              <a:t>	</a:t>
            </a:r>
            <a:r>
              <a:rPr lang="en-US" altLang="ko-KR" sz="1600" b="1"/>
              <a:t>HBRUSH hBrush, oldBrush;</a:t>
            </a:r>
            <a:r>
              <a:rPr lang="en-US" altLang="ko-KR" sz="1600"/>
              <a:t> // </a:t>
            </a:r>
            <a:r>
              <a:rPr lang="ko-KR" altLang="en-US" sz="1600"/>
              <a:t>색칠을 다루기 위한 변수</a:t>
            </a:r>
          </a:p>
          <a:p>
            <a:endParaRPr lang="ko-KR" altLang="en-US" sz="1600"/>
          </a:p>
          <a:p>
            <a:r>
              <a:rPr lang="ko-KR" altLang="en-US" sz="1600"/>
              <a:t>    </a:t>
            </a:r>
            <a:r>
              <a:rPr lang="en-US" altLang="ko-KR" sz="1600"/>
              <a:t>switch (message)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   case WM_COMMAND:</a:t>
            </a:r>
          </a:p>
          <a:p>
            <a:r>
              <a:rPr lang="en-US" altLang="ko-KR" sz="1600"/>
              <a:t>    case WM_PAINT:</a:t>
            </a:r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            PAINTSTRUCT ps;</a:t>
            </a:r>
          </a:p>
          <a:p>
            <a:r>
              <a:rPr lang="en-US" altLang="ko-KR" sz="1600"/>
              <a:t>            HDC hdc = BeginPaint(hWnd, &amp;ps);</a:t>
            </a:r>
          </a:p>
          <a:p>
            <a:r>
              <a:rPr lang="en-US" altLang="ko-KR" sz="1600"/>
              <a:t>            // TODO: Add any drawing code that uses hdc here...</a:t>
            </a:r>
          </a:p>
          <a:p>
            <a:r>
              <a:rPr lang="en-US" altLang="ko-KR" sz="1600"/>
              <a:t>            // </a:t>
            </a:r>
            <a:r>
              <a:rPr lang="ko-KR" altLang="en-US" sz="1600"/>
              <a:t>여기에 그림을 그리는 명령을 넣으면</a:t>
            </a:r>
            <a:r>
              <a:rPr lang="en-US" altLang="ko-KR" sz="1600"/>
              <a:t>, </a:t>
            </a:r>
            <a:r>
              <a:rPr lang="ko-KR" altLang="en-US" sz="1600"/>
              <a:t>윈도우가 변화되어도 </a:t>
            </a:r>
            <a:r>
              <a:rPr lang="en-US" altLang="ko-KR" sz="1600"/>
              <a:t>WM_PAINT</a:t>
            </a:r>
            <a:r>
              <a:rPr lang="ko-KR" altLang="en-US" sz="1600"/>
              <a:t>가 자동 호출되므로 항상 그림이</a:t>
            </a:r>
            <a:endParaRPr lang="en-US" altLang="ko-KR" sz="1600"/>
          </a:p>
          <a:p>
            <a:r>
              <a:rPr lang="en-US" altLang="ko-KR" sz="1600"/>
              <a:t>            // </a:t>
            </a:r>
            <a:r>
              <a:rPr lang="ko-KR" altLang="en-US" sz="1600"/>
              <a:t>그려지게 된다</a:t>
            </a:r>
            <a:r>
              <a:rPr lang="en-US" altLang="ko-KR" sz="1600"/>
              <a:t>. </a:t>
            </a:r>
            <a:r>
              <a:rPr lang="ko-KR" altLang="en-US" sz="1600"/>
              <a:t>만약</a:t>
            </a:r>
            <a:r>
              <a:rPr lang="en-US" altLang="ko-KR" sz="1600"/>
              <a:t>, </a:t>
            </a:r>
            <a:r>
              <a:rPr lang="ko-KR" altLang="en-US" sz="1600"/>
              <a:t>사용자가 임의의 키를 눌렀을 때 그림이 그려게 하려면</a:t>
            </a:r>
            <a:r>
              <a:rPr lang="en-US" altLang="ko-KR" sz="1600"/>
              <a:t>…  </a:t>
            </a:r>
          </a:p>
          <a:p>
            <a:r>
              <a:rPr lang="en-US" altLang="ko-KR" sz="1600"/>
              <a:t>            // WM_CHAR </a:t>
            </a:r>
            <a:r>
              <a:rPr lang="ko-KR" altLang="en-US" sz="1600"/>
              <a:t>를 이용하고</a:t>
            </a:r>
            <a:r>
              <a:rPr lang="en-US" altLang="ko-KR" sz="1600"/>
              <a:t>, </a:t>
            </a:r>
            <a:r>
              <a:rPr lang="ko-KR" altLang="en-US" sz="1600"/>
              <a:t>화면에 변화가 생겨도 계속 보이게 하려면 </a:t>
            </a:r>
            <a:r>
              <a:rPr lang="en-US" altLang="ko-KR" sz="1600"/>
              <a:t>WM_PAINT</a:t>
            </a:r>
            <a:r>
              <a:rPr lang="ko-KR" altLang="en-US" sz="1600"/>
              <a:t>를 활용하면 된다</a:t>
            </a:r>
            <a:endParaRPr lang="en-US" altLang="ko-KR" sz="1600"/>
          </a:p>
          <a:p>
            <a:r>
              <a:rPr lang="en-US" altLang="ko-KR" sz="1600"/>
              <a:t>            </a:t>
            </a:r>
            <a:r>
              <a:rPr lang="en-US" altLang="ko-KR" sz="1600" b="1"/>
              <a:t>// </a:t>
            </a:r>
            <a:r>
              <a:rPr lang="ko-KR" altLang="en-US" sz="1600" b="1"/>
              <a:t>이부분의 코드는 다음 페이지에 있다</a:t>
            </a:r>
            <a:endParaRPr lang="en-US" altLang="ko-KR" sz="1600" b="1"/>
          </a:p>
          <a:p>
            <a:r>
              <a:rPr lang="en-US" altLang="ko-KR" sz="1600"/>
              <a:t>           </a:t>
            </a:r>
            <a:r>
              <a:rPr lang="ko-KR" altLang="en-US" sz="1600"/>
              <a:t> </a:t>
            </a:r>
            <a:r>
              <a:rPr lang="en-US" altLang="ko-KR" sz="1600"/>
              <a:t>EndPaint(hWnd, &amp;ps);</a:t>
            </a:r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    case WM_DESTROY:</a:t>
            </a:r>
          </a:p>
          <a:p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25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직선</a:t>
            </a:r>
            <a:r>
              <a:rPr lang="en-US" altLang="ko-KR"/>
              <a:t>, </a:t>
            </a:r>
            <a:r>
              <a:rPr lang="ko-KR" altLang="en-US"/>
              <a:t>원</a:t>
            </a:r>
            <a:r>
              <a:rPr lang="en-US" altLang="ko-KR"/>
              <a:t>, </a:t>
            </a:r>
            <a:r>
              <a:rPr lang="ko-KR" altLang="en-US"/>
              <a:t>사각형</a:t>
            </a:r>
            <a:r>
              <a:rPr lang="en-US" altLang="ko-KR"/>
              <a:t>, </a:t>
            </a:r>
            <a:r>
              <a:rPr lang="ko-KR" altLang="en-US"/>
              <a:t>다각형 그리기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326" y="1003745"/>
            <a:ext cx="101155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Ellipse(hdc, 0, 0, 40, 40); </a:t>
            </a:r>
            <a:r>
              <a:rPr lang="en-US" altLang="ko-KR" sz="1600"/>
              <a:t>//(0,0)(40,40)</a:t>
            </a:r>
            <a:r>
              <a:rPr lang="ko-KR" altLang="en-US" sz="1600"/>
              <a:t>위치에 원들그린다</a:t>
            </a:r>
          </a:p>
          <a:p>
            <a:r>
              <a:rPr lang="en-US" altLang="ko-KR" sz="1600"/>
              <a:t>//</a:t>
            </a:r>
            <a:r>
              <a:rPr lang="ko-KR" altLang="en-US" sz="1600"/>
              <a:t>직선을 그린다</a:t>
            </a:r>
          </a:p>
          <a:p>
            <a:r>
              <a:rPr lang="en-US" altLang="ko-KR" sz="1600" b="1"/>
              <a:t>MoveToEx(hdc, 30, 30, lpPoint); </a:t>
            </a:r>
            <a:r>
              <a:rPr lang="en-US" altLang="ko-KR" sz="1600"/>
              <a:t>//lpPoint</a:t>
            </a:r>
            <a:r>
              <a:rPr lang="ko-KR" altLang="en-US" sz="1600"/>
              <a:t>에 이전 위치의 정보가 있다</a:t>
            </a:r>
          </a:p>
          <a:p>
            <a:r>
              <a:rPr lang="en-US" altLang="ko-KR" sz="1600" b="1"/>
              <a:t>LineTo(hdc, 60, 60);</a:t>
            </a:r>
          </a:p>
          <a:p>
            <a:r>
              <a:rPr lang="en-US" altLang="ko-KR" sz="1600" b="1"/>
              <a:t>LineTo(hdc, 100, 60);</a:t>
            </a:r>
          </a:p>
          <a:p>
            <a:r>
              <a:rPr lang="en-US" altLang="ko-KR" sz="1600"/>
              <a:t>//</a:t>
            </a:r>
            <a:r>
              <a:rPr lang="ko-KR" altLang="en-US" sz="1600"/>
              <a:t>사각형을 그린다</a:t>
            </a:r>
          </a:p>
          <a:p>
            <a:r>
              <a:rPr lang="en-US" altLang="ko-KR" sz="1600" b="1"/>
              <a:t>Rectangle(hdc, 200, 200, 240, 240);</a:t>
            </a:r>
          </a:p>
          <a:p>
            <a:r>
              <a:rPr lang="en-US" altLang="ko-KR" sz="1600"/>
              <a:t>//</a:t>
            </a:r>
            <a:r>
              <a:rPr lang="ko-KR" altLang="en-US" sz="1600"/>
              <a:t>다각형을 그린다</a:t>
            </a:r>
          </a:p>
          <a:p>
            <a:r>
              <a:rPr lang="en-US" altLang="ko-KR" sz="1600" b="1"/>
              <a:t>Polygon(hdc, point, 4);</a:t>
            </a:r>
          </a:p>
          <a:p>
            <a:endParaRPr lang="en-US" altLang="ko-KR" sz="1600"/>
          </a:p>
          <a:p>
            <a:r>
              <a:rPr lang="en-US" altLang="ko-KR" sz="1600"/>
              <a:t>//</a:t>
            </a:r>
            <a:r>
              <a:rPr lang="ko-KR" altLang="en-US" sz="1600"/>
              <a:t>그림그리는 선의 속성을 바꾼다</a:t>
            </a:r>
          </a:p>
          <a:p>
            <a:r>
              <a:rPr lang="en-US" altLang="ko-KR" sz="1600"/>
              <a:t>hPen = CreatePen(PS_DOT, 1, RGB(255, 0, 0)); //</a:t>
            </a:r>
            <a:r>
              <a:rPr lang="ko-KR" altLang="en-US" sz="1600"/>
              <a:t>도트형의 붉고 </a:t>
            </a:r>
            <a:r>
              <a:rPr lang="en-US" altLang="ko-KR" sz="1600"/>
              <a:t>1 </a:t>
            </a:r>
            <a:r>
              <a:rPr lang="ko-KR" altLang="en-US" sz="1600"/>
              <a:t>두께의 펜을 생성한다</a:t>
            </a:r>
          </a:p>
          <a:p>
            <a:r>
              <a:rPr lang="en-US" altLang="ko-KR" sz="1600"/>
              <a:t>oldPen = (HPEN)SelectObject(hdc, hPen); // </a:t>
            </a:r>
            <a:r>
              <a:rPr lang="ko-KR" altLang="en-US" sz="1600"/>
              <a:t>생성한 펜을 선정하고</a:t>
            </a:r>
            <a:r>
              <a:rPr lang="en-US" altLang="ko-KR" sz="1600"/>
              <a:t>, </a:t>
            </a:r>
            <a:r>
              <a:rPr lang="ko-KR" altLang="en-US" sz="1600"/>
              <a:t>기존 설정을 </a:t>
            </a:r>
            <a:r>
              <a:rPr lang="en-US" altLang="ko-KR" sz="1600"/>
              <a:t>oldPen</a:t>
            </a:r>
            <a:r>
              <a:rPr lang="ko-KR" altLang="en-US" sz="1600"/>
              <a:t>에 카피한다</a:t>
            </a:r>
          </a:p>
          <a:p>
            <a:r>
              <a:rPr lang="en-US" altLang="ko-KR" sz="1600"/>
              <a:t>Ellipse(hdc, 200, 60, 400, 80);</a:t>
            </a:r>
          </a:p>
          <a:p>
            <a:r>
              <a:rPr lang="en-US" altLang="ko-KR" sz="1600"/>
              <a:t>SelectObject(hdc, oldPen); //</a:t>
            </a:r>
            <a:r>
              <a:rPr lang="ko-KR" altLang="en-US" sz="1600"/>
              <a:t>기존 펜 설정으로 복귀</a:t>
            </a:r>
          </a:p>
          <a:p>
            <a:r>
              <a:rPr lang="en-US" altLang="ko-KR" sz="1600"/>
              <a:t>DeleteObject(hPen); // </a:t>
            </a:r>
            <a:r>
              <a:rPr lang="ko-KR" altLang="en-US" sz="1600"/>
              <a:t>생성한 설정을 삭제</a:t>
            </a:r>
            <a:endParaRPr lang="en-US" altLang="ko-KR" sz="1600"/>
          </a:p>
          <a:p>
            <a:endParaRPr lang="ko-KR" altLang="en-US" sz="1600"/>
          </a:p>
          <a:p>
            <a:r>
              <a:rPr lang="en-US" altLang="ko-KR" sz="1600" b="1"/>
              <a:t>//</a:t>
            </a:r>
            <a:r>
              <a:rPr lang="ko-KR" altLang="en-US" sz="1600" b="1"/>
              <a:t>그림에 색을 칠한다</a:t>
            </a:r>
          </a:p>
          <a:p>
            <a:r>
              <a:rPr lang="en-US" altLang="ko-KR" sz="1600"/>
              <a:t>hBrush = CreateSolidBrush(RGB(255, 255, 0)); //</a:t>
            </a:r>
            <a:r>
              <a:rPr lang="ko-KR" altLang="en-US" sz="1600"/>
              <a:t>노란색을 설정한다</a:t>
            </a:r>
          </a:p>
          <a:p>
            <a:r>
              <a:rPr lang="en-US" altLang="ko-KR" sz="1600"/>
              <a:t>oldBrush = (HBRUSH)SelectObject(hdc, hBrush); // </a:t>
            </a:r>
            <a:r>
              <a:rPr lang="ko-KR" altLang="en-US" sz="1600"/>
              <a:t>생성한 펜을 선정하고</a:t>
            </a:r>
            <a:r>
              <a:rPr lang="en-US" altLang="ko-KR" sz="1600"/>
              <a:t>, </a:t>
            </a:r>
            <a:r>
              <a:rPr lang="ko-KR" altLang="en-US" sz="1600"/>
              <a:t>기존 설정을 </a:t>
            </a:r>
            <a:r>
              <a:rPr lang="en-US" altLang="ko-KR" sz="1600"/>
              <a:t>oldPen</a:t>
            </a:r>
            <a:r>
              <a:rPr lang="ko-KR" altLang="en-US" sz="1600"/>
              <a:t>에 카피한다</a:t>
            </a:r>
          </a:p>
          <a:p>
            <a:r>
              <a:rPr lang="en-US" altLang="ko-KR" sz="1600"/>
              <a:t>Ellipse(hdc, 200, 120, 400, 160);</a:t>
            </a:r>
          </a:p>
          <a:p>
            <a:r>
              <a:rPr lang="en-US" altLang="ko-KR" sz="1600"/>
              <a:t>SelectObject(hdc, oldBrush); //</a:t>
            </a:r>
            <a:r>
              <a:rPr lang="ko-KR" altLang="en-US" sz="1600"/>
              <a:t>기존 펜 설정으로 복귀</a:t>
            </a:r>
          </a:p>
          <a:p>
            <a:r>
              <a:rPr lang="en-US" altLang="ko-KR" sz="1600"/>
              <a:t>DeleteObject(hBrush); // </a:t>
            </a:r>
            <a:r>
              <a:rPr lang="ko-KR" altLang="en-US" sz="1600"/>
              <a:t>생성한 설정을 삭제</a:t>
            </a:r>
          </a:p>
          <a:p>
            <a:r>
              <a:rPr lang="ko-KR" altLang="en-US" sz="1600"/>
              <a:t>            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2399"/>
            <a:ext cx="4648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The End of Document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555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11498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윈도우 프로그램은 아래의 두부분으로 나누어 진다</a:t>
            </a:r>
            <a:br>
              <a:rPr lang="en-US" altLang="ko-KR" sz="1600"/>
            </a:br>
            <a:br>
              <a:rPr lang="en-US" altLang="ko-KR" sz="1600"/>
            </a:br>
            <a:r>
              <a:rPr lang="en-US" altLang="ko-KR" sz="1600"/>
              <a:t>-  </a:t>
            </a:r>
            <a:r>
              <a:rPr lang="ko-KR" altLang="en-US" sz="1600"/>
              <a:t>메인 부분</a:t>
            </a:r>
            <a:r>
              <a:rPr lang="en-US" altLang="ko-KR" sz="1600"/>
              <a:t>(wWinMain) : </a:t>
            </a:r>
            <a:r>
              <a:rPr lang="ko-KR" altLang="en-US" sz="1600"/>
              <a:t>윈도우를 만들고</a:t>
            </a:r>
            <a:r>
              <a:rPr lang="en-US" altLang="ko-KR" sz="1600"/>
              <a:t>, </a:t>
            </a:r>
            <a:r>
              <a:rPr lang="ko-KR" altLang="en-US" sz="1600"/>
              <a:t>화면에 윈도우를 띄우며</a:t>
            </a:r>
            <a:r>
              <a:rPr lang="en-US" altLang="ko-KR" sz="1600"/>
              <a:t>, </a:t>
            </a:r>
            <a:r>
              <a:rPr lang="ko-KR" altLang="en-US" sz="1600"/>
              <a:t>윈도우에서 발생하늠 모든 메시지를 전송하는 역할</a:t>
            </a:r>
            <a:br>
              <a:rPr lang="en-US" altLang="ko-KR" sz="1600"/>
            </a:br>
            <a:r>
              <a:rPr lang="en-US" altLang="ko-KR" sz="1600"/>
              <a:t>                                  (</a:t>
            </a:r>
            <a:r>
              <a:rPr lang="ko-KR" altLang="en-US" sz="1600"/>
              <a:t>메시지를 받아서 처리 부분으로 보낸다</a:t>
            </a:r>
            <a:r>
              <a:rPr lang="en-US" altLang="ko-KR" sz="1600"/>
              <a:t>. </a:t>
            </a:r>
            <a:r>
              <a:rPr lang="ko-KR" altLang="en-US" sz="1600"/>
              <a:t>처리 부분이 없으면 무시한다</a:t>
            </a:r>
            <a:r>
              <a:rPr lang="en-US" altLang="ko-KR" sz="160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/>
          </a:p>
          <a:p>
            <a:r>
              <a:rPr lang="en-US" altLang="ko-KR" sz="1600"/>
              <a:t>    - </a:t>
            </a:r>
            <a:r>
              <a:rPr lang="ko-KR" altLang="en-US" sz="1600"/>
              <a:t>메시지 처리 부분</a:t>
            </a:r>
            <a:r>
              <a:rPr lang="en-US" altLang="ko-KR" sz="1600"/>
              <a:t>(WinProc) : </a:t>
            </a:r>
            <a:r>
              <a:rPr lang="ko-KR" altLang="en-US" sz="1600"/>
              <a:t>메시지를 받아 설정된 반응을 보인다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대부분의 윈도우 프로그램은 메인 부분은 재사용하고 메시지 처리 부분에 대한 서술이 대부분의 작업이다</a:t>
            </a:r>
          </a:p>
        </p:txBody>
      </p:sp>
    </p:spTree>
    <p:extLst>
      <p:ext uri="{BB962C8B-B14F-4D97-AF65-F5344CB8AC3E}">
        <p14:creationId xmlns:p14="http://schemas.microsoft.com/office/powerpoint/2010/main" val="240600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 </a:t>
            </a:r>
            <a:r>
              <a:rPr lang="en-US" altLang="ko-KR"/>
              <a:t>&gt;  </a:t>
            </a:r>
            <a:r>
              <a:rPr lang="ko-KR" altLang="en-US"/>
              <a:t>소스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1132778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// Hello SDK.cpp : Defines the entry point for the application.</a:t>
            </a:r>
          </a:p>
          <a:p>
            <a:r>
              <a:rPr lang="en-US" altLang="ko-KR"/>
              <a:t>//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#include "stdafx.h"</a:t>
            </a:r>
          </a:p>
          <a:p>
            <a:r>
              <a:rPr lang="en-US" altLang="ko-KR"/>
              <a:t>#include "Hello SDK.h"</a:t>
            </a:r>
          </a:p>
          <a:p>
            <a:endParaRPr lang="ko-KR" altLang="en-US"/>
          </a:p>
          <a:p>
            <a:r>
              <a:rPr lang="en-US" altLang="ko-KR"/>
              <a:t>#define MAX_LOADSTRING 100</a:t>
            </a:r>
          </a:p>
          <a:p>
            <a:endParaRPr lang="ko-KR" altLang="en-US"/>
          </a:p>
          <a:p>
            <a:r>
              <a:rPr lang="en-US" altLang="ko-KR"/>
              <a:t>// Global Variables:      //</a:t>
            </a:r>
            <a:r>
              <a:rPr lang="ko-KR" altLang="en-US"/>
              <a:t>사용할 변수를 미리 선언하는 부분</a:t>
            </a:r>
            <a:endParaRPr lang="en-US" altLang="ko-KR"/>
          </a:p>
          <a:p>
            <a:r>
              <a:rPr lang="en-US" altLang="ko-KR"/>
              <a:t>HINSTANCE hInst;                                         // current instance</a:t>
            </a:r>
          </a:p>
          <a:p>
            <a:r>
              <a:rPr lang="en-US" altLang="ko-KR"/>
              <a:t>WCHAR szTitle[MAX_LOADSTRING];                  // The title bar text</a:t>
            </a:r>
          </a:p>
          <a:p>
            <a:r>
              <a:rPr lang="en-US" altLang="ko-KR"/>
              <a:t>WCHAR szWindowClass[MAX_LOADSTRING];      // the main window class name</a:t>
            </a:r>
          </a:p>
          <a:p>
            <a:endParaRPr lang="ko-KR" altLang="en-US"/>
          </a:p>
          <a:p>
            <a:r>
              <a:rPr lang="en-US" altLang="ko-KR"/>
              <a:t>// Forward declarations of functions included in this code module:     //</a:t>
            </a:r>
            <a:r>
              <a:rPr lang="ko-KR" altLang="en-US"/>
              <a:t>사용할 함수를 미리 선언하는 부분</a:t>
            </a:r>
            <a:endParaRPr lang="en-US" altLang="ko-KR"/>
          </a:p>
          <a:p>
            <a:r>
              <a:rPr lang="en-US" altLang="ko-KR"/>
              <a:t>ATOM                MyRegisterClass(HINSTANCE hInstance);</a:t>
            </a:r>
          </a:p>
          <a:p>
            <a:r>
              <a:rPr lang="en-US" altLang="ko-KR"/>
              <a:t>BOOL                InitInstance(HINSTANCE, int);</a:t>
            </a:r>
          </a:p>
          <a:p>
            <a:r>
              <a:rPr lang="en-US" altLang="ko-KR"/>
              <a:t>LRESULT CALLBACK    WndProc(HWND, UINT, WPARAM, LPARAM);</a:t>
            </a:r>
          </a:p>
          <a:p>
            <a:r>
              <a:rPr lang="en-US" altLang="ko-KR"/>
              <a:t>INT_PTR CALLBACK    About(HWND, UINT, WPARAM, LPARAM);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883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93" y="828671"/>
            <a:ext cx="11593238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int APIENTRY wWinMain(_In_ HINSTANCE hInstance,   //WinMain </a:t>
            </a:r>
            <a:r>
              <a:rPr lang="ko-KR" altLang="en-US" sz="1600"/>
              <a:t>함수의 시작</a:t>
            </a:r>
            <a:r>
              <a:rPr lang="en-US" altLang="ko-KR" sz="1600"/>
              <a:t>, hInstance</a:t>
            </a:r>
            <a:r>
              <a:rPr lang="ko-KR" altLang="en-US" sz="1600"/>
              <a:t>는 커널이 프로그램에 부여하는 </a:t>
            </a:r>
            <a:r>
              <a:rPr lang="en-US" altLang="ko-KR" sz="1600"/>
              <a:t>ID</a:t>
            </a:r>
          </a:p>
          <a:p>
            <a:r>
              <a:rPr lang="en-US" altLang="ko-KR" sz="1600"/>
              <a:t>                     _In_opt_ HINSTANCE hPrevInstance,   </a:t>
            </a:r>
          </a:p>
          <a:p>
            <a:r>
              <a:rPr lang="en-US" altLang="ko-KR" sz="1600"/>
              <a:t>                     _In_ LPWSTR    lpCmdLine,  //</a:t>
            </a:r>
            <a:r>
              <a:rPr lang="ko-KR" altLang="en-US" sz="1600"/>
              <a:t>프로그램의 실행시에 외부에서 넘어오는 문자열을 처리하는 부분  </a:t>
            </a:r>
            <a:endParaRPr lang="en-US" altLang="ko-KR" sz="1600"/>
          </a:p>
          <a:p>
            <a:r>
              <a:rPr lang="en-US" altLang="ko-KR" sz="1600"/>
              <a:t>                     _In_ int       nCmdShow)     //</a:t>
            </a:r>
            <a:r>
              <a:rPr lang="ko-KR" altLang="en-US" sz="1600"/>
              <a:t>커널에 의해 넘어오는 값으로</a:t>
            </a:r>
            <a:r>
              <a:rPr lang="en-US" altLang="ko-KR" sz="1600"/>
              <a:t>, </a:t>
            </a:r>
            <a:r>
              <a:rPr lang="ko-KR" altLang="en-US" sz="1600"/>
              <a:t>윈도우가 화면에 출력되는 형태를 정의한다</a:t>
            </a:r>
            <a:endParaRPr lang="en-US" altLang="ko-KR" sz="1600"/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UNREFERENCED_PARAMETER(hPrevInstance);</a:t>
            </a:r>
          </a:p>
          <a:p>
            <a:r>
              <a:rPr lang="en-US" altLang="ko-KR" sz="1600"/>
              <a:t>    UNREFERENCED_PARAMETER(lpCmdLine);</a:t>
            </a:r>
          </a:p>
          <a:p>
            <a:endParaRPr lang="ko-KR" altLang="en-US" sz="1600"/>
          </a:p>
          <a:p>
            <a:r>
              <a:rPr lang="en-US" altLang="ko-KR" sz="1600"/>
              <a:t>    // TODO: Place code here.</a:t>
            </a:r>
            <a:endParaRPr lang="ko-KR" altLang="en-US" sz="1600"/>
          </a:p>
          <a:p>
            <a:endParaRPr lang="ko-KR" altLang="en-US" sz="1600"/>
          </a:p>
          <a:p>
            <a:r>
              <a:rPr lang="en-US" altLang="ko-KR" sz="1600"/>
              <a:t>    // Initialize global strings</a:t>
            </a:r>
          </a:p>
          <a:p>
            <a:r>
              <a:rPr lang="en-US" altLang="ko-KR" sz="1600"/>
              <a:t>    LoadStringW(hInstance, IDS_APP_TITLE, szTitle, MAX_LOADSTRING); //szTitle</a:t>
            </a:r>
            <a:r>
              <a:rPr lang="ko-KR" altLang="en-US" sz="1600"/>
              <a:t>은 앞페이지에서 정의함</a:t>
            </a:r>
            <a:endParaRPr lang="en-US" altLang="ko-KR" sz="1600"/>
          </a:p>
          <a:p>
            <a:r>
              <a:rPr lang="en-US" altLang="ko-KR" sz="1600"/>
              <a:t>    LoadStringW(hInstance, IDC_HELLOSDK, szWindowClass, MAX_LOADSTRING); //szWindowClass</a:t>
            </a:r>
            <a:r>
              <a:rPr lang="ko-KR" altLang="en-US" sz="1600"/>
              <a:t>는 앞페이지에서 정의함</a:t>
            </a:r>
            <a:endParaRPr lang="en-US" altLang="ko-KR" sz="1600"/>
          </a:p>
          <a:p>
            <a:r>
              <a:rPr lang="en-US" altLang="ko-KR" sz="1600"/>
              <a:t>    MyRegisterClass(hInstance);   // </a:t>
            </a:r>
            <a:r>
              <a:rPr lang="ko-KR" altLang="en-US" sz="1600"/>
              <a:t>커널이 부여한 </a:t>
            </a:r>
            <a:r>
              <a:rPr lang="en-US" altLang="ko-KR" sz="1600"/>
              <a:t>hInstance </a:t>
            </a:r>
            <a:r>
              <a:rPr lang="ko-KR" altLang="en-US" sz="1600"/>
              <a:t>값을 가지고 </a:t>
            </a:r>
            <a:r>
              <a:rPr lang="en-US" altLang="ko-KR" sz="1600"/>
              <a:t>MyRegisterClass </a:t>
            </a:r>
            <a:r>
              <a:rPr lang="ko-KR" altLang="en-US" sz="1600"/>
              <a:t>함수를 수행한다</a:t>
            </a:r>
            <a:endParaRPr lang="en-US" altLang="ko-KR" sz="1600"/>
          </a:p>
          <a:p>
            <a:endParaRPr lang="ko-KR" altLang="en-US" sz="1600"/>
          </a:p>
          <a:p>
            <a:r>
              <a:rPr lang="en-US" altLang="ko-KR" sz="1600"/>
              <a:t>    // Perform application initialization:</a:t>
            </a:r>
          </a:p>
          <a:p>
            <a:r>
              <a:rPr lang="en-US" altLang="ko-KR" sz="1600"/>
              <a:t>    if (!InitInstance (hInstance, nCmdShow))   //</a:t>
            </a:r>
            <a:r>
              <a:rPr lang="ko-KR" altLang="en-US" sz="1600"/>
              <a:t>윈도우를 만들고 보여준다</a:t>
            </a:r>
            <a:endParaRPr lang="en-US" altLang="ko-KR" sz="1600"/>
          </a:p>
          <a:p>
            <a:r>
              <a:rPr lang="ko-KR" altLang="en-US" sz="1600"/>
              <a:t>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return FALSE;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</a:t>
            </a:r>
            <a:endParaRPr lang="ko-KR" altLang="en-US" sz="1600"/>
          </a:p>
          <a:p>
            <a:r>
              <a:rPr lang="en-US" altLang="ko-KR" sz="1600"/>
              <a:t>    HACCEL hAccelTable = LoadAccelerators(hInstance, MAKEINTRESOURCE(IDC_HELLOSDK));</a:t>
            </a:r>
          </a:p>
          <a:p>
            <a:endParaRPr lang="ko-KR" altLang="en-US" sz="1600"/>
          </a:p>
          <a:p>
            <a:r>
              <a:rPr lang="en-US" altLang="ko-KR" sz="1600"/>
              <a:t>    MSG msg;</a:t>
            </a:r>
          </a:p>
          <a:p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7015163" y="2386013"/>
            <a:ext cx="4786312" cy="785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Resource.h </a:t>
            </a:r>
            <a:r>
              <a:rPr lang="ko-KR" altLang="en-US" sz="1400">
                <a:solidFill>
                  <a:schemeClr val="tx1"/>
                </a:solidFill>
              </a:rPr>
              <a:t>파일에보면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IDS_APP_TITLE=“Hello SDK”, IDC_HELLOSDK </a:t>
            </a:r>
            <a:r>
              <a:rPr lang="ko-KR" altLang="en-US" sz="1400">
                <a:solidFill>
                  <a:schemeClr val="tx1"/>
                </a:solidFill>
              </a:rPr>
              <a:t>가 정의되어 있다</a:t>
            </a:r>
          </a:p>
        </p:txBody>
      </p:sp>
    </p:spTree>
    <p:extLst>
      <p:ext uri="{BB962C8B-B14F-4D97-AF65-F5344CB8AC3E}">
        <p14:creationId xmlns:p14="http://schemas.microsoft.com/office/powerpoint/2010/main" val="2711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971551"/>
            <a:ext cx="1006230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 // Main message loop:</a:t>
            </a:r>
          </a:p>
          <a:p>
            <a:r>
              <a:rPr lang="en-US" altLang="ko-KR"/>
              <a:t>    while (GetMessage(&amp;msg, nullptr, 0, 0))  //</a:t>
            </a:r>
            <a:r>
              <a:rPr lang="ko-KR" altLang="en-US"/>
              <a:t>입력을 받는 부분이다</a:t>
            </a:r>
            <a:r>
              <a:rPr lang="en-US" altLang="ko-KR"/>
              <a:t>.  </a:t>
            </a:r>
            <a:r>
              <a:rPr lang="ko-KR" altLang="en-US"/>
              <a:t>종료시까지 무한루프이다</a:t>
            </a:r>
            <a:endParaRPr lang="en-US" altLang="ko-KR"/>
          </a:p>
          <a:p>
            <a:r>
              <a:rPr lang="ko-KR" altLang="en-US"/>
              <a:t>    </a:t>
            </a:r>
            <a:r>
              <a:rPr lang="en-US" altLang="ko-KR"/>
              <a:t>{</a:t>
            </a:r>
          </a:p>
          <a:p>
            <a:r>
              <a:rPr lang="en-US" altLang="ko-KR"/>
              <a:t>        if (!TranslateAccelerator(msg.hwnd, hAccelTable, &amp;msg))</a:t>
            </a:r>
          </a:p>
          <a:p>
            <a:r>
              <a:rPr lang="ko-KR" altLang="en-US"/>
              <a:t>        </a:t>
            </a:r>
            <a:r>
              <a:rPr lang="en-US" altLang="ko-KR"/>
              <a:t>{</a:t>
            </a:r>
          </a:p>
          <a:p>
            <a:r>
              <a:rPr lang="en-US" altLang="ko-KR"/>
              <a:t>            TranslateMessage(&amp;msg); //</a:t>
            </a:r>
            <a:r>
              <a:rPr lang="ko-KR" altLang="en-US"/>
              <a:t>메시지를 받고</a:t>
            </a:r>
            <a:endParaRPr lang="en-US" altLang="ko-KR"/>
          </a:p>
          <a:p>
            <a:r>
              <a:rPr lang="en-US" altLang="ko-KR"/>
              <a:t>            DispatchMessage(&amp;msg); //</a:t>
            </a:r>
            <a:r>
              <a:rPr lang="ko-KR" altLang="en-US"/>
              <a:t>메시지를 </a:t>
            </a:r>
            <a:r>
              <a:rPr lang="en-US" altLang="ko-KR"/>
              <a:t>wndProc</a:t>
            </a:r>
            <a:r>
              <a:rPr lang="ko-KR" altLang="en-US"/>
              <a:t>으로 분배한다</a:t>
            </a:r>
            <a:endParaRPr lang="en-US" altLang="ko-KR"/>
          </a:p>
          <a:p>
            <a:r>
              <a:rPr lang="ko-KR" altLang="en-US"/>
              <a:t>        </a:t>
            </a:r>
            <a:r>
              <a:rPr lang="en-US" altLang="ko-KR"/>
              <a:t>}</a:t>
            </a:r>
          </a:p>
          <a:p>
            <a:r>
              <a:rPr lang="ko-KR" altLang="en-US"/>
              <a:t>   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en-US" altLang="ko-KR"/>
              <a:t>    return (int) msg.wParam;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9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51" y="860871"/>
            <a:ext cx="8070736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//  FUNCTION: MyRegisterClass()</a:t>
            </a:r>
          </a:p>
          <a:p>
            <a:r>
              <a:rPr lang="en-US" altLang="ko-KR" sz="1600"/>
              <a:t>//</a:t>
            </a:r>
            <a:endParaRPr lang="ko-KR" altLang="en-US" sz="1600"/>
          </a:p>
          <a:p>
            <a:r>
              <a:rPr lang="en-US" altLang="ko-KR" sz="1600"/>
              <a:t>//  PURPOSE: Registers the window class.  //</a:t>
            </a:r>
            <a:r>
              <a:rPr lang="ko-KR" altLang="en-US" sz="1600"/>
              <a:t>윈도우 설정</a:t>
            </a:r>
            <a:endParaRPr lang="en-US" altLang="ko-KR" sz="1600"/>
          </a:p>
          <a:p>
            <a:r>
              <a:rPr lang="en-US" altLang="ko-KR" sz="1600"/>
              <a:t>//</a:t>
            </a:r>
            <a:endParaRPr lang="ko-KR" altLang="en-US" sz="1600"/>
          </a:p>
          <a:p>
            <a:r>
              <a:rPr lang="en-US" altLang="ko-KR" sz="1600" b="1"/>
              <a:t>ATOM MyRegisterClass(HINSTANCE hInstance)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WNDCLASSEXW wcex;</a:t>
            </a:r>
          </a:p>
          <a:p>
            <a:endParaRPr lang="ko-KR" altLang="en-US" sz="1600"/>
          </a:p>
          <a:p>
            <a:r>
              <a:rPr lang="en-US" altLang="ko-KR" sz="1600"/>
              <a:t>    wcex.cbSize = sizeof(WNDCLASSEX);</a:t>
            </a:r>
          </a:p>
          <a:p>
            <a:endParaRPr lang="ko-KR" altLang="en-US" sz="1600"/>
          </a:p>
          <a:p>
            <a:r>
              <a:rPr lang="en-US" altLang="ko-KR" sz="1600"/>
              <a:t>    wcex.style          = CS_HREDRAW | CS_VREDRAW;</a:t>
            </a:r>
          </a:p>
          <a:p>
            <a:r>
              <a:rPr lang="en-US" altLang="ko-KR" sz="1600"/>
              <a:t>    wcex.lpfnWndProc    = WndProc;</a:t>
            </a:r>
          </a:p>
          <a:p>
            <a:r>
              <a:rPr lang="en-US" altLang="ko-KR" sz="1600"/>
              <a:t>    wcex.cbClsExtra     = 0;</a:t>
            </a:r>
          </a:p>
          <a:p>
            <a:r>
              <a:rPr lang="en-US" altLang="ko-KR" sz="1600"/>
              <a:t>    wcex.cbWndExtra     = 0;</a:t>
            </a:r>
          </a:p>
          <a:p>
            <a:r>
              <a:rPr lang="en-US" altLang="ko-KR" sz="1600"/>
              <a:t>    wcex.hInstance      = hInstance;</a:t>
            </a:r>
          </a:p>
          <a:p>
            <a:r>
              <a:rPr lang="en-US" altLang="ko-KR" sz="1600"/>
              <a:t>    wcex.hIcon          = LoadIcon(hInstance, MAKEINTRESOURCE(IDI_HELLOSDK));</a:t>
            </a:r>
          </a:p>
          <a:p>
            <a:r>
              <a:rPr lang="en-US" altLang="ko-KR" sz="1600"/>
              <a:t>    wcex.hCursor        = LoadCursor(nullptr, IDC_ARROW);</a:t>
            </a:r>
          </a:p>
          <a:p>
            <a:r>
              <a:rPr lang="en-US" altLang="ko-KR" sz="1600"/>
              <a:t>    wcex.hbrBackground  = (HBRUSH)(COLOR_WINDOW+1);</a:t>
            </a:r>
          </a:p>
          <a:p>
            <a:r>
              <a:rPr lang="en-US" altLang="ko-KR" sz="1600"/>
              <a:t>    wcex.lpszMenuName   = MAKEINTRESOURCEW(IDC_HELLOSDK);</a:t>
            </a:r>
          </a:p>
          <a:p>
            <a:r>
              <a:rPr lang="en-US" altLang="ko-KR" sz="1600"/>
              <a:t>    wcex.lpszClassName  = szWindowClass;</a:t>
            </a:r>
          </a:p>
          <a:p>
            <a:r>
              <a:rPr lang="en-US" altLang="ko-KR" sz="1600"/>
              <a:t>    wcex.hIconSm        = LoadIcon(wcex.hInstance, MAKEINTRESOURCE(IDI_SMALL));</a:t>
            </a:r>
          </a:p>
          <a:p>
            <a:endParaRPr lang="ko-KR" altLang="en-US" sz="1600"/>
          </a:p>
          <a:p>
            <a:r>
              <a:rPr lang="en-US" altLang="ko-KR" sz="1600"/>
              <a:t>    return RegisterClassExW(&amp;wcex);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7072312" y="1060903"/>
            <a:ext cx="4643437" cy="318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typedef struct _WNDCLASSEX {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UINT cbSize;       //</a:t>
            </a:r>
            <a:r>
              <a:rPr lang="ko-KR" altLang="en-US" sz="1400">
                <a:solidFill>
                  <a:schemeClr val="tx1"/>
                </a:solidFill>
              </a:rPr>
              <a:t>구조체의 크기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UINT style;         //</a:t>
            </a:r>
            <a:r>
              <a:rPr lang="ko-KR" altLang="en-US" sz="1400">
                <a:solidFill>
                  <a:schemeClr val="tx1"/>
                </a:solidFill>
              </a:rPr>
              <a:t>출력형태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          	WNDPROC lpfnWndProc;   //</a:t>
            </a:r>
            <a:r>
              <a:rPr lang="ko-KR" altLang="en-US" sz="1400">
                <a:solidFill>
                  <a:schemeClr val="tx1"/>
                </a:solidFill>
              </a:rPr>
              <a:t>프로시저 함수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int cbClsExtra;    //</a:t>
            </a:r>
            <a:r>
              <a:rPr lang="ko-KR" altLang="en-US" sz="1400">
                <a:solidFill>
                  <a:schemeClr val="tx1"/>
                </a:solidFill>
              </a:rPr>
              <a:t>클래스 여분 메모리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int cbWndExtra;  //</a:t>
            </a:r>
            <a:r>
              <a:rPr lang="ko-KR" altLang="en-US" sz="1400">
                <a:solidFill>
                  <a:schemeClr val="tx1"/>
                </a:solidFill>
              </a:rPr>
              <a:t>윈도우 여분 메모리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HANDLE hInstance;   //</a:t>
            </a:r>
            <a:r>
              <a:rPr lang="ko-KR" altLang="en-US" sz="1400">
                <a:solidFill>
                  <a:schemeClr val="tx1"/>
                </a:solidFill>
              </a:rPr>
              <a:t>윈도우 인스턴스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HICON hIcon;     //</a:t>
            </a:r>
            <a:r>
              <a:rPr lang="ko-KR" altLang="en-US" sz="1400">
                <a:solidFill>
                  <a:schemeClr val="tx1"/>
                </a:solidFill>
              </a:rPr>
              <a:t>아이콘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	HCURSOR hCursor;   //</a:t>
            </a:r>
            <a:r>
              <a:rPr lang="ko-KR" altLang="en-US" sz="1400">
                <a:solidFill>
                  <a:schemeClr val="tx1"/>
                </a:solidFill>
              </a:rPr>
              <a:t>커서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HBRUSH hbrBackground;    //</a:t>
            </a:r>
            <a:r>
              <a:rPr lang="ko-KR" altLang="en-US" sz="1400">
                <a:solidFill>
                  <a:schemeClr val="tx1"/>
                </a:solidFill>
              </a:rPr>
              <a:t>배경색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LPCSTR lpszMenuName;     //</a:t>
            </a:r>
            <a:r>
              <a:rPr lang="ko-KR" altLang="en-US" sz="1400">
                <a:solidFill>
                  <a:schemeClr val="tx1"/>
                </a:solidFill>
              </a:rPr>
              <a:t>메뉴이름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LPCSTR lpszClassName;      //</a:t>
            </a:r>
            <a:r>
              <a:rPr lang="ko-KR" altLang="en-US" sz="1400">
                <a:solidFill>
                  <a:schemeClr val="tx1"/>
                </a:solidFill>
              </a:rPr>
              <a:t>클래스 이름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HICON hIconSm;              //</a:t>
            </a:r>
            <a:r>
              <a:rPr lang="ko-KR" altLang="en-US" sz="1400">
                <a:solidFill>
                  <a:schemeClr val="tx1"/>
                </a:solidFill>
              </a:rPr>
              <a:t>작은 아이콘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}  WNDCLASSEX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71800" y="2514594"/>
            <a:ext cx="4057650" cy="1428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00" y="837991"/>
            <a:ext cx="7415813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FUNCTION: InitInstance(HINSTANCE, int)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PURPOSE: Saves instance handle and creates main window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COMMENTS: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     In this function, we save the instance handle in a global variable and</a:t>
            </a:r>
          </a:p>
          <a:p>
            <a:r>
              <a:rPr lang="en-US" altLang="ko-KR" sz="1400"/>
              <a:t>//        create and display the main program window.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 b="1"/>
              <a:t>BOOL InitInstance(HINSTANCE hInstance, int nCmdShow)   //</a:t>
            </a:r>
            <a:r>
              <a:rPr lang="ko-KR" altLang="en-US" sz="1400" b="1"/>
              <a:t>윈도우 생성</a:t>
            </a:r>
            <a:endParaRPr lang="en-US" altLang="ko-KR" sz="1400" b="1"/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hInst = hInstance; // Store instance handle in our global variable</a:t>
            </a:r>
          </a:p>
          <a:p>
            <a:endParaRPr lang="ko-KR" altLang="en-US" sz="1400"/>
          </a:p>
          <a:p>
            <a:r>
              <a:rPr lang="en-US" altLang="ko-KR" sz="1400"/>
              <a:t>   HWND hWnd = CreateWindowW(szWindowClass, szTitle, WS_OVERLAPPEDWINDOW,</a:t>
            </a:r>
          </a:p>
          <a:p>
            <a:r>
              <a:rPr lang="en-US" altLang="ko-KR" sz="1400"/>
              <a:t>      CW_USEDEFAULT, 0, CW_USEDEFAULT, 0, nullptr, nullptr, hInstance, nullptr);</a:t>
            </a:r>
          </a:p>
          <a:p>
            <a:endParaRPr lang="ko-KR" altLang="en-US" sz="1400"/>
          </a:p>
          <a:p>
            <a:r>
              <a:rPr lang="en-US" altLang="ko-KR" sz="1400"/>
              <a:t>   if (!hWnd)</a:t>
            </a:r>
          </a:p>
          <a:p>
            <a:r>
              <a:rPr lang="ko-KR" altLang="en-US" sz="1400"/>
              <a:t>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return FALSE;</a:t>
            </a:r>
          </a:p>
          <a:p>
            <a:r>
              <a:rPr lang="ko-KR" altLang="en-US" sz="1400"/>
              <a:t>   </a:t>
            </a:r>
            <a:r>
              <a:rPr lang="en-US" altLang="ko-KR" sz="1400"/>
              <a:t>}</a:t>
            </a:r>
          </a:p>
          <a:p>
            <a:endParaRPr lang="ko-KR" altLang="en-US" sz="1400"/>
          </a:p>
          <a:p>
            <a:r>
              <a:rPr lang="en-US" altLang="ko-KR" sz="1400"/>
              <a:t>   ShowWindow(hWnd, nCmdShow);  //</a:t>
            </a:r>
            <a:r>
              <a:rPr lang="ko-KR" altLang="en-US" sz="1400"/>
              <a:t>윈도우를 보여준다</a:t>
            </a:r>
            <a:r>
              <a:rPr lang="en-US" altLang="ko-KR" sz="1400"/>
              <a:t>.  </a:t>
            </a:r>
            <a:r>
              <a:rPr lang="ko-KR" altLang="en-US" sz="1400"/>
              <a:t>아직은 메모리에 있다</a:t>
            </a:r>
            <a:endParaRPr lang="en-US" altLang="ko-KR" sz="1400"/>
          </a:p>
          <a:p>
            <a:r>
              <a:rPr lang="en-US" altLang="ko-KR" sz="1400"/>
              <a:t>   UpdateWindow(hWnd);                //</a:t>
            </a:r>
            <a:r>
              <a:rPr lang="ko-KR" altLang="en-US" sz="1400"/>
              <a:t>윈도우를 화면에 보여준다</a:t>
            </a:r>
            <a:r>
              <a:rPr lang="en-US" altLang="ko-KR" sz="1400"/>
              <a:t>        </a:t>
            </a:r>
          </a:p>
          <a:p>
            <a:endParaRPr lang="ko-KR" altLang="en-US" sz="1400"/>
          </a:p>
          <a:p>
            <a:r>
              <a:rPr lang="en-US" altLang="ko-KR" sz="1400"/>
              <a:t>   return TRUE;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6668409" y="242885"/>
            <a:ext cx="5366423" cy="3457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HWND CreateWindow 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LPCTSTR lpcClassName, //</a:t>
            </a:r>
            <a:r>
              <a:rPr lang="ko-KR" altLang="en-US" sz="1600">
                <a:solidFill>
                  <a:schemeClr val="tx1"/>
                </a:solidFill>
              </a:rPr>
              <a:t>윈도우 클래스이름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LPCTSTR lpWindowName, //</a:t>
            </a:r>
            <a:r>
              <a:rPr lang="ko-KR" altLang="en-US" sz="1600">
                <a:solidFill>
                  <a:schemeClr val="tx1"/>
                </a:solidFill>
              </a:rPr>
              <a:t>윈도우 타이틀이름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DWORD dwStyle,  //</a:t>
            </a:r>
            <a:r>
              <a:rPr lang="ko-KR" altLang="en-US" sz="1600">
                <a:solidFill>
                  <a:schemeClr val="tx1"/>
                </a:solidFill>
              </a:rPr>
              <a:t>윈도우 스타일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x,   //</a:t>
            </a:r>
            <a:r>
              <a:rPr lang="ko-KR" altLang="en-US" sz="1600">
                <a:solidFill>
                  <a:schemeClr val="tx1"/>
                </a:solidFill>
              </a:rPr>
              <a:t>윈도우 위치 </a:t>
            </a:r>
            <a:r>
              <a:rPr lang="en-US" altLang="ko-KR" sz="1600">
                <a:solidFill>
                  <a:schemeClr val="tx1"/>
                </a:solidFill>
              </a:rPr>
              <a:t>x </a:t>
            </a:r>
            <a:r>
              <a:rPr lang="ko-KR" altLang="en-US" sz="1600">
                <a:solidFill>
                  <a:schemeClr val="tx1"/>
                </a:solidFill>
              </a:rPr>
              <a:t>좌표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y,   //</a:t>
            </a:r>
            <a:r>
              <a:rPr lang="ko-KR" altLang="en-US" sz="1600">
                <a:solidFill>
                  <a:schemeClr val="tx1"/>
                </a:solidFill>
              </a:rPr>
              <a:t>윈도우 위치 </a:t>
            </a:r>
            <a:r>
              <a:rPr lang="en-US" altLang="ko-KR" sz="1600">
                <a:solidFill>
                  <a:schemeClr val="tx1"/>
                </a:solidFill>
              </a:rPr>
              <a:t>y </a:t>
            </a:r>
            <a:r>
              <a:rPr lang="ko-KR" altLang="en-US" sz="1600">
                <a:solidFill>
                  <a:schemeClr val="tx1"/>
                </a:solidFill>
              </a:rPr>
              <a:t>좌표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nWidth, //</a:t>
            </a:r>
            <a:r>
              <a:rPr lang="ko-KR" altLang="en-US" sz="1600">
                <a:solidFill>
                  <a:schemeClr val="tx1"/>
                </a:solidFill>
              </a:rPr>
              <a:t>윈도우 가로 크기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nHeight, //</a:t>
            </a:r>
            <a:r>
              <a:rPr lang="ko-KR" altLang="en-US" sz="1600">
                <a:solidFill>
                  <a:schemeClr val="tx1"/>
                </a:solidFill>
              </a:rPr>
              <a:t>윈도우 세로 크기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HWND hWndParent, //</a:t>
            </a:r>
            <a:r>
              <a:rPr lang="ko-KR" altLang="en-US" sz="1600">
                <a:solidFill>
                  <a:schemeClr val="tx1"/>
                </a:solidFill>
              </a:rPr>
              <a:t>부모 윈도우 핸들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HMENU hMenu,  //</a:t>
            </a:r>
            <a:r>
              <a:rPr lang="ko-KR" altLang="en-US" sz="1600">
                <a:solidFill>
                  <a:schemeClr val="tx1"/>
                </a:solidFill>
              </a:rPr>
              <a:t>메뉴핸들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HINSTANCE hInstance,  //</a:t>
            </a:r>
            <a:r>
              <a:rPr lang="ko-KR" altLang="en-US" sz="1600">
                <a:solidFill>
                  <a:schemeClr val="tx1"/>
                </a:solidFill>
              </a:rPr>
              <a:t>응용 프로그램 인스턴스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LPVOID lpParam     //</a:t>
            </a:r>
            <a:r>
              <a:rPr lang="ko-KR" altLang="en-US" sz="1600">
                <a:solidFill>
                  <a:schemeClr val="tx1"/>
                </a:solidFill>
              </a:rPr>
              <a:t>생성 윈도우정보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0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42988"/>
            <a:ext cx="8515088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b="1"/>
              <a:t>HDC hdc;  //</a:t>
            </a:r>
            <a:r>
              <a:rPr lang="ko-KR" altLang="en-US" sz="1400" b="1"/>
              <a:t>추가한 부분</a:t>
            </a:r>
            <a:endParaRPr lang="en-US" altLang="ko-KR" sz="1400" b="1"/>
          </a:p>
          <a:p>
            <a:r>
              <a:rPr lang="en-US" altLang="ko-KR" sz="1400" b="1"/>
              <a:t>PAINTSTRUCT ps;  //</a:t>
            </a:r>
            <a:r>
              <a:rPr lang="ko-KR" altLang="en-US" sz="1400" b="1"/>
              <a:t>추가한 부분</a:t>
            </a:r>
            <a:endParaRPr lang="en-US" altLang="ko-KR" sz="1400" b="1"/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/>
              <a:t>    switch (message)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case WM_COMMAND: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int wmId = LOWORD(wParam);</a:t>
            </a:r>
          </a:p>
          <a:p>
            <a:r>
              <a:rPr lang="en-US" altLang="ko-KR" sz="1400"/>
              <a:t>            // Parse the menu selections:</a:t>
            </a:r>
          </a:p>
          <a:p>
            <a:r>
              <a:rPr lang="en-US" altLang="ko-KR" sz="1400"/>
              <a:t>            switch (wmId)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case IDM_ABOUT:</a:t>
            </a:r>
          </a:p>
          <a:p>
            <a:r>
              <a:rPr lang="en-US" altLang="ko-KR" sz="1400"/>
              <a:t>                DialogBox(hInst, MAKEINTRESOURCE(IDD_ABOUTBOX),</a:t>
            </a:r>
            <a:br>
              <a:rPr lang="en-US" altLang="ko-KR" sz="1400"/>
            </a:br>
            <a:r>
              <a:rPr lang="en-US" altLang="ko-KR" sz="1400"/>
              <a:t>                             hWnd, About);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case IDM_EXIT:</a:t>
            </a:r>
          </a:p>
          <a:p>
            <a:r>
              <a:rPr lang="en-US" altLang="ko-KR" sz="1400"/>
              <a:t>                DestroyWindow(hWnd);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default:</a:t>
            </a:r>
          </a:p>
          <a:p>
            <a:r>
              <a:rPr lang="en-US" altLang="ko-KR" sz="1400"/>
              <a:t>                return DefWindowProc(hWnd, message, wParam, lParam);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}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    break;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4976" y="1281113"/>
            <a:ext cx="6677023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   case WM_LBUTTONDOWN :  //</a:t>
            </a:r>
            <a:r>
              <a:rPr lang="ko-KR" altLang="en-US" sz="1400" b="1"/>
              <a:t>마우스처리를 위해 추가한 부분</a:t>
            </a:r>
            <a:endParaRPr lang="en-US" altLang="ko-KR" sz="1400" b="1"/>
          </a:p>
          <a:p>
            <a:r>
              <a:rPr lang="en-US" altLang="ko-KR" sz="1400" b="1"/>
              <a:t>        MessageBoxA(hWnd, "</a:t>
            </a:r>
            <a:r>
              <a:rPr lang="ko-KR" altLang="en-US" sz="1400" b="1"/>
              <a:t>마우스가 눌렸습니다</a:t>
            </a:r>
            <a:r>
              <a:rPr lang="en-US" altLang="ko-KR" sz="1400" b="1"/>
              <a:t>", "</a:t>
            </a:r>
            <a:r>
              <a:rPr lang="ko-KR" altLang="en-US" sz="1400" b="1"/>
              <a:t>마우스메시지</a:t>
            </a:r>
            <a:r>
              <a:rPr lang="en-US" altLang="ko-KR" sz="1400" b="1"/>
              <a:t>", MB_OK);</a:t>
            </a:r>
          </a:p>
          <a:p>
            <a:r>
              <a:rPr lang="en-US" altLang="ko-KR" sz="1400" b="1"/>
              <a:t>        break;</a:t>
            </a:r>
          </a:p>
          <a:p>
            <a:r>
              <a:rPr lang="en-US" altLang="ko-KR" sz="1400"/>
              <a:t>    case WM_PAINT: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PAINTSTRUCT ps;</a:t>
            </a:r>
          </a:p>
          <a:p>
            <a:r>
              <a:rPr lang="en-US" altLang="ko-KR" sz="1400"/>
              <a:t>            HDC hdc = BeginPaint(hWnd, &amp;ps);</a:t>
            </a:r>
          </a:p>
          <a:p>
            <a:r>
              <a:rPr lang="en-US" altLang="ko-KR" sz="1400"/>
              <a:t>            // TODO: Add any drawing code that uses hdc here...</a:t>
            </a:r>
          </a:p>
          <a:p>
            <a:r>
              <a:rPr lang="en-US" altLang="ko-KR" sz="1400"/>
              <a:t>            </a:t>
            </a:r>
            <a:r>
              <a:rPr lang="en-US" altLang="ko-KR" sz="1400" b="1"/>
              <a:t>TextOutA(hdc, 100, 100, "</a:t>
            </a:r>
            <a:r>
              <a:rPr lang="ko-KR" altLang="en-US" sz="1400" b="1"/>
              <a:t>아름다운 </a:t>
            </a:r>
            <a:r>
              <a:rPr lang="en-US" altLang="ko-KR" sz="1400" b="1"/>
              <a:t>Window </a:t>
            </a:r>
            <a:r>
              <a:rPr lang="ko-KR" altLang="en-US" sz="1400" b="1"/>
              <a:t>프로그래밍</a:t>
            </a:r>
            <a:r>
              <a:rPr lang="en-US" altLang="ko-KR" sz="1400" b="1"/>
              <a:t>", 26);</a:t>
            </a:r>
          </a:p>
          <a:p>
            <a:r>
              <a:rPr lang="en-US" altLang="ko-KR" sz="1400"/>
              <a:t>            EndPaint(hWnd, &amp;ps);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WM_DESTROY:</a:t>
            </a:r>
          </a:p>
          <a:p>
            <a:r>
              <a:rPr lang="en-US" altLang="ko-KR" sz="1400"/>
              <a:t>        PostQuitMessage(0);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default:</a:t>
            </a:r>
          </a:p>
          <a:p>
            <a:r>
              <a:rPr lang="en-US" altLang="ko-KR" sz="1400"/>
              <a:t>        return DefWindowProc(hWnd, message, wParam, lParam);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271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2472</Words>
  <Application>Microsoft Office PowerPoint</Application>
  <PresentationFormat>와이드스크린</PresentationFormat>
  <Paragraphs>604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47</cp:revision>
  <dcterms:created xsi:type="dcterms:W3CDTF">2017-01-17T05:22:46Z</dcterms:created>
  <dcterms:modified xsi:type="dcterms:W3CDTF">2017-01-19T02:07:00Z</dcterms:modified>
</cp:coreProperties>
</file>