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9" r:id="rId2"/>
    <p:sldId id="256" r:id="rId3"/>
    <p:sldId id="258" r:id="rId4"/>
    <p:sldId id="260" r:id="rId5"/>
    <p:sldId id="342" r:id="rId6"/>
    <p:sldId id="349" r:id="rId7"/>
    <p:sldId id="261" r:id="rId8"/>
    <p:sldId id="344" r:id="rId9"/>
    <p:sldId id="343" r:id="rId10"/>
    <p:sldId id="345" r:id="rId11"/>
    <p:sldId id="346" r:id="rId12"/>
    <p:sldId id="348" r:id="rId13"/>
    <p:sldId id="347" r:id="rId14"/>
    <p:sldId id="350" r:id="rId15"/>
    <p:sldId id="262" r:id="rId16"/>
    <p:sldId id="290" r:id="rId17"/>
    <p:sldId id="263" r:id="rId18"/>
    <p:sldId id="264" r:id="rId19"/>
    <p:sldId id="265" r:id="rId20"/>
    <p:sldId id="267" r:id="rId21"/>
    <p:sldId id="269" r:id="rId22"/>
    <p:sldId id="273" r:id="rId23"/>
    <p:sldId id="266" r:id="rId24"/>
    <p:sldId id="274" r:id="rId25"/>
    <p:sldId id="270" r:id="rId26"/>
    <p:sldId id="352" r:id="rId27"/>
    <p:sldId id="271" r:id="rId28"/>
    <p:sldId id="272" r:id="rId29"/>
    <p:sldId id="275" r:id="rId30"/>
    <p:sldId id="276" r:id="rId31"/>
    <p:sldId id="277" r:id="rId32"/>
    <p:sldId id="278" r:id="rId33"/>
    <p:sldId id="279" r:id="rId34"/>
    <p:sldId id="268" r:id="rId35"/>
    <p:sldId id="280" r:id="rId36"/>
    <p:sldId id="281" r:id="rId37"/>
    <p:sldId id="282" r:id="rId38"/>
    <p:sldId id="283" r:id="rId39"/>
    <p:sldId id="302" r:id="rId40"/>
    <p:sldId id="297" r:id="rId41"/>
    <p:sldId id="298" r:id="rId42"/>
    <p:sldId id="299" r:id="rId43"/>
    <p:sldId id="301" r:id="rId44"/>
    <p:sldId id="300" r:id="rId45"/>
    <p:sldId id="303" r:id="rId46"/>
    <p:sldId id="304" r:id="rId47"/>
    <p:sldId id="289" r:id="rId48"/>
    <p:sldId id="284" r:id="rId49"/>
    <p:sldId id="291" r:id="rId50"/>
    <p:sldId id="296" r:id="rId51"/>
    <p:sldId id="293" r:id="rId52"/>
    <p:sldId id="292" r:id="rId53"/>
    <p:sldId id="294" r:id="rId54"/>
    <p:sldId id="295" r:id="rId55"/>
    <p:sldId id="305" r:id="rId56"/>
    <p:sldId id="285" r:id="rId57"/>
    <p:sldId id="286" r:id="rId58"/>
    <p:sldId id="366" r:id="rId59"/>
    <p:sldId id="287" r:id="rId60"/>
    <p:sldId id="367" r:id="rId61"/>
    <p:sldId id="306" r:id="rId62"/>
    <p:sldId id="368" r:id="rId63"/>
    <p:sldId id="307" r:id="rId64"/>
    <p:sldId id="310" r:id="rId65"/>
    <p:sldId id="308" r:id="rId66"/>
    <p:sldId id="318" r:id="rId67"/>
    <p:sldId id="311" r:id="rId68"/>
    <p:sldId id="312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13" r:id="rId84"/>
    <p:sldId id="317" r:id="rId85"/>
    <p:sldId id="288" r:id="rId86"/>
    <p:sldId id="383" r:id="rId87"/>
    <p:sldId id="319" r:id="rId88"/>
    <p:sldId id="321" r:id="rId89"/>
    <p:sldId id="322" r:id="rId90"/>
    <p:sldId id="320" r:id="rId91"/>
    <p:sldId id="323" r:id="rId92"/>
    <p:sldId id="324" r:id="rId93"/>
    <p:sldId id="328" r:id="rId94"/>
    <p:sldId id="384" r:id="rId95"/>
    <p:sldId id="329" r:id="rId96"/>
    <p:sldId id="331" r:id="rId97"/>
    <p:sldId id="332" r:id="rId98"/>
    <p:sldId id="385" r:id="rId99"/>
    <p:sldId id="333" r:id="rId100"/>
    <p:sldId id="386" r:id="rId101"/>
    <p:sldId id="334" r:id="rId102"/>
    <p:sldId id="335" r:id="rId103"/>
    <p:sldId id="330" r:id="rId104"/>
    <p:sldId id="325" r:id="rId105"/>
    <p:sldId id="326" r:id="rId106"/>
    <p:sldId id="336" r:id="rId107"/>
    <p:sldId id="327" r:id="rId108"/>
    <p:sldId id="337" r:id="rId109"/>
    <p:sldId id="339" r:id="rId110"/>
    <p:sldId id="340" r:id="rId111"/>
    <p:sldId id="338" r:id="rId112"/>
    <p:sldId id="341" r:id="rId113"/>
    <p:sldId id="257" r:id="rId1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A5D40-0624-4FE0-B1B6-3527D58FF632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5D3B-4E7B-4CC2-A444-05EB5C75E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0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5D3B-4E7B-4CC2-A444-05EB5C75E00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1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94C3-13CA-47FC-AB45-EC1B4AC8324A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43A4-69AF-4AFB-8A4B-A91E365C07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9168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시스템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62701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9584" y="332656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Windows </a:t>
            </a:r>
            <a:r>
              <a:rPr lang="ko-KR" altLang="en-US" b="1" dirty="0"/>
              <a:t>에서의 유니코드</a:t>
            </a:r>
            <a:r>
              <a:rPr lang="en-US" altLang="ko-KR" b="1" dirty="0"/>
              <a:t>(</a:t>
            </a:r>
            <a:r>
              <a:rPr lang="en-US" altLang="ko-KR" b="1" dirty="0" err="1"/>
              <a:t>UniCode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9225" y="980728"/>
            <a:ext cx="3336041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[ MBCS </a:t>
            </a:r>
            <a:r>
              <a:rPr lang="ko-KR" altLang="en-US" b="1"/>
              <a:t>기반의 </a:t>
            </a:r>
            <a:r>
              <a:rPr lang="en-US" altLang="ko-KR" b="1"/>
              <a:t>main</a:t>
            </a:r>
            <a:r>
              <a:rPr lang="ko-KR" altLang="en-US" b="1"/>
              <a:t>함수</a:t>
            </a:r>
            <a:r>
              <a:rPr lang="en-US" altLang="ko-KR" b="1"/>
              <a:t> ]</a:t>
            </a:r>
          </a:p>
          <a:p>
            <a:r>
              <a:rPr lang="en-US" altLang="ko-KR"/>
              <a:t>#include &lt;stdio.h&gt;</a:t>
            </a:r>
          </a:p>
          <a:p>
            <a:endParaRPr lang="ko-KR" altLang="en-US"/>
          </a:p>
          <a:p>
            <a:r>
              <a:rPr lang="en-US" altLang="ko-KR"/>
              <a:t>int main(int argc, char* argv[])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int i;</a:t>
            </a:r>
          </a:p>
          <a:p>
            <a:r>
              <a:rPr lang="nn-NO" altLang="ko-KR"/>
              <a:t>   for (i = 0; i &lt; argc; i++)</a:t>
            </a:r>
          </a:p>
          <a:p>
            <a:r>
              <a:rPr lang="en-US" altLang="ko-KR"/>
              <a:t>   fputs(argv[i], stdout);</a:t>
            </a:r>
          </a:p>
          <a:p>
            <a:endParaRPr lang="ko-KR" altLang="en-US"/>
          </a:p>
          <a:p>
            <a:r>
              <a:rPr lang="en-US" altLang="ko-KR"/>
              <a:t>char key;</a:t>
            </a:r>
          </a:p>
          <a:p>
            <a:r>
              <a:rPr lang="en-US" altLang="ko-KR"/>
              <a:t>key = getchar();</a:t>
            </a:r>
          </a:p>
          <a:p>
            <a:endParaRPr lang="ko-KR" altLang="en-US"/>
          </a:p>
          <a:p>
            <a:r>
              <a:rPr lang="en-US" altLang="ko-KR"/>
              <a:t>return 0;</a:t>
            </a:r>
          </a:p>
          <a:p>
            <a:r>
              <a:rPr lang="en-US" altLang="ko-KR"/>
              <a:t>}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1000108"/>
            <a:ext cx="411817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 WBCS </a:t>
            </a:r>
            <a:r>
              <a:rPr lang="ko-KR" altLang="en-US" b="1"/>
              <a:t>기반의 </a:t>
            </a:r>
            <a:r>
              <a:rPr lang="en-US" altLang="ko-KR" b="1"/>
              <a:t>main</a:t>
            </a:r>
            <a:r>
              <a:rPr lang="ko-KR" altLang="en-US" b="1"/>
              <a:t>함수</a:t>
            </a:r>
            <a:r>
              <a:rPr lang="en-US" altLang="ko-KR" b="1"/>
              <a:t> ]</a:t>
            </a:r>
            <a:r>
              <a:rPr lang="en-US" altLang="ko-KR"/>
              <a:t> </a:t>
            </a:r>
          </a:p>
          <a:p>
            <a:r>
              <a:rPr lang="en-US" altLang="ko-KR"/>
              <a:t>#include &lt;stdio.h&gt;</a:t>
            </a:r>
          </a:p>
          <a:p>
            <a:endParaRPr lang="ko-KR" altLang="en-US"/>
          </a:p>
          <a:p>
            <a:r>
              <a:rPr lang="en-US" altLang="ko-KR" b="1"/>
              <a:t>int wmain(int argc, wchar_t* argv[])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int i;</a:t>
            </a:r>
          </a:p>
          <a:p>
            <a:r>
              <a:rPr lang="nn-NO" altLang="ko-KR"/>
              <a:t>   for (i = 0; i &lt; argc; i++)</a:t>
            </a:r>
          </a:p>
          <a:p>
            <a:r>
              <a:rPr lang="nn-NO" altLang="ko-KR"/>
              <a:t>   {</a:t>
            </a:r>
          </a:p>
          <a:p>
            <a:r>
              <a:rPr lang="en-US" altLang="ko-KR" b="1"/>
              <a:t>      fputws</a:t>
            </a:r>
            <a:r>
              <a:rPr lang="en-US" altLang="ko-KR"/>
              <a:t>(argv[i], stdout);</a:t>
            </a:r>
          </a:p>
          <a:p>
            <a:r>
              <a:rPr lang="en-US" altLang="ko-KR" b="1"/>
              <a:t>      fputws</a:t>
            </a:r>
            <a:r>
              <a:rPr lang="en-US" altLang="ko-KR"/>
              <a:t>(L”\n”, stdout);</a:t>
            </a:r>
          </a:p>
          <a:p>
            <a:r>
              <a:rPr lang="en-US" altLang="ko-KR"/>
              <a:t>   }</a:t>
            </a:r>
            <a:endParaRPr lang="ko-KR" altLang="en-US"/>
          </a:p>
          <a:p>
            <a:r>
              <a:rPr lang="en-US" altLang="ko-KR"/>
              <a:t>char key;</a:t>
            </a:r>
          </a:p>
          <a:p>
            <a:r>
              <a:rPr lang="en-US" altLang="ko-KR"/>
              <a:t>key = getchar();</a:t>
            </a:r>
          </a:p>
          <a:p>
            <a:endParaRPr lang="ko-KR" altLang="en-US"/>
          </a:p>
          <a:p>
            <a:r>
              <a:rPr lang="en-US" altLang="ko-KR"/>
              <a:t>return 0;</a:t>
            </a:r>
          </a:p>
          <a:p>
            <a:r>
              <a:rPr lang="en-US" altLang="ko-KR"/>
              <a:t>}</a:t>
            </a:r>
          </a:p>
          <a:p>
            <a:endParaRPr lang="en-US" altLang="ko-KR" b="1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b="1">
                <a:sym typeface="Wingdings" panose="05000000000000000000" pitchFamily="2" charset="2"/>
              </a:rPr>
              <a:t>실행에 필요한 인자를 유니코드로</a:t>
            </a:r>
            <a:endParaRPr lang="en-US" altLang="ko-KR" b="1">
              <a:sym typeface="Wingdings" panose="05000000000000000000" pitchFamily="2" charset="2"/>
            </a:endParaRPr>
          </a:p>
          <a:p>
            <a:r>
              <a:rPr lang="en-US" altLang="ko-KR" b="1">
                <a:sym typeface="Wingdings" panose="05000000000000000000" pitchFamily="2" charset="2"/>
              </a:rPr>
              <a:t>   </a:t>
            </a:r>
            <a:r>
              <a:rPr lang="ko-KR" altLang="en-US" b="1">
                <a:sym typeface="Wingdings" panose="05000000000000000000" pitchFamily="2" charset="2"/>
              </a:rPr>
              <a:t>넘겨주는 예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0979560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461765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5" y="116632"/>
            <a:ext cx="316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MMF(Memory Mapped File)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615719"/>
            <a:ext cx="7294113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// 3</a:t>
            </a:r>
            <a:r>
              <a:rPr lang="ko-KR" altLang="en-US" sz="1400" dirty="0"/>
              <a:t>단계</a:t>
            </a:r>
            <a:r>
              <a:rPr lang="en-US" altLang="ko-KR" sz="1400" dirty="0"/>
              <a:t>: </a:t>
            </a:r>
            <a:r>
              <a:rPr lang="ko-KR" altLang="en-US" sz="1400" dirty="0"/>
              <a:t>메모리에 연결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	TCHAR * </a:t>
            </a:r>
            <a:r>
              <a:rPr lang="en-US" altLang="ko-KR" sz="1400" dirty="0" err="1"/>
              <a:t>pWrite</a:t>
            </a:r>
            <a:r>
              <a:rPr lang="en-US" altLang="ko-KR" sz="1400" dirty="0"/>
              <a:t> = </a:t>
            </a:r>
          </a:p>
          <a:p>
            <a:r>
              <a:rPr lang="en-US" altLang="ko-KR" sz="1400" dirty="0"/>
              <a:t>		(TCHAR *)</a:t>
            </a:r>
            <a:r>
              <a:rPr lang="en-US" altLang="ko-KR" sz="1400" dirty="0" err="1"/>
              <a:t>MapViewOfFile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hMapFile</a:t>
            </a:r>
            <a:r>
              <a:rPr lang="en-US" altLang="ko-KR" sz="1400" dirty="0"/>
              <a:t>, FILE_MAP_READ, 0, 0, 0);</a:t>
            </a:r>
          </a:p>
          <a:p>
            <a:r>
              <a:rPr lang="en-US" altLang="ko-KR" sz="1400" dirty="0"/>
              <a:t>	if (</a:t>
            </a:r>
            <a:r>
              <a:rPr lang="en-US" altLang="ko-KR" sz="1400" dirty="0" err="1"/>
              <a:t>pWrite</a:t>
            </a:r>
            <a:r>
              <a:rPr lang="en-US" altLang="ko-KR" sz="1400" dirty="0"/>
              <a:t> == NULL) </a:t>
            </a:r>
          </a:p>
          <a:p>
            <a:r>
              <a:rPr lang="en-US" altLang="ko-KR" sz="1400" dirty="0"/>
              <a:t>		_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(_T("Could not map view of file. %d \n"), </a:t>
            </a:r>
            <a:r>
              <a:rPr lang="en-US" altLang="ko-KR" sz="1400" dirty="0" err="1"/>
              <a:t>GetLastError</a:t>
            </a:r>
            <a:r>
              <a:rPr lang="en-US" altLang="ko-KR" sz="1400" dirty="0"/>
              <a:t>() 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_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 _T("string in file: %s\n"), </a:t>
            </a:r>
            <a:r>
              <a:rPr lang="en-US" altLang="ko-KR" sz="1400" dirty="0" err="1"/>
              <a:t>pWrite</a:t>
            </a:r>
            <a:r>
              <a:rPr lang="en-US" altLang="ko-KR" sz="1400" dirty="0"/>
              <a:t> ); 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UnmapViewOfFile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pWrite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CloseHandle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hMapFile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CloseHandle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hFile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 _T("End of process! \n"));</a:t>
            </a:r>
          </a:p>
          <a:p>
            <a:r>
              <a:rPr lang="en-US" altLang="ko-KR" sz="1400" dirty="0"/>
              <a:t>	return 0;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406699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447024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5" y="116632"/>
            <a:ext cx="316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MMF(Memory Mapped File)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89900"/>
            <a:ext cx="4139275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windows.h</a:t>
            </a:r>
            <a:r>
              <a:rPr lang="en-US" altLang="ko-KR" sz="1000" dirty="0"/>
              <a:t>&gt; 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SortIntData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pSortArr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num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b="1" dirty="0"/>
              <a:t>main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argc</a:t>
            </a:r>
            <a:r>
              <a:rPr lang="en-US" altLang="ko-KR" sz="1000" dirty="0"/>
              <a:t>, TCHAR * 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[])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HANDLE </a:t>
            </a:r>
            <a:r>
              <a:rPr lang="en-US" altLang="ko-KR" sz="1000" dirty="0" err="1"/>
              <a:t>hFile</a:t>
            </a:r>
            <a:r>
              <a:rPr lang="en-US" altLang="ko-KR" sz="1000" dirty="0"/>
              <a:t> = </a:t>
            </a:r>
            <a:r>
              <a:rPr lang="en-US" altLang="ko-KR" sz="1000" b="1" dirty="0" err="1"/>
              <a:t>CreateFile</a:t>
            </a:r>
            <a:r>
              <a:rPr lang="en-US" altLang="ko-KR" sz="1000" dirty="0"/>
              <a:t> (</a:t>
            </a:r>
          </a:p>
          <a:p>
            <a:r>
              <a:rPr lang="en-US" altLang="ko-KR" sz="1000" dirty="0"/>
              <a:t>  _T("data.dat"),</a:t>
            </a:r>
          </a:p>
          <a:p>
            <a:r>
              <a:rPr lang="en-US" altLang="ko-KR" sz="1000" dirty="0"/>
              <a:t>  GENERIC_READ|GENERIC_WRITE,</a:t>
            </a:r>
          </a:p>
          <a:p>
            <a:r>
              <a:rPr lang="en-US" altLang="ko-KR" sz="1000" dirty="0"/>
              <a:t>  0,</a:t>
            </a:r>
          </a:p>
          <a:p>
            <a:r>
              <a:rPr lang="en-US" altLang="ko-KR" sz="1000" dirty="0"/>
              <a:t>  NULL,</a:t>
            </a:r>
          </a:p>
          <a:p>
            <a:r>
              <a:rPr lang="en-US" altLang="ko-KR" sz="1000" dirty="0"/>
              <a:t>  CREATE_ALWAYS,</a:t>
            </a:r>
          </a:p>
          <a:p>
            <a:r>
              <a:rPr lang="en-US" altLang="ko-KR" sz="1000" dirty="0"/>
              <a:t>  FILE_ATTRIBUTE_NORMAL,</a:t>
            </a:r>
          </a:p>
          <a:p>
            <a:r>
              <a:rPr lang="en-US" altLang="ko-KR" sz="1000" dirty="0"/>
              <a:t>  NULL</a:t>
            </a:r>
          </a:p>
          <a:p>
            <a:r>
              <a:rPr lang="en-US" altLang="ko-KR" sz="1000" dirty="0"/>
              <a:t>  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if (</a:t>
            </a:r>
            <a:r>
              <a:rPr lang="en-US" altLang="ko-KR" sz="1000" dirty="0" err="1"/>
              <a:t>hFile</a:t>
            </a:r>
            <a:r>
              <a:rPr lang="en-US" altLang="ko-KR" sz="1000" dirty="0"/>
              <a:t> == INVALID_HANDLE_VALUE) </a:t>
            </a:r>
          </a:p>
          <a:p>
            <a:r>
              <a:rPr lang="en-US" altLang="ko-KR" sz="1000" dirty="0"/>
              <a:t>  _</a:t>
            </a:r>
            <a:r>
              <a:rPr lang="en-US" altLang="ko-KR" sz="1000" dirty="0" err="1"/>
              <a:t>tprintf</a:t>
            </a:r>
            <a:r>
              <a:rPr lang="en-US" altLang="ko-KR" sz="1000" dirty="0"/>
              <a:t>(_T("Could not open file."));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HANDLE </a:t>
            </a:r>
            <a:r>
              <a:rPr lang="en-US" altLang="ko-KR" sz="1000" dirty="0" err="1"/>
              <a:t>hMapFile</a:t>
            </a:r>
            <a:r>
              <a:rPr lang="en-US" altLang="ko-KR" sz="1000" dirty="0"/>
              <a:t> = </a:t>
            </a:r>
            <a:r>
              <a:rPr lang="en-US" altLang="ko-KR" sz="1000" b="1" dirty="0" err="1"/>
              <a:t>CreateFileMapping</a:t>
            </a:r>
            <a:r>
              <a:rPr lang="en-US" altLang="ko-KR" sz="1000" b="1" dirty="0"/>
              <a:t> 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hFile</a:t>
            </a:r>
            <a:r>
              <a:rPr lang="en-US" altLang="ko-KR" sz="1000" dirty="0"/>
              <a:t>,  NULL,  PAGE_READWRITE,  0,</a:t>
            </a:r>
          </a:p>
          <a:p>
            <a:r>
              <a:rPr lang="en-US" altLang="ko-KR" sz="1000" dirty="0"/>
              <a:t>  1024 * 10,  // SIZE IS IMPORTANT! </a:t>
            </a:r>
          </a:p>
          <a:p>
            <a:r>
              <a:rPr lang="en-US" altLang="ko-KR" sz="1000" dirty="0"/>
              <a:t>  NULL//_T("TEST_DAT")</a:t>
            </a:r>
          </a:p>
          <a:p>
            <a:r>
              <a:rPr lang="en-US" altLang="ko-KR" sz="1000" dirty="0"/>
              <a:t>  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if (</a:t>
            </a:r>
            <a:r>
              <a:rPr lang="en-US" altLang="ko-KR" sz="1000" dirty="0" err="1"/>
              <a:t>hMapFile</a:t>
            </a:r>
            <a:r>
              <a:rPr lang="en-US" altLang="ko-KR" sz="1000" dirty="0"/>
              <a:t> == NULL) </a:t>
            </a:r>
          </a:p>
          <a:p>
            <a:r>
              <a:rPr lang="en-US" altLang="ko-KR" sz="1000" dirty="0"/>
              <a:t>  _</a:t>
            </a:r>
            <a:r>
              <a:rPr lang="en-US" altLang="ko-KR" sz="1000" dirty="0" err="1"/>
              <a:t>tprintf</a:t>
            </a:r>
            <a:r>
              <a:rPr lang="en-US" altLang="ko-KR" sz="1000" dirty="0"/>
              <a:t>(_T("Could not create map of file. %d \n"), </a:t>
            </a:r>
            <a:r>
              <a:rPr lang="en-US" altLang="ko-KR" sz="1000" dirty="0" err="1"/>
              <a:t>GetLastError</a:t>
            </a:r>
            <a:r>
              <a:rPr lang="en-US" altLang="ko-KR" sz="1000" dirty="0"/>
              <a:t>() );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*)</a:t>
            </a:r>
            <a:r>
              <a:rPr lang="en-US" altLang="ko-KR" sz="1000" b="1" dirty="0" err="1"/>
              <a:t>MapViewOfFile</a:t>
            </a:r>
            <a:r>
              <a:rPr lang="en-US" altLang="ko-KR" sz="1000" b="1" dirty="0"/>
              <a:t> 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hMapFile</a:t>
            </a:r>
            <a:r>
              <a:rPr lang="en-US" altLang="ko-KR" sz="1000" dirty="0"/>
              <a:t>,  FILE_MAP_ALL_ACCESS,  0,  0,  0  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if (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 == NULL) </a:t>
            </a:r>
          </a:p>
          <a:p>
            <a:r>
              <a:rPr lang="en-US" altLang="ko-KR" sz="1000" dirty="0"/>
              <a:t>  _</a:t>
            </a:r>
            <a:r>
              <a:rPr lang="en-US" altLang="ko-KR" sz="1000" dirty="0" err="1"/>
              <a:t>tprintf</a:t>
            </a:r>
            <a:r>
              <a:rPr lang="en-US" altLang="ko-KR" sz="1000" dirty="0"/>
              <a:t>(_T("Could not map view of file. %d \n"), </a:t>
            </a:r>
            <a:r>
              <a:rPr lang="en-US" altLang="ko-KR" sz="1000" dirty="0" err="1"/>
              <a:t>GetLastError</a:t>
            </a:r>
            <a:r>
              <a:rPr lang="en-US" altLang="ko-KR" sz="1000" dirty="0"/>
              <a:t>());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627280"/>
            <a:ext cx="383149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[0] = 1;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[1] = 3;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[2] = 0;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[3] = 2;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[4] = 4;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[5] = 5;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[6] = 8;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[7] = 6;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[8] = 7;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 </a:t>
            </a:r>
            <a:r>
              <a:rPr lang="en-US" altLang="ko-KR" sz="1000" b="1" dirty="0" err="1"/>
              <a:t>SortIntData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pWrite</a:t>
            </a:r>
            <a:r>
              <a:rPr lang="en-US" altLang="ko-KR" sz="1000" b="1" dirty="0"/>
              <a:t>, 9);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_</a:t>
            </a:r>
            <a:r>
              <a:rPr lang="en-US" altLang="ko-KR" sz="1000" dirty="0" err="1"/>
              <a:t>tprintf</a:t>
            </a:r>
            <a:r>
              <a:rPr lang="en-US" altLang="ko-KR" sz="1000" dirty="0"/>
              <a:t>(_T("%d %d %d \n"),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[0], 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[1], 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[2]);</a:t>
            </a:r>
          </a:p>
          <a:p>
            <a:r>
              <a:rPr lang="en-US" altLang="ko-KR" sz="1000" dirty="0"/>
              <a:t> _</a:t>
            </a:r>
            <a:r>
              <a:rPr lang="en-US" altLang="ko-KR" sz="1000" dirty="0" err="1"/>
              <a:t>tprintf</a:t>
            </a:r>
            <a:r>
              <a:rPr lang="en-US" altLang="ko-KR" sz="1000" dirty="0"/>
              <a:t>(_T("%d %d %d \n"),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[3], 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[4], 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[5]);</a:t>
            </a:r>
          </a:p>
          <a:p>
            <a:r>
              <a:rPr lang="en-US" altLang="ko-KR" sz="1000" dirty="0"/>
              <a:t> _</a:t>
            </a:r>
            <a:r>
              <a:rPr lang="en-US" altLang="ko-KR" sz="1000" dirty="0" err="1"/>
              <a:t>tprintf</a:t>
            </a:r>
            <a:r>
              <a:rPr lang="en-US" altLang="ko-KR" sz="1000" dirty="0"/>
              <a:t>(_T("%d %d %d \n"),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[6], 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[7],  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[8]);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UnmapViewOfFile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pWrite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CloseHandle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hMapFile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CloseHandle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hFile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_</a:t>
            </a:r>
            <a:r>
              <a:rPr lang="en-US" altLang="ko-KR" sz="1000" dirty="0" err="1"/>
              <a:t>tprintf</a:t>
            </a:r>
            <a:r>
              <a:rPr lang="en-US" altLang="ko-KR" sz="1000" dirty="0"/>
              <a:t>( _T("End of process! \n"));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return 0;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</a:t>
            </a:r>
            <a:r>
              <a:rPr lang="en-US" altLang="ko-KR" sz="1000" b="1" dirty="0" err="1"/>
              <a:t>SortIntData</a:t>
            </a:r>
            <a:r>
              <a:rPr lang="en-US" altLang="ko-KR" sz="1000" b="1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pSortArr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num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// bubble sort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temp;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=0;i&lt;num-1;i++)</a:t>
            </a:r>
          </a:p>
          <a:p>
            <a:r>
              <a:rPr lang="en-US" altLang="ko-KR" sz="1000" dirty="0"/>
              <a:t> {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j=1;j&lt;</a:t>
            </a:r>
            <a:r>
              <a:rPr lang="en-US" altLang="ko-KR" sz="1000" dirty="0" err="1"/>
              <a:t>num-i</a:t>
            </a:r>
            <a:r>
              <a:rPr lang="en-US" altLang="ko-KR" sz="1000" dirty="0"/>
              <a:t> ;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{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if(</a:t>
            </a:r>
            <a:r>
              <a:rPr lang="en-US" altLang="ko-KR" sz="1000" dirty="0" err="1"/>
              <a:t>pSortArr</a:t>
            </a:r>
            <a:r>
              <a:rPr lang="en-US" altLang="ko-KR" sz="1000" dirty="0"/>
              <a:t>[j-1] &gt; </a:t>
            </a:r>
            <a:r>
              <a:rPr lang="en-US" altLang="ko-KR" sz="1000" dirty="0" err="1"/>
              <a:t>pSortArr</a:t>
            </a:r>
            <a:r>
              <a:rPr lang="en-US" altLang="ko-KR" sz="1000" dirty="0"/>
              <a:t>[j])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temp = </a:t>
            </a:r>
            <a:r>
              <a:rPr lang="en-US" altLang="ko-KR" sz="1000" dirty="0" err="1"/>
              <a:t>pSortArr</a:t>
            </a:r>
            <a:r>
              <a:rPr lang="en-US" altLang="ko-KR" sz="1000" dirty="0"/>
              <a:t>[j-1];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pSortArr</a:t>
            </a:r>
            <a:r>
              <a:rPr lang="en-US" altLang="ko-KR" sz="1000" dirty="0"/>
              <a:t>[j-1] = </a:t>
            </a:r>
            <a:r>
              <a:rPr lang="en-US" altLang="ko-KR" sz="1000" dirty="0" err="1"/>
              <a:t>pSortArr</a:t>
            </a:r>
            <a:r>
              <a:rPr lang="en-US" altLang="ko-KR" sz="1000" dirty="0"/>
              <a:t>[j];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pSortArr</a:t>
            </a:r>
            <a:r>
              <a:rPr lang="en-US" altLang="ko-KR" sz="1000" dirty="0"/>
              <a:t>[j] = temp;                 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503424" y="2045755"/>
            <a:ext cx="22846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MMF</a:t>
            </a:r>
            <a:r>
              <a:rPr lang="ko-KR" altLang="en-US" sz="1400" dirty="0"/>
              <a:t>의 두번째 예제로서</a:t>
            </a:r>
            <a:endParaRPr lang="en-US" altLang="ko-KR" sz="1400" dirty="0"/>
          </a:p>
          <a:p>
            <a:r>
              <a:rPr lang="ko-KR" altLang="en-US" sz="1400" dirty="0"/>
              <a:t>파일 생성 후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MMF </a:t>
            </a:r>
            <a:r>
              <a:rPr lang="ko-KR" altLang="en-US" sz="1400" dirty="0"/>
              <a:t>생성을 진행하고</a:t>
            </a:r>
            <a:endParaRPr lang="en-US" altLang="ko-KR" sz="1400" dirty="0"/>
          </a:p>
          <a:p>
            <a:r>
              <a:rPr lang="ko-KR" altLang="en-US" sz="1400" dirty="0"/>
              <a:t>데이터를 입력하는 예이다</a:t>
            </a:r>
          </a:p>
        </p:txBody>
      </p:sp>
    </p:spTree>
    <p:extLst>
      <p:ext uri="{BB962C8B-B14F-4D97-AF65-F5344CB8AC3E}">
        <p14:creationId xmlns:p14="http://schemas.microsoft.com/office/powerpoint/2010/main" val="11544211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548680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5" y="116632"/>
            <a:ext cx="246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COW(Copy-On-Write)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75600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COW</a:t>
            </a:r>
            <a:r>
              <a:rPr lang="ko-KR" altLang="en-US" sz="1400" dirty="0"/>
              <a:t>는 </a:t>
            </a:r>
            <a:r>
              <a:rPr lang="en-US" altLang="ko-KR" sz="1400" dirty="0"/>
              <a:t>Write </a:t>
            </a:r>
            <a:r>
              <a:rPr lang="ko-KR" altLang="en-US" sz="1400" dirty="0"/>
              <a:t>할 때는 </a:t>
            </a:r>
            <a:r>
              <a:rPr lang="en-US" altLang="ko-KR" sz="1400" dirty="0"/>
              <a:t>Copy</a:t>
            </a:r>
            <a:r>
              <a:rPr lang="ko-KR" altLang="en-US" sz="1400" dirty="0"/>
              <a:t>한 후에 복사본에 작업하라는 의미이다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여러 쓰레드에 의해서 한 개의 데이터 테이블이 공유되는 경우에</a:t>
            </a:r>
            <a:r>
              <a:rPr lang="en-US" altLang="ko-KR" sz="1400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참조일 경우에는 원본을 그냥 사용하고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변경을 하는 경우에는 원본은 복사한</a:t>
            </a:r>
            <a:r>
              <a:rPr lang="en-US" altLang="ko-KR" sz="1400" dirty="0"/>
              <a:t>, </a:t>
            </a:r>
            <a:r>
              <a:rPr lang="ko-KR" altLang="en-US" sz="1400" dirty="0"/>
              <a:t>복사본에 작업을 수행한다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이 개념은 운영체제의 테이블 관리에 사용되는 기법이지만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데이타베이스에서도 사용된다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36820"/>
              </p:ext>
            </p:extLst>
          </p:nvPr>
        </p:nvGraphicFramePr>
        <p:xfrm>
          <a:off x="5771666" y="2782626"/>
          <a:ext cx="136815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358258241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07289406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95179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30393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1.72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43413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1.98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36681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1523194" y="2782626"/>
            <a:ext cx="1368152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쓰레드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532053" y="3646722"/>
            <a:ext cx="1368152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쓰레드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19191" y="4582826"/>
            <a:ext cx="1368152" cy="5040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쓰레드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6"/>
          </p:cNvCxnSpPr>
          <p:nvPr/>
        </p:nvCxnSpPr>
        <p:spPr>
          <a:xfrm>
            <a:off x="2891346" y="3034654"/>
            <a:ext cx="2880320" cy="18002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6"/>
          </p:cNvCxnSpPr>
          <p:nvPr/>
        </p:nvCxnSpPr>
        <p:spPr>
          <a:xfrm flipV="1">
            <a:off x="2900205" y="3466702"/>
            <a:ext cx="2799453" cy="43204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6"/>
          </p:cNvCxnSpPr>
          <p:nvPr/>
        </p:nvCxnSpPr>
        <p:spPr>
          <a:xfrm flipV="1">
            <a:off x="2887343" y="3790738"/>
            <a:ext cx="2812315" cy="1044116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16690"/>
              </p:ext>
            </p:extLst>
          </p:nvPr>
        </p:nvGraphicFramePr>
        <p:xfrm>
          <a:off x="2591223" y="4946104"/>
          <a:ext cx="136815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358258241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07289406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95179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30393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1.72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43413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436681"/>
                  </a:ext>
                </a:extLst>
              </a:tr>
            </a:tbl>
          </a:graphicData>
        </a:graphic>
      </p:graphicFrame>
      <p:cxnSp>
        <p:nvCxnSpPr>
          <p:cNvPr id="18" name="직선 화살표 연결선 17"/>
          <p:cNvCxnSpPr/>
          <p:nvPr/>
        </p:nvCxnSpPr>
        <p:spPr>
          <a:xfrm flipH="1">
            <a:off x="3972237" y="4085919"/>
            <a:ext cx="2201768" cy="1865059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63080" y="28474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1210" y="3299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51386" y="4075926"/>
            <a:ext cx="187904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변경작업 발생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참조관계 소멸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 </a:t>
            </a:r>
            <a:r>
              <a:rPr lang="ko-KR" altLang="en-US" sz="1400" dirty="0">
                <a:sym typeface="Wingdings" panose="05000000000000000000" pitchFamily="2" charset="2"/>
              </a:rPr>
              <a:t>복사 후 진행 수행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427788" y="467109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테이블 복사 후 변경</a:t>
            </a:r>
          </a:p>
        </p:txBody>
      </p:sp>
    </p:spTree>
    <p:extLst>
      <p:ext uri="{BB962C8B-B14F-4D97-AF65-F5344CB8AC3E}">
        <p14:creationId xmlns:p14="http://schemas.microsoft.com/office/powerpoint/2010/main" val="23887211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76872"/>
            <a:ext cx="595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파일 </a:t>
            </a:r>
            <a:r>
              <a:rPr lang="en-US" altLang="ko-KR" sz="3600" dirty="0"/>
              <a:t>I/O</a:t>
            </a:r>
            <a:r>
              <a:rPr lang="ko-KR" altLang="en-US" sz="3600" dirty="0"/>
              <a:t>와 디렉터리 컨트롤</a:t>
            </a:r>
          </a:p>
        </p:txBody>
      </p:sp>
    </p:spTree>
    <p:extLst>
      <p:ext uri="{BB962C8B-B14F-4D97-AF65-F5344CB8AC3E}">
        <p14:creationId xmlns:p14="http://schemas.microsoft.com/office/powerpoint/2010/main" val="30838716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기본적인 파일  및 디렉토리 처리 함수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2503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CreateFile</a:t>
            </a:r>
            <a:r>
              <a:rPr lang="en-US" altLang="ko-KR" sz="1400" dirty="0"/>
              <a:t>  : </a:t>
            </a:r>
            <a:r>
              <a:rPr lang="ko-KR" altLang="en-US" sz="1400" dirty="0"/>
              <a:t>파일 생성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ReadFile</a:t>
            </a:r>
            <a:r>
              <a:rPr lang="en-US" altLang="ko-KR" sz="1400" dirty="0"/>
              <a:t>  : </a:t>
            </a:r>
            <a:r>
              <a:rPr lang="ko-KR" altLang="en-US" sz="1400" dirty="0"/>
              <a:t>파일 읽기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WrieFile</a:t>
            </a:r>
            <a:r>
              <a:rPr lang="en-US" altLang="ko-KR" sz="1400" dirty="0"/>
              <a:t>  : </a:t>
            </a:r>
            <a:r>
              <a:rPr lang="ko-KR" altLang="en-US" sz="1400" dirty="0"/>
              <a:t>파일 쓰기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GetFileTime</a:t>
            </a:r>
            <a:r>
              <a:rPr lang="en-US" altLang="ko-KR" sz="1400" dirty="0"/>
              <a:t> : </a:t>
            </a:r>
            <a:r>
              <a:rPr lang="ko-KR" altLang="en-US" sz="1400" dirty="0"/>
              <a:t>파일의 시간 정보 얻어 오기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GetFileSize</a:t>
            </a:r>
            <a:r>
              <a:rPr lang="en-US" altLang="ko-KR" sz="1400" dirty="0"/>
              <a:t> : </a:t>
            </a:r>
            <a:r>
              <a:rPr lang="ko-KR" altLang="en-US" sz="1400" dirty="0"/>
              <a:t>파일의 사이즈 얻어 오기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GetFileAttributes</a:t>
            </a:r>
            <a:r>
              <a:rPr lang="en-US" altLang="ko-KR" sz="1400" dirty="0"/>
              <a:t>  : </a:t>
            </a:r>
            <a:r>
              <a:rPr lang="ko-KR" altLang="en-US" sz="1400" dirty="0"/>
              <a:t>파일의 특성정보 얻어 오기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GetFileInformationByHandle</a:t>
            </a:r>
            <a:r>
              <a:rPr lang="en-US" altLang="ko-KR" sz="1400" dirty="0"/>
              <a:t>  : </a:t>
            </a:r>
            <a:r>
              <a:rPr lang="ko-KR" altLang="en-US" sz="1400" dirty="0"/>
              <a:t>파일의 특성 정보 핸들로 부터 </a:t>
            </a:r>
            <a:r>
              <a:rPr lang="ko-KR" altLang="en-US" sz="1400" dirty="0" err="1"/>
              <a:t>얻어오기</a:t>
            </a:r>
            <a:r>
              <a:rPr lang="ko-KR" altLang="en-US" sz="1400" dirty="0"/>
              <a:t> 및 추가 기능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GetFullPathName</a:t>
            </a:r>
            <a:r>
              <a:rPr lang="en-US" altLang="ko-KR" sz="1400" dirty="0"/>
              <a:t> : </a:t>
            </a:r>
            <a:r>
              <a:rPr lang="ko-KR" altLang="en-US" sz="1400" dirty="0"/>
              <a:t>파일의 경로 정보 </a:t>
            </a:r>
            <a:r>
              <a:rPr lang="ko-KR" altLang="en-US" sz="1400" dirty="0" err="1"/>
              <a:t>얻어오기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CreateDirectory</a:t>
            </a:r>
            <a:r>
              <a:rPr lang="en-US" altLang="ko-KR" sz="1400" dirty="0"/>
              <a:t> : </a:t>
            </a:r>
            <a:r>
              <a:rPr lang="ko-KR" altLang="en-US" sz="1400" dirty="0"/>
              <a:t>디렉토리의 생성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GetCurrentDirectory</a:t>
            </a:r>
            <a:r>
              <a:rPr lang="en-US" altLang="ko-KR" sz="1400" dirty="0"/>
              <a:t> : </a:t>
            </a:r>
            <a:r>
              <a:rPr lang="ko-KR" altLang="en-US" sz="1400" dirty="0"/>
              <a:t>현재 디렉토리 얻기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GetSystemDirectory</a:t>
            </a:r>
            <a:r>
              <a:rPr lang="en-US" altLang="ko-KR" sz="1400" dirty="0"/>
              <a:t> : </a:t>
            </a:r>
            <a:r>
              <a:rPr lang="ko-KR" altLang="en-US" sz="1400" dirty="0"/>
              <a:t>시스템 디렉토리 얻기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GetWindowDirectory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윈도우디렉토리</a:t>
            </a:r>
            <a:r>
              <a:rPr lang="ko-KR" altLang="en-US" sz="1400" dirty="0"/>
              <a:t> 얻기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SearchPath : </a:t>
            </a:r>
            <a:r>
              <a:rPr lang="ko-KR" altLang="en-US" sz="1400" dirty="0"/>
              <a:t>디렉토리에서 파일 찾기</a:t>
            </a: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4823441"/>
            <a:ext cx="8496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윈도우에서 제공하는 파일 및 디렉토리에 대한 기본적인 함수를 정리하면 위와 같다</a:t>
            </a:r>
            <a:endParaRPr lang="en-US" altLang="ko-KR" sz="1400" dirty="0"/>
          </a:p>
          <a:p>
            <a:r>
              <a:rPr lang="ko-KR" altLang="en-US" sz="1400" dirty="0"/>
              <a:t>위의 </a:t>
            </a:r>
            <a:r>
              <a:rPr lang="ko-KR" altLang="en-US" sz="1400" dirty="0" err="1"/>
              <a:t>기능외에</a:t>
            </a:r>
            <a:r>
              <a:rPr lang="ko-KR" altLang="en-US" sz="1400" dirty="0"/>
              <a:t> </a:t>
            </a:r>
            <a:r>
              <a:rPr lang="en-US" altLang="ko-KR" sz="1400" dirty="0"/>
              <a:t>Java</a:t>
            </a:r>
            <a:r>
              <a:rPr lang="ko-KR" altLang="en-US" sz="1400" dirty="0"/>
              <a:t>나 기타 언어에서도 파일 및 디렉토리 관련된 기능을 지원하므로 이것을 활용하여도</a:t>
            </a:r>
            <a:endParaRPr lang="en-US" altLang="ko-KR" sz="1400" dirty="0"/>
          </a:p>
          <a:p>
            <a:r>
              <a:rPr lang="ko-KR" altLang="en-US" sz="1400" dirty="0"/>
              <a:t>큰 문제는 없을 것이다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다음페이지에 </a:t>
            </a:r>
            <a:r>
              <a:rPr lang="en-US" altLang="ko-KR" sz="1400" dirty="0" err="1"/>
              <a:t>GetFile</a:t>
            </a:r>
            <a:r>
              <a:rPr lang="ko-KR" altLang="en-US" sz="1400" dirty="0"/>
              <a:t>에 대한 예제를 제시하는 것으로 이부분에 대한 정리를 마무리 한다</a:t>
            </a:r>
          </a:p>
        </p:txBody>
      </p:sp>
    </p:spTree>
    <p:extLst>
      <p:ext uri="{BB962C8B-B14F-4D97-AF65-F5344CB8AC3E}">
        <p14:creationId xmlns:p14="http://schemas.microsoft.com/office/powerpoint/2010/main" val="12498654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25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CrateFile</a:t>
            </a:r>
            <a:r>
              <a:rPr lang="en-US" altLang="ko-KR" dirty="0"/>
              <a:t> </a:t>
            </a:r>
            <a:r>
              <a:rPr lang="ko-KR" altLang="en-US" dirty="0"/>
              <a:t>의 사용 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791595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windows.h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TCHAR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TCHAR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"data.txt"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TCHAR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fileData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"Just test string~"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hFile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GENERIC_WRITE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FILE_SHARE_WRITE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CREATE_ALWAYS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FILE_ATTRIBUTE_NORMAL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hFile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INVALID_HANDLE_VALUE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  </a:t>
            </a:r>
            <a:r>
              <a:rPr lang="en-US" altLang="ko-KR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"File creation fault! 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DWORD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numOfByteWritten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hFile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fileData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fileData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&amp;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numOfByteWritten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"Written data size: %u 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numOfByteWritten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CloseHandle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hFile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11175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1772816"/>
            <a:ext cx="5518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DLL</a:t>
            </a:r>
          </a:p>
          <a:p>
            <a:pPr algn="ctr"/>
            <a:r>
              <a:rPr lang="en-US" altLang="ko-KR" sz="3600" dirty="0"/>
              <a:t>(Dynamic Linking Library)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0415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라이브러리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596" y="1268760"/>
            <a:ext cx="791915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많이 사용되는 함수는 라이브러리로 만들어서 반복해서 사용하면 좋다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라이브러리의 종류</a:t>
            </a:r>
            <a:r>
              <a:rPr lang="en-US" altLang="ko-KR" sz="1400" b="1" dirty="0"/>
              <a:t>]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 err="1"/>
              <a:t>스태틱</a:t>
            </a:r>
            <a:r>
              <a:rPr lang="en-US" altLang="ko-KR" sz="1400" dirty="0"/>
              <a:t>(Static) </a:t>
            </a:r>
            <a:r>
              <a:rPr lang="ko-KR" altLang="en-US" sz="1400" dirty="0"/>
              <a:t>라이브러리 </a:t>
            </a:r>
            <a:r>
              <a:rPr lang="en-US" altLang="ko-KR" sz="1400" dirty="0"/>
              <a:t>: </a:t>
            </a:r>
            <a:r>
              <a:rPr lang="ko-KR" altLang="en-US" sz="1400" dirty="0"/>
              <a:t>링크시에 프로그램에 포함되는 라이브러리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동적</a:t>
            </a:r>
            <a:r>
              <a:rPr lang="en-US" altLang="ko-KR" sz="1400" dirty="0"/>
              <a:t> </a:t>
            </a:r>
            <a:r>
              <a:rPr lang="ko-KR" altLang="en-US" sz="1400" dirty="0"/>
              <a:t>연결</a:t>
            </a:r>
            <a:r>
              <a:rPr lang="en-US" altLang="ko-KR" sz="1400" dirty="0"/>
              <a:t>(Dynamic Linking) </a:t>
            </a:r>
            <a:r>
              <a:rPr lang="ko-KR" altLang="en-US" sz="1400" dirty="0"/>
              <a:t>라이브러리 </a:t>
            </a:r>
            <a:r>
              <a:rPr lang="en-US" altLang="ko-KR" sz="1400" dirty="0"/>
              <a:t>: </a:t>
            </a:r>
            <a:r>
              <a:rPr lang="ko-KR" altLang="en-US" sz="1400" dirty="0"/>
              <a:t>실행 시에 수행되는 라이브러리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r>
              <a:rPr lang="en-US" altLang="ko-KR" sz="1400" b="1" dirty="0"/>
              <a:t>[ DLL</a:t>
            </a:r>
            <a:r>
              <a:rPr lang="ko-KR" altLang="en-US" sz="1400" b="1" dirty="0"/>
              <a:t>의 특징 </a:t>
            </a:r>
            <a:r>
              <a:rPr lang="en-US" altLang="ko-KR" sz="1400" b="1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/>
              <a:t>DLL</a:t>
            </a:r>
            <a:r>
              <a:rPr lang="ko-KR" altLang="en-US" sz="1400" dirty="0"/>
              <a:t>은 빌드 되는 시점에 할당되어야 할 가상 메모리 주소가 </a:t>
            </a:r>
            <a:r>
              <a:rPr lang="en-US" altLang="ko-KR" sz="1400" dirty="0"/>
              <a:t>Linker</a:t>
            </a:r>
            <a:r>
              <a:rPr lang="ko-KR" altLang="en-US" sz="1400" dirty="0"/>
              <a:t>에 의해서 결정된다</a:t>
            </a:r>
            <a:endParaRPr lang="en-US" altLang="ko-KR" sz="1400" dirty="0"/>
          </a:p>
          <a:p>
            <a:r>
              <a:rPr lang="ko-KR" altLang="en-US" sz="1400" dirty="0"/>
              <a:t>그리고</a:t>
            </a:r>
            <a:r>
              <a:rPr lang="en-US" altLang="ko-KR" sz="1400" dirty="0"/>
              <a:t>, </a:t>
            </a:r>
            <a:r>
              <a:rPr lang="ko-KR" altLang="en-US" sz="1400" dirty="0"/>
              <a:t>필요로 하는 프로세스가 여러 개 있더라도 </a:t>
            </a:r>
            <a:r>
              <a:rPr lang="en-US" altLang="ko-KR" sz="1400" dirty="0"/>
              <a:t>DLL</a:t>
            </a:r>
            <a:r>
              <a:rPr lang="ko-KR" altLang="en-US" sz="1400" dirty="0"/>
              <a:t>은 여러 프로세스에 의해 공유된다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다만</a:t>
            </a:r>
            <a:r>
              <a:rPr lang="en-US" altLang="ko-KR" sz="1400" dirty="0"/>
              <a:t>, DLL</a:t>
            </a:r>
            <a:r>
              <a:rPr lang="ko-KR" altLang="en-US" sz="1400" dirty="0"/>
              <a:t>이 올라와야 하는 주소에 다른 것이 올라와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별도의 위치에 </a:t>
            </a:r>
            <a:r>
              <a:rPr lang="en-US" altLang="ko-KR" sz="1400" dirty="0"/>
              <a:t>DLL</a:t>
            </a:r>
            <a:r>
              <a:rPr lang="ko-KR" altLang="en-US" sz="1400" dirty="0"/>
              <a:t>을 올리게 되고</a:t>
            </a:r>
            <a:endParaRPr lang="en-US" altLang="ko-KR" sz="1400" dirty="0"/>
          </a:p>
          <a:p>
            <a:r>
              <a:rPr lang="ko-KR" altLang="en-US" sz="1400" dirty="0"/>
              <a:t>이런 경우에는 프로세스에서 공유할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그러므로 </a:t>
            </a:r>
            <a:r>
              <a:rPr lang="en-US" altLang="ko-KR" sz="1400" dirty="0"/>
              <a:t>DLL</a:t>
            </a:r>
            <a:r>
              <a:rPr lang="ko-KR" altLang="en-US" sz="1400" dirty="0"/>
              <a:t>은 중복해서 메모리에 올라올 수 있다</a:t>
            </a:r>
          </a:p>
        </p:txBody>
      </p:sp>
    </p:spTree>
    <p:extLst>
      <p:ext uri="{BB962C8B-B14F-4D97-AF65-F5344CB8AC3E}">
        <p14:creationId xmlns:p14="http://schemas.microsoft.com/office/powerpoint/2010/main" val="6835804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39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Static Library  </a:t>
            </a:r>
            <a:r>
              <a:rPr lang="ko-KR" altLang="en-US" dirty="0"/>
              <a:t>만들기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340768"/>
            <a:ext cx="813395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 Static Library </a:t>
            </a:r>
            <a:r>
              <a:rPr lang="ko-KR" altLang="en-US" sz="1400" dirty="0"/>
              <a:t>만들기 </a:t>
            </a:r>
            <a:r>
              <a:rPr lang="en-US" altLang="ko-KR" sz="1400" dirty="0"/>
              <a:t>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새로운 프로젝트 생성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Win32Project </a:t>
            </a:r>
            <a:r>
              <a:rPr lang="ko-KR" altLang="en-US" sz="1400" dirty="0"/>
              <a:t>선택 </a:t>
            </a:r>
            <a:r>
              <a:rPr lang="en-US" altLang="ko-KR" sz="1400" dirty="0"/>
              <a:t>&gt; Next </a:t>
            </a:r>
            <a:r>
              <a:rPr lang="ko-KR" altLang="en-US" sz="1400" dirty="0"/>
              <a:t>선택 </a:t>
            </a:r>
            <a:r>
              <a:rPr lang="en-US" altLang="ko-KR" sz="1400" dirty="0"/>
              <a:t>&gt; Static Library </a:t>
            </a:r>
            <a:r>
              <a:rPr lang="ko-KR" altLang="en-US" sz="1400" dirty="0"/>
              <a:t>선택 </a:t>
            </a:r>
            <a:r>
              <a:rPr lang="en-US" altLang="ko-KR" sz="1400" dirty="0"/>
              <a:t>&gt; Finish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/>
              <a:t>swap.h</a:t>
            </a:r>
            <a:r>
              <a:rPr lang="en-US" altLang="ko-KR" sz="1400" dirty="0"/>
              <a:t>,  swap.cpp  </a:t>
            </a:r>
            <a:r>
              <a:rPr lang="ko-KR" altLang="en-US" sz="1400" dirty="0"/>
              <a:t>입력 후</a:t>
            </a:r>
            <a:r>
              <a:rPr lang="en-US" altLang="ko-KR" sz="1400" dirty="0"/>
              <a:t>,  </a:t>
            </a:r>
            <a:r>
              <a:rPr lang="ko-KR" altLang="en-US" sz="1400" dirty="0"/>
              <a:t>컴파일 완료 </a:t>
            </a:r>
            <a:r>
              <a:rPr lang="en-US" altLang="ko-KR" sz="1400" dirty="0">
                <a:sym typeface="Wingdings" panose="05000000000000000000" pitchFamily="2" charset="2"/>
              </a:rPr>
              <a:t> “SwapStaticLib.lib” </a:t>
            </a:r>
            <a:r>
              <a:rPr lang="ko-KR" altLang="en-US" sz="1400" dirty="0">
                <a:sym typeface="Wingdings" panose="05000000000000000000" pitchFamily="2" charset="2"/>
              </a:rPr>
              <a:t>파일의 생성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[ Static Library </a:t>
            </a:r>
            <a:r>
              <a:rPr lang="ko-KR" altLang="en-US" sz="1400" dirty="0">
                <a:sym typeface="Wingdings" panose="05000000000000000000" pitchFamily="2" charset="2"/>
              </a:rPr>
              <a:t>사용하기 </a:t>
            </a:r>
            <a:r>
              <a:rPr lang="en-US" altLang="ko-KR" sz="1400" dirty="0">
                <a:sym typeface="Wingdings" panose="05000000000000000000" pitchFamily="2" charset="2"/>
              </a:rPr>
              <a:t>]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ym typeface="Wingdings" panose="05000000000000000000" pitchFamily="2" charset="2"/>
              </a:rPr>
              <a:t>새로운 프로젝트 생성</a:t>
            </a:r>
            <a:r>
              <a:rPr lang="en-US" altLang="ko-KR" sz="1400" dirty="0">
                <a:sym typeface="Wingdings" panose="05000000000000000000" pitchFamily="2" charset="2"/>
              </a:rPr>
              <a:t> &gt; Win32Project &gt; Finish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ym typeface="Wingdings" panose="05000000000000000000" pitchFamily="2" charset="2"/>
              </a:rPr>
              <a:t>프로그램 입력 </a:t>
            </a:r>
            <a:r>
              <a:rPr lang="en-US" altLang="ko-KR" sz="1400" dirty="0">
                <a:sym typeface="Wingdings" panose="05000000000000000000" pitchFamily="2" charset="2"/>
              </a:rPr>
              <a:t>&gt; #include “</a:t>
            </a:r>
            <a:r>
              <a:rPr lang="en-US" altLang="ko-KR" sz="1400" dirty="0" err="1">
                <a:sym typeface="Wingdings" panose="05000000000000000000" pitchFamily="2" charset="2"/>
              </a:rPr>
              <a:t>swap.h</a:t>
            </a:r>
            <a:r>
              <a:rPr lang="en-US" altLang="ko-KR" sz="1400" dirty="0">
                <a:sym typeface="Wingdings" panose="05000000000000000000" pitchFamily="2" charset="2"/>
              </a:rPr>
              <a:t>” </a:t>
            </a:r>
            <a:r>
              <a:rPr lang="ko-KR" altLang="en-US" sz="1400" dirty="0">
                <a:sym typeface="Wingdings" panose="05000000000000000000" pitchFamily="2" charset="2"/>
              </a:rPr>
              <a:t>포함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ym typeface="Wingdings" panose="05000000000000000000" pitchFamily="2" charset="2"/>
              </a:rPr>
              <a:t>프로젝트 속성창에서  </a:t>
            </a:r>
            <a:r>
              <a:rPr lang="en-US" altLang="ko-KR" sz="1400" dirty="0">
                <a:sym typeface="Wingdings" panose="05000000000000000000" pitchFamily="2" charset="2"/>
              </a:rPr>
              <a:t>Linker&gt;Input&gt;Additional Dependencies&gt; SwapStaticLib.lib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또는 프로그램에  </a:t>
            </a:r>
            <a:r>
              <a:rPr lang="en-US" altLang="ko-KR" sz="1400" dirty="0">
                <a:sym typeface="Wingdings" panose="05000000000000000000" pitchFamily="2" charset="2"/>
              </a:rPr>
              <a:t>#pragma comment(lib, “SwapStaticLib.lib”) </a:t>
            </a:r>
            <a:r>
              <a:rPr lang="ko-KR" altLang="en-US" sz="1400" dirty="0">
                <a:sym typeface="Wingdings" panose="05000000000000000000" pitchFamily="2" charset="2"/>
              </a:rPr>
              <a:t>라고 넣어도 된다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ym typeface="Wingdings" panose="05000000000000000000" pitchFamily="2" charset="2"/>
              </a:rPr>
              <a:t>프로젝트 속성창에서 </a:t>
            </a:r>
            <a:r>
              <a:rPr lang="en-US" altLang="ko-KR" sz="1400" dirty="0">
                <a:sym typeface="Wingdings" panose="05000000000000000000" pitchFamily="2" charset="2"/>
              </a:rPr>
              <a:t>C/C++ &gt; Additional Include Directories&gt;c:\ADM\SwapStaticLib\debug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ym typeface="Wingdings" panose="05000000000000000000" pitchFamily="2" charset="2"/>
              </a:rPr>
              <a:t>프로젝트 컴파일 </a:t>
            </a:r>
            <a:r>
              <a:rPr lang="en-US" altLang="ko-KR" sz="1400" dirty="0">
                <a:sym typeface="Wingdings" panose="05000000000000000000" pitchFamily="2" charset="2"/>
              </a:rPr>
              <a:t>&amp; </a:t>
            </a:r>
            <a:r>
              <a:rPr lang="ko-KR" altLang="en-US" sz="1400" dirty="0">
                <a:sym typeface="Wingdings" panose="05000000000000000000" pitchFamily="2" charset="2"/>
              </a:rPr>
              <a:t>수행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80433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9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Static Library  </a:t>
            </a:r>
            <a:r>
              <a:rPr lang="ko-KR" altLang="en-US" dirty="0"/>
              <a:t>만들기 실습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916832"/>
            <a:ext cx="3278911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//swapTest.cpp </a:t>
            </a:r>
            <a:r>
              <a:rPr lang="ko-KR" altLang="en-US" sz="1400" dirty="0"/>
              <a:t>파일</a:t>
            </a:r>
          </a:p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stdafx.h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tchar.h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swap.h</a:t>
            </a:r>
            <a:r>
              <a:rPr lang="en-US" altLang="ko-KR" sz="1400" dirty="0"/>
              <a:t>"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tmain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TCHAR *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 = 10;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b = 20;</a:t>
            </a:r>
          </a:p>
          <a:p>
            <a:endParaRPr lang="ko-KR" altLang="en-US" sz="1400" dirty="0"/>
          </a:p>
          <a:p>
            <a:r>
              <a:rPr lang="en-US" altLang="ko-KR" sz="1400" dirty="0"/>
              <a:t>_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(_T("Before: %d, %d \n"), a, b);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swap(&amp;a, &amp;b);</a:t>
            </a:r>
          </a:p>
          <a:p>
            <a:r>
              <a:rPr lang="en-US" altLang="ko-KR" sz="1400" dirty="0"/>
              <a:t>_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(_T("After: %d, %d \n"), a, b);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char s[10];</a:t>
            </a:r>
          </a:p>
          <a:p>
            <a:r>
              <a:rPr lang="en-US" altLang="ko-KR" sz="1400" dirty="0" err="1"/>
              <a:t>gets_s</a:t>
            </a:r>
            <a:r>
              <a:rPr lang="en-US" altLang="ko-KR" sz="1400" dirty="0"/>
              <a:t>(s);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return 0;</a:t>
            </a:r>
          </a:p>
          <a:p>
            <a:r>
              <a:rPr lang="en-US" altLang="ko-KR" sz="1400" dirty="0"/>
              <a:t>}</a:t>
            </a:r>
            <a:endParaRPr lang="ko-KR" altLang="en-US" dirty="0"/>
          </a:p>
          <a:p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2276872"/>
            <a:ext cx="2969211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// swap.cpp </a:t>
            </a:r>
            <a:r>
              <a:rPr lang="ko-KR" altLang="en-US" dirty="0"/>
              <a:t>파일</a:t>
            </a:r>
            <a:endParaRPr lang="en-US" altLang="ko-KR" dirty="0"/>
          </a:p>
          <a:p>
            <a:r>
              <a:rPr lang="en-US" altLang="ko-KR" dirty="0"/>
              <a:t>#include "</a:t>
            </a:r>
            <a:r>
              <a:rPr lang="en-US" altLang="ko-KR" dirty="0" err="1"/>
              <a:t>stdafx.h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void swap(</a:t>
            </a:r>
            <a:r>
              <a:rPr lang="en-US" altLang="ko-KR" dirty="0" err="1"/>
              <a:t>int</a:t>
            </a:r>
            <a:r>
              <a:rPr lang="en-US" altLang="ko-KR" dirty="0"/>
              <a:t> * v1, </a:t>
            </a:r>
            <a:r>
              <a:rPr lang="en-US" altLang="ko-KR" dirty="0" err="1"/>
              <a:t>int</a:t>
            </a:r>
            <a:r>
              <a:rPr lang="en-US" altLang="ko-KR" dirty="0"/>
              <a:t>* v2)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temp = *v1;</a:t>
            </a:r>
          </a:p>
          <a:p>
            <a:r>
              <a:rPr lang="en-US" altLang="ko-KR" dirty="0"/>
              <a:t>*v1 = *v2;</a:t>
            </a:r>
          </a:p>
          <a:p>
            <a:r>
              <a:rPr lang="en-US" altLang="ko-KR" dirty="0"/>
              <a:t>*v2 = temp;</a:t>
            </a:r>
          </a:p>
          <a:p>
            <a:r>
              <a:rPr lang="en-US" altLang="ko-KR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818482" y="4847223"/>
            <a:ext cx="293875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//</a:t>
            </a:r>
            <a:r>
              <a:rPr lang="en-US" altLang="ko-KR" dirty="0" err="1"/>
              <a:t>swap.h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r>
              <a:rPr lang="en-US" altLang="ko-KR" dirty="0"/>
              <a:t>#pragma once</a:t>
            </a:r>
          </a:p>
          <a:p>
            <a:r>
              <a:rPr lang="en-US" altLang="ko-KR" dirty="0"/>
              <a:t>#include "</a:t>
            </a:r>
            <a:r>
              <a:rPr lang="en-US" altLang="ko-KR" dirty="0" err="1"/>
              <a:t>stdafx.h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void swap(</a:t>
            </a:r>
            <a:r>
              <a:rPr lang="en-US" altLang="ko-KR" dirty="0" err="1"/>
              <a:t>int</a:t>
            </a:r>
            <a:r>
              <a:rPr lang="en-US" altLang="ko-KR" dirty="0"/>
              <a:t>* v1, </a:t>
            </a:r>
            <a:r>
              <a:rPr lang="en-US" altLang="ko-KR" dirty="0" err="1"/>
              <a:t>int</a:t>
            </a:r>
            <a:r>
              <a:rPr lang="en-US" altLang="ko-KR" dirty="0"/>
              <a:t>* v2);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130842"/>
            <a:ext cx="78749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SwapStaticLib</a:t>
            </a:r>
            <a:r>
              <a:rPr lang="en-US" altLang="ko-KR" sz="1400" dirty="0"/>
              <a:t> </a:t>
            </a:r>
            <a:r>
              <a:rPr lang="ko-KR" altLang="en-US" sz="1400" dirty="0"/>
              <a:t>프로젝트를 만들고 </a:t>
            </a:r>
            <a:r>
              <a:rPr lang="en-US" altLang="ko-KR" sz="1400" dirty="0"/>
              <a:t>Swap.cpp, </a:t>
            </a:r>
            <a:r>
              <a:rPr lang="en-US" altLang="ko-KR" sz="1400" dirty="0" err="1"/>
              <a:t>swap.h</a:t>
            </a:r>
            <a:r>
              <a:rPr lang="ko-KR" altLang="en-US" sz="1400" dirty="0"/>
              <a:t>를 이용해서 </a:t>
            </a:r>
            <a:r>
              <a:rPr lang="en-US" altLang="ko-KR" sz="1400" dirty="0"/>
              <a:t>SwapStaticLib.lib</a:t>
            </a:r>
            <a:r>
              <a:rPr lang="ko-KR" altLang="en-US" sz="1400" dirty="0"/>
              <a:t>를 만들고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     Swapstaticlib.lib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swap.h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 </a:t>
            </a:r>
            <a:r>
              <a:rPr lang="en-US" altLang="ko-KR" sz="1400" dirty="0" err="1"/>
              <a:t>swaptest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작업디렉토리에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위치 시킨 후 컴파일하면 된다</a:t>
            </a:r>
            <a:r>
              <a:rPr lang="en-US" altLang="ko-KR" sz="1400" dirty="0"/>
              <a:t>(</a:t>
            </a:r>
            <a:r>
              <a:rPr lang="ko-KR" altLang="en-US" sz="1400" dirty="0"/>
              <a:t>편리를 위하여</a:t>
            </a:r>
            <a:r>
              <a:rPr lang="en-US" altLang="ko-KR" sz="1400" dirty="0"/>
              <a:t>…..) 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다음 페이지 화면 참조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746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1208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9584" y="116632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Windows </a:t>
            </a:r>
            <a:r>
              <a:rPr lang="ko-KR" altLang="en-US" b="1" dirty="0"/>
              <a:t>에서의 유니코드</a:t>
            </a:r>
            <a:r>
              <a:rPr lang="en-US" altLang="ko-KR" b="1" dirty="0"/>
              <a:t>(</a:t>
            </a:r>
            <a:r>
              <a:rPr lang="en-US" altLang="ko-KR" b="1" dirty="0" err="1"/>
              <a:t>UniCode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9225" y="764704"/>
            <a:ext cx="476765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[ MBCS</a:t>
            </a:r>
            <a:r>
              <a:rPr lang="ko-KR" altLang="en-US" b="1"/>
              <a:t>와 </a:t>
            </a:r>
            <a:r>
              <a:rPr lang="en-US" altLang="ko-KR" b="1"/>
              <a:t>WBCS</a:t>
            </a:r>
            <a:r>
              <a:rPr lang="ko-KR" altLang="en-US" b="1"/>
              <a:t>의 동시 지원을 위한 방안</a:t>
            </a:r>
            <a:r>
              <a:rPr lang="en-US" altLang="ko-KR" b="1"/>
              <a:t> 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/>
              <a:t>#include &lt;windows.h&gt;</a:t>
            </a:r>
            <a:r>
              <a:rPr lang="ko-KR" altLang="en-US" sz="1600"/>
              <a:t>에 설정한다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/>
              <a:t>동시지원을 위한 매크로를 정의한다</a:t>
            </a:r>
            <a:r>
              <a:rPr lang="en-US" altLang="ko-KR" sz="1600"/>
              <a:t>(tchar.h)</a:t>
            </a:r>
            <a:br>
              <a:rPr lang="en-US" altLang="ko-KR" sz="1600"/>
            </a:br>
            <a:endParaRPr lang="en-US" altLang="ko-KR" sz="1600"/>
          </a:p>
        </p:txBody>
      </p:sp>
      <p:sp>
        <p:nvSpPr>
          <p:cNvPr id="3" name="직사각형 2"/>
          <p:cNvSpPr/>
          <p:nvPr/>
        </p:nvSpPr>
        <p:spPr>
          <a:xfrm>
            <a:off x="539552" y="1727659"/>
            <a:ext cx="3312368" cy="2067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typedef char  CHAR;</a:t>
            </a:r>
          </a:p>
          <a:p>
            <a:r>
              <a:rPr lang="en-US" altLang="ko-KR" sz="1400" b="1">
                <a:solidFill>
                  <a:schemeClr val="tx1"/>
                </a:solidFill>
              </a:rPr>
              <a:t>typedef wchar_t  WCHAR: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#define CONST   const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typedef CHAR*    LPSTR;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typedef CONST CHAR*   LPCSTR;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typedef WCHAR*  LPWSTR;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typedef CONST WCHAR* LPCWSTR;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1727659"/>
            <a:ext cx="3312368" cy="2067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#ifdef UNICODE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</a:t>
            </a:r>
            <a:r>
              <a:rPr lang="en-US" altLang="ko-KR" sz="1400" b="1">
                <a:solidFill>
                  <a:schemeClr val="tx1"/>
                </a:solidFill>
              </a:rPr>
              <a:t>typedef WCHAR    TCHAR;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typedef LPWSTR    LPTSTR;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typedef LPCWSTR  LPCTSTR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#else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typedef CHAR       TCHAR;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typedef LPSTR      LPTSTR;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typedef LPCSTR    LPCTSTR;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4293096"/>
            <a:ext cx="3312368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#ifdef _UNICODE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#define __T(x)  L##x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#else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#define __T(x)  x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#define _T(x)        __T(x)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#define _TEXT(x)   __T(x)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6910" y="4280685"/>
            <a:ext cx="4799586" cy="2462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/>
              <a:t>UNICODE</a:t>
            </a:r>
            <a:r>
              <a:rPr lang="ko-KR" altLang="en-US" sz="1400" b="1"/>
              <a:t>가 정의되면</a:t>
            </a:r>
            <a:endParaRPr lang="en-US" altLang="ko-KR" sz="1400" b="1"/>
          </a:p>
          <a:p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/>
              <a:t>TCHAR arr[10]</a:t>
            </a:r>
            <a:r>
              <a:rPr lang="en-US" altLang="ko-KR" sz="1400">
                <a:sym typeface="Wingdings" panose="05000000000000000000" pitchFamily="2" charset="2"/>
              </a:rPr>
              <a:t>WCHAR arr[10] wchar_t[10]</a:t>
            </a: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>
                <a:sym typeface="Wingdings" panose="05000000000000000000" pitchFamily="2" charset="2"/>
              </a:rPr>
              <a:t>_T(“KOREA”)  __T(“KOREA”)</a:t>
            </a:r>
            <a:r>
              <a:rPr lang="ko-KR" altLang="en-US" sz="1400">
                <a:sym typeface="Wingdings" panose="05000000000000000000" pitchFamily="2" charset="2"/>
              </a:rPr>
              <a:t>로 변형되고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     UNICODE</a:t>
            </a:r>
            <a:r>
              <a:rPr lang="ko-KR" altLang="en-US" sz="1400">
                <a:sym typeface="Wingdings" panose="05000000000000000000" pitchFamily="2" charset="2"/>
              </a:rPr>
              <a:t>가 정의되어 있다면 </a:t>
            </a:r>
            <a:r>
              <a:rPr lang="en-US" altLang="ko-KR" sz="1400">
                <a:sym typeface="Wingdings" panose="05000000000000000000" pitchFamily="2" charset="2"/>
              </a:rPr>
              <a:t> L“KOREA”</a:t>
            </a:r>
            <a:r>
              <a:rPr lang="ko-KR" altLang="en-US" sz="1400">
                <a:sym typeface="Wingdings" panose="05000000000000000000" pitchFamily="2" charset="2"/>
              </a:rPr>
              <a:t>로 변형됨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>
                <a:sym typeface="Wingdings" panose="05000000000000000000" pitchFamily="2" charset="2"/>
              </a:rPr>
              <a:t>LPSTR str1=“ABC”   CHAR* str1=“ABC” 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      char* str1=“ABC”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>
                <a:sym typeface="Wingdings" panose="05000000000000000000" pitchFamily="2" charset="2"/>
              </a:rPr>
              <a:t>LPWSTR str2=“ABC”   WCHAR* str2=“ABC”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      wchar_t* str2=“ABC”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10741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9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Static Library  </a:t>
            </a:r>
            <a:r>
              <a:rPr lang="ko-KR" altLang="en-US" dirty="0"/>
              <a:t>만들기 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8829675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989312" y="3933056"/>
            <a:ext cx="6021363" cy="504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848" y="2564904"/>
            <a:ext cx="2199952" cy="10081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862732" y="2348879"/>
            <a:ext cx="1197100" cy="339385"/>
          </a:xfrm>
          <a:prstGeom prst="wedgeRoundRectCallout">
            <a:avLst>
              <a:gd name="adj1" fmla="val -73537"/>
              <a:gd name="adj2" fmla="val 1151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실행디렉토리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967036" y="2899267"/>
            <a:ext cx="1197100" cy="339385"/>
          </a:xfrm>
          <a:prstGeom prst="wedgeRoundRectCallout">
            <a:avLst>
              <a:gd name="adj1" fmla="val -73537"/>
              <a:gd name="adj2" fmla="val 1151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작업디렉토리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66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DLL </a:t>
            </a:r>
            <a:r>
              <a:rPr lang="ko-KR" altLang="en-US" dirty="0"/>
              <a:t>만들기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130842"/>
            <a:ext cx="40844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 DLL </a:t>
            </a:r>
            <a:r>
              <a:rPr lang="ko-KR" altLang="en-US" sz="1400" dirty="0"/>
              <a:t>제작 </a:t>
            </a:r>
            <a:r>
              <a:rPr lang="en-US" altLang="ko-KR" sz="1400" dirty="0"/>
              <a:t>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DLL</a:t>
            </a:r>
            <a:r>
              <a:rPr lang="ko-KR" altLang="en-US" sz="1400" dirty="0"/>
              <a:t>에서 수행할 함수를 정의</a:t>
            </a:r>
            <a:r>
              <a:rPr lang="en-US" altLang="ko-KR" sz="1400" dirty="0"/>
              <a:t>(= swap.cpp)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프로젝트</a:t>
            </a:r>
            <a:r>
              <a:rPr lang="en-US" altLang="ko-KR" sz="1400" dirty="0"/>
              <a:t>&gt;Win32Project&gt;DLL&gt;Empty project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소스입력</a:t>
            </a:r>
            <a:r>
              <a:rPr lang="en-US" altLang="ko-KR" sz="1400" dirty="0"/>
              <a:t>(=swap.cpp)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컴파일 </a:t>
            </a:r>
            <a:r>
              <a:rPr lang="en-US" altLang="ko-KR" sz="1400" dirty="0"/>
              <a:t>&gt; SwapDll.lib, SwapDll.dll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r>
              <a:rPr lang="en-US" altLang="ko-KR" sz="1400" dirty="0"/>
              <a:t>[DLL </a:t>
            </a:r>
            <a:r>
              <a:rPr lang="ko-KR" altLang="en-US" sz="1400" dirty="0"/>
              <a:t>사용</a:t>
            </a:r>
            <a:r>
              <a:rPr lang="en-US" altLang="ko-KR" sz="1400" dirty="0"/>
              <a:t>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프로젝트</a:t>
            </a:r>
            <a:r>
              <a:rPr lang="en-US" altLang="ko-KR" sz="1400" dirty="0"/>
              <a:t>&gt;Win32Project&gt;Empty Project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소스입력</a:t>
            </a:r>
            <a:r>
              <a:rPr lang="en-US" altLang="ko-KR" sz="1400" dirty="0"/>
              <a:t>(=swapdll.cpp)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SwapDll.lib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작업디렉토리에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SwapDll.dll</a:t>
            </a:r>
            <a:r>
              <a:rPr lang="ko-KR" altLang="en-US" sz="1400" dirty="0"/>
              <a:t>은 실행 디렉토리에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컴파일 및 실행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37506" y="4581128"/>
            <a:ext cx="2051203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// swap.cpp </a:t>
            </a:r>
            <a:r>
              <a:rPr lang="ko-KR" altLang="en-US" sz="1200" dirty="0"/>
              <a:t>파일</a:t>
            </a:r>
            <a:endParaRPr lang="en-US" altLang="ko-KR" sz="1200" dirty="0"/>
          </a:p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stdafx.h</a:t>
            </a:r>
            <a:r>
              <a:rPr lang="en-US" altLang="ko-KR" sz="1200" dirty="0"/>
              <a:t>“</a:t>
            </a:r>
          </a:p>
          <a:p>
            <a:r>
              <a:rPr lang="en-US" altLang="ko-KR" sz="1200" dirty="0"/>
              <a:t>_</a:t>
            </a:r>
            <a:r>
              <a:rPr lang="en-US" altLang="ko-KR" sz="1200" dirty="0" err="1"/>
              <a:t>declspec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dllexport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void swap(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 v1,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 v2)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temp = *v1;</a:t>
            </a:r>
          </a:p>
          <a:p>
            <a:r>
              <a:rPr lang="en-US" altLang="ko-KR" sz="1200" dirty="0"/>
              <a:t>*v1 = *v2;</a:t>
            </a:r>
          </a:p>
          <a:p>
            <a:r>
              <a:rPr lang="en-US" altLang="ko-KR" sz="1200" dirty="0"/>
              <a:t>*v2 = temp;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841916"/>
            <a:ext cx="3888432" cy="489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//SwapDll.cpp</a:t>
            </a:r>
          </a:p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stdafx.h</a:t>
            </a:r>
            <a:r>
              <a:rPr lang="en-US" altLang="ko-KR" sz="1400" dirty="0"/>
              <a:t>"</a:t>
            </a:r>
          </a:p>
          <a:p>
            <a:endParaRPr lang="ko-KR" altLang="en-US" sz="1400" dirty="0"/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tchar.h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SwapDll.h</a:t>
            </a:r>
            <a:r>
              <a:rPr lang="en-US" altLang="ko-KR" sz="1400" dirty="0"/>
              <a:t>"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tmain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TCHAR *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 = 10;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b = 20;</a:t>
            </a:r>
          </a:p>
          <a:p>
            <a:endParaRPr lang="ko-KR" altLang="en-US" sz="1400" dirty="0"/>
          </a:p>
          <a:p>
            <a:r>
              <a:rPr lang="en-US" altLang="ko-KR" sz="1400" dirty="0"/>
              <a:t>_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(_T("Before : %d, %d\n"), a, b);</a:t>
            </a:r>
          </a:p>
          <a:p>
            <a:r>
              <a:rPr lang="en-US" altLang="ko-KR" sz="1400" dirty="0"/>
              <a:t>swap(&amp;a, &amp;b);</a:t>
            </a:r>
          </a:p>
          <a:p>
            <a:r>
              <a:rPr lang="en-US" altLang="ko-KR" sz="1400" dirty="0"/>
              <a:t>_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(_T("After : %d, %d\n"), a, b);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char s[10];</a:t>
            </a:r>
          </a:p>
          <a:p>
            <a:r>
              <a:rPr lang="en-US" altLang="ko-KR" sz="1400" dirty="0" err="1"/>
              <a:t>gets_s</a:t>
            </a:r>
            <a:r>
              <a:rPr lang="en-US" altLang="ko-KR" sz="1400" dirty="0"/>
              <a:t>(s);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return 0;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765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DLL </a:t>
            </a:r>
            <a:r>
              <a:rPr lang="ko-KR" altLang="en-US" dirty="0"/>
              <a:t>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6" y="2204864"/>
            <a:ext cx="7791028" cy="3090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39552" y="1196752"/>
            <a:ext cx="4898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SwapDll.lib</a:t>
            </a:r>
            <a:r>
              <a:rPr lang="ko-KR" altLang="en-US" sz="1400" dirty="0"/>
              <a:t>는 아래와 같은 작업 디렉토리에</a:t>
            </a:r>
            <a:endParaRPr lang="en-US" altLang="ko-KR" sz="1400" dirty="0"/>
          </a:p>
          <a:p>
            <a:r>
              <a:rPr lang="en-US" altLang="ko-KR" sz="1400" dirty="0"/>
              <a:t>SwapDll.dll</a:t>
            </a:r>
            <a:r>
              <a:rPr lang="ko-KR" altLang="en-US" sz="1400" dirty="0"/>
              <a:t>은 실행 디렉토리인 </a:t>
            </a:r>
            <a:r>
              <a:rPr lang="en-US" altLang="ko-KR" sz="1400" dirty="0" err="1"/>
              <a:t>Dlltest</a:t>
            </a:r>
            <a:r>
              <a:rPr lang="en-US" altLang="ko-KR" sz="1400" dirty="0"/>
              <a:t>&gt;Debug</a:t>
            </a:r>
            <a:r>
              <a:rPr lang="ko-KR" altLang="en-US" sz="1400" dirty="0"/>
              <a:t>에 복사할 것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27784" y="4869160"/>
            <a:ext cx="6021363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248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2564904"/>
            <a:ext cx="480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The End of Document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9584" y="332656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Windows </a:t>
            </a:r>
            <a:r>
              <a:rPr lang="ko-KR" altLang="en-US" b="1" dirty="0"/>
              <a:t>에서의 유니코드</a:t>
            </a:r>
            <a:r>
              <a:rPr lang="en-US" altLang="ko-KR" b="1" dirty="0"/>
              <a:t>(</a:t>
            </a:r>
            <a:r>
              <a:rPr lang="en-US" altLang="ko-KR" b="1" dirty="0" err="1"/>
              <a:t>UniCode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9225" y="980728"/>
            <a:ext cx="6581482" cy="5493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[ MBCS</a:t>
            </a:r>
            <a:r>
              <a:rPr lang="ko-KR" altLang="en-US" b="1"/>
              <a:t>와 </a:t>
            </a:r>
            <a:r>
              <a:rPr lang="en-US" altLang="ko-KR" b="1"/>
              <a:t>WBCS</a:t>
            </a:r>
            <a:r>
              <a:rPr lang="ko-KR" altLang="en-US" b="1"/>
              <a:t>의 동시 지원을 위한 방안</a:t>
            </a:r>
            <a:r>
              <a:rPr lang="en-US" altLang="ko-KR" b="1"/>
              <a:t> </a:t>
            </a:r>
            <a:r>
              <a:rPr lang="ko-KR" altLang="en-US" b="1"/>
              <a:t>사례</a:t>
            </a:r>
            <a:r>
              <a:rPr lang="en-US" altLang="ko-KR" b="1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#define UNICODE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#define _UNICODE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#include &lt;tchar.h&gt;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#include &lt;windows.h&gt;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int main( void)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{  </a:t>
            </a:r>
            <a:r>
              <a:rPr lang="en-US" altLang="ko-KR"/>
              <a:t>//TCHAR </a:t>
            </a:r>
            <a:r>
              <a:rPr lang="en-US" altLang="ko-KR">
                <a:sym typeface="Wingdings" panose="05000000000000000000" pitchFamily="2" charset="2"/>
              </a:rPr>
              <a:t>WCHAR  wchar_t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b="1"/>
              <a:t>   TCHAR str[]=_T(“1234567”);  </a:t>
            </a:r>
            <a:r>
              <a:rPr lang="en-US" altLang="ko-KR"/>
              <a:t>//__T(“123456) </a:t>
            </a:r>
            <a:r>
              <a:rPr lang="en-US" altLang="ko-KR">
                <a:sym typeface="Wingdings" panose="05000000000000000000" pitchFamily="2" charset="2"/>
              </a:rPr>
              <a:t> L”123456”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b="1"/>
              <a:t>   int size=sizeof(str);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 printf(“string length: %d\n”, size);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 return 0;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2985233"/>
            <a:ext cx="3964996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/>
              <a:t>결과는 </a:t>
            </a:r>
            <a:endParaRPr lang="en-US" altLang="ko-KR" sz="1600" b="1"/>
          </a:p>
          <a:p>
            <a:endParaRPr lang="en-US" altLang="ko-KR" sz="1600" b="1"/>
          </a:p>
          <a:p>
            <a:r>
              <a:rPr lang="en-US" altLang="ko-KR" sz="1600" b="1"/>
              <a:t>string length:16</a:t>
            </a:r>
          </a:p>
          <a:p>
            <a:endParaRPr lang="en-US" altLang="ko-KR" sz="1600" b="1"/>
          </a:p>
          <a:p>
            <a:r>
              <a:rPr lang="en-US" altLang="ko-KR" sz="1600" b="1"/>
              <a:t>wchar_t str[]=L”1234567”; </a:t>
            </a:r>
            <a:r>
              <a:rPr lang="ko-KR" altLang="en-US" sz="1600" b="1"/>
              <a:t>과 같은 의미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8683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9584" y="332656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Windows </a:t>
            </a:r>
            <a:r>
              <a:rPr lang="ko-KR" altLang="en-US" b="1" dirty="0"/>
              <a:t>에서의 유니코드</a:t>
            </a:r>
            <a:r>
              <a:rPr lang="en-US" altLang="ko-KR" b="1" dirty="0"/>
              <a:t>(</a:t>
            </a:r>
            <a:r>
              <a:rPr lang="en-US" altLang="ko-KR" b="1" dirty="0" err="1"/>
              <a:t>UniCode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268760"/>
            <a:ext cx="760156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 </a:t>
            </a:r>
            <a:r>
              <a:rPr lang="ko-KR" altLang="en-US" b="1"/>
              <a:t>정리 </a:t>
            </a:r>
            <a:r>
              <a:rPr lang="en-US" altLang="ko-KR" b="1"/>
              <a:t>]</a:t>
            </a:r>
          </a:p>
          <a:p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/>
              <a:t>컴퓨터의 문자열 처리 방법은 </a:t>
            </a:r>
            <a:r>
              <a:rPr lang="en-US" altLang="ko-KR" sz="1400"/>
              <a:t>SBCS, MBCS, WBCS</a:t>
            </a:r>
            <a:r>
              <a:rPr lang="ko-KR" altLang="en-US" sz="1400"/>
              <a:t>의 종류가 있다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/>
              <a:t>대부분의 명령어들은 </a:t>
            </a:r>
            <a:r>
              <a:rPr lang="en-US" altLang="ko-KR" sz="1400"/>
              <a:t>MBCS</a:t>
            </a:r>
            <a:r>
              <a:rPr lang="ko-KR" altLang="en-US" sz="1400"/>
              <a:t>로 구현되어 있다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/>
              <a:t>그러므로 </a:t>
            </a:r>
            <a:r>
              <a:rPr lang="en-US" altLang="ko-KR" sz="1400"/>
              <a:t>WBCS</a:t>
            </a:r>
            <a:r>
              <a:rPr lang="ko-KR" altLang="en-US" sz="1400"/>
              <a:t>로 처리하기 위해서는 </a:t>
            </a:r>
            <a:r>
              <a:rPr lang="en-US" altLang="ko-KR" sz="1400"/>
              <a:t>main</a:t>
            </a:r>
            <a:r>
              <a:rPr lang="ko-KR" altLang="en-US" sz="1400"/>
              <a:t>함수</a:t>
            </a:r>
            <a:r>
              <a:rPr lang="en-US" altLang="ko-KR" sz="1400"/>
              <a:t>, </a:t>
            </a:r>
            <a:r>
              <a:rPr lang="ko-KR" altLang="en-US" sz="1400"/>
              <a:t>입력</a:t>
            </a:r>
            <a:r>
              <a:rPr lang="en-US" altLang="ko-KR" sz="1400"/>
              <a:t>, </a:t>
            </a:r>
            <a:r>
              <a:rPr lang="ko-KR" altLang="en-US" sz="1400"/>
              <a:t>출력</a:t>
            </a:r>
            <a:r>
              <a:rPr lang="en-US" altLang="ko-KR" sz="1400"/>
              <a:t> </a:t>
            </a:r>
            <a:r>
              <a:rPr lang="ko-KR" altLang="en-US" sz="1400"/>
              <a:t>등의 작업에서 별도의</a:t>
            </a:r>
            <a:br>
              <a:rPr lang="en-US" altLang="ko-KR" sz="1400"/>
            </a:br>
            <a:r>
              <a:rPr lang="ko-KR" altLang="en-US" sz="1400"/>
              <a:t>조작이 필요하다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char  </a:t>
            </a:r>
            <a:r>
              <a:rPr lang="en-US" altLang="ko-KR" sz="1400">
                <a:sym typeface="Wingdings" panose="05000000000000000000" pitchFamily="2" charset="2"/>
              </a:rPr>
              <a:t> wchar_t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“ABC”   L”ABC”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printf  wprintf  </a:t>
            </a:r>
            <a:r>
              <a:rPr lang="ko-KR" altLang="en-US" sz="1400">
                <a:sym typeface="Wingdings" panose="05000000000000000000" pitchFamily="2" charset="2"/>
              </a:rPr>
              <a:t>등등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>
                <a:sym typeface="Wingdings" panose="05000000000000000000" pitchFamily="2" charset="2"/>
              </a:rPr>
              <a:t>이들에 대한 조작을 자동적으로 하기 위하여 다양한 매크로를 설정하여 사용하고 있다</a:t>
            </a:r>
            <a:br>
              <a:rPr lang="en-US" altLang="ko-KR" sz="1400">
                <a:sym typeface="Wingdings" panose="05000000000000000000" pitchFamily="2" charset="2"/>
              </a:rPr>
            </a:b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UNICODE </a:t>
            </a:r>
            <a:r>
              <a:rPr lang="ko-KR" altLang="en-US" sz="1400">
                <a:sym typeface="Wingdings" panose="05000000000000000000" pitchFamily="2" charset="2"/>
              </a:rPr>
              <a:t>선언유무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T </a:t>
            </a:r>
            <a:r>
              <a:rPr lang="ko-KR" altLang="en-US" sz="1400">
                <a:sym typeface="Wingdings" panose="05000000000000000000" pitchFamily="2" charset="2"/>
              </a:rPr>
              <a:t>사용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비쥬얼 스튜디오에서 프로젝트를 생성하면 </a:t>
            </a:r>
            <a:r>
              <a:rPr lang="en-US" altLang="ko-KR" sz="1400">
                <a:sym typeface="Wingdings" panose="05000000000000000000" pitchFamily="2" charset="2"/>
              </a:rPr>
              <a:t>stdafx.h</a:t>
            </a:r>
            <a:r>
              <a:rPr lang="ko-KR" altLang="en-US" sz="1400">
                <a:sym typeface="Wingdings" panose="05000000000000000000" pitchFamily="2" charset="2"/>
              </a:rPr>
              <a:t>와 </a:t>
            </a:r>
            <a:r>
              <a:rPr lang="en-US" altLang="ko-KR" sz="1400">
                <a:sym typeface="Wingdings" panose="05000000000000000000" pitchFamily="2" charset="2"/>
              </a:rPr>
              <a:t>stdafx.cpp</a:t>
            </a:r>
            <a:r>
              <a:rPr lang="ko-KR" altLang="en-US" sz="1400">
                <a:sym typeface="Wingdings" panose="05000000000000000000" pitchFamily="2" charset="2"/>
              </a:rPr>
              <a:t>를 포함하도록 구성한다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     </a:t>
            </a:r>
            <a:r>
              <a:rPr lang="ko-KR" altLang="en-US" sz="1400">
                <a:sym typeface="Wingdings" panose="05000000000000000000" pitchFamily="2" charset="2"/>
              </a:rPr>
              <a:t>이 파일은 많이 사용하는 헤더 정보를 미리 모아 두어서 컴파일 속도를 향상시키는데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     </a:t>
            </a:r>
            <a:r>
              <a:rPr lang="ko-KR" altLang="en-US" sz="1400">
                <a:sym typeface="Wingdings" panose="05000000000000000000" pitchFamily="2" charset="2"/>
              </a:rPr>
              <a:t>이용되는데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이곳에 </a:t>
            </a:r>
            <a:r>
              <a:rPr lang="en-US" altLang="ko-KR" sz="1400">
                <a:sym typeface="Wingdings" panose="05000000000000000000" pitchFamily="2" charset="2"/>
              </a:rPr>
              <a:t>stidio.h</a:t>
            </a:r>
            <a:r>
              <a:rPr lang="ko-KR" altLang="en-US" sz="1400">
                <a:sym typeface="Wingdings" panose="05000000000000000000" pitchFamily="2" charset="2"/>
              </a:rPr>
              <a:t>와 </a:t>
            </a:r>
            <a:r>
              <a:rPr lang="en-US" altLang="ko-KR" sz="1400">
                <a:sym typeface="Wingdings" panose="05000000000000000000" pitchFamily="2" charset="2"/>
              </a:rPr>
              <a:t>tchar.h</a:t>
            </a:r>
            <a:r>
              <a:rPr lang="ko-KR" altLang="en-US" sz="1400">
                <a:sym typeface="Wingdings" panose="05000000000000000000" pitchFamily="2" charset="2"/>
              </a:rPr>
              <a:t>가 포함되어 있다</a:t>
            </a:r>
            <a:endParaRPr lang="en-US" altLang="ko-KR" sz="140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495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420888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구분을 위한 공백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1010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182" y="683385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85739" y="226856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</a:t>
            </a:r>
            <a:r>
              <a:rPr lang="ko-KR" altLang="en-US" dirty="0"/>
              <a:t>비트와 </a:t>
            </a:r>
            <a:r>
              <a:rPr lang="en-US" altLang="ko-KR" dirty="0"/>
              <a:t>64</a:t>
            </a:r>
            <a:r>
              <a:rPr lang="ko-KR" altLang="en-US" dirty="0"/>
              <a:t>비트의 의미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2420888"/>
            <a:ext cx="5832648" cy="32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2990336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(Arithmetic Logic Unit)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1397" y="2990336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명령어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1397" y="3278368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1397" y="3566400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51397" y="3854432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2564904"/>
            <a:ext cx="249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레지스터</a:t>
            </a:r>
            <a:r>
              <a:rPr lang="en-US" altLang="ko-KR" dirty="0"/>
              <a:t>(Register Set)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5576" y="4430496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컨트롤 유닛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(Control Unit)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5393" y="4754532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 인터페이스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(Bus Interface)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3648" y="2204864"/>
            <a:ext cx="2304256" cy="222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메모리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(Main Memory)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5949280"/>
            <a:ext cx="8208912" cy="720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7801" y="3618953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AND/OR, </a:t>
            </a:r>
            <a:r>
              <a:rPr lang="ko-KR" altLang="en-US" sz="1200" dirty="0"/>
              <a:t>덧셈</a:t>
            </a:r>
            <a:r>
              <a:rPr lang="en-US" altLang="ko-KR" sz="1200" dirty="0"/>
              <a:t>/</a:t>
            </a:r>
            <a:r>
              <a:rPr lang="ko-KR" altLang="en-US" sz="1200" dirty="0"/>
              <a:t>뺄셈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7801" y="5116078"/>
            <a:ext cx="2067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ALU </a:t>
            </a:r>
            <a:r>
              <a:rPr lang="ko-KR" altLang="en-US" sz="1200" dirty="0"/>
              <a:t>명령어의 해석 및 전달</a:t>
            </a:r>
          </a:p>
        </p:txBody>
      </p:sp>
      <p:cxnSp>
        <p:nvCxnSpPr>
          <p:cNvPr id="3" name="꺾인 연결선 2"/>
          <p:cNvCxnSpPr>
            <a:stCxn id="1025" idx="3"/>
            <a:endCxn id="38" idx="3"/>
          </p:cNvCxnSpPr>
          <p:nvPr/>
        </p:nvCxnSpPr>
        <p:spPr>
          <a:xfrm flipH="1">
            <a:off x="7613648" y="3196670"/>
            <a:ext cx="749127" cy="3106034"/>
          </a:xfrm>
          <a:prstGeom prst="bentConnector3">
            <a:avLst>
              <a:gd name="adj1" fmla="val -69952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모서리가 둥근 직사각형 1024"/>
          <p:cNvSpPr/>
          <p:nvPr/>
        </p:nvSpPr>
        <p:spPr>
          <a:xfrm>
            <a:off x="6568776" y="2990336"/>
            <a:ext cx="1793999" cy="4126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명령어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68775" y="3426589"/>
            <a:ext cx="1793999" cy="4126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명령어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84514" y="3862842"/>
            <a:ext cx="1793999" cy="4126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명령어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19649" y="6096370"/>
            <a:ext cx="1793999" cy="4126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명령어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38" idx="1"/>
            <a:endCxn id="13" idx="2"/>
          </p:cNvCxnSpPr>
          <p:nvPr/>
        </p:nvCxnSpPr>
        <p:spPr>
          <a:xfrm rot="10800000">
            <a:off x="4667521" y="5402604"/>
            <a:ext cx="1152128" cy="900100"/>
          </a:xfrm>
          <a:prstGeom prst="bentConnector2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endCxn id="10" idx="2"/>
          </p:cNvCxnSpPr>
          <p:nvPr/>
        </p:nvCxnSpPr>
        <p:spPr>
          <a:xfrm rot="5400000" flipH="1" flipV="1">
            <a:off x="4379488" y="4430496"/>
            <a:ext cx="57606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7" idx="1"/>
            <a:endCxn id="12" idx="3"/>
          </p:cNvCxnSpPr>
          <p:nvPr/>
        </p:nvCxnSpPr>
        <p:spPr>
          <a:xfrm rot="10800000" flipV="1">
            <a:off x="3059833" y="3134352"/>
            <a:ext cx="491565" cy="162018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2" idx="1"/>
            <a:endCxn id="6" idx="1"/>
          </p:cNvCxnSpPr>
          <p:nvPr/>
        </p:nvCxnSpPr>
        <p:spPr>
          <a:xfrm rot="10800000">
            <a:off x="755576" y="3314372"/>
            <a:ext cx="12700" cy="1440160"/>
          </a:xfrm>
          <a:prstGeom prst="bentConnector3">
            <a:avLst>
              <a:gd name="adj1" fmla="val 1800000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375498" y="884794"/>
            <a:ext cx="80538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컴퓨터에서 명령어를 읽어오는 순서는 아래와 같이 진행되는데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읽어올 때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읽는지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64</a:t>
            </a:r>
            <a:r>
              <a:rPr lang="ko-KR" altLang="en-US" sz="1400" dirty="0"/>
              <a:t>비트로 읽는지에 따라 구분된다</a:t>
            </a:r>
            <a:endParaRPr lang="en-US" altLang="ko-KR" sz="1400" dirty="0"/>
          </a:p>
          <a:p>
            <a:r>
              <a:rPr lang="ko-KR" altLang="en-US" sz="1400" dirty="0"/>
              <a:t>명령어의 실행은 </a:t>
            </a:r>
            <a:r>
              <a:rPr lang="en-US" altLang="ko-KR" sz="1400" dirty="0"/>
              <a:t>Fetch, Decode, Execution</a:t>
            </a:r>
            <a:r>
              <a:rPr lang="ko-KR" altLang="en-US" sz="1400" dirty="0"/>
              <a:t>의 </a:t>
            </a:r>
            <a:r>
              <a:rPr lang="en-US" altLang="ko-KR" sz="1400" dirty="0"/>
              <a:t>3</a:t>
            </a:r>
            <a:r>
              <a:rPr lang="ko-KR" altLang="en-US" sz="1400" dirty="0"/>
              <a:t>단계로 진행된다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Fetch  : </a:t>
            </a:r>
            <a:r>
              <a:rPr lang="ko-KR" altLang="en-US" sz="1400" dirty="0"/>
              <a:t>명령어가 레지스터로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Decode : </a:t>
            </a:r>
            <a:r>
              <a:rPr lang="ko-KR" altLang="en-US" sz="1400" dirty="0"/>
              <a:t>명령어가 컨트롤 유닛으로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Execution : </a:t>
            </a:r>
            <a:r>
              <a:rPr lang="ko-KR" altLang="en-US" sz="1400" dirty="0"/>
              <a:t>명령어가 </a:t>
            </a:r>
            <a:r>
              <a:rPr lang="en-US" altLang="ko-KR" sz="1400" dirty="0"/>
              <a:t>ALU</a:t>
            </a:r>
            <a:r>
              <a:rPr lang="ko-KR" altLang="en-US" sz="1400" dirty="0"/>
              <a:t>로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273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420888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컴퓨터의 설계</a:t>
            </a:r>
          </a:p>
        </p:txBody>
      </p:sp>
    </p:spTree>
    <p:extLst>
      <p:ext uri="{BB962C8B-B14F-4D97-AF65-F5344CB8AC3E}">
        <p14:creationId xmlns:p14="http://schemas.microsoft.com/office/powerpoint/2010/main" val="115844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컴퓨터의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4292" y="1163561"/>
            <a:ext cx="7229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/>
              <a:t>레지스터의 디자인 </a:t>
            </a:r>
            <a:r>
              <a:rPr lang="en-US" altLang="ko-KR" dirty="0"/>
              <a:t>]</a:t>
            </a:r>
          </a:p>
          <a:p>
            <a:endParaRPr lang="en-US" altLang="ko-KR" sz="1400" dirty="0"/>
          </a:p>
          <a:p>
            <a:r>
              <a:rPr lang="ko-KR" altLang="en-US" sz="1400" dirty="0"/>
              <a:t>편의상</a:t>
            </a:r>
            <a:r>
              <a:rPr lang="en-US" altLang="ko-KR" sz="1400" dirty="0"/>
              <a:t>, 16</a:t>
            </a:r>
            <a:r>
              <a:rPr lang="ko-KR" altLang="en-US" sz="1400" dirty="0"/>
              <a:t>비트 컴퓨터로 가정하고 레지스터를 디자인한다</a:t>
            </a:r>
            <a:r>
              <a:rPr lang="en-US" altLang="ko-KR" sz="1400" dirty="0"/>
              <a:t>. </a:t>
            </a:r>
            <a:r>
              <a:rPr lang="ko-KR" altLang="en-US" sz="1400" dirty="0"/>
              <a:t>레지스터의 수도 </a:t>
            </a:r>
            <a:r>
              <a:rPr lang="en-US" altLang="ko-KR" sz="1400" dirty="0"/>
              <a:t>8</a:t>
            </a:r>
            <a:r>
              <a:rPr lang="ko-KR" altLang="en-US" sz="1400" dirty="0"/>
              <a:t>개로 하고</a:t>
            </a:r>
            <a:endParaRPr lang="en-US" altLang="ko-KR" sz="1400" dirty="0"/>
          </a:p>
          <a:p>
            <a:r>
              <a:rPr lang="ko-KR" altLang="en-US" sz="1400" dirty="0"/>
              <a:t>이름을 </a:t>
            </a:r>
            <a:r>
              <a:rPr lang="en-US" altLang="ko-KR" sz="1400" dirty="0"/>
              <a:t>r0 ~ r7 </a:t>
            </a:r>
            <a:r>
              <a:rPr lang="ko-KR" altLang="en-US" sz="1400" dirty="0"/>
              <a:t>붙이기로 한다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71600" y="2780928"/>
            <a:ext cx="43924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3140968"/>
            <a:ext cx="43924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501008"/>
            <a:ext cx="43924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3861048"/>
            <a:ext cx="43924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4221088"/>
            <a:ext cx="43924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r4      </a:t>
            </a:r>
            <a:r>
              <a:rPr lang="en-US" altLang="ko-KR" dirty="0" err="1">
                <a:solidFill>
                  <a:schemeClr val="tx1"/>
                </a:solidFill>
              </a:rPr>
              <a:t>ir</a:t>
            </a:r>
            <a:r>
              <a:rPr lang="en-US" altLang="ko-KR" dirty="0">
                <a:solidFill>
                  <a:schemeClr val="tx1"/>
                </a:solidFill>
              </a:rPr>
              <a:t>  : instruction 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4581128"/>
            <a:ext cx="43924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r5      </a:t>
            </a:r>
            <a:r>
              <a:rPr lang="en-US" altLang="ko-KR" dirty="0" err="1">
                <a:solidFill>
                  <a:schemeClr val="tx1"/>
                </a:solidFill>
              </a:rPr>
              <a:t>sp</a:t>
            </a:r>
            <a:r>
              <a:rPr lang="en-US" altLang="ko-KR" dirty="0">
                <a:solidFill>
                  <a:schemeClr val="tx1"/>
                </a:solidFill>
              </a:rPr>
              <a:t> : stack pointer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4941168"/>
            <a:ext cx="43924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r6      </a:t>
            </a:r>
            <a:r>
              <a:rPr lang="en-US" altLang="ko-KR" dirty="0" err="1">
                <a:solidFill>
                  <a:schemeClr val="tx1"/>
                </a:solidFill>
              </a:rPr>
              <a:t>lr</a:t>
            </a:r>
            <a:r>
              <a:rPr lang="en-US" altLang="ko-KR" dirty="0">
                <a:solidFill>
                  <a:schemeClr val="tx1"/>
                </a:solidFill>
              </a:rPr>
              <a:t>  : link 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5301208"/>
            <a:ext cx="43924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r7      pc : program counter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2867537"/>
            <a:ext cx="28857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아래 </a:t>
            </a:r>
            <a:r>
              <a:rPr lang="en-US" altLang="ko-KR" sz="1400" dirty="0"/>
              <a:t>4</a:t>
            </a:r>
            <a:r>
              <a:rPr lang="ko-KR" altLang="en-US" sz="1400" dirty="0"/>
              <a:t>개의 레지스터는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특수한 용도가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추후 설명한다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cpu</a:t>
            </a:r>
            <a:r>
              <a:rPr lang="ko-KR" altLang="en-US" sz="1400" dirty="0"/>
              <a:t>마다 레지스터의 구조는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조금씩 다르다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근본적인 개념과 구조는 동일하다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268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컴퓨터의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596" y="1264365"/>
            <a:ext cx="777969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/>
              <a:t>명령어 구조 및 명령어의 디자인 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레지스터 </a:t>
            </a:r>
            <a:r>
              <a:rPr lang="en-US" altLang="ko-KR" sz="1400" dirty="0"/>
              <a:t>r1</a:t>
            </a:r>
            <a:r>
              <a:rPr lang="ko-KR" altLang="en-US" sz="1400" dirty="0"/>
              <a:t>에 있는 값과 숫자 </a:t>
            </a:r>
            <a:r>
              <a:rPr lang="en-US" altLang="ko-KR" sz="1400" dirty="0"/>
              <a:t>7</a:t>
            </a:r>
            <a:r>
              <a:rPr lang="ko-KR" altLang="en-US" sz="1400" dirty="0"/>
              <a:t>을 더해서 레지스터</a:t>
            </a:r>
            <a:r>
              <a:rPr lang="en-US" altLang="ko-KR" sz="1400" dirty="0"/>
              <a:t> r2</a:t>
            </a:r>
            <a:r>
              <a:rPr lang="ko-KR" altLang="en-US" sz="1400" dirty="0"/>
              <a:t>에 저장하라</a:t>
            </a:r>
            <a:r>
              <a:rPr lang="en-US" altLang="ko-KR" sz="1400" dirty="0"/>
              <a:t>”</a:t>
            </a:r>
            <a:r>
              <a:rPr lang="ko-KR" altLang="en-US" sz="1400" dirty="0"/>
              <a:t>와 같은 명령어를 구성한다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95536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7704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1760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15816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19872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928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27984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6096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44208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48264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52320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56376" y="2276872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3248" y="2348880"/>
            <a:ext cx="1248551" cy="28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84055" y="2332362"/>
            <a:ext cx="1109711" cy="291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72000" y="2346535"/>
            <a:ext cx="1656183" cy="290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348880"/>
            <a:ext cx="1746386" cy="28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469" y="3061702"/>
            <a:ext cx="85090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전체는 </a:t>
            </a:r>
            <a:r>
              <a:rPr lang="en-US" altLang="ko-KR" sz="1400" dirty="0"/>
              <a:t>16</a:t>
            </a:r>
            <a:r>
              <a:rPr lang="ko-KR" altLang="en-US" sz="1400" dirty="0"/>
              <a:t>비트</a:t>
            </a:r>
            <a:r>
              <a:rPr lang="en-US" altLang="ko-KR" sz="1400" dirty="0"/>
              <a:t>, </a:t>
            </a:r>
            <a:r>
              <a:rPr lang="ko-KR" altLang="en-US" sz="1400" dirty="0"/>
              <a:t>앞의 </a:t>
            </a:r>
            <a:r>
              <a:rPr lang="en-US" altLang="ko-KR" sz="1400" dirty="0"/>
              <a:t>2</a:t>
            </a:r>
            <a:r>
              <a:rPr lang="ko-KR" altLang="en-US" sz="1400" dirty="0"/>
              <a:t>비트는 예약</a:t>
            </a:r>
            <a:r>
              <a:rPr lang="en-US" altLang="ko-KR" sz="1400" dirty="0"/>
              <a:t>,  </a:t>
            </a:r>
          </a:p>
          <a:p>
            <a:r>
              <a:rPr lang="ko-KR" altLang="en-US" sz="1400" dirty="0"/>
              <a:t>연산자</a:t>
            </a:r>
            <a:r>
              <a:rPr lang="en-US" altLang="ko-KR" sz="1400" dirty="0"/>
              <a:t>(3</a:t>
            </a:r>
            <a:r>
              <a:rPr lang="ko-KR" altLang="en-US" sz="1400" dirty="0"/>
              <a:t>비트</a:t>
            </a:r>
            <a:r>
              <a:rPr lang="en-US" altLang="ko-KR" sz="1400" dirty="0"/>
              <a:t>) : ADD:001, SUB:010, MUL:011, DIV:100 </a:t>
            </a:r>
            <a:r>
              <a:rPr lang="ko-KR" altLang="en-US" sz="1400" dirty="0"/>
              <a:t>만 있으므로 </a:t>
            </a:r>
            <a:r>
              <a:rPr lang="en-US" altLang="ko-KR" sz="1400" dirty="0"/>
              <a:t>3</a:t>
            </a:r>
            <a:r>
              <a:rPr lang="ko-KR" altLang="en-US" sz="1400" dirty="0"/>
              <a:t>비트면 충분</a:t>
            </a:r>
            <a:endParaRPr lang="en-US" altLang="ko-KR" sz="1400" dirty="0"/>
          </a:p>
          <a:p>
            <a:r>
              <a:rPr lang="ko-KR" altLang="en-US" sz="1400" dirty="0"/>
              <a:t>레지스터</a:t>
            </a:r>
            <a:r>
              <a:rPr lang="en-US" altLang="ko-KR" sz="1400" dirty="0"/>
              <a:t>1(3</a:t>
            </a:r>
            <a:r>
              <a:rPr lang="ko-KR" altLang="en-US" sz="1400" dirty="0"/>
              <a:t>비트</a:t>
            </a:r>
            <a:r>
              <a:rPr lang="en-US" altLang="ko-KR" sz="1400" dirty="0"/>
              <a:t>) : </a:t>
            </a:r>
            <a:r>
              <a:rPr lang="ko-KR" altLang="en-US" sz="1400" dirty="0"/>
              <a:t>레지스터가 </a:t>
            </a:r>
            <a:r>
              <a:rPr lang="en-US" altLang="ko-KR" sz="1400" dirty="0"/>
              <a:t>8</a:t>
            </a:r>
            <a:r>
              <a:rPr lang="ko-KR" altLang="en-US" sz="1400" dirty="0"/>
              <a:t>개 이므로 충분</a:t>
            </a:r>
            <a:endParaRPr lang="en-US" altLang="ko-KR" sz="1400" dirty="0"/>
          </a:p>
          <a:p>
            <a:r>
              <a:rPr lang="en-US" altLang="ko-KR" sz="1400" dirty="0"/>
              <a:t>         </a:t>
            </a:r>
            <a:r>
              <a:rPr lang="en-US" altLang="ko-KR" sz="1400" dirty="0">
                <a:sym typeface="Wingdings" panose="05000000000000000000" pitchFamily="2" charset="2"/>
              </a:rPr>
              <a:t></a:t>
            </a:r>
            <a:r>
              <a:rPr lang="en-US" altLang="ko-KR" sz="1400" dirty="0"/>
              <a:t> r0:000, r1:001, r2:010, r3:011, r4:100, r5:101, r6:110, r7:111</a:t>
            </a:r>
            <a:r>
              <a:rPr lang="ko-KR" altLang="en-US" sz="1400" dirty="0"/>
              <a:t>로 설정한다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피연산자 </a:t>
            </a:r>
            <a:r>
              <a:rPr lang="en-US" altLang="ko-KR" sz="1400" dirty="0"/>
              <a:t>2</a:t>
            </a:r>
            <a:r>
              <a:rPr lang="ko-KR" altLang="en-US" sz="1400" dirty="0"/>
              <a:t>개는 레지스터의 값과</a:t>
            </a:r>
            <a:r>
              <a:rPr lang="en-US" altLang="ko-KR" sz="1400" dirty="0"/>
              <a:t>, </a:t>
            </a:r>
            <a:r>
              <a:rPr lang="ko-KR" altLang="en-US" sz="1400" dirty="0"/>
              <a:t>숫자가 올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현재 있는 값이 레지스터 값인지</a:t>
            </a:r>
            <a:r>
              <a:rPr lang="en-US" altLang="ko-KR" sz="1400" dirty="0"/>
              <a:t>, </a:t>
            </a:r>
            <a:r>
              <a:rPr lang="ko-KR" altLang="en-US" sz="1400" dirty="0"/>
              <a:t>숫자인지의 구별이 필요하다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>
                <a:sym typeface="Wingdings" panose="05000000000000000000" pitchFamily="2" charset="2"/>
              </a:rPr>
              <a:t>  r2=r1+r3 </a:t>
            </a:r>
            <a:r>
              <a:rPr lang="ko-KR" altLang="en-US" sz="1400" dirty="0">
                <a:sym typeface="Wingdings" panose="05000000000000000000" pitchFamily="2" charset="2"/>
              </a:rPr>
              <a:t>인지</a:t>
            </a:r>
            <a:r>
              <a:rPr lang="en-US" altLang="ko-KR" sz="1400" dirty="0">
                <a:sym typeface="Wingdings" panose="05000000000000000000" pitchFamily="2" charset="2"/>
              </a:rPr>
              <a:t>, r2=r1+7 </a:t>
            </a:r>
            <a:r>
              <a:rPr lang="ko-KR" altLang="en-US" sz="1400" dirty="0">
                <a:sym typeface="Wingdings" panose="05000000000000000000" pitchFamily="2" charset="2"/>
              </a:rPr>
              <a:t>인지의 구별이 필요하다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         </a:t>
            </a:r>
            <a:r>
              <a:rPr lang="ko-KR" altLang="en-US" sz="1400" dirty="0">
                <a:sym typeface="Wingdings" panose="05000000000000000000" pitchFamily="2" charset="2"/>
              </a:rPr>
              <a:t>그래서 </a:t>
            </a:r>
            <a:r>
              <a:rPr lang="en-US" altLang="ko-KR" sz="1400" dirty="0">
                <a:sym typeface="Wingdings" panose="05000000000000000000" pitchFamily="2" charset="2"/>
              </a:rPr>
              <a:t>4</a:t>
            </a:r>
            <a:r>
              <a:rPr lang="ko-KR" altLang="en-US" sz="1400" dirty="0">
                <a:sym typeface="Wingdings" panose="05000000000000000000" pitchFamily="2" charset="2"/>
              </a:rPr>
              <a:t>비트 중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맨 앞이 </a:t>
            </a:r>
            <a:r>
              <a:rPr lang="en-US" altLang="ko-KR" sz="1400" dirty="0"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sym typeface="Wingdings" panose="05000000000000000000" pitchFamily="2" charset="2"/>
              </a:rPr>
              <a:t>이면 레지스터</a:t>
            </a:r>
            <a:r>
              <a:rPr lang="en-US" altLang="ko-KR" sz="1400" dirty="0">
                <a:sym typeface="Wingdings" panose="05000000000000000000" pitchFamily="2" charset="2"/>
              </a:rPr>
              <a:t>, 0</a:t>
            </a:r>
            <a:r>
              <a:rPr lang="ko-KR" altLang="en-US" sz="1400" dirty="0">
                <a:sym typeface="Wingdings" panose="05000000000000000000" pitchFamily="2" charset="2"/>
              </a:rPr>
              <a:t>이면 숫자를 의미하는 것으로 설정한다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395536" y="4947265"/>
            <a:ext cx="8424936" cy="1722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 </a:t>
            </a:r>
            <a:r>
              <a:rPr lang="ko-KR" altLang="en-US" dirty="0">
                <a:solidFill>
                  <a:schemeClr val="tx1"/>
                </a:solidFill>
              </a:rPr>
              <a:t>요약 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컴퓨터 프로그램을 제작해서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컴파일하면 어셈블리어로 된 코드가 만들어진다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그 중 하나가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ADD r2, r1, 7      </a:t>
            </a:r>
            <a:r>
              <a:rPr lang="ko-KR" altLang="en-US" sz="1400" dirty="0">
                <a:solidFill>
                  <a:schemeClr val="tx1"/>
                </a:solidFill>
              </a:rPr>
              <a:t>이것을 기계어로 바꾸면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00 001 010 1001 0111 </a:t>
            </a:r>
            <a:r>
              <a:rPr lang="ko-KR" altLang="en-US" sz="1400" dirty="0">
                <a:solidFill>
                  <a:schemeClr val="tx1"/>
                </a:solidFill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사이의 공백은 식별을 위하여 넣은 것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8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335" y="745640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컴퓨터의 설계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762584"/>
            <a:ext cx="5832648" cy="3881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084" y="2658206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(Arithmetic Logic Unit)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1397" y="3412296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r4  </a:t>
            </a:r>
            <a:r>
              <a:rPr lang="en-US" altLang="ko-KR" dirty="0" err="1">
                <a:solidFill>
                  <a:schemeClr val="tx1"/>
                </a:solidFill>
              </a:rPr>
              <a:t>ir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1397" y="3700328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1397" y="3988360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51397" y="4276392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846" y="1762585"/>
            <a:ext cx="249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레지스터</a:t>
            </a:r>
            <a:r>
              <a:rPr lang="en-US" altLang="ko-KR" dirty="0"/>
              <a:t>(Register Set)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9097" y="3754812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컨트롤 유닛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(Control Unit)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5393" y="4737828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 인터페이스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(Bus Interface)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3648" y="1972136"/>
            <a:ext cx="2304256" cy="222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메모리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(Main Memory)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5716552"/>
            <a:ext cx="8208912" cy="720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205" y="3353115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AND/OR, </a:t>
            </a:r>
            <a:r>
              <a:rPr lang="ko-KR" altLang="en-US" sz="1200" dirty="0"/>
              <a:t>덧셈</a:t>
            </a:r>
            <a:r>
              <a:rPr lang="en-US" altLang="ko-KR" sz="1200" dirty="0"/>
              <a:t>/</a:t>
            </a:r>
            <a:r>
              <a:rPr lang="ko-KR" altLang="en-US" sz="1200" dirty="0"/>
              <a:t>뺄셈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0630" y="4443854"/>
            <a:ext cx="28007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ALU </a:t>
            </a:r>
            <a:r>
              <a:rPr lang="ko-KR" altLang="en-US" sz="1400" dirty="0"/>
              <a:t>명령어의 해석 </a:t>
            </a:r>
            <a:r>
              <a:rPr lang="ko-KR" altLang="en-US" sz="1400"/>
              <a:t>및 전달을</a:t>
            </a:r>
            <a:endParaRPr lang="en-US" altLang="ko-KR" sz="1400"/>
          </a:p>
          <a:p>
            <a:r>
              <a:rPr lang="ko-KR" altLang="en-US" sz="1400"/>
              <a:t>수행하므로 명령어의 형태에</a:t>
            </a:r>
            <a:endParaRPr lang="en-US" altLang="ko-KR" sz="1400"/>
          </a:p>
          <a:p>
            <a:r>
              <a:rPr lang="ko-KR" altLang="en-US" sz="1400"/>
              <a:t>따라 논리회호가 디자인된다</a:t>
            </a:r>
            <a:endParaRPr lang="en-US" altLang="ko-KR" sz="1400"/>
          </a:p>
          <a:p>
            <a:r>
              <a:rPr lang="en-US" altLang="ko-KR" sz="1400"/>
              <a:t>(</a:t>
            </a:r>
            <a:r>
              <a:rPr lang="ko-KR" altLang="en-US" sz="1400"/>
              <a:t>예</a:t>
            </a:r>
            <a:r>
              <a:rPr lang="en-US" altLang="ko-KR" sz="1400"/>
              <a:t>: </a:t>
            </a:r>
            <a:r>
              <a:rPr lang="ko-KR" altLang="en-US" sz="1400"/>
              <a:t>첫번째 피연산자는 레지스터</a:t>
            </a:r>
            <a:endParaRPr lang="en-US" altLang="ko-KR" sz="1400"/>
          </a:p>
          <a:p>
            <a:r>
              <a:rPr lang="en-US" altLang="ko-KR" sz="1400"/>
              <a:t>      </a:t>
            </a:r>
            <a:r>
              <a:rPr lang="ko-KR" altLang="en-US" sz="1400"/>
              <a:t>이어야 한다는 제약</a:t>
            </a:r>
            <a:r>
              <a:rPr lang="en-US" altLang="ko-KR" sz="1400"/>
              <a:t>….)</a:t>
            </a:r>
            <a:endParaRPr lang="ko-KR" altLang="en-US" sz="1400" dirty="0"/>
          </a:p>
        </p:txBody>
      </p:sp>
      <p:cxnSp>
        <p:nvCxnSpPr>
          <p:cNvPr id="18" name="꺾인 연결선 17"/>
          <p:cNvCxnSpPr>
            <a:stCxn id="19" idx="3"/>
            <a:endCxn id="22" idx="3"/>
          </p:cNvCxnSpPr>
          <p:nvPr/>
        </p:nvCxnSpPr>
        <p:spPr>
          <a:xfrm flipH="1">
            <a:off x="7613648" y="2963942"/>
            <a:ext cx="749127" cy="3106034"/>
          </a:xfrm>
          <a:prstGeom prst="bentConnector3">
            <a:avLst>
              <a:gd name="adj1" fmla="val -69952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568776" y="2757608"/>
            <a:ext cx="1793999" cy="4126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00…..11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68775" y="3193861"/>
            <a:ext cx="1793999" cy="4126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명령어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84514" y="3630114"/>
            <a:ext cx="1793999" cy="4126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명령어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819649" y="5863642"/>
            <a:ext cx="1793999" cy="4126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00…..11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22" idx="1"/>
            <a:endCxn id="13" idx="2"/>
          </p:cNvCxnSpPr>
          <p:nvPr/>
        </p:nvCxnSpPr>
        <p:spPr>
          <a:xfrm rot="10800000">
            <a:off x="4667521" y="5385900"/>
            <a:ext cx="1152128" cy="684076"/>
          </a:xfrm>
          <a:prstGeom prst="bentConnector2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7" idx="2"/>
          </p:cNvCxnSpPr>
          <p:nvPr/>
        </p:nvCxnSpPr>
        <p:spPr>
          <a:xfrm rot="5400000" flipH="1" flipV="1">
            <a:off x="4160421" y="4201079"/>
            <a:ext cx="1007850" cy="634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1"/>
            <a:endCxn id="12" idx="3"/>
          </p:cNvCxnSpPr>
          <p:nvPr/>
        </p:nvCxnSpPr>
        <p:spPr>
          <a:xfrm rot="10800000" flipV="1">
            <a:off x="3103353" y="3556312"/>
            <a:ext cx="448044" cy="52253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1"/>
            <a:endCxn id="6" idx="1"/>
          </p:cNvCxnSpPr>
          <p:nvPr/>
        </p:nvCxnSpPr>
        <p:spPr>
          <a:xfrm rot="10800000">
            <a:off x="771085" y="2982242"/>
            <a:ext cx="28013" cy="1096606"/>
          </a:xfrm>
          <a:prstGeom prst="bentConnector3">
            <a:avLst>
              <a:gd name="adj1" fmla="val 916050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553295" y="2248569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3295" y="2536601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3295" y="2824633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53295" y="3112665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6769" y="1908873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ir</a:t>
            </a:r>
            <a:r>
              <a:rPr lang="ko-KR" altLang="en-US" sz="1400" dirty="0"/>
              <a:t>레지스터는 다음에 실행될</a:t>
            </a:r>
            <a:endParaRPr lang="en-US" altLang="ko-KR" sz="1400" dirty="0"/>
          </a:p>
          <a:p>
            <a:r>
              <a:rPr lang="ko-KR" altLang="en-US" sz="1400" dirty="0"/>
              <a:t>명령어를 미리 가져다 놓는 곳이다</a:t>
            </a:r>
          </a:p>
        </p:txBody>
      </p:sp>
      <p:sp>
        <p:nvSpPr>
          <p:cNvPr id="1028" name="TextBox 1027"/>
          <p:cNvSpPr txBox="1"/>
          <p:nvPr/>
        </p:nvSpPr>
        <p:spPr>
          <a:xfrm>
            <a:off x="742400" y="112474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/>
              <a:t>명령어의 처리과정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5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332656"/>
            <a:ext cx="522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시스템 프로그래밍</a:t>
            </a:r>
            <a:r>
              <a:rPr lang="en-US" altLang="ko-KR" b="1" dirty="0"/>
              <a:t>(System Programming)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268760"/>
            <a:ext cx="765786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Windows</a:t>
            </a:r>
            <a:r>
              <a:rPr lang="ko-KR" altLang="en-US" sz="1400" dirty="0"/>
              <a:t>나 </a:t>
            </a:r>
            <a:r>
              <a:rPr lang="en-US" altLang="ko-KR" sz="1400" dirty="0"/>
              <a:t>UNIX </a:t>
            </a:r>
            <a:r>
              <a:rPr lang="ko-KR" altLang="en-US" sz="1400" dirty="0"/>
              <a:t>같은 운영체제에서 제공하는 라이브러리를 사용하여 하드웨어를 사용할 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있도록 도와주는 프로그램을 시스템 프로그램이라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그리고</a:t>
            </a:r>
            <a:r>
              <a:rPr lang="en-US" altLang="ko-KR" sz="1400" dirty="0"/>
              <a:t>, </a:t>
            </a:r>
            <a:r>
              <a:rPr lang="ko-KR" altLang="en-US" sz="1400" dirty="0"/>
              <a:t>이런 프로그램을 개발하는 개발자는 시스템 프로그래머라고 한다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/>
              <a:t>( Window</a:t>
            </a:r>
            <a:r>
              <a:rPr lang="ko-KR" altLang="en-US" sz="1400"/>
              <a:t>시스템 </a:t>
            </a:r>
            <a:r>
              <a:rPr lang="ko-KR" altLang="en-US" sz="1400" dirty="0"/>
              <a:t>프로그래머</a:t>
            </a:r>
            <a:r>
              <a:rPr lang="en-US" altLang="ko-KR" sz="1400" dirty="0"/>
              <a:t>, UNIX </a:t>
            </a:r>
            <a:r>
              <a:rPr lang="ko-KR" altLang="en-US" sz="1400" dirty="0"/>
              <a:t>시스템 </a:t>
            </a:r>
            <a:r>
              <a:rPr lang="ko-KR" altLang="en-US" sz="1400"/>
              <a:t>프로그래머 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400">
                <a:sym typeface="Wingdings" panose="05000000000000000000" pitchFamily="2" charset="2"/>
              </a:rPr>
              <a:t>Window </a:t>
            </a:r>
            <a:r>
              <a:rPr lang="ko-KR" altLang="en-US" sz="1400">
                <a:sym typeface="Wingdings" panose="05000000000000000000" pitchFamily="2" charset="2"/>
              </a:rPr>
              <a:t>시스템 프로그램을 위한 라이브러리는 </a:t>
            </a:r>
            <a:r>
              <a:rPr lang="en-US" altLang="ko-KR" sz="1400">
                <a:sym typeface="Wingdings" panose="05000000000000000000" pitchFamily="2" charset="2"/>
              </a:rPr>
              <a:t>Window </a:t>
            </a:r>
            <a:r>
              <a:rPr lang="ko-KR" altLang="en-US" sz="1400">
                <a:sym typeface="Wingdings" panose="05000000000000000000" pitchFamily="2" charset="2"/>
              </a:rPr>
              <a:t>운영체제에서 제공된다</a:t>
            </a: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     &lt;</a:t>
            </a:r>
            <a:r>
              <a:rPr lang="ko-KR" altLang="en-US" sz="1400">
                <a:sym typeface="Wingdings" panose="05000000000000000000" pitchFamily="2" charset="2"/>
              </a:rPr>
              <a:t>제공되는 내용</a:t>
            </a:r>
            <a:r>
              <a:rPr lang="en-US" altLang="ko-KR" sz="1400">
                <a:sym typeface="Wingdings" panose="05000000000000000000" pitchFamily="2" charset="2"/>
              </a:rPr>
              <a:t>&gt;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      -  </a:t>
            </a:r>
            <a:r>
              <a:rPr lang="ko-KR" altLang="en-US" sz="1400">
                <a:sym typeface="Wingdings" panose="05000000000000000000" pitchFamily="2" charset="2"/>
              </a:rPr>
              <a:t>문자처리                                                   </a:t>
            </a:r>
            <a:r>
              <a:rPr lang="en-US" altLang="ko-KR" sz="1400">
                <a:sym typeface="Wingdings" panose="05000000000000000000" pitchFamily="2" charset="2"/>
              </a:rPr>
              <a:t>-  </a:t>
            </a:r>
            <a:r>
              <a:rPr lang="ko-KR" altLang="en-US" sz="1400">
                <a:sym typeface="Wingdings" panose="05000000000000000000" pitchFamily="2" charset="2"/>
              </a:rPr>
              <a:t>비동기 </a:t>
            </a:r>
            <a:r>
              <a:rPr lang="en-US" altLang="ko-KR" sz="1400">
                <a:sym typeface="Wingdings" panose="05000000000000000000" pitchFamily="2" charset="2"/>
              </a:rPr>
              <a:t>I/O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      -  </a:t>
            </a:r>
            <a:r>
              <a:rPr lang="ko-KR" altLang="en-US" sz="1400">
                <a:sym typeface="Wingdings" panose="05000000000000000000" pitchFamily="2" charset="2"/>
              </a:rPr>
              <a:t>프로세스의 생성과 소멸                                </a:t>
            </a:r>
            <a:r>
              <a:rPr lang="en-US" altLang="ko-KR" sz="1400">
                <a:sym typeface="Wingdings" panose="05000000000000000000" pitchFamily="2" charset="2"/>
              </a:rPr>
              <a:t>-  DLL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      -  </a:t>
            </a:r>
            <a:r>
              <a:rPr lang="ko-KR" altLang="en-US" sz="1400">
                <a:sym typeface="Wingdings" panose="05000000000000000000" pitchFamily="2" charset="2"/>
              </a:rPr>
              <a:t>커널 오브젝트</a:t>
            </a: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      -  </a:t>
            </a:r>
            <a:r>
              <a:rPr lang="ko-KR" altLang="en-US" sz="1400">
                <a:sym typeface="Wingdings" panose="05000000000000000000" pitchFamily="2" charset="2"/>
              </a:rPr>
              <a:t>프로세스간 통신</a:t>
            </a: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      -  </a:t>
            </a:r>
            <a:r>
              <a:rPr lang="ko-KR" altLang="en-US" sz="1400">
                <a:sym typeface="Wingdings" panose="05000000000000000000" pitchFamily="2" charset="2"/>
              </a:rPr>
              <a:t>스케쥴링</a:t>
            </a: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      -  </a:t>
            </a:r>
            <a:r>
              <a:rPr lang="ko-KR" altLang="en-US" sz="1400">
                <a:sym typeface="Wingdings" panose="05000000000000000000" pitchFamily="2" charset="2"/>
              </a:rPr>
              <a:t>쓰레스</a:t>
            </a: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      -  </a:t>
            </a:r>
            <a:r>
              <a:rPr lang="ko-KR" altLang="en-US" sz="1400">
                <a:sym typeface="Wingdings" panose="05000000000000000000" pitchFamily="2" charset="2"/>
              </a:rPr>
              <a:t>메모리 관리 및 파일 </a:t>
            </a:r>
            <a:r>
              <a:rPr lang="en-US" altLang="ko-KR" sz="1400">
                <a:sym typeface="Wingdings" panose="05000000000000000000" pitchFamily="2" charset="2"/>
              </a:rPr>
              <a:t>I/O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컴퓨터의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204864"/>
            <a:ext cx="749435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Load/Save </a:t>
            </a:r>
            <a:r>
              <a:rPr lang="ko-KR" altLang="en-US" dirty="0"/>
              <a:t>명령어의 구성 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Load : </a:t>
            </a:r>
            <a:r>
              <a:rPr lang="ko-KR" altLang="en-US" dirty="0"/>
              <a:t>메모리에 있는 데이터를 레지스터로 옮기는 명령  </a:t>
            </a:r>
            <a:r>
              <a:rPr lang="en-US" altLang="ko-KR" dirty="0">
                <a:sym typeface="Wingdings" panose="05000000000000000000" pitchFamily="2" charset="2"/>
              </a:rPr>
              <a:t> 110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 0x07</a:t>
            </a:r>
            <a:r>
              <a:rPr lang="ko-KR" altLang="en-US" dirty="0">
                <a:sym typeface="Wingdings" panose="05000000000000000000" pitchFamily="2" charset="2"/>
              </a:rPr>
              <a:t>번지에 존재하는 데이터를 레지스터 </a:t>
            </a:r>
            <a:r>
              <a:rPr lang="en-US" altLang="ko-KR" dirty="0">
                <a:sym typeface="Wingdings" panose="05000000000000000000" pitchFamily="2" charset="2"/>
              </a:rPr>
              <a:t>r3</a:t>
            </a:r>
            <a:r>
              <a:rPr lang="ko-KR" altLang="en-US" dirty="0">
                <a:sym typeface="Wingdings" panose="05000000000000000000" pitchFamily="2" charset="2"/>
              </a:rPr>
              <a:t>에 저장하라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Save : </a:t>
            </a:r>
            <a:r>
              <a:rPr lang="ko-KR" altLang="en-US" sz="1600" dirty="0">
                <a:sym typeface="Wingdings" panose="05000000000000000000" pitchFamily="2" charset="2"/>
              </a:rPr>
              <a:t>레지스터에 존재하는 데이터를 메인 메모리로 이동하라 </a:t>
            </a:r>
            <a:r>
              <a:rPr lang="en-US" altLang="ko-KR" sz="1600" dirty="0">
                <a:sym typeface="Wingdings" panose="05000000000000000000" pitchFamily="2" charset="2"/>
              </a:rPr>
              <a:t> 111 </a:t>
            </a:r>
            <a:r>
              <a:rPr lang="ko-KR" altLang="en-US" sz="1600" dirty="0">
                <a:sym typeface="Wingdings" panose="05000000000000000000" pitchFamily="2" charset="2"/>
              </a:rPr>
              <a:t>사용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      (</a:t>
            </a:r>
            <a:r>
              <a:rPr lang="ko-KR" altLang="en-US" sz="1600" dirty="0"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ym typeface="Wingdings" panose="05000000000000000000" pitchFamily="2" charset="2"/>
              </a:rPr>
              <a:t>)  </a:t>
            </a:r>
            <a:r>
              <a:rPr lang="ko-KR" altLang="en-US" sz="1600" dirty="0">
                <a:sym typeface="Wingdings" panose="05000000000000000000" pitchFamily="2" charset="2"/>
              </a:rPr>
              <a:t>레지스터 </a:t>
            </a:r>
            <a:r>
              <a:rPr lang="en-US" altLang="ko-KR" sz="1600" dirty="0">
                <a:sym typeface="Wingdings" panose="05000000000000000000" pitchFamily="2" charset="2"/>
              </a:rPr>
              <a:t>r2</a:t>
            </a:r>
            <a:r>
              <a:rPr lang="ko-KR" altLang="en-US" sz="1600" dirty="0">
                <a:sym typeface="Wingdings" panose="05000000000000000000" pitchFamily="2" charset="2"/>
              </a:rPr>
              <a:t>에 존재하는 데이터를 </a:t>
            </a:r>
            <a:r>
              <a:rPr lang="ko-KR" altLang="en-US" sz="1600" dirty="0" err="1">
                <a:sym typeface="Wingdings" panose="05000000000000000000" pitchFamily="2" charset="2"/>
              </a:rPr>
              <a:t>메인메모리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0x08</a:t>
            </a:r>
            <a:r>
              <a:rPr lang="ko-KR" altLang="en-US" sz="1600" dirty="0">
                <a:sym typeface="Wingdings" panose="05000000000000000000" pitchFamily="2" charset="2"/>
              </a:rPr>
              <a:t>번지에 저장하라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7664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1720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59832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944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76056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80112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4168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88224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92280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96336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00392" y="350100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7264" y="3573016"/>
            <a:ext cx="1248551" cy="28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28071" y="3556498"/>
            <a:ext cx="1109711" cy="291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16016" y="3570671"/>
            <a:ext cx="3744416" cy="290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00000111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9552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43608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7664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51720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55776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59832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63888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7944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72000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76056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0112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84168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88224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92280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96336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00392" y="4941168"/>
            <a:ext cx="5040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67264" y="5013176"/>
            <a:ext cx="1248551" cy="288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28071" y="4996658"/>
            <a:ext cx="1109711" cy="291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16016" y="5010831"/>
            <a:ext cx="3744416" cy="290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340768"/>
            <a:ext cx="817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명령어의 종류는 </a:t>
            </a:r>
            <a:r>
              <a:rPr lang="en-US" altLang="ko-KR" sz="1600" dirty="0"/>
              <a:t>ADD/SUB/MUL/DIV</a:t>
            </a:r>
            <a:r>
              <a:rPr lang="ko-KR" altLang="en-US" sz="1600" dirty="0"/>
              <a:t>외에도 </a:t>
            </a:r>
            <a:r>
              <a:rPr lang="ko-KR" altLang="en-US" sz="1600" dirty="0" err="1"/>
              <a:t>메인메모리와</a:t>
            </a:r>
            <a:r>
              <a:rPr lang="ko-KR" altLang="en-US" sz="1600" dirty="0"/>
              <a:t> 레지스터 간의 데이터 전달을</a:t>
            </a:r>
            <a:endParaRPr lang="en-US" altLang="ko-KR" sz="1600" dirty="0"/>
          </a:p>
          <a:p>
            <a:r>
              <a:rPr lang="ko-KR" altLang="en-US" sz="1600" dirty="0"/>
              <a:t>수행하는 기능이 필요하다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 LOAD/SAVE </a:t>
            </a:r>
            <a:r>
              <a:rPr lang="ko-KR" altLang="en-US" sz="1600" dirty="0">
                <a:sym typeface="Wingdings" panose="05000000000000000000" pitchFamily="2" charset="2"/>
              </a:rPr>
              <a:t>명령어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605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컴퓨터의 설계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268760"/>
            <a:ext cx="319517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[ Load/Save </a:t>
            </a:r>
            <a:r>
              <a:rPr lang="ko-KR" altLang="en-US" dirty="0"/>
              <a:t>명령의 사용 예 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예제 프로그램의 일부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c = 0;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c =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if (a == b) {</a:t>
            </a:r>
          </a:p>
          <a:p>
            <a:r>
              <a:rPr lang="en-US" altLang="ko-KR" dirty="0"/>
              <a:t>  ….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3933056"/>
            <a:ext cx="1770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 r1, 0x10</a:t>
            </a:r>
          </a:p>
          <a:p>
            <a:r>
              <a:rPr lang="en-US" altLang="ko-KR" dirty="0"/>
              <a:t>LOAD r2, 0x20</a:t>
            </a:r>
          </a:p>
          <a:p>
            <a:r>
              <a:rPr lang="en-US" altLang="ko-KR" dirty="0"/>
              <a:t>ADD r3, r1, r2</a:t>
            </a:r>
          </a:p>
          <a:p>
            <a:r>
              <a:rPr lang="en-US" altLang="ko-KR" dirty="0"/>
              <a:t>STORE r3, 0x30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21192" y="2276872"/>
            <a:ext cx="32592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 err="1"/>
              <a:t>메인메모리에</a:t>
            </a:r>
            <a:r>
              <a:rPr lang="en-US" altLang="ko-KR" sz="1400" dirty="0"/>
              <a:t> a, b, c</a:t>
            </a:r>
            <a:r>
              <a:rPr lang="ko-KR" altLang="en-US" sz="1400" dirty="0"/>
              <a:t>가 올라와 있다고</a:t>
            </a:r>
            <a:endParaRPr lang="en-US" altLang="ko-KR" sz="1400" dirty="0"/>
          </a:p>
          <a:p>
            <a:r>
              <a:rPr lang="ko-KR" altLang="en-US" sz="1400" dirty="0"/>
              <a:t> 가정한다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a</a:t>
            </a:r>
            <a:r>
              <a:rPr lang="ko-KR" altLang="en-US" sz="1400" dirty="0"/>
              <a:t>는 </a:t>
            </a:r>
            <a:r>
              <a:rPr lang="en-US" altLang="ko-KR" sz="1400" dirty="0"/>
              <a:t>0x10 </a:t>
            </a:r>
            <a:r>
              <a:rPr lang="ko-KR" altLang="en-US" sz="1400" dirty="0"/>
              <a:t>번지에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b</a:t>
            </a:r>
            <a:r>
              <a:rPr lang="ko-KR" altLang="en-US" sz="1400" dirty="0"/>
              <a:t>는 </a:t>
            </a:r>
            <a:r>
              <a:rPr lang="en-US" altLang="ko-KR" sz="1400" dirty="0"/>
              <a:t>0x20</a:t>
            </a:r>
            <a:r>
              <a:rPr lang="ko-KR" altLang="en-US" sz="1400" dirty="0"/>
              <a:t> 번지에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c</a:t>
            </a:r>
            <a:r>
              <a:rPr lang="ko-KR" altLang="en-US" sz="1400" dirty="0"/>
              <a:t>는 </a:t>
            </a:r>
            <a:r>
              <a:rPr lang="en-US" altLang="ko-KR" sz="1400" dirty="0"/>
              <a:t>0x30 </a:t>
            </a:r>
            <a:r>
              <a:rPr lang="ko-KR" altLang="en-US" sz="1400" dirty="0"/>
              <a:t>번지에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23528" y="2276872"/>
            <a:ext cx="8208912" cy="13849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23528" y="3844205"/>
            <a:ext cx="8208912" cy="13849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022231" y="5420593"/>
            <a:ext cx="4510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Load/Save</a:t>
            </a:r>
            <a:r>
              <a:rPr lang="ko-KR" altLang="en-US" sz="1600" dirty="0"/>
              <a:t>에서 메모리를 직접 지정하는 경우는</a:t>
            </a:r>
            <a:endParaRPr lang="en-US" altLang="ko-KR" sz="1600" dirty="0"/>
          </a:p>
          <a:p>
            <a:r>
              <a:rPr lang="ko-KR" altLang="en-US" sz="1600" dirty="0"/>
              <a:t>문제가 없다</a:t>
            </a:r>
            <a:r>
              <a:rPr lang="en-US" altLang="ko-KR" sz="1600" dirty="0"/>
              <a:t>.  </a:t>
            </a: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메모리가 커서 직접</a:t>
            </a:r>
            <a:endParaRPr lang="en-US" altLang="ko-KR" sz="1600" dirty="0"/>
          </a:p>
          <a:p>
            <a:r>
              <a:rPr lang="ko-KR" altLang="en-US" sz="1600" dirty="0"/>
              <a:t>지정할 수 없는 경우에는 어떻게 하는가</a:t>
            </a:r>
            <a:r>
              <a:rPr lang="en-US" altLang="ko-KR" sz="1600" dirty="0"/>
              <a:t>?</a:t>
            </a:r>
          </a:p>
          <a:p>
            <a:endParaRPr lang="ko-KR" altLang="en-US" sz="16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968682" y="4096684"/>
            <a:ext cx="2752509" cy="26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3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698891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컴퓨터의 설계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4986"/>
            <a:ext cx="259228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 Load/Save </a:t>
            </a:r>
            <a:r>
              <a:rPr lang="ko-KR" altLang="en-US" dirty="0"/>
              <a:t>사용 예 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예제 프로그램의 일부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c = 0;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c =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if (a == b) {</a:t>
            </a:r>
          </a:p>
          <a:p>
            <a:r>
              <a:rPr lang="en-US" altLang="ko-KR" dirty="0"/>
              <a:t>  ….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21192" y="2276872"/>
            <a:ext cx="32592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 err="1"/>
              <a:t>메인메모리에</a:t>
            </a:r>
            <a:r>
              <a:rPr lang="en-US" altLang="ko-KR" sz="1400" dirty="0"/>
              <a:t> a, b, c</a:t>
            </a:r>
            <a:r>
              <a:rPr lang="ko-KR" altLang="en-US" sz="1400" dirty="0"/>
              <a:t>가 올라와 있다고</a:t>
            </a:r>
            <a:endParaRPr lang="en-US" altLang="ko-KR" sz="1400" dirty="0"/>
          </a:p>
          <a:p>
            <a:r>
              <a:rPr lang="ko-KR" altLang="en-US" sz="1400" dirty="0"/>
              <a:t> 가정한다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a</a:t>
            </a:r>
            <a:r>
              <a:rPr lang="ko-KR" altLang="en-US" sz="1400" dirty="0"/>
              <a:t>는 </a:t>
            </a:r>
            <a:r>
              <a:rPr lang="en-US" altLang="ko-KR" sz="1400" dirty="0"/>
              <a:t>0x10 </a:t>
            </a:r>
            <a:r>
              <a:rPr lang="ko-KR" altLang="en-US" sz="1400" dirty="0"/>
              <a:t>번지에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b="1" dirty="0"/>
              <a:t>b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0x100</a:t>
            </a:r>
            <a:r>
              <a:rPr lang="ko-KR" altLang="en-US" sz="1400" b="1" dirty="0"/>
              <a:t> 번지에</a:t>
            </a:r>
            <a:r>
              <a:rPr lang="en-US" altLang="ko-KR" sz="1400" b="1" dirty="0"/>
              <a:t>,</a:t>
            </a:r>
          </a:p>
          <a:p>
            <a:r>
              <a:rPr lang="en-US" altLang="ko-KR" sz="1400" dirty="0"/>
              <a:t> c</a:t>
            </a:r>
            <a:r>
              <a:rPr lang="ko-KR" altLang="en-US" sz="1400" dirty="0"/>
              <a:t>는 </a:t>
            </a:r>
            <a:r>
              <a:rPr lang="en-US" altLang="ko-KR" sz="1400" dirty="0"/>
              <a:t>0x20 </a:t>
            </a:r>
            <a:r>
              <a:rPr lang="ko-KR" altLang="en-US" sz="1400" dirty="0"/>
              <a:t>번지에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23528" y="2276872"/>
            <a:ext cx="8208912" cy="13849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23528" y="3844205"/>
            <a:ext cx="8208912" cy="13849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131840" y="908720"/>
            <a:ext cx="58259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InDirect</a:t>
            </a:r>
            <a:r>
              <a:rPr lang="en-US" altLang="ko-KR" sz="1600" dirty="0"/>
              <a:t> </a:t>
            </a:r>
            <a:r>
              <a:rPr lang="ko-KR" altLang="en-US" sz="1600" dirty="0"/>
              <a:t>모드를 사용한 메모리 접근 사례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b="1" dirty="0">
                <a:sym typeface="Wingdings" panose="05000000000000000000" pitchFamily="2" charset="2"/>
              </a:rPr>
              <a:t>[ 0x30 ]</a:t>
            </a:r>
            <a:r>
              <a:rPr lang="ko-KR" altLang="en-US" sz="1600" b="1" dirty="0">
                <a:sym typeface="Wingdings" panose="05000000000000000000" pitchFamily="2" charset="2"/>
              </a:rPr>
              <a:t>과 같이 </a:t>
            </a:r>
            <a:r>
              <a:rPr lang="en-US" altLang="ko-KR" sz="1600" b="1" dirty="0">
                <a:sym typeface="Wingdings" panose="05000000000000000000" pitchFamily="2" charset="2"/>
              </a:rPr>
              <a:t>[ ]</a:t>
            </a:r>
            <a:r>
              <a:rPr lang="ko-KR" altLang="en-US" sz="1600" b="1" dirty="0">
                <a:sym typeface="Wingdings" panose="05000000000000000000" pitchFamily="2" charset="2"/>
              </a:rPr>
              <a:t>을 사용하여 표시한다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sym typeface="Wingdings" panose="05000000000000000000" pitchFamily="2" charset="2"/>
              </a:rPr>
              <a:t>포인터의 개념 과 연계되는 </a:t>
            </a:r>
            <a:r>
              <a:rPr lang="ko-KR" altLang="en-US" sz="1600">
                <a:sym typeface="Wingdings" panose="05000000000000000000" pitchFamily="2" charset="2"/>
              </a:rPr>
              <a:t>것</a:t>
            </a:r>
            <a:r>
              <a:rPr lang="en-US" altLang="ko-KR" sz="1600">
                <a:sym typeface="Wingdings" panose="05000000000000000000" pitchFamily="2" charset="2"/>
              </a:rPr>
              <a:t>!!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b="1">
                <a:sym typeface="Wingdings" panose="05000000000000000000" pitchFamily="2" charset="2"/>
              </a:rPr>
              <a:t>앞의 미사용 </a:t>
            </a:r>
            <a:r>
              <a:rPr lang="en-US" altLang="ko-KR" sz="1600" b="1">
                <a:sym typeface="Wingdings" panose="05000000000000000000" pitchFamily="2" charset="2"/>
              </a:rPr>
              <a:t>2</a:t>
            </a:r>
            <a:r>
              <a:rPr lang="ko-KR" altLang="en-US" sz="1600" b="1">
                <a:sym typeface="Wingdings" panose="05000000000000000000" pitchFamily="2" charset="2"/>
              </a:rPr>
              <a:t>비트를 이용하여 </a:t>
            </a:r>
            <a:r>
              <a:rPr lang="en-US" altLang="ko-KR" sz="1600">
                <a:sym typeface="Wingdings" panose="05000000000000000000" pitchFamily="2" charset="2"/>
              </a:rPr>
              <a:t>Indirect </a:t>
            </a:r>
            <a:r>
              <a:rPr lang="ko-KR" altLang="en-US" sz="1600">
                <a:sym typeface="Wingdings" panose="05000000000000000000" pitchFamily="2" charset="2"/>
              </a:rPr>
              <a:t>모드임을 설정한다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(</a:t>
            </a:r>
            <a:r>
              <a:rPr lang="ko-KR" altLang="en-US" sz="1600">
                <a:sym typeface="Wingdings" panose="05000000000000000000" pitchFamily="2" charset="2"/>
              </a:rPr>
              <a:t>예 </a:t>
            </a:r>
            <a:r>
              <a:rPr lang="en-US" altLang="ko-KR" sz="1600">
                <a:sym typeface="Wingdings" panose="05000000000000000000" pitchFamily="2" charset="2"/>
              </a:rPr>
              <a:t>: 01 ADD r2 30 </a:t>
            </a:r>
            <a:r>
              <a:rPr lang="ko-KR" altLang="en-US" sz="1600">
                <a:sym typeface="Wingdings" panose="05000000000000000000" pitchFamily="2" charset="2"/>
              </a:rPr>
              <a:t>인 경우</a:t>
            </a:r>
            <a:r>
              <a:rPr lang="en-US" altLang="ko-KR" sz="1600">
                <a:sym typeface="Wingdings" panose="05000000000000000000" pitchFamily="2" charset="2"/>
              </a:rPr>
              <a:t>, 30</a:t>
            </a:r>
            <a:r>
              <a:rPr lang="ko-KR" altLang="en-US" sz="1600">
                <a:sym typeface="Wingdings" panose="05000000000000000000" pitchFamily="2" charset="2"/>
              </a:rPr>
              <a:t>이 값이 아니고 주소가된다</a:t>
            </a:r>
            <a:r>
              <a:rPr lang="en-US" altLang="ko-KR" sz="1600">
                <a:sym typeface="Wingdings" panose="05000000000000000000" pitchFamily="2" charset="2"/>
              </a:rPr>
              <a:t>)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3998093"/>
            <a:ext cx="554461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LOAD r1, 0x10  </a:t>
            </a:r>
            <a:r>
              <a:rPr lang="en-US" altLang="ko-KR" sz="1400" dirty="0"/>
              <a:t>//r1</a:t>
            </a:r>
            <a:r>
              <a:rPr lang="ko-KR" altLang="en-US" sz="1400" dirty="0"/>
              <a:t>에 </a:t>
            </a:r>
            <a:r>
              <a:rPr lang="en-US" altLang="ko-KR" sz="1400" dirty="0"/>
              <a:t>10</a:t>
            </a:r>
            <a:r>
              <a:rPr lang="ko-KR" altLang="en-US" sz="1400" dirty="0"/>
              <a:t>번지의 값을 올린다</a:t>
            </a:r>
            <a:endParaRPr lang="en-US" altLang="ko-KR" sz="1400" dirty="0"/>
          </a:p>
          <a:p>
            <a:r>
              <a:rPr lang="en-US" altLang="ko-KR" sz="1400" dirty="0"/>
              <a:t>// b</a:t>
            </a:r>
            <a:r>
              <a:rPr lang="ko-KR" altLang="en-US" sz="1400" dirty="0"/>
              <a:t>가 </a:t>
            </a: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 100(=256)</a:t>
            </a:r>
            <a:r>
              <a:rPr lang="ko-KR" altLang="en-US" sz="1400" dirty="0"/>
              <a:t>에 있으므로 </a:t>
            </a:r>
            <a:r>
              <a:rPr lang="en-US" altLang="ko-KR" sz="1400" dirty="0"/>
              <a:t>3</a:t>
            </a:r>
            <a:r>
              <a:rPr lang="ko-KR" altLang="en-US" sz="1400" dirty="0"/>
              <a:t>비트로 지정할 수 없다</a:t>
            </a:r>
            <a:endParaRPr lang="en-US" altLang="ko-KR" sz="1400" dirty="0"/>
          </a:p>
          <a:p>
            <a:r>
              <a:rPr lang="en-US" altLang="ko-KR" sz="1400" dirty="0"/>
              <a:t>// Indirect </a:t>
            </a:r>
            <a:r>
              <a:rPr lang="ko-KR" altLang="en-US" sz="1400" dirty="0"/>
              <a:t>모드로 전환한다</a:t>
            </a:r>
            <a:r>
              <a:rPr lang="en-US" altLang="ko-KR" sz="1400" dirty="0"/>
              <a:t>. 256=16*16 </a:t>
            </a:r>
            <a:r>
              <a:rPr lang="ko-KR" altLang="en-US" sz="1400" dirty="0"/>
              <a:t>이므로 아래와 같이 계산</a:t>
            </a:r>
            <a:endParaRPr lang="en-US" altLang="ko-KR" sz="1400" dirty="0"/>
          </a:p>
          <a:p>
            <a:r>
              <a:rPr lang="en-US" altLang="ko-KR" sz="1400" b="1" dirty="0"/>
              <a:t>MUL r0, 4, 4</a:t>
            </a:r>
          </a:p>
          <a:p>
            <a:r>
              <a:rPr lang="en-US" altLang="ko-KR" sz="1400" b="1" dirty="0"/>
              <a:t>MUL r2, 4, 4</a:t>
            </a:r>
          </a:p>
          <a:p>
            <a:r>
              <a:rPr lang="en-US" altLang="ko-KR" sz="1400" b="1" dirty="0"/>
              <a:t>MUL r3, r0, r2  </a:t>
            </a:r>
            <a:r>
              <a:rPr lang="en-US" altLang="ko-KR" sz="1400" dirty="0"/>
              <a:t>//r3</a:t>
            </a:r>
            <a:r>
              <a:rPr lang="ko-KR" altLang="en-US" sz="1400" dirty="0"/>
              <a:t>에는 </a:t>
            </a:r>
            <a:r>
              <a:rPr lang="en-US" altLang="ko-KR" sz="1400" dirty="0"/>
              <a:t>256(0x100)</a:t>
            </a:r>
            <a:r>
              <a:rPr lang="ko-KR" altLang="en-US" sz="1400" dirty="0"/>
              <a:t>의 값이 들어간다</a:t>
            </a:r>
            <a:endParaRPr lang="en-US" altLang="ko-KR" sz="1400" dirty="0"/>
          </a:p>
          <a:p>
            <a:r>
              <a:rPr lang="en-US" altLang="ko-KR" sz="1400" b="1" dirty="0"/>
              <a:t>STORE r3, 0x30 </a:t>
            </a:r>
            <a:r>
              <a:rPr lang="en-US" altLang="ko-KR" sz="1400" dirty="0"/>
              <a:t>//256</a:t>
            </a:r>
            <a:r>
              <a:rPr lang="ko-KR" altLang="en-US" sz="1400" dirty="0"/>
              <a:t>을 </a:t>
            </a:r>
            <a:r>
              <a:rPr lang="en-US" altLang="ko-KR" sz="1400" dirty="0"/>
              <a:t>30</a:t>
            </a:r>
            <a:r>
              <a:rPr lang="ko-KR" altLang="en-US" sz="1400" dirty="0"/>
              <a:t>번지에 저장</a:t>
            </a:r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이제 시작한다</a:t>
            </a:r>
            <a:r>
              <a:rPr lang="en-US" altLang="ko-KR" sz="1400" dirty="0"/>
              <a:t>…..</a:t>
            </a:r>
          </a:p>
          <a:p>
            <a:r>
              <a:rPr lang="en-US" altLang="ko-KR" sz="1400" b="1" dirty="0"/>
              <a:t>LOAD r2, [0x30] </a:t>
            </a:r>
            <a:r>
              <a:rPr lang="en-US" altLang="ko-KR" sz="1400" dirty="0"/>
              <a:t>//30</a:t>
            </a:r>
            <a:r>
              <a:rPr lang="ko-KR" altLang="en-US" sz="1400" dirty="0"/>
              <a:t>번지의 값이 가리키는 주소의 값을 </a:t>
            </a:r>
            <a:r>
              <a:rPr lang="en-US" altLang="ko-KR" sz="1400" dirty="0"/>
              <a:t>r2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r>
              <a:rPr lang="en-US" altLang="ko-KR" sz="1400" b="1" dirty="0"/>
              <a:t>ADD r3, r1, r2</a:t>
            </a:r>
          </a:p>
          <a:p>
            <a:r>
              <a:rPr lang="en-US" altLang="ko-KR" sz="1400" b="1" dirty="0"/>
              <a:t>STORE r3, 0x30</a:t>
            </a:r>
            <a:endParaRPr lang="ko-KR" altLang="en-US" sz="1400" b="1" dirty="0"/>
          </a:p>
        </p:txBody>
      </p:sp>
      <p:sp>
        <p:nvSpPr>
          <p:cNvPr id="2" name="오른쪽 화살표 1"/>
          <p:cNvSpPr/>
          <p:nvPr/>
        </p:nvSpPr>
        <p:spPr>
          <a:xfrm>
            <a:off x="1691680" y="4135412"/>
            <a:ext cx="1368152" cy="229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83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컴퓨터의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340768"/>
            <a:ext cx="79784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/>
              <a:t>보충 </a:t>
            </a:r>
            <a:r>
              <a:rPr lang="en-US" altLang="ko-KR" dirty="0"/>
              <a:t>]  CISC / RISC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1400" dirty="0"/>
              <a:t>컴퓨터의 명령어를 구성하는 방식은 여러가지가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CISC : Complex Instruction Set Computer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ko-KR" altLang="en-US" sz="1400" dirty="0"/>
              <a:t>명령어의 종류가 다양하며</a:t>
            </a:r>
            <a:r>
              <a:rPr lang="en-US" altLang="ko-KR" sz="1400" dirty="0"/>
              <a:t>, </a:t>
            </a:r>
            <a:r>
              <a:rPr lang="ko-KR" altLang="en-US" sz="1400" dirty="0"/>
              <a:t>길이가 다르다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RISC : Reduced Instruction Set Computer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ko-KR" altLang="en-US" sz="1400" dirty="0"/>
              <a:t>명령어의 종류가 제한적이며</a:t>
            </a:r>
            <a:r>
              <a:rPr lang="en-US" altLang="ko-KR" sz="1400" dirty="0"/>
              <a:t>, </a:t>
            </a:r>
            <a:r>
              <a:rPr lang="ko-KR" altLang="en-US" sz="1400" dirty="0"/>
              <a:t>동일한 길이를 가진다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앞페이지의 사례처럼</a:t>
            </a:r>
            <a:r>
              <a:rPr lang="en-US" altLang="ko-KR" sz="1400" dirty="0"/>
              <a:t>, CISC</a:t>
            </a:r>
            <a:r>
              <a:rPr lang="ko-KR" altLang="en-US" sz="1400" dirty="0"/>
              <a:t>에서는 한가지 명령어로 가능한 작업을</a:t>
            </a:r>
            <a:r>
              <a:rPr lang="en-US" altLang="ko-KR" sz="1400" dirty="0"/>
              <a:t>, RISC</a:t>
            </a:r>
            <a:r>
              <a:rPr lang="ko-KR" altLang="en-US" sz="1400" dirty="0"/>
              <a:t>에서는 여러 단순 작업의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반복을 통하여 해결한다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>
                <a:sym typeface="Wingdings" panose="05000000000000000000" pitchFamily="2" charset="2"/>
              </a:rPr>
              <a:t> RISC</a:t>
            </a:r>
            <a:r>
              <a:rPr lang="ko-KR" altLang="en-US" sz="1400" dirty="0">
                <a:sym typeface="Wingdings" panose="05000000000000000000" pitchFamily="2" charset="2"/>
              </a:rPr>
              <a:t>가 </a:t>
            </a:r>
            <a:r>
              <a:rPr lang="en-US" altLang="ko-KR" sz="1400" dirty="0" err="1">
                <a:sym typeface="Wingdings" panose="05000000000000000000" pitchFamily="2" charset="2"/>
              </a:rPr>
              <a:t>PipeLine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기법을 도입할 수 있어서 성능 향상을 기대할 수 있다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 </a:t>
            </a:r>
            <a:r>
              <a:rPr lang="ko-KR" altLang="en-US" sz="1400" dirty="0">
                <a:sym typeface="Wingdings" panose="05000000000000000000" pitchFamily="2" charset="2"/>
              </a:rPr>
              <a:t>인텔의 </a:t>
            </a:r>
            <a:r>
              <a:rPr lang="en-US" altLang="ko-KR" sz="1400" dirty="0">
                <a:sym typeface="Wingdings" panose="05000000000000000000" pitchFamily="2" charset="2"/>
              </a:rPr>
              <a:t>CPU</a:t>
            </a:r>
            <a:r>
              <a:rPr lang="ko-KR" altLang="en-US" sz="1400" dirty="0"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sym typeface="Wingdings" panose="05000000000000000000" pitchFamily="2" charset="2"/>
              </a:rPr>
              <a:t>CISC</a:t>
            </a:r>
            <a:r>
              <a:rPr lang="ko-KR" altLang="en-US" sz="1400" dirty="0"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sym typeface="Wingdings" panose="05000000000000000000" pitchFamily="2" charset="2"/>
              </a:rPr>
              <a:t>RISC</a:t>
            </a:r>
            <a:r>
              <a:rPr lang="ko-KR" altLang="en-US" sz="1400" dirty="0">
                <a:sym typeface="Wingdings" panose="05000000000000000000" pitchFamily="2" charset="2"/>
              </a:rPr>
              <a:t>를 혼합한 형태로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다양한 명령어가 동일한 길이를 가지도록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     </a:t>
            </a:r>
            <a:r>
              <a:rPr lang="ko-KR" altLang="en-US" sz="1400" dirty="0">
                <a:sym typeface="Wingdings" panose="05000000000000000000" pitchFamily="2" charset="2"/>
              </a:rPr>
              <a:t>구성되어 있다</a:t>
            </a:r>
            <a:r>
              <a:rPr lang="en-US" altLang="ko-KR" sz="1400" dirty="0">
                <a:sym typeface="Wingdings" panose="05000000000000000000" pitchFamily="2" charset="2"/>
              </a:rPr>
              <a:t>.  (</a:t>
            </a:r>
            <a:r>
              <a:rPr lang="ko-KR" altLang="en-US" sz="1400" dirty="0">
                <a:sym typeface="Wingdings" panose="05000000000000000000" pitchFamily="2" charset="2"/>
              </a:rPr>
              <a:t>이유</a:t>
            </a:r>
            <a:r>
              <a:rPr lang="en-US" altLang="ko-KR" sz="1400" dirty="0">
                <a:sym typeface="Wingdings" panose="05000000000000000000" pitchFamily="2" charset="2"/>
              </a:rPr>
              <a:t>: CISC </a:t>
            </a:r>
            <a:r>
              <a:rPr lang="ko-KR" altLang="en-US" sz="1400" dirty="0">
                <a:sym typeface="Wingdings" panose="05000000000000000000" pitchFamily="2" charset="2"/>
              </a:rPr>
              <a:t>시절에 </a:t>
            </a:r>
            <a:r>
              <a:rPr lang="en-US" altLang="ko-KR" sz="1400" dirty="0">
                <a:sym typeface="Wingdings" panose="05000000000000000000" pitchFamily="2" charset="2"/>
              </a:rPr>
              <a:t>CPU</a:t>
            </a:r>
            <a:r>
              <a:rPr lang="ko-KR" altLang="en-US" sz="1400" dirty="0">
                <a:sym typeface="Wingdings" panose="05000000000000000000" pitchFamily="2" charset="2"/>
              </a:rPr>
              <a:t>를 개발했기 때문</a:t>
            </a:r>
            <a:r>
              <a:rPr lang="en-US" altLang="ko-KR" sz="1400" dirty="0">
                <a:sym typeface="Wingdings" panose="05000000000000000000" pitchFamily="2" charset="2"/>
              </a:rPr>
              <a:t>….)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24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2564904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프로세스 개념과 생성</a:t>
            </a:r>
          </a:p>
        </p:txBody>
      </p:sp>
    </p:spTree>
    <p:extLst>
      <p:ext uri="{BB962C8B-B14F-4D97-AF65-F5344CB8AC3E}">
        <p14:creationId xmlns:p14="http://schemas.microsoft.com/office/powerpoint/2010/main" val="2031474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프로세스의 생성과 소멸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978" y="1082634"/>
            <a:ext cx="892103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프로세스란 </a:t>
            </a:r>
            <a:r>
              <a:rPr lang="en-US" altLang="ko-KR" sz="1600" b="1" dirty="0"/>
              <a:t>? 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프로그램이 메모리를 할당 받은 것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프로세스가 할당 받은 메모리의 모양은 다음과 같다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프로세스마다 </a:t>
            </a:r>
            <a:r>
              <a:rPr lang="en-US" altLang="ko-KR" sz="1400" dirty="0"/>
              <a:t>4M </a:t>
            </a:r>
            <a:r>
              <a:rPr lang="ko-KR" altLang="en-US" sz="1400" dirty="0"/>
              <a:t>정도의 메모리를 할당 받고</a:t>
            </a:r>
            <a:r>
              <a:rPr lang="en-US" altLang="ko-KR" sz="1400" dirty="0"/>
              <a:t>, </a:t>
            </a:r>
            <a:r>
              <a:rPr lang="ko-KR" altLang="en-US" sz="1400" dirty="0"/>
              <a:t>할당 받은 </a:t>
            </a:r>
            <a:r>
              <a:rPr lang="en-US" altLang="ko-KR" sz="1400" dirty="0"/>
              <a:t>4M(--.&gt;</a:t>
            </a:r>
            <a:r>
              <a:rPr lang="ko-KR" altLang="en-US" sz="1400" dirty="0"/>
              <a:t>운영체제 종속</a:t>
            </a:r>
            <a:r>
              <a:rPr lang="en-US" altLang="ko-KR" sz="1400" dirty="0"/>
              <a:t>)</a:t>
            </a:r>
            <a:r>
              <a:rPr lang="ko-KR" altLang="en-US" sz="1400" dirty="0"/>
              <a:t>의 구조는 아래와 같다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컴퓨터의 메모리에는 여러 프로세스가 아래와 같은 형태의 메모리를 각각 할당 받고 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3328" y="2769679"/>
            <a:ext cx="259228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명령어</a:t>
            </a:r>
            <a:endParaRPr lang="en-US" altLang="ko-KR" dirty="0"/>
          </a:p>
          <a:p>
            <a:pPr algn="ctr"/>
            <a:r>
              <a:rPr lang="en-US" altLang="ko-KR" dirty="0"/>
              <a:t>(Instruction Set)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1558" y="3425442"/>
            <a:ext cx="259228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전역변수</a:t>
            </a:r>
            <a:endParaRPr lang="en-US" altLang="ko-KR" dirty="0"/>
          </a:p>
          <a:p>
            <a:pPr algn="ctr"/>
            <a:r>
              <a:rPr lang="en-US" altLang="ko-KR" dirty="0"/>
              <a:t>(Static Variable)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3328" y="4075331"/>
            <a:ext cx="25922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8694" y="293895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Code </a:t>
            </a:r>
            <a:r>
              <a:rPr lang="ko-KR" altLang="en-US" sz="1400" b="1" dirty="0"/>
              <a:t>영역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775" y="3602913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Data </a:t>
            </a:r>
            <a:r>
              <a:rPr lang="ko-KR" altLang="en-US" sz="1400" b="1" dirty="0"/>
              <a:t>영역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2775" y="4112982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Heap </a:t>
            </a:r>
            <a:r>
              <a:rPr lang="ko-KR" altLang="en-US" sz="1400" b="1" dirty="0"/>
              <a:t>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624" y="5914371"/>
            <a:ext cx="105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Stack </a:t>
            </a:r>
            <a:r>
              <a:rPr lang="ko-KR" altLang="en-US" sz="1400" b="1" dirty="0"/>
              <a:t>영역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243558" y="2780928"/>
            <a:ext cx="1227666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256102" y="3356992"/>
            <a:ext cx="1227666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59632" y="4077072"/>
            <a:ext cx="1227666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259632" y="6669360"/>
            <a:ext cx="1227666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708140" y="4167473"/>
            <a:ext cx="512" cy="5636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707952" y="5721843"/>
            <a:ext cx="188" cy="6945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5246" y="4482156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개발자가 할당</a:t>
            </a:r>
            <a:endParaRPr lang="en-US" altLang="ko-KR" sz="1200"/>
          </a:p>
          <a:p>
            <a:pPr algn="ctr"/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객체</a:t>
            </a:r>
            <a:r>
              <a:rPr lang="en-US" altLang="ko-KR" sz="1200" dirty="0"/>
              <a:t>,</a:t>
            </a:r>
          </a:p>
          <a:p>
            <a:pPr algn="ctr"/>
            <a:r>
              <a:rPr lang="ko-KR" altLang="en-US" sz="1200" dirty="0"/>
              <a:t>동적할당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malloc</a:t>
            </a:r>
            <a:r>
              <a:rPr lang="en-US" altLang="ko-KR" sz="1200" dirty="0"/>
              <a:t>…)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262899" y="2952351"/>
            <a:ext cx="281840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</a:rPr>
              <a:t>예제 프로그램 </a:t>
            </a:r>
            <a:r>
              <a:rPr lang="en-US" altLang="ko-KR" sz="1400" b="1" dirty="0">
                <a:latin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void main() {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            </a:t>
            </a:r>
            <a:r>
              <a:rPr lang="en-US" altLang="ko-KR" sz="1400" b="1" dirty="0" err="1">
                <a:latin typeface="맑은 고딕" panose="020B0503020000020004" pitchFamily="50" charset="-127"/>
              </a:rPr>
              <a:t>int</a:t>
            </a:r>
            <a:r>
              <a:rPr lang="en-US" altLang="ko-KR" sz="1400" b="1" dirty="0">
                <a:latin typeface="맑은 고딕" panose="020B0503020000020004" pitchFamily="50" charset="-127"/>
              </a:rPr>
              <a:t> c;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            c=function(1, 2);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 err="1">
                <a:latin typeface="맑은 고딕" panose="020B0503020000020004" pitchFamily="50" charset="-127"/>
              </a:rPr>
              <a:t>int</a:t>
            </a:r>
            <a:r>
              <a:rPr lang="en-US" altLang="ko-KR" sz="1400" b="1" dirty="0">
                <a:latin typeface="맑은 고딕" panose="020B0503020000020004" pitchFamily="50" charset="-127"/>
              </a:rPr>
              <a:t> function(</a:t>
            </a:r>
            <a:r>
              <a:rPr lang="en-US" altLang="ko-KR" sz="1400" b="1" dirty="0" err="1">
                <a:latin typeface="맑은 고딕" panose="020B0503020000020004" pitchFamily="50" charset="-127"/>
              </a:rPr>
              <a:t>int</a:t>
            </a:r>
            <a:r>
              <a:rPr lang="en-US" altLang="ko-KR" sz="1400" b="1" dirty="0">
                <a:latin typeface="맑은 고딕" panose="020B0503020000020004" pitchFamily="50" charset="-127"/>
              </a:rPr>
              <a:t> a, </a:t>
            </a:r>
            <a:r>
              <a:rPr lang="en-US" altLang="ko-KR" sz="1400" b="1" dirty="0" err="1">
                <a:latin typeface="맑은 고딕" panose="020B0503020000020004" pitchFamily="50" charset="-127"/>
              </a:rPr>
              <a:t>int</a:t>
            </a:r>
            <a:r>
              <a:rPr lang="en-US" altLang="ko-KR" sz="1400" b="1" dirty="0">
                <a:latin typeface="맑은 고딕" panose="020B0503020000020004" pitchFamily="50" charset="-127"/>
              </a:rPr>
              <a:t> b){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            char buffer[10];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            a=</a:t>
            </a:r>
            <a:r>
              <a:rPr lang="en-US" altLang="ko-KR" sz="1400" b="1" dirty="0" err="1">
                <a:latin typeface="맑은 고딕" panose="020B0503020000020004" pitchFamily="50" charset="-127"/>
              </a:rPr>
              <a:t>a+b</a:t>
            </a:r>
            <a:r>
              <a:rPr lang="en-US" altLang="ko-KR" sz="1400" b="1" dirty="0">
                <a:latin typeface="맑은 고딕" panose="020B0503020000020004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            return a;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}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105246" y="6207695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지역변수</a:t>
            </a:r>
            <a:endParaRPr lang="en-US" altLang="ko-KR" sz="1200" dirty="0"/>
          </a:p>
          <a:p>
            <a:pPr algn="ctr"/>
            <a:r>
              <a:rPr lang="ko-KR" altLang="en-US" sz="1200" dirty="0"/>
              <a:t>전달인자 정보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981059" y="6286494"/>
            <a:ext cx="1656184" cy="310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int</a:t>
            </a:r>
            <a:r>
              <a:rPr lang="en-US" altLang="ko-KR">
                <a:solidFill>
                  <a:schemeClr val="tx1"/>
                </a:solidFill>
              </a:rPr>
              <a:t> 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5926454"/>
            <a:ext cx="1656184" cy="310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5566414"/>
            <a:ext cx="1656184" cy="310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7824" y="5192254"/>
            <a:ext cx="1656184" cy="310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buffer10]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5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2564904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내용의 구분을 위한 공백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1583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54258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프로세스의 스케줄링과 상태 변화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596" y="1124744"/>
            <a:ext cx="6718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한 개의 </a:t>
            </a:r>
            <a:r>
              <a:rPr lang="en-US" altLang="ko-KR" sz="1400" dirty="0"/>
              <a:t>CPU</a:t>
            </a:r>
            <a:r>
              <a:rPr lang="ko-KR" altLang="en-US" sz="1400" dirty="0"/>
              <a:t>로 여러 작업을 수행하기 위해서는 프로세스의 상태를 관리해야 한다</a:t>
            </a:r>
          </a:p>
        </p:txBody>
      </p:sp>
      <p:sp>
        <p:nvSpPr>
          <p:cNvPr id="3" name="타원 2"/>
          <p:cNvSpPr/>
          <p:nvPr/>
        </p:nvSpPr>
        <p:spPr>
          <a:xfrm>
            <a:off x="683568" y="2664660"/>
            <a:ext cx="864096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20620" y="3672772"/>
            <a:ext cx="999252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67768" y="2103739"/>
            <a:ext cx="1277380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Running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92080" y="3410393"/>
            <a:ext cx="1152128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96336" y="2304620"/>
            <a:ext cx="927720" cy="5844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5"/>
            <a:endCxn id="7" idx="1"/>
          </p:cNvCxnSpPr>
          <p:nvPr/>
        </p:nvCxnSpPr>
        <p:spPr>
          <a:xfrm>
            <a:off x="1421120" y="3156361"/>
            <a:ext cx="1145837" cy="600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0"/>
            <a:endCxn id="8" idx="3"/>
          </p:cNvCxnSpPr>
          <p:nvPr/>
        </p:nvCxnSpPr>
        <p:spPr>
          <a:xfrm flipV="1">
            <a:off x="2920246" y="2595440"/>
            <a:ext cx="334590" cy="1077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7" idx="7"/>
          </p:cNvCxnSpPr>
          <p:nvPr/>
        </p:nvCxnSpPr>
        <p:spPr>
          <a:xfrm flipH="1">
            <a:off x="3273535" y="2664660"/>
            <a:ext cx="292922" cy="1092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6"/>
            <a:endCxn id="9" idx="1"/>
          </p:cNvCxnSpPr>
          <p:nvPr/>
        </p:nvCxnSpPr>
        <p:spPr>
          <a:xfrm>
            <a:off x="4345148" y="2391771"/>
            <a:ext cx="1115657" cy="1102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2"/>
            <a:endCxn id="7" idx="6"/>
          </p:cNvCxnSpPr>
          <p:nvPr/>
        </p:nvCxnSpPr>
        <p:spPr>
          <a:xfrm flipH="1">
            <a:off x="3419872" y="3698425"/>
            <a:ext cx="1872208" cy="262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7"/>
            <a:endCxn id="10" idx="3"/>
          </p:cNvCxnSpPr>
          <p:nvPr/>
        </p:nvCxnSpPr>
        <p:spPr>
          <a:xfrm flipV="1">
            <a:off x="6275483" y="2803478"/>
            <a:ext cx="1456714" cy="69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7575" y="30262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89563" y="28365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78838" y="309977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83820" y="231047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03875" y="3433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6213" y="275859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51977" y="259785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데이터입출력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2156981" y="1628800"/>
            <a:ext cx="2526073" cy="305208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100565" y="4702611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)CPU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스케률링</a:t>
            </a:r>
            <a:r>
              <a:rPr lang="ko-KR" altLang="en-US" sz="1400" dirty="0"/>
              <a:t> 기법에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따라 상태가 변하는 상태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568" y="5272751"/>
            <a:ext cx="78454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 dirty="0"/>
              <a:t>컨텍스트 스위칭</a:t>
            </a:r>
            <a:r>
              <a:rPr lang="en-US" altLang="ko-KR" sz="1400" b="1" dirty="0"/>
              <a:t>(Context Switching) ]</a:t>
            </a:r>
          </a:p>
          <a:p>
            <a:endParaRPr lang="en-US" altLang="ko-KR" sz="1400" dirty="0"/>
          </a:p>
          <a:p>
            <a:r>
              <a:rPr lang="en-US" altLang="ko-KR" sz="1400" dirty="0"/>
              <a:t>CPU</a:t>
            </a:r>
            <a:r>
              <a:rPr lang="ko-KR" altLang="en-US" sz="1400" dirty="0"/>
              <a:t>내에 존재하는 레지스터들은 현재 실행 중에 있는 프로세스 관련 데이터들로 채워진다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스케쥴링에</a:t>
            </a:r>
            <a:r>
              <a:rPr lang="ko-KR" altLang="en-US" sz="1400" dirty="0"/>
              <a:t> 의해 </a:t>
            </a:r>
            <a:r>
              <a:rPr lang="en-US" altLang="ko-KR" sz="1400" dirty="0"/>
              <a:t>A</a:t>
            </a:r>
            <a:r>
              <a:rPr lang="ko-KR" altLang="en-US" sz="1400" dirty="0"/>
              <a:t>에서 </a:t>
            </a:r>
            <a:r>
              <a:rPr lang="en-US" altLang="ko-KR" sz="1400" dirty="0"/>
              <a:t>B</a:t>
            </a:r>
            <a:r>
              <a:rPr lang="ko-KR" altLang="en-US" sz="1400" dirty="0"/>
              <a:t>로 바뀌게 되면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메모리에 있는 </a:t>
            </a:r>
            <a:r>
              <a:rPr lang="en-US" altLang="ko-KR" sz="1400" dirty="0"/>
              <a:t>B </a:t>
            </a:r>
            <a:r>
              <a:rPr lang="ko-KR" altLang="en-US" sz="1400" dirty="0"/>
              <a:t>데이터가 레지스터로 올라오고</a:t>
            </a:r>
            <a:endParaRPr lang="en-US" altLang="ko-KR" sz="1400" dirty="0"/>
          </a:p>
          <a:p>
            <a:r>
              <a:rPr lang="en-US" altLang="ko-KR" sz="1400" dirty="0"/>
              <a:t>A</a:t>
            </a:r>
            <a:r>
              <a:rPr lang="ko-KR" altLang="en-US" sz="1400" dirty="0"/>
              <a:t>의 데이터는 메모리로 내려가게 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이것을 컨텍스트 </a:t>
            </a:r>
            <a:r>
              <a:rPr lang="ko-KR" altLang="en-US" sz="1400" dirty="0" err="1"/>
              <a:t>스위칭이라</a:t>
            </a:r>
            <a:r>
              <a:rPr lang="ko-KR" altLang="en-US" sz="1400" dirty="0"/>
              <a:t> 한다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시스템 부하가 크다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9343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33265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프로세스의 생성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1236636"/>
            <a:ext cx="917321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윈도우는 프로세스의 생성을 수행하는 </a:t>
            </a:r>
            <a:r>
              <a:rPr lang="en-US" altLang="ko-KR" sz="1600" b="1" dirty="0" err="1"/>
              <a:t>CreateProcess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함수를 제공한다</a:t>
            </a:r>
            <a:endParaRPr lang="en-US" altLang="ko-KR" sz="1600" b="1" dirty="0"/>
          </a:p>
          <a:p>
            <a:r>
              <a:rPr lang="ko-KR" altLang="en-US" sz="1600" b="1"/>
              <a:t>새로운 </a:t>
            </a:r>
            <a:r>
              <a:rPr lang="ko-KR" altLang="en-US" sz="1600" b="1" dirty="0"/>
              <a:t>프로세스의 생성을 위해서는 변수를 설정한 후에 </a:t>
            </a:r>
            <a:r>
              <a:rPr lang="en-US" altLang="ko-KR" sz="1600" b="1" dirty="0" err="1"/>
              <a:t>CreateProcess</a:t>
            </a:r>
            <a:r>
              <a:rPr lang="ko-KR" altLang="en-US" sz="1600" b="1" dirty="0"/>
              <a:t>를 수행하면 된다</a:t>
            </a:r>
            <a:endParaRPr lang="en-US" altLang="ko-KR" sz="1600" b="1" dirty="0"/>
          </a:p>
          <a:p>
            <a:endParaRPr lang="en-US" altLang="ko-KR" sz="1400" dirty="0"/>
          </a:p>
          <a:p>
            <a:r>
              <a:rPr lang="en-US" altLang="ko-KR" sz="1400" dirty="0"/>
              <a:t>BOOL </a:t>
            </a:r>
            <a:r>
              <a:rPr lang="en-US" altLang="ko-KR" sz="1400" dirty="0" err="1"/>
              <a:t>CreateProcess</a:t>
            </a:r>
            <a:r>
              <a:rPr lang="en-US" altLang="ko-KR" sz="1400" dirty="0"/>
              <a:t> (</a:t>
            </a:r>
          </a:p>
          <a:p>
            <a:r>
              <a:rPr lang="en-US" altLang="ko-KR" sz="1400" dirty="0"/>
              <a:t>	LPCTSTR </a:t>
            </a:r>
            <a:r>
              <a:rPr lang="en-US" altLang="ko-KR" sz="1400" err="1"/>
              <a:t>lpApplicationName</a:t>
            </a:r>
            <a:r>
              <a:rPr lang="en-US" altLang="ko-KR" sz="1400"/>
              <a:t>, //</a:t>
            </a:r>
            <a:r>
              <a:rPr lang="ko-KR" altLang="en-US" sz="1400"/>
              <a:t>설정된 디렉토리의 실행파일 이름</a:t>
            </a:r>
            <a:endParaRPr lang="en-US" altLang="ko-KR" sz="1400" dirty="0"/>
          </a:p>
          <a:p>
            <a:r>
              <a:rPr lang="en-US" altLang="ko-KR" sz="1400" dirty="0"/>
              <a:t>	LPTSTR </a:t>
            </a:r>
            <a:r>
              <a:rPr lang="en-US" altLang="ko-KR" sz="1400" err="1"/>
              <a:t>lpCommandLine</a:t>
            </a:r>
            <a:r>
              <a:rPr lang="en-US" altLang="ko-KR" sz="1400"/>
              <a:t>,  //</a:t>
            </a:r>
            <a:r>
              <a:rPr lang="ko-KR" altLang="en-US" sz="1400"/>
              <a:t>실행할 때 넘겨주는 인자</a:t>
            </a:r>
            <a:r>
              <a:rPr lang="en-US" altLang="ko-KR" sz="1400"/>
              <a:t>.(</a:t>
            </a:r>
            <a:r>
              <a:rPr lang="ko-KR" altLang="en-US" sz="1400"/>
              <a:t>예</a:t>
            </a:r>
            <a:r>
              <a:rPr lang="en-US" altLang="ko-KR" sz="1400"/>
              <a:t>: </a:t>
            </a:r>
            <a:r>
              <a:rPr lang="ko-KR" altLang="en-US" sz="1400"/>
              <a:t>실행파일 이름</a:t>
            </a:r>
            <a:r>
              <a:rPr lang="en-US" altLang="ko-KR" sz="1400"/>
              <a:t>)</a:t>
            </a:r>
            <a:endParaRPr lang="en-US" altLang="ko-KR" sz="1400" dirty="0"/>
          </a:p>
          <a:p>
            <a:r>
              <a:rPr lang="en-US" altLang="ko-KR" sz="1400" dirty="0"/>
              <a:t> 	LPSECURITY_ATTRIBUTES </a:t>
            </a:r>
            <a:r>
              <a:rPr lang="en-US" altLang="ko-KR" sz="1400" err="1"/>
              <a:t>lpProcessAttributes</a:t>
            </a:r>
            <a:r>
              <a:rPr lang="en-US" altLang="ko-KR" sz="1400"/>
              <a:t>, //</a:t>
            </a:r>
            <a:r>
              <a:rPr lang="ko-KR" altLang="en-US" sz="1400"/>
              <a:t>프로세스 보안 속성</a:t>
            </a:r>
            <a:r>
              <a:rPr lang="en-US" altLang="ko-KR" sz="1400"/>
              <a:t>, NULL</a:t>
            </a:r>
            <a:r>
              <a:rPr lang="ko-KR" altLang="en-US" sz="1400"/>
              <a:t>이면 디폴트 설정</a:t>
            </a:r>
            <a:endParaRPr lang="en-US" altLang="ko-KR" sz="1400" dirty="0"/>
          </a:p>
          <a:p>
            <a:r>
              <a:rPr lang="en-US" altLang="ko-KR" sz="1400" dirty="0"/>
              <a:t>	LPSECURITY_ATTRIBUTES </a:t>
            </a:r>
            <a:r>
              <a:rPr lang="en-US" altLang="ko-KR" sz="1400" err="1"/>
              <a:t>lpThreadAttributes</a:t>
            </a:r>
            <a:r>
              <a:rPr lang="en-US" altLang="ko-KR" sz="1400"/>
              <a:t>,  //</a:t>
            </a:r>
            <a:r>
              <a:rPr lang="ko-KR" altLang="en-US" sz="1400"/>
              <a:t>쓰레드 보안 속성</a:t>
            </a:r>
            <a:endParaRPr lang="en-US" altLang="ko-KR" sz="1400" dirty="0"/>
          </a:p>
          <a:p>
            <a:r>
              <a:rPr lang="en-US" altLang="ko-KR" sz="1400" dirty="0"/>
              <a:t>	BOOL </a:t>
            </a:r>
            <a:r>
              <a:rPr lang="en-US" altLang="ko-KR" sz="1400" err="1"/>
              <a:t>bInheritHandles</a:t>
            </a:r>
            <a:r>
              <a:rPr lang="en-US" altLang="ko-KR" sz="1400"/>
              <a:t>,  //TRUE</a:t>
            </a:r>
            <a:r>
              <a:rPr lang="ko-KR" altLang="en-US" sz="1400"/>
              <a:t>이면 자식 프로세스는 부모 프로세스의 핸들 상속</a:t>
            </a:r>
            <a:endParaRPr lang="en-US" altLang="ko-KR" sz="1400" dirty="0"/>
          </a:p>
          <a:p>
            <a:r>
              <a:rPr lang="en-US" altLang="ko-KR" sz="1400" dirty="0"/>
              <a:t>	DWORD </a:t>
            </a:r>
            <a:r>
              <a:rPr lang="en-US" altLang="ko-KR" sz="1400" err="1"/>
              <a:t>dwCreationFlags</a:t>
            </a:r>
            <a:r>
              <a:rPr lang="en-US" altLang="ko-KR" sz="1400"/>
              <a:t>, //</a:t>
            </a:r>
            <a:r>
              <a:rPr lang="ko-KR" altLang="en-US" sz="1400"/>
              <a:t>생성되는 프로세스의 특징</a:t>
            </a:r>
            <a:r>
              <a:rPr lang="en-US" altLang="ko-KR" sz="1400"/>
              <a:t>(</a:t>
            </a:r>
            <a:r>
              <a:rPr lang="ko-KR" altLang="en-US" sz="1400"/>
              <a:t>우선순위</a:t>
            </a:r>
            <a:r>
              <a:rPr lang="en-US" altLang="ko-KR" sz="1400"/>
              <a:t>) </a:t>
            </a:r>
            <a:r>
              <a:rPr lang="ko-KR" altLang="en-US" sz="1400"/>
              <a:t>설정</a:t>
            </a:r>
            <a:r>
              <a:rPr lang="en-US" altLang="ko-KR" sz="1400"/>
              <a:t>. </a:t>
            </a:r>
            <a:r>
              <a:rPr lang="ko-KR" altLang="en-US" sz="1400"/>
              <a:t>보통 </a:t>
            </a:r>
            <a:r>
              <a:rPr lang="en-US" altLang="ko-KR" sz="1400"/>
              <a:t>NULL</a:t>
            </a:r>
            <a:endParaRPr lang="en-US" altLang="ko-KR" sz="1400" dirty="0"/>
          </a:p>
          <a:p>
            <a:r>
              <a:rPr lang="en-US" altLang="ko-KR" sz="1400" dirty="0"/>
              <a:t>	LPVOID </a:t>
            </a:r>
            <a:r>
              <a:rPr lang="en-US" altLang="ko-KR" sz="1400" err="1"/>
              <a:t>lpEnvironment</a:t>
            </a:r>
            <a:r>
              <a:rPr lang="en-US" altLang="ko-KR" sz="1400"/>
              <a:t>, //</a:t>
            </a:r>
            <a:r>
              <a:rPr lang="ko-KR" altLang="en-US" sz="1400"/>
              <a:t>프로세스 실행에 필요한 문자열 저장</a:t>
            </a:r>
            <a:r>
              <a:rPr lang="en-US" altLang="ko-KR" sz="1400"/>
              <a:t>. NULL</a:t>
            </a:r>
            <a:r>
              <a:rPr lang="ko-KR" altLang="en-US" sz="1400"/>
              <a:t>이면 부모 문자열 복사</a:t>
            </a:r>
            <a:endParaRPr lang="en-US" altLang="ko-KR" sz="1400" dirty="0"/>
          </a:p>
          <a:p>
            <a:r>
              <a:rPr lang="en-US" altLang="ko-KR" sz="1400" dirty="0"/>
              <a:t>	LPCTSTR </a:t>
            </a:r>
            <a:r>
              <a:rPr lang="en-US" altLang="ko-KR" sz="1400" err="1"/>
              <a:t>lpCurrentDirectory</a:t>
            </a:r>
            <a:r>
              <a:rPr lang="en-US" altLang="ko-KR" sz="1400"/>
              <a:t>, //</a:t>
            </a:r>
            <a:r>
              <a:rPr lang="ko-KR" altLang="en-US" sz="1400"/>
              <a:t>생성하는 프로세스의 현재 디렉토리 설정</a:t>
            </a:r>
            <a:endParaRPr lang="en-US" altLang="ko-KR" sz="1400" dirty="0"/>
          </a:p>
          <a:p>
            <a:r>
              <a:rPr lang="en-US" altLang="ko-KR" sz="1400" dirty="0"/>
              <a:t>	LPSTARTUPINFO </a:t>
            </a:r>
            <a:r>
              <a:rPr lang="en-US" altLang="ko-KR" sz="1400" err="1"/>
              <a:t>lpStartupInfo</a:t>
            </a:r>
            <a:r>
              <a:rPr lang="en-US" altLang="ko-KR" sz="1400"/>
              <a:t>, //</a:t>
            </a:r>
            <a:r>
              <a:rPr lang="ko-KR" altLang="en-US" sz="1400"/>
              <a:t>생성하는 프로세스의 속성 지정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/>
              <a:t>LPPROCESS_INFORMATION lpProcessInformation //</a:t>
            </a:r>
            <a:r>
              <a:rPr lang="ko-KR" altLang="en-US" sz="1400"/>
              <a:t>생성하는 프로세스의 정보를 얻기 위해 사용</a:t>
            </a:r>
            <a:endParaRPr lang="en-US" altLang="ko-KR" sz="1400" dirty="0"/>
          </a:p>
          <a:p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4797152"/>
            <a:ext cx="36205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참고</a:t>
            </a:r>
            <a:r>
              <a:rPr lang="en-US" altLang="ko-KR" sz="1400" dirty="0"/>
              <a:t>]  </a:t>
            </a:r>
            <a:r>
              <a:rPr lang="en-US" altLang="ko-KR" sz="1400" dirty="0" err="1"/>
              <a:t>ProcessInformation</a:t>
            </a:r>
            <a:r>
              <a:rPr lang="ko-KR" altLang="en-US" sz="1400" dirty="0"/>
              <a:t>의 구조</a:t>
            </a:r>
            <a:endParaRPr lang="en-US" altLang="ko-KR" sz="1400" dirty="0"/>
          </a:p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_PROCESS_INFORMATION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HANDLE </a:t>
            </a:r>
            <a:r>
              <a:rPr lang="en-US" altLang="ko-KR" sz="1400" dirty="0" err="1"/>
              <a:t>hProcess</a:t>
            </a:r>
            <a:r>
              <a:rPr lang="en-US" altLang="ko-KR" sz="1400" dirty="0"/>
              <a:t>;  //</a:t>
            </a:r>
            <a:r>
              <a:rPr lang="ko-KR" altLang="en-US" sz="1400" dirty="0"/>
              <a:t>프로세스의 핸들</a:t>
            </a:r>
            <a:endParaRPr lang="en-US" altLang="ko-KR" sz="1400" dirty="0"/>
          </a:p>
          <a:p>
            <a:r>
              <a:rPr lang="en-US" altLang="ko-KR" sz="1400" dirty="0"/>
              <a:t>    HANDLE </a:t>
            </a:r>
            <a:r>
              <a:rPr lang="en-US" altLang="ko-KR" sz="1400" dirty="0" err="1"/>
              <a:t>hThread</a:t>
            </a:r>
            <a:r>
              <a:rPr lang="en-US" altLang="ko-KR" sz="1400" dirty="0"/>
              <a:t>;   //</a:t>
            </a:r>
            <a:r>
              <a:rPr lang="ko-KR" altLang="en-US" sz="1400" dirty="0"/>
              <a:t>쓰레드 핸들</a:t>
            </a:r>
            <a:endParaRPr lang="en-US" altLang="ko-KR" sz="1400" dirty="0"/>
          </a:p>
          <a:p>
            <a:r>
              <a:rPr lang="en-US" altLang="ko-KR" sz="1400" dirty="0"/>
              <a:t>    DWORD </a:t>
            </a:r>
            <a:r>
              <a:rPr lang="en-US" altLang="ko-KR" sz="1400" dirty="0" err="1"/>
              <a:t>dwProcessId</a:t>
            </a:r>
            <a:r>
              <a:rPr lang="en-US" altLang="ko-KR" sz="1400" dirty="0"/>
              <a:t>;  //</a:t>
            </a:r>
            <a:r>
              <a:rPr lang="ko-KR" altLang="en-US" sz="1400" dirty="0"/>
              <a:t>프로세스의 </a:t>
            </a:r>
            <a:r>
              <a:rPr lang="en-US" altLang="ko-KR" sz="1400" dirty="0"/>
              <a:t>ID</a:t>
            </a:r>
          </a:p>
          <a:p>
            <a:r>
              <a:rPr lang="en-US" altLang="ko-KR" sz="1400" dirty="0"/>
              <a:t>    DWORD </a:t>
            </a:r>
            <a:r>
              <a:rPr lang="en-US" altLang="ko-KR" sz="1400" dirty="0" err="1"/>
              <a:t>dwThreadId</a:t>
            </a:r>
            <a:r>
              <a:rPr lang="en-US" altLang="ko-KR" sz="1400" dirty="0"/>
              <a:t>;   // </a:t>
            </a:r>
            <a:r>
              <a:rPr lang="ko-KR" altLang="en-US" sz="1400" dirty="0"/>
              <a:t>쓰레드 </a:t>
            </a:r>
            <a:r>
              <a:rPr lang="en-US" altLang="ko-KR" sz="1400" dirty="0"/>
              <a:t>ID</a:t>
            </a:r>
          </a:p>
          <a:p>
            <a:r>
              <a:rPr lang="en-US" altLang="ko-KR" sz="1400" dirty="0"/>
              <a:t>} PROCESS_INFORMATION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83968" y="4365104"/>
            <a:ext cx="288032" cy="4320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96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33265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프로세스의 생성 </a:t>
            </a:r>
            <a:r>
              <a:rPr lang="en-US" altLang="ko-KR" dirty="0"/>
              <a:t>: </a:t>
            </a:r>
            <a:r>
              <a:rPr lang="ko-KR" altLang="en-US" dirty="0"/>
              <a:t>예제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55352"/>
            <a:ext cx="2539046" cy="31936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492896"/>
            <a:ext cx="5172435" cy="411747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오른쪽 화살표 3"/>
          <p:cNvSpPr/>
          <p:nvPr/>
        </p:nvSpPr>
        <p:spPr>
          <a:xfrm>
            <a:off x="2925199" y="3068960"/>
            <a:ext cx="5040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4551635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프로그램이 수행되어</a:t>
            </a:r>
            <a:endParaRPr lang="en-US" altLang="ko-KR" sz="1600" dirty="0"/>
          </a:p>
          <a:p>
            <a:r>
              <a:rPr lang="ko-KR" altLang="en-US" sz="1600" dirty="0"/>
              <a:t>계산기 기능을 수행한다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5</a:t>
            </a:r>
            <a:r>
              <a:rPr lang="ko-KR" altLang="en-US" sz="1600" dirty="0"/>
              <a:t>번을 선택하면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별도의 계산기 프로그램을</a:t>
            </a:r>
            <a:endParaRPr lang="en-US" altLang="ko-KR" sz="1600" dirty="0"/>
          </a:p>
          <a:p>
            <a:r>
              <a:rPr lang="ko-KR" altLang="en-US" sz="1600" dirty="0"/>
              <a:t>수행시킨다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0183" y="1103291"/>
            <a:ext cx="4556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다음페이지에 제공되는 소스는</a:t>
            </a:r>
            <a:endParaRPr lang="en-US" altLang="ko-KR" dirty="0"/>
          </a:p>
          <a:p>
            <a:r>
              <a:rPr lang="en-US" altLang="ko-KR" dirty="0"/>
              <a:t>Visual C++2015</a:t>
            </a:r>
            <a:r>
              <a:rPr lang="ko-KR" altLang="en-US" dirty="0"/>
              <a:t>에서 프로젝트를 생성하고</a:t>
            </a:r>
            <a:endParaRPr lang="en-US" altLang="ko-KR" dirty="0"/>
          </a:p>
          <a:p>
            <a:r>
              <a:rPr lang="en-US" altLang="ko-KR" dirty="0"/>
              <a:t>Winn32Project</a:t>
            </a:r>
            <a:r>
              <a:rPr lang="ko-KR" altLang="en-US" dirty="0"/>
              <a:t>를 선택한 후에</a:t>
            </a:r>
            <a:endParaRPr lang="en-US" altLang="ko-KR" dirty="0"/>
          </a:p>
          <a:p>
            <a:r>
              <a:rPr lang="ko-KR" altLang="en-US" dirty="0"/>
              <a:t>수행한 것이다 </a:t>
            </a:r>
          </a:p>
        </p:txBody>
      </p:sp>
    </p:spTree>
    <p:extLst>
      <p:ext uri="{BB962C8B-B14F-4D97-AF65-F5344CB8AC3E}">
        <p14:creationId xmlns:p14="http://schemas.microsoft.com/office/powerpoint/2010/main" val="103231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95536" y="1124744"/>
            <a:ext cx="5832648" cy="32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컴퓨터 하드웨어의 구성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539552" y="1694192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ALU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연산담당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(Arithmetic Logic Unit)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413" y="1694192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명령어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95413" y="1982224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명령어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95413" y="2270256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명령어 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95413" y="2558288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명령어 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8" y="1268760"/>
            <a:ext cx="249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레지스터</a:t>
            </a:r>
            <a:r>
              <a:rPr lang="en-US" altLang="ko-KR" dirty="0"/>
              <a:t>(Register Set)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3134352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컨트롤 유닛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(Control Unit)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59409" y="3458388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버스 인터페이스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(Bus Interface)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44208" y="3458388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메모리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(Main Memory)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4653136"/>
            <a:ext cx="8208912" cy="720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입 출력 버스</a:t>
            </a:r>
            <a:r>
              <a:rPr lang="en-US" altLang="ko-KR" b="1" dirty="0">
                <a:solidFill>
                  <a:schemeClr val="bg1"/>
                </a:solidFill>
              </a:rPr>
              <a:t>(I/O Bus)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6952" y="6002236"/>
            <a:ext cx="1328248" cy="5625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키보드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11704" y="5988756"/>
            <a:ext cx="1328248" cy="5625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모니터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11904" y="5988756"/>
            <a:ext cx="1328248" cy="5625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네트워크카드</a:t>
            </a:r>
          </a:p>
        </p:txBody>
      </p:sp>
      <p:sp>
        <p:nvSpPr>
          <p:cNvPr id="14" name="순서도: 자기 디스크 13"/>
          <p:cNvSpPr/>
          <p:nvPr/>
        </p:nvSpPr>
        <p:spPr>
          <a:xfrm>
            <a:off x="6478092" y="5887360"/>
            <a:ext cx="1440160" cy="8540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하드디스크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27756" y="2031601"/>
            <a:ext cx="880668" cy="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0"/>
            <a:endCxn id="8" idx="2"/>
          </p:cNvCxnSpPr>
          <p:nvPr/>
        </p:nvCxnSpPr>
        <p:spPr>
          <a:xfrm flipV="1">
            <a:off x="4811537" y="2846320"/>
            <a:ext cx="0" cy="6120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775735" y="4059070"/>
            <a:ext cx="0" cy="6120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7380312" y="4059070"/>
            <a:ext cx="0" cy="6120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1622262" y="5373216"/>
            <a:ext cx="0" cy="6120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475828" y="5380841"/>
            <a:ext cx="0" cy="6120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276028" y="5390168"/>
            <a:ext cx="0" cy="6120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205313" y="5318128"/>
            <a:ext cx="0" cy="6120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8184" y="1176427"/>
            <a:ext cx="2699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CPU</a:t>
            </a:r>
          </a:p>
          <a:p>
            <a:r>
              <a:rPr lang="en-US" altLang="ko-KR" sz="1400" dirty="0"/>
              <a:t>(</a:t>
            </a:r>
            <a:r>
              <a:rPr lang="en-US" altLang="ko-KR" sz="1400"/>
              <a:t>Central Processing Unit</a:t>
            </a:r>
            <a:r>
              <a:rPr lang="en-US" altLang="ko-KR" sz="1400" dirty="0"/>
              <a:t>)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모든 동작은 </a:t>
            </a:r>
            <a:r>
              <a:rPr lang="ko-KR" altLang="en-US" sz="1400" dirty="0" err="1"/>
              <a:t>클럭신호</a:t>
            </a:r>
            <a:endParaRPr lang="en-US" altLang="ko-KR" sz="1400" dirty="0"/>
          </a:p>
          <a:p>
            <a:r>
              <a:rPr lang="en-US" altLang="ko-KR" sz="1400" dirty="0"/>
              <a:t>     (Clock Pulse)</a:t>
            </a:r>
            <a:r>
              <a:rPr lang="ko-KR" altLang="en-US" sz="1400" dirty="0"/>
              <a:t>에 의해</a:t>
            </a:r>
            <a:endParaRPr lang="en-US" altLang="ko-KR" sz="1400" dirty="0"/>
          </a:p>
          <a:p>
            <a:r>
              <a:rPr lang="en-US" altLang="ko-KR" sz="1400"/>
              <a:t>     </a:t>
            </a:r>
            <a:r>
              <a:rPr lang="ko-KR" altLang="en-US" sz="1400"/>
              <a:t>진행된다</a:t>
            </a:r>
            <a:r>
              <a:rPr lang="en-US" altLang="ko-KR" sz="1400"/>
              <a:t>(</a:t>
            </a:r>
            <a:r>
              <a:rPr lang="ko-KR" altLang="en-US" sz="1400"/>
              <a:t>마더보드에 위치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     : 1.6MHz</a:t>
            </a:r>
            <a:r>
              <a:rPr lang="ko-KR" altLang="en-US" sz="1400"/>
              <a:t>이면</a:t>
            </a:r>
            <a:r>
              <a:rPr lang="en-US" altLang="ko-KR" sz="1400"/>
              <a:t>, 1</a:t>
            </a:r>
            <a:r>
              <a:rPr lang="ko-KR" altLang="en-US" sz="1400"/>
              <a:t>초에</a:t>
            </a:r>
            <a:endParaRPr lang="en-US" altLang="ko-KR" sz="1400"/>
          </a:p>
          <a:p>
            <a:r>
              <a:rPr lang="en-US" altLang="ko-KR" sz="1400"/>
              <a:t>       1,600,000</a:t>
            </a:r>
            <a:r>
              <a:rPr lang="ko-KR" altLang="en-US" sz="1400"/>
              <a:t>번 이동 수행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61777" y="232280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논리연산 </a:t>
            </a:r>
            <a:r>
              <a:rPr lang="en-US" altLang="ko-KR" sz="1200"/>
              <a:t>: AND/OR</a:t>
            </a:r>
          </a:p>
          <a:p>
            <a:r>
              <a:rPr lang="ko-KR" altLang="en-US" sz="1200"/>
              <a:t>산술연산 </a:t>
            </a:r>
            <a:r>
              <a:rPr lang="en-US" altLang="ko-KR" sz="1200"/>
              <a:t>: </a:t>
            </a:r>
            <a:r>
              <a:rPr lang="ko-KR" altLang="en-US" sz="1200"/>
              <a:t>덧셈</a:t>
            </a:r>
            <a:r>
              <a:rPr lang="en-US" altLang="ko-KR" sz="1200" dirty="0"/>
              <a:t>/</a:t>
            </a:r>
            <a:r>
              <a:rPr lang="ko-KR" altLang="en-US" sz="1200" dirty="0"/>
              <a:t>뺄셈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1777" y="3819934"/>
            <a:ext cx="2067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ALU </a:t>
            </a:r>
            <a:r>
              <a:rPr lang="ko-KR" altLang="en-US" sz="1200" dirty="0"/>
              <a:t>명령어의 해석 및 전달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749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2056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프로세스의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23528" y="883161"/>
            <a:ext cx="7704856" cy="5786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tchar.h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windows.h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enum</a:t>
            </a:r>
            <a:r>
              <a:rPr lang="en-US" altLang="ko-KR" sz="1200" dirty="0"/>
              <a:t> { DIV = 1, MUL, ADD, MIN, ELSE, EXIT };</a:t>
            </a:r>
          </a:p>
          <a:p>
            <a:endParaRPr lang="en-US" altLang="ko-KR" sz="1200" dirty="0"/>
          </a:p>
          <a:p>
            <a:r>
              <a:rPr lang="en-US" altLang="ko-KR" sz="1200" dirty="0"/>
              <a:t>DWORD </a:t>
            </a:r>
            <a:r>
              <a:rPr lang="en-US" altLang="ko-KR" sz="1200" dirty="0" err="1"/>
              <a:t>ShowMenu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void Divide(double, double);</a:t>
            </a:r>
          </a:p>
          <a:p>
            <a:r>
              <a:rPr lang="en-US" altLang="ko-KR" sz="1200" dirty="0"/>
              <a:t>void Multiple(double, double);</a:t>
            </a:r>
          </a:p>
          <a:p>
            <a:r>
              <a:rPr lang="en-US" altLang="ko-KR" sz="1200" dirty="0"/>
              <a:t>void Add(double, double);</a:t>
            </a:r>
          </a:p>
          <a:p>
            <a:r>
              <a:rPr lang="en-US" altLang="ko-KR" sz="1200" dirty="0"/>
              <a:t>void Min(double, double);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tmain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TCHAR*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[])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000" dirty="0"/>
              <a:t>	</a:t>
            </a:r>
            <a:r>
              <a:rPr lang="en-US" altLang="ko-KR" sz="1400" b="1" dirty="0"/>
              <a:t>STARTUPINFO </a:t>
            </a:r>
            <a:r>
              <a:rPr lang="en-US" altLang="ko-KR" sz="1400" b="1" dirty="0" err="1"/>
              <a:t>si</a:t>
            </a:r>
            <a:r>
              <a:rPr lang="en-US" altLang="ko-KR" sz="1400" b="1" dirty="0"/>
              <a:t> = { 0, };        //</a:t>
            </a:r>
            <a:r>
              <a:rPr lang="en-US" altLang="ko-KR" sz="1400" b="1" dirty="0" err="1"/>
              <a:t>CreateProcess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변수 설정</a:t>
            </a:r>
            <a:endParaRPr lang="en-US" altLang="ko-KR" sz="1400" b="1" dirty="0"/>
          </a:p>
          <a:p>
            <a:r>
              <a:rPr lang="en-US" altLang="ko-KR" sz="1400" b="1" dirty="0"/>
              <a:t>	PROCESS_INFORMATION pi;   //</a:t>
            </a:r>
            <a:r>
              <a:rPr lang="en-US" altLang="ko-KR" sz="1400" b="1" dirty="0" err="1"/>
              <a:t>CreateProcess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변수 설정</a:t>
            </a:r>
            <a:endParaRPr lang="en-US" altLang="ko-KR" sz="1400" b="1" dirty="0"/>
          </a:p>
          <a:p>
            <a:r>
              <a:rPr lang="en-US" altLang="ko-KR" sz="1400" b="1" dirty="0"/>
              <a:t>	</a:t>
            </a:r>
            <a:r>
              <a:rPr lang="en-US" altLang="ko-KR" sz="1400" b="1" dirty="0" err="1"/>
              <a:t>si.cb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sizeof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si</a:t>
            </a:r>
            <a:r>
              <a:rPr lang="en-US" altLang="ko-KR" sz="1400" b="1" dirty="0"/>
              <a:t>);                  //</a:t>
            </a:r>
            <a:r>
              <a:rPr lang="en-US" altLang="ko-KR" sz="1400" b="1" dirty="0" err="1"/>
              <a:t>CreateProcess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변수 설정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	TCHAR command[] = _T("calc.exe"); //</a:t>
            </a:r>
            <a:r>
              <a:rPr lang="en-US" altLang="ko-KR" sz="1400" b="1" dirty="0" err="1"/>
              <a:t>CreateProcess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변수 설정</a:t>
            </a:r>
            <a:endParaRPr lang="en-US" altLang="ko-KR" sz="1400" b="1" dirty="0"/>
          </a:p>
          <a:p>
            <a:r>
              <a:rPr lang="en-US" altLang="ko-KR" sz="1400" b="1" dirty="0"/>
              <a:t>	</a:t>
            </a:r>
            <a:r>
              <a:rPr lang="en-US" altLang="ko-KR" sz="1400" b="1" dirty="0" err="1"/>
              <a:t>SetCurrentDirectory</a:t>
            </a:r>
            <a:r>
              <a:rPr lang="en-US" altLang="ko-KR" sz="1400" b="1" dirty="0"/>
              <a:t>(_T("C:\\WINDOWS\\system32")); </a:t>
            </a:r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en-US" altLang="ko-KR" sz="1200" dirty="0"/>
              <a:t>DWORD 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double num1, num2;</a:t>
            </a:r>
          </a:p>
          <a:p>
            <a:r>
              <a:rPr lang="en-US" altLang="ko-KR" sz="1200" dirty="0"/>
              <a:t>	while (true)</a:t>
            </a:r>
          </a:p>
          <a:p>
            <a:r>
              <a:rPr lang="en-US" altLang="ko-KR" sz="1200"/>
              <a:t>	{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ShowMenu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if (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== </a:t>
            </a:r>
            <a:r>
              <a:rPr lang="en-US" altLang="ko-KR" sz="1200"/>
              <a:t>EXIT)   </a:t>
            </a:r>
            <a:r>
              <a:rPr lang="en-US" altLang="ko-KR" sz="1200" dirty="0"/>
              <a:t>	return </a:t>
            </a:r>
            <a:r>
              <a:rPr lang="en-US" altLang="ko-KR" sz="1200"/>
              <a:t>0;</a:t>
            </a:r>
            <a:endParaRPr lang="en-US" altLang="ko-KR" sz="1200" dirty="0"/>
          </a:p>
          <a:p>
            <a:r>
              <a:rPr lang="en-US" altLang="ko-KR" sz="1200" dirty="0"/>
              <a:t>		if (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!= ELSE)</a:t>
            </a:r>
          </a:p>
          <a:p>
            <a:r>
              <a:rPr lang="en-US" altLang="ko-KR" sz="1200" dirty="0"/>
              <a:t>	</a:t>
            </a:r>
            <a:r>
              <a:rPr lang="en-US" altLang="ko-KR" sz="1200"/>
              <a:t>	{</a:t>
            </a:r>
            <a:r>
              <a:rPr lang="en-US" altLang="ko-KR" sz="1200" dirty="0"/>
              <a:t>	_</a:t>
            </a:r>
            <a:r>
              <a:rPr lang="en-US" altLang="ko-KR" sz="1200" dirty="0" err="1"/>
              <a:t>fputts</a:t>
            </a:r>
            <a:r>
              <a:rPr lang="en-US" altLang="ko-KR" sz="1200" dirty="0"/>
              <a:t>(_T("Input Num1 Num2: "), 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	_</a:t>
            </a:r>
            <a:r>
              <a:rPr lang="en-US" altLang="ko-KR" sz="1200" dirty="0" err="1"/>
              <a:t>tscanf_s</a:t>
            </a:r>
            <a:r>
              <a:rPr lang="en-US" altLang="ko-KR" sz="1200" dirty="0"/>
              <a:t>(_T("%lf %lf"), &amp;num1, &amp;num2);</a:t>
            </a:r>
          </a:p>
          <a:p>
            <a:r>
              <a:rPr lang="en-US" altLang="ko-KR" sz="1200" dirty="0"/>
              <a:t>	</a:t>
            </a:r>
            <a:r>
              <a:rPr lang="en-US" altLang="ko-KR" sz="1200"/>
              <a:t>	}</a:t>
            </a:r>
            <a:r>
              <a:rPr lang="en-US" altLang="ko-KR" sz="1200" dirty="0"/>
              <a:t>	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3400" y="332656"/>
            <a:ext cx="5400600" cy="2360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[si (STARTUP INFORMATION) </a:t>
            </a:r>
            <a:r>
              <a:rPr lang="ko-KR" altLang="en-US" sz="1400">
                <a:solidFill>
                  <a:schemeClr val="tx1"/>
                </a:solidFill>
              </a:rPr>
              <a:t>구조체 중에서 필요한 일부만 설정</a:t>
            </a:r>
            <a:r>
              <a:rPr lang="en-US" altLang="ko-KR" sz="1400">
                <a:solidFill>
                  <a:schemeClr val="tx1"/>
                </a:solidFill>
              </a:rPr>
              <a:t>]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si.cb=sizeof(si);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//USERPOSITON, USESIZE</a:t>
            </a:r>
            <a:r>
              <a:rPr lang="ko-KR" altLang="en-US" sz="1400">
                <a:solidFill>
                  <a:schemeClr val="tx1"/>
                </a:solidFill>
              </a:rPr>
              <a:t>가 설정되었으므로 아래의 정보 이용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si.dwFlags=STARTF_USEPOSITION | STARTF_USESIZE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si.dwX=100; //</a:t>
            </a:r>
            <a:r>
              <a:rPr lang="ko-KR" altLang="en-US" sz="1400">
                <a:solidFill>
                  <a:schemeClr val="tx1"/>
                </a:solidFill>
              </a:rPr>
              <a:t>생성하는 프로세스 콘솔의 위치 설정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si.dwY=200;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si.dwXSize=300; //</a:t>
            </a:r>
            <a:r>
              <a:rPr lang="ko-KR" altLang="en-US" sz="1400">
                <a:solidFill>
                  <a:schemeClr val="tx1"/>
                </a:solidFill>
              </a:rPr>
              <a:t>생성하는 프로세스 콘솔의 크기 설정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si.dwYSize=200;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si.lpTitle=_T(“I am a boy”); //</a:t>
            </a:r>
            <a:r>
              <a:rPr lang="ko-KR" altLang="en-US" sz="1400">
                <a:solidFill>
                  <a:schemeClr val="tx1"/>
                </a:solidFill>
              </a:rPr>
              <a:t>콘솔 프로세스의 윈도우 타이틀</a:t>
            </a:r>
            <a:endParaRPr lang="en-US" altLang="ko-KR" sz="14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771800" y="2700930"/>
            <a:ext cx="1584178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70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33265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프로세스의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-36512" y="0"/>
            <a:ext cx="9166231" cy="69249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		</a:t>
            </a:r>
            <a:r>
              <a:rPr lang="en-US" altLang="ko-KR" sz="1200" dirty="0"/>
              <a:t>switch (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{</a:t>
            </a:r>
          </a:p>
          <a:p>
            <a:r>
              <a:rPr lang="en-US" altLang="ko-KR" sz="1200" dirty="0"/>
              <a:t>		case DIV:</a:t>
            </a:r>
          </a:p>
          <a:p>
            <a:r>
              <a:rPr lang="en-US" altLang="ko-KR" sz="1200" dirty="0"/>
              <a:t>			Divide(num1, num2);</a:t>
            </a:r>
          </a:p>
          <a:p>
            <a:r>
              <a:rPr lang="en-US" altLang="ko-KR" sz="1200" dirty="0"/>
              <a:t>			break;</a:t>
            </a:r>
          </a:p>
          <a:p>
            <a:r>
              <a:rPr lang="en-US" altLang="ko-KR" sz="1200" dirty="0"/>
              <a:t>		case MUL:</a:t>
            </a:r>
          </a:p>
          <a:p>
            <a:r>
              <a:rPr lang="en-US" altLang="ko-KR" sz="1200" dirty="0"/>
              <a:t>			Multiple(num1, num2);</a:t>
            </a:r>
          </a:p>
          <a:p>
            <a:r>
              <a:rPr lang="en-US" altLang="ko-KR" sz="1200" dirty="0"/>
              <a:t>			break;</a:t>
            </a:r>
          </a:p>
          <a:p>
            <a:r>
              <a:rPr lang="en-US" altLang="ko-KR" sz="1200" dirty="0"/>
              <a:t>		case ADD:</a:t>
            </a:r>
          </a:p>
          <a:p>
            <a:r>
              <a:rPr lang="en-US" altLang="ko-KR" sz="1200" dirty="0"/>
              <a:t>			Add(num1, num2);</a:t>
            </a:r>
          </a:p>
          <a:p>
            <a:r>
              <a:rPr lang="en-US" altLang="ko-KR" sz="1200" dirty="0"/>
              <a:t>			break;</a:t>
            </a:r>
          </a:p>
          <a:p>
            <a:r>
              <a:rPr lang="en-US" altLang="ko-KR" sz="1200" dirty="0"/>
              <a:t>		case MIN:</a:t>
            </a:r>
          </a:p>
          <a:p>
            <a:r>
              <a:rPr lang="en-US" altLang="ko-KR" sz="1200" dirty="0"/>
              <a:t>			Min(num1, num2);</a:t>
            </a:r>
          </a:p>
          <a:p>
            <a:r>
              <a:rPr lang="en-US" altLang="ko-KR" sz="1200" dirty="0"/>
              <a:t>			break;</a:t>
            </a:r>
          </a:p>
          <a:p>
            <a:r>
              <a:rPr lang="en-US" altLang="ko-KR" sz="1200" dirty="0"/>
              <a:t>		case ELSE: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ZeroMemory</a:t>
            </a:r>
            <a:r>
              <a:rPr lang="en-US" altLang="ko-KR" sz="1200" dirty="0"/>
              <a:t>(&amp;pi,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(pi));</a:t>
            </a:r>
          </a:p>
          <a:p>
            <a:r>
              <a:rPr lang="en-US" altLang="ko-KR" sz="1000" dirty="0"/>
              <a:t>	</a:t>
            </a:r>
            <a:r>
              <a:rPr lang="en-US" altLang="ko-KR" sz="1000"/>
              <a:t>	        </a:t>
            </a:r>
            <a:r>
              <a:rPr lang="en-US" altLang="ko-KR" sz="1400" b="1"/>
              <a:t>CreateProcess(NULL</a:t>
            </a:r>
            <a:r>
              <a:rPr lang="en-US" altLang="ko-KR" sz="1400" b="1" dirty="0"/>
              <a:t>, command, NULL, NULL, TRUE, 0, NULL, NULL, &amp;</a:t>
            </a:r>
            <a:r>
              <a:rPr lang="en-US" altLang="ko-KR" sz="1400" b="1" dirty="0" err="1"/>
              <a:t>si</a:t>
            </a:r>
            <a:r>
              <a:rPr lang="en-US" altLang="ko-KR" sz="1400" b="1" dirty="0"/>
              <a:t>, &amp;pi);</a:t>
            </a:r>
          </a:p>
          <a:p>
            <a:r>
              <a:rPr lang="en-US" altLang="ko-KR" sz="1000" dirty="0"/>
              <a:t>			</a:t>
            </a:r>
            <a:r>
              <a:rPr lang="en-US" altLang="ko-KR" sz="1200" dirty="0"/>
              <a:t>break;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/>
              <a:t>	}</a:t>
            </a:r>
            <a:r>
              <a:rPr lang="en-US" altLang="ko-KR" sz="1200" dirty="0"/>
              <a:t>	return 0;</a:t>
            </a:r>
          </a:p>
          <a:p>
            <a:r>
              <a:rPr lang="en-US" altLang="ko-KR" sz="1200"/>
              <a:t>}</a:t>
            </a:r>
            <a:endParaRPr lang="en-US" altLang="ko-KR" sz="1200" dirty="0"/>
          </a:p>
          <a:p>
            <a:r>
              <a:rPr lang="en-US" altLang="ko-KR" sz="1200" b="1" dirty="0"/>
              <a:t>DWORD </a:t>
            </a:r>
            <a:r>
              <a:rPr lang="en-US" altLang="ko-KR" sz="1200" b="1" dirty="0" err="1"/>
              <a:t>ShowMenu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DWORD 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fputts</a:t>
            </a:r>
            <a:r>
              <a:rPr lang="en-US" altLang="ko-KR" sz="1200" dirty="0"/>
              <a:t>(_T("-----Menu----- \n"), 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fputts</a:t>
            </a:r>
            <a:r>
              <a:rPr lang="en-US" altLang="ko-KR" sz="1200" dirty="0"/>
              <a:t>(_T("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1: Divide \n"), 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fputts</a:t>
            </a:r>
            <a:r>
              <a:rPr lang="en-US" altLang="ko-KR" sz="1200" dirty="0"/>
              <a:t>(_T("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2: Multiple \n"), 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fputts</a:t>
            </a:r>
            <a:r>
              <a:rPr lang="en-US" altLang="ko-KR" sz="1200" dirty="0"/>
              <a:t>(_T("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3: Add \n"), 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fputts</a:t>
            </a:r>
            <a:r>
              <a:rPr lang="en-US" altLang="ko-KR" sz="1200" dirty="0"/>
              <a:t>(_T("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4: Minus \n"), 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fputts</a:t>
            </a:r>
            <a:r>
              <a:rPr lang="en-US" altLang="ko-KR" sz="1200" dirty="0"/>
              <a:t>(_T("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5: Any other operations. \n"), 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fputts</a:t>
            </a:r>
            <a:r>
              <a:rPr lang="en-US" altLang="ko-KR" sz="1200" dirty="0"/>
              <a:t>(_T("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6: Exit \n"), 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fputts</a:t>
            </a:r>
            <a:r>
              <a:rPr lang="en-US" altLang="ko-KR" sz="1200" dirty="0"/>
              <a:t>(_T("SELECTION &gt;&gt;"), 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tscanf_s</a:t>
            </a:r>
            <a:r>
              <a:rPr lang="en-US" altLang="ko-KR" sz="1200" dirty="0"/>
              <a:t>(_T("%d"), &amp;</a:t>
            </a:r>
            <a:r>
              <a:rPr lang="en-US" altLang="ko-KR" sz="1200" err="1"/>
              <a:t>sel</a:t>
            </a:r>
            <a:r>
              <a:rPr lang="en-US" altLang="ko-KR" sz="1200"/>
              <a:t>);</a:t>
            </a:r>
            <a:endParaRPr lang="en-US" altLang="ko-KR" sz="1200" dirty="0"/>
          </a:p>
          <a:p>
            <a:r>
              <a:rPr lang="en-US" altLang="ko-KR" sz="1200" dirty="0"/>
              <a:t>	return 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211960" y="3356992"/>
            <a:ext cx="4788024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프로세스를 생성하는 </a:t>
            </a:r>
            <a:r>
              <a:rPr lang="en-US" altLang="ko-KR" sz="1200" dirty="0" err="1"/>
              <a:t>CreateProcess</a:t>
            </a:r>
            <a:r>
              <a:rPr lang="en-US" altLang="ko-KR" sz="1200" dirty="0"/>
              <a:t>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200" dirty="0">
                <a:sym typeface="Wingdings" panose="05000000000000000000" pitchFamily="2" charset="2"/>
              </a:rPr>
              <a:t>변수 설정을 자세히 볼 것 </a:t>
            </a:r>
            <a:r>
              <a:rPr lang="en-US" altLang="ko-KR" sz="1200" dirty="0">
                <a:sym typeface="Wingdings" panose="05000000000000000000" pitchFamily="2" charset="2"/>
              </a:rPr>
              <a:t>!!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200" dirty="0">
                <a:sym typeface="Wingdings" panose="05000000000000000000" pitchFamily="2" charset="2"/>
              </a:rPr>
              <a:t>이것에 의하여 다른 </a:t>
            </a:r>
            <a:r>
              <a:rPr lang="ko-KR" altLang="en-US" sz="1200">
                <a:sym typeface="Wingdings" panose="05000000000000000000" pitchFamily="2" charset="2"/>
              </a:rPr>
              <a:t>계산기가 수행된다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200">
              <a:sym typeface="Wingdings" panose="05000000000000000000" pitchFamily="2" charset="2"/>
            </a:endParaRPr>
          </a:p>
          <a:p>
            <a:r>
              <a:rPr lang="en-US" altLang="ko-KR" sz="1200"/>
              <a:t>BOOL CreateProcess (</a:t>
            </a:r>
          </a:p>
          <a:p>
            <a:r>
              <a:rPr lang="en-US" altLang="ko-KR" sz="1200"/>
              <a:t>	LPCTSTR lpApplicationName,</a:t>
            </a:r>
          </a:p>
          <a:p>
            <a:r>
              <a:rPr lang="en-US" altLang="ko-KR" sz="1200"/>
              <a:t>	LPTSTR lpCommandLine,</a:t>
            </a:r>
          </a:p>
          <a:p>
            <a:r>
              <a:rPr lang="en-US" altLang="ko-KR" sz="1200"/>
              <a:t> 	LPSECURITY_ATTRIBUTES lpProcessAttributes,</a:t>
            </a:r>
          </a:p>
          <a:p>
            <a:r>
              <a:rPr lang="en-US" altLang="ko-KR" sz="1200"/>
              <a:t>	LPSECURITY_ATTRIBUTES lpThreadAttributes,</a:t>
            </a:r>
          </a:p>
          <a:p>
            <a:r>
              <a:rPr lang="en-US" altLang="ko-KR" sz="1200"/>
              <a:t>	BOOL bInheritHandles,</a:t>
            </a:r>
          </a:p>
          <a:p>
            <a:r>
              <a:rPr lang="en-US" altLang="ko-KR" sz="1200"/>
              <a:t>	DWORD dwCreationFlags,</a:t>
            </a:r>
          </a:p>
          <a:p>
            <a:r>
              <a:rPr lang="en-US" altLang="ko-KR" sz="1200"/>
              <a:t>	LPVOID lpEnvironment,</a:t>
            </a:r>
          </a:p>
          <a:p>
            <a:r>
              <a:rPr lang="en-US" altLang="ko-KR" sz="1200"/>
              <a:t>	LPCTSTR lpCurrentDirectory,</a:t>
            </a:r>
          </a:p>
          <a:p>
            <a:r>
              <a:rPr lang="en-US" altLang="ko-KR" sz="1200"/>
              <a:t>	LPSTARTUPINFO lpStartupInfo,</a:t>
            </a:r>
          </a:p>
          <a:p>
            <a:r>
              <a:rPr lang="en-US" altLang="ko-KR" sz="1200"/>
              <a:t>	LPPROCESS_INFORMATION lpProcessInformation</a:t>
            </a:r>
          </a:p>
          <a:p>
            <a:r>
              <a:rPr lang="en-US" altLang="ko-KR" sz="1200"/>
              <a:t>);</a:t>
            </a:r>
            <a:endParaRPr lang="ko-KR" altLang="en-US" sz="120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807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33265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프로세스의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899592" y="1340768"/>
            <a:ext cx="6218977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void Divide(double a, double b)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tprintf</a:t>
            </a:r>
            <a:r>
              <a:rPr lang="en-US" altLang="ko-KR" sz="1200" dirty="0"/>
              <a:t>(_T("%f/%f=%f \n\n"), a, b, a / b);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b="1" dirty="0"/>
              <a:t>void Multiple(double a, double b)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tprintf</a:t>
            </a:r>
            <a:r>
              <a:rPr lang="en-US" altLang="ko-KR" sz="1200" dirty="0"/>
              <a:t>(_T("%f*%f=%f \n\n"), a, b, a*b);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b="1" dirty="0"/>
              <a:t>void Add(double a, double b)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tprintf</a:t>
            </a:r>
            <a:r>
              <a:rPr lang="en-US" altLang="ko-KR" sz="1200" dirty="0"/>
              <a:t>(_T("%f+%f=%f \n\n"), a, b, a + b);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b="1" dirty="0"/>
              <a:t>void Min(double a, double b)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_</a:t>
            </a:r>
            <a:r>
              <a:rPr lang="en-US" altLang="ko-KR" sz="1200" dirty="0" err="1"/>
              <a:t>tprintf</a:t>
            </a:r>
            <a:r>
              <a:rPr lang="en-US" altLang="ko-KR" sz="1200" dirty="0"/>
              <a:t>(_T("%f-%f=%f \n\n"), a, b, a - b);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988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132856"/>
            <a:ext cx="3578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커널 오브젝트와</a:t>
            </a:r>
            <a:endParaRPr lang="en-US" altLang="ko-KR" sz="3600" dirty="0"/>
          </a:p>
          <a:p>
            <a:r>
              <a:rPr lang="ko-KR" altLang="en-US" sz="3600" dirty="0"/>
              <a:t>오브젝트 핸들</a:t>
            </a:r>
          </a:p>
        </p:txBody>
      </p:sp>
    </p:spTree>
    <p:extLst>
      <p:ext uri="{BB962C8B-B14F-4D97-AF65-F5344CB8AC3E}">
        <p14:creationId xmlns:p14="http://schemas.microsoft.com/office/powerpoint/2010/main" val="681912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커널 오브젝트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596" y="1268760"/>
            <a:ext cx="8376011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운영체제는 커널과 장치드라이버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명령어셀</a:t>
            </a:r>
            <a:r>
              <a:rPr lang="ko-KR" altLang="en-US" sz="1400" dirty="0"/>
              <a:t> 또는 사용자 인터페이스</a:t>
            </a:r>
            <a:r>
              <a:rPr lang="en-US" altLang="ko-KR" sz="1400" dirty="0"/>
              <a:t>, </a:t>
            </a:r>
            <a:r>
              <a:rPr lang="ko-KR" altLang="en-US" sz="1400" dirty="0"/>
              <a:t>파일 및 시스템 유틸리티 등이</a:t>
            </a:r>
            <a:endParaRPr lang="en-US" altLang="ko-KR" sz="1400" dirty="0"/>
          </a:p>
          <a:p>
            <a:r>
              <a:rPr lang="ko-KR" altLang="en-US" sz="1400" dirty="0"/>
              <a:t>포함된다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 dirty="0"/>
              <a:t>커널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인터럽트 </a:t>
            </a:r>
            <a:r>
              <a:rPr lang="ko-KR" altLang="en-US" sz="1400" dirty="0" err="1"/>
              <a:t>핸들러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스케쥴러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메모리관리시스템</a:t>
            </a:r>
            <a:r>
              <a:rPr lang="en-US" altLang="ko-KR" sz="1400" dirty="0"/>
              <a:t>, IPC </a:t>
            </a:r>
            <a:r>
              <a:rPr lang="ko-KR" altLang="en-US" sz="1400" dirty="0"/>
              <a:t>통신 시스템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하드웨어와 연결된 부분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 dirty="0">
                <a:sym typeface="Wingdings" panose="05000000000000000000" pitchFamily="2" charset="2"/>
              </a:rPr>
              <a:t>장치드라이버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새로운 장비의 연결을 지원하는 프로그램 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 dirty="0" err="1"/>
              <a:t>명령어셀</a:t>
            </a:r>
            <a:r>
              <a:rPr lang="ko-KR" altLang="en-US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사용자의 입력 처리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사용자와 연결된 부분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 dirty="0">
                <a:sym typeface="Wingdings" panose="05000000000000000000" pitchFamily="2" charset="2"/>
              </a:rPr>
              <a:t>파일 및 시스템 유틸리티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저장 공간 관리 및 기타 기능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[ </a:t>
            </a:r>
            <a:r>
              <a:rPr lang="ko-KR" altLang="en-US" sz="1600" b="1" dirty="0">
                <a:sym typeface="Wingdings" panose="05000000000000000000" pitchFamily="2" charset="2"/>
              </a:rPr>
              <a:t>커널의 종류 </a:t>
            </a:r>
            <a:r>
              <a:rPr lang="en-US" altLang="ko-KR" sz="1600" b="1" dirty="0">
                <a:sym typeface="Wingdings" panose="05000000000000000000" pitchFamily="2" charset="2"/>
              </a:rPr>
              <a:t>]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단일형 커널 </a:t>
            </a:r>
            <a:r>
              <a:rPr lang="en-US" altLang="ko-KR" sz="1400" dirty="0"/>
              <a:t>: </a:t>
            </a:r>
            <a:r>
              <a:rPr lang="ko-KR" altLang="en-US" sz="1400" dirty="0"/>
              <a:t>하나로 제공 </a:t>
            </a:r>
            <a:r>
              <a:rPr lang="en-US" altLang="ko-KR" sz="1400" dirty="0">
                <a:sym typeface="Wingdings" panose="05000000000000000000" pitchFamily="2" charset="2"/>
              </a:rPr>
              <a:t> UNIX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마이크로 커널 </a:t>
            </a:r>
            <a:r>
              <a:rPr lang="en-US" altLang="ko-KR" sz="1400" dirty="0"/>
              <a:t>: </a:t>
            </a:r>
            <a:r>
              <a:rPr lang="ko-KR" altLang="en-US" sz="1400" dirty="0"/>
              <a:t>커널의 기능 최소화</a:t>
            </a:r>
            <a:r>
              <a:rPr lang="en-US" altLang="ko-KR" sz="1400" dirty="0"/>
              <a:t>, </a:t>
            </a:r>
            <a:r>
              <a:rPr lang="ko-KR" altLang="en-US" sz="1400" dirty="0"/>
              <a:t>모든 기능을 별도 수행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en-US" altLang="ko-KR" sz="1400" dirty="0" err="1">
                <a:sym typeface="Wingdings" panose="05000000000000000000" pitchFamily="2" charset="2"/>
              </a:rPr>
              <a:t>AmigaOS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sym typeface="Wingdings" panose="05000000000000000000" pitchFamily="2" charset="2"/>
              </a:rPr>
              <a:t>하이브리드 커널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커널에 필수적 기능은 넣고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다른 모든 기능을 별도 수행 </a:t>
            </a:r>
            <a:r>
              <a:rPr lang="en-US" altLang="ko-KR" sz="1400" dirty="0">
                <a:sym typeface="Wingdings" panose="05000000000000000000" pitchFamily="2" charset="2"/>
              </a:rPr>
              <a:t> Window </a:t>
            </a:r>
            <a:r>
              <a:rPr lang="ko-KR" altLang="en-US" sz="1400" dirty="0">
                <a:sym typeface="Wingdings" panose="05000000000000000000" pitchFamily="2" charset="2"/>
              </a:rPr>
              <a:t>계열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ko-KR" altLang="en-US" b="1" dirty="0">
                <a:sym typeface="Wingdings" panose="05000000000000000000" pitchFamily="2" charset="2"/>
              </a:rPr>
              <a:t>커널 오브젝트</a:t>
            </a:r>
            <a:r>
              <a:rPr lang="en-US" altLang="ko-KR" b="1" dirty="0">
                <a:sym typeface="Wingdings" panose="05000000000000000000" pitchFamily="2" charset="2"/>
              </a:rPr>
              <a:t>]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윈도우 운영체제는 프로세스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쓰레드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파일과 같은 자원을 관리하기 위해 필요한 정보를 저장해야 한다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이때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데이터를 저장하는 메모리 블록을 가리켜 커널 오브젝트라고 한다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커널 오브젝트는 종류에 따라 서로 다른 구조체를 기반으로 프로세스마다 하나씩 생성된다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예는 파이프 커널 오브젝트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프로세스 커널 오브젝트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쓰레드 커널 오브젝트  등이 있다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1958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6588" y="259939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커널 오브젝트 생성 및 윈도우의 커널 구조도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157" y="1412776"/>
            <a:ext cx="4023256" cy="49897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467544" y="4005064"/>
            <a:ext cx="86409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Windos</a:t>
            </a:r>
            <a:r>
              <a:rPr lang="en-US" altLang="ko-KR" sz="1400" dirty="0">
                <a:solidFill>
                  <a:schemeClr val="tx1"/>
                </a:solidFill>
              </a:rPr>
              <a:t> 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5589240"/>
            <a:ext cx="86409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808" y="4941168"/>
            <a:ext cx="151216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커널오브젝트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588" y="2421104"/>
            <a:ext cx="155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CreateProcess</a:t>
            </a:r>
            <a:endParaRPr lang="en-US" altLang="ko-KR" sz="1400" dirty="0"/>
          </a:p>
          <a:p>
            <a:r>
              <a:rPr lang="ko-KR" altLang="en-US" sz="1400" dirty="0"/>
              <a:t>함수 호출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19822" y="2944324"/>
            <a:ext cx="0" cy="10607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22" y="32746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프로세스</a:t>
            </a:r>
            <a:endParaRPr lang="en-US" altLang="ko-KR" sz="1000" dirty="0"/>
          </a:p>
          <a:p>
            <a:r>
              <a:rPr lang="ko-KR" altLang="en-US" sz="1000" dirty="0"/>
              <a:t>생성요청</a:t>
            </a:r>
          </a:p>
        </p:txBody>
      </p:sp>
      <p:cxnSp>
        <p:nvCxnSpPr>
          <p:cNvPr id="13" name="직선 화살표 연결선 12"/>
          <p:cNvCxnSpPr>
            <a:stCxn id="2" idx="3"/>
          </p:cNvCxnSpPr>
          <p:nvPr/>
        </p:nvCxnSpPr>
        <p:spPr>
          <a:xfrm>
            <a:off x="1331640" y="4221088"/>
            <a:ext cx="151216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</p:cNvCxnSpPr>
          <p:nvPr/>
        </p:nvCxnSpPr>
        <p:spPr>
          <a:xfrm flipV="1">
            <a:off x="1331640" y="5373216"/>
            <a:ext cx="1512168" cy="4320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07449" y="4437112"/>
            <a:ext cx="12373" cy="115212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582" y="484912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5980" y="406672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생성 및 </a:t>
            </a:r>
            <a:endParaRPr lang="en-US" altLang="ko-KR" sz="1000" dirty="0"/>
          </a:p>
          <a:p>
            <a:r>
              <a:rPr lang="ko-KR" altLang="en-US" sz="1000" dirty="0"/>
              <a:t>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59266" y="5605209"/>
            <a:ext cx="112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프로세스</a:t>
            </a:r>
            <a:endParaRPr lang="en-US" altLang="ko-KR" sz="1000" dirty="0"/>
          </a:p>
          <a:p>
            <a:r>
              <a:rPr lang="ko-KR" altLang="en-US" sz="1000" dirty="0"/>
              <a:t>정보로 </a:t>
            </a:r>
            <a:r>
              <a:rPr lang="ko-KR" altLang="en-US" sz="1000" dirty="0" err="1"/>
              <a:t>채워짐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2819043" y="3223863"/>
            <a:ext cx="1641601" cy="9464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프로세스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 구조체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변수</a:t>
            </a:r>
          </a:p>
        </p:txBody>
      </p:sp>
      <p:cxnSp>
        <p:nvCxnSpPr>
          <p:cNvPr id="25" name="직선 화살표 연결선 24"/>
          <p:cNvCxnSpPr>
            <a:stCxn id="20" idx="4"/>
          </p:cNvCxnSpPr>
          <p:nvPr/>
        </p:nvCxnSpPr>
        <p:spPr>
          <a:xfrm>
            <a:off x="3639844" y="4170312"/>
            <a:ext cx="16086" cy="74361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12685" y="1580419"/>
            <a:ext cx="4431323" cy="4822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                                                                                                         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4781" y="1370709"/>
            <a:ext cx="3395171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커널 오브젝트의 생성에 대한 개념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72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88706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18864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커널 오브젝트의 조작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875" y="962316"/>
            <a:ext cx="7414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생성된 커널 오브젝트는 각각마다 </a:t>
            </a:r>
            <a:r>
              <a:rPr lang="en-US" altLang="ko-KR" sz="1400" dirty="0"/>
              <a:t>Handler</a:t>
            </a:r>
            <a:r>
              <a:rPr lang="ko-KR" altLang="en-US" sz="1400" dirty="0"/>
              <a:t>를 가지고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이것을 통하여 커널 오브젝트를</a:t>
            </a:r>
            <a:endParaRPr lang="en-US" altLang="ko-KR" sz="1400" dirty="0"/>
          </a:p>
          <a:p>
            <a:r>
              <a:rPr lang="ko-KR" altLang="en-US" sz="1400" dirty="0"/>
              <a:t>다룰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아래의 예는 두개의 프로세스가 우선순위를 가지고 다투는 경우를 보여준다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 Operation2</a:t>
            </a:r>
            <a:r>
              <a:rPr lang="ko-KR" altLang="en-US" sz="1400" dirty="0">
                <a:sym typeface="Wingdings" panose="05000000000000000000" pitchFamily="2" charset="2"/>
              </a:rPr>
              <a:t>가 자신의 우선 순위를 최고순위로 높이는 예이다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61902" y="1751946"/>
            <a:ext cx="4163319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 </a:t>
            </a:r>
            <a:r>
              <a:rPr lang="ko-KR" altLang="en-US" sz="1400" dirty="0"/>
              <a:t>예제 프로그램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tchar.h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tmain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TCHAR*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STARTUPINFO </a:t>
            </a:r>
            <a:r>
              <a:rPr lang="en-US" altLang="ko-KR" sz="1400" dirty="0" err="1"/>
              <a:t>si</a:t>
            </a:r>
            <a:r>
              <a:rPr lang="en-US" altLang="ko-KR" sz="1400" dirty="0"/>
              <a:t>={0,};</a:t>
            </a:r>
          </a:p>
          <a:p>
            <a:r>
              <a:rPr lang="en-US" altLang="ko-KR" sz="1400" dirty="0"/>
              <a:t>    PROCESS_INFORMATION pi;	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si.cb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si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TCHAR command[]=_T("</a:t>
            </a:r>
            <a:r>
              <a:rPr lang="en-US" altLang="ko-KR" sz="1400" b="1" dirty="0"/>
              <a:t>Operation2.exe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</a:t>
            </a:r>
            <a:r>
              <a:rPr lang="en-US" altLang="ko-KR" sz="1400" b="1" dirty="0" err="1"/>
              <a:t>CreateProcess</a:t>
            </a:r>
            <a:r>
              <a:rPr lang="en-US" altLang="ko-KR" sz="1400" b="1" dirty="0"/>
              <a:t>(NULL, command, NULL,</a:t>
            </a:r>
          </a:p>
          <a:p>
            <a:r>
              <a:rPr lang="en-US" altLang="ko-KR" sz="1400" b="1" dirty="0"/>
              <a:t>        NULL, TRUE, 0, NULL, NULL, &amp;</a:t>
            </a:r>
            <a:r>
              <a:rPr lang="en-US" altLang="ko-KR" sz="1400" b="1" dirty="0" err="1"/>
              <a:t>si</a:t>
            </a:r>
            <a:r>
              <a:rPr lang="en-US" altLang="ko-KR" sz="1400" b="1" dirty="0"/>
              <a:t>,  &amp;pi);  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     while(1)</a:t>
            </a:r>
          </a:p>
          <a:p>
            <a:r>
              <a:rPr lang="en-US" altLang="ko-KR" sz="1400" dirty="0"/>
              <a:t>       {</a:t>
            </a:r>
          </a:p>
          <a:p>
            <a:r>
              <a:rPr lang="en-US" altLang="ko-KR" sz="1400" dirty="0"/>
              <a:t>          for(DWORD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&lt;10000;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r>
              <a:rPr lang="en-US" altLang="ko-KR" sz="1400" dirty="0"/>
              <a:t>               for(DWORD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&lt;10000;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++); </a:t>
            </a:r>
          </a:p>
          <a:p>
            <a:r>
              <a:rPr lang="en-US" altLang="ko-KR" sz="1400" dirty="0"/>
              <a:t>         _</a:t>
            </a:r>
            <a:r>
              <a:rPr lang="en-US" altLang="ko-KR" sz="1400" dirty="0" err="1"/>
              <a:t>fputts</a:t>
            </a:r>
            <a:r>
              <a:rPr lang="en-US" altLang="ko-KR" sz="1400" dirty="0"/>
              <a:t>(_T("Operation1.exe \n"),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  return 0;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699500" y="1751946"/>
            <a:ext cx="395550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tchar.h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tmain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TCHAR*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b="1" dirty="0" err="1"/>
              <a:t>SetPriorityClass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GetCurrentProcess</a:t>
            </a:r>
            <a:r>
              <a:rPr lang="en-US" altLang="ko-KR" sz="1400" b="1" dirty="0"/>
              <a:t>(),</a:t>
            </a:r>
          </a:p>
          <a:p>
            <a:r>
              <a:rPr lang="en-US" altLang="ko-KR" sz="1400" b="1" dirty="0"/>
              <a:t>            HIGH_PRIORITY_CLASS);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while(1)</a:t>
            </a:r>
          </a:p>
          <a:p>
            <a:r>
              <a:rPr lang="en-US" altLang="ko-KR" sz="1400" dirty="0"/>
              <a:t>     {</a:t>
            </a:r>
          </a:p>
          <a:p>
            <a:r>
              <a:rPr lang="en-US" altLang="ko-KR" sz="1400" dirty="0"/>
              <a:t>        for(DWORD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&lt;10000;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r>
              <a:rPr lang="en-US" altLang="ko-KR" sz="1400" dirty="0"/>
              <a:t>	for(DWORD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&lt;10000;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++);</a:t>
            </a:r>
          </a:p>
          <a:p>
            <a:r>
              <a:rPr lang="en-US" altLang="ko-KR" sz="1400" dirty="0"/>
              <a:t>       _</a:t>
            </a:r>
            <a:r>
              <a:rPr lang="en-US" altLang="ko-KR" sz="1400" dirty="0" err="1"/>
              <a:t>fputts</a:t>
            </a:r>
            <a:r>
              <a:rPr lang="en-US" altLang="ko-KR" sz="1400" dirty="0"/>
              <a:t>(_T("Operation2.exe \n"),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 return 0;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701" y="1883151"/>
            <a:ext cx="148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Operation2.exe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7195" y="1834624"/>
            <a:ext cx="148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Operation1.exe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971" y="5787025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위의 예제는 </a:t>
            </a:r>
            <a:r>
              <a:rPr lang="en-US" altLang="ko-KR" sz="1400" dirty="0"/>
              <a:t>Operation2</a:t>
            </a:r>
            <a:r>
              <a:rPr lang="ko-KR" altLang="en-US" sz="1400" dirty="0"/>
              <a:t>를 높은 우선순위를</a:t>
            </a:r>
            <a:endParaRPr lang="en-US" altLang="ko-KR" sz="1400" dirty="0"/>
          </a:p>
          <a:p>
            <a:r>
              <a:rPr lang="ko-KR" altLang="en-US" sz="1400" dirty="0"/>
              <a:t>가지도록 설정하고 </a:t>
            </a:r>
            <a:r>
              <a:rPr lang="ko-KR" altLang="en-US" sz="1400"/>
              <a:t>있다</a:t>
            </a:r>
            <a:r>
              <a:rPr lang="en-US" altLang="ko-KR" sz="1400"/>
              <a:t>.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그러므로 </a:t>
            </a:r>
            <a:r>
              <a:rPr lang="en-US" altLang="ko-KR" sz="1400">
                <a:sym typeface="Wingdings" panose="05000000000000000000" pitchFamily="2" charset="2"/>
              </a:rPr>
              <a:t>Operation2</a:t>
            </a:r>
            <a:r>
              <a:rPr lang="ko-KR" altLang="en-US" sz="1400">
                <a:sym typeface="Wingdings" panose="05000000000000000000" pitchFamily="2" charset="2"/>
              </a:rPr>
              <a:t>가 수행되고 </a:t>
            </a:r>
            <a:r>
              <a:rPr lang="en-US" altLang="ko-KR" sz="1400">
                <a:sym typeface="Wingdings" panose="05000000000000000000" pitchFamily="2" charset="2"/>
              </a:rPr>
              <a:t>Operation1</a:t>
            </a:r>
            <a:r>
              <a:rPr lang="ko-KR" altLang="en-US" sz="1400">
                <a:sym typeface="Wingdings" panose="05000000000000000000" pitchFamily="2" charset="2"/>
              </a:rPr>
              <a:t>은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    </a:t>
            </a:r>
            <a:r>
              <a:rPr lang="ko-KR" altLang="en-US" sz="1400">
                <a:sym typeface="Wingdings" panose="05000000000000000000" pitchFamily="2" charset="2"/>
              </a:rPr>
              <a:t>가끔 수행된다</a:t>
            </a:r>
            <a:endParaRPr lang="ko-KR" altLang="en-US" sz="1400" dirty="0"/>
          </a:p>
        </p:txBody>
      </p:sp>
      <p:sp>
        <p:nvSpPr>
          <p:cNvPr id="9" name="화살표: 오른쪽 8"/>
          <p:cNvSpPr/>
          <p:nvPr/>
        </p:nvSpPr>
        <p:spPr>
          <a:xfrm>
            <a:off x="4139952" y="4221088"/>
            <a:ext cx="827826" cy="14401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2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커널 오브젝트의 조작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130842"/>
            <a:ext cx="7157208" cy="5256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600700" y="2996952"/>
            <a:ext cx="5430204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앞페이지의 </a:t>
            </a:r>
            <a:r>
              <a:rPr lang="en-US" altLang="ko-KR" sz="1400" dirty="0"/>
              <a:t>Operation1</a:t>
            </a:r>
            <a:r>
              <a:rPr lang="ko-KR" altLang="en-US" sz="1400" dirty="0"/>
              <a:t>에서 소스를 아래부분처럼 바꾸어</a:t>
            </a:r>
            <a:endParaRPr lang="en-US" altLang="ko-KR" sz="1400" dirty="0"/>
          </a:p>
          <a:p>
            <a:r>
              <a:rPr lang="ko-KR" altLang="en-US" sz="1400"/>
              <a:t>컴파일한 경우에는 </a:t>
            </a:r>
            <a:r>
              <a:rPr lang="en-US" altLang="ko-KR" sz="1400"/>
              <a:t>Operation1, 2</a:t>
            </a:r>
            <a:r>
              <a:rPr lang="ko-KR" altLang="en-US" sz="1400"/>
              <a:t>가 동일한 우선 순위이므로</a:t>
            </a:r>
            <a:endParaRPr lang="en-US" altLang="ko-KR" sz="1400"/>
          </a:p>
          <a:p>
            <a:r>
              <a:rPr lang="ko-KR" altLang="en-US" sz="1400"/>
              <a:t>번갈아 가면서 수행된다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… </a:t>
            </a:r>
            <a:r>
              <a:rPr lang="ko-KR" altLang="en-US" sz="1400" dirty="0" err="1"/>
              <a:t>윗</a:t>
            </a:r>
            <a:r>
              <a:rPr lang="ko-KR" altLang="en-US" sz="1400" dirty="0"/>
              <a:t> 부분은 동일 </a:t>
            </a:r>
            <a:r>
              <a:rPr lang="en-US" altLang="ko-KR" sz="1400" dirty="0"/>
              <a:t>….</a:t>
            </a:r>
          </a:p>
          <a:p>
            <a:r>
              <a:rPr lang="en-US" altLang="ko-KR" sz="1400" b="1" dirty="0"/>
              <a:t>DWORD timing = 0;</a:t>
            </a:r>
          </a:p>
          <a:p>
            <a:r>
              <a:rPr lang="en-US" altLang="ko-KR" sz="1400" dirty="0"/>
              <a:t>while (1)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for (DWORD I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&lt;10000;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r>
              <a:rPr lang="en-US" altLang="ko-KR" sz="1400" dirty="0"/>
              <a:t>     for (DWORD I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&lt;10000;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++); //Busy Waiting!!</a:t>
            </a:r>
          </a:p>
          <a:p>
            <a:r>
              <a:rPr lang="en-US" altLang="ko-KR" sz="1400" dirty="0"/>
              <a:t>   _fputts(_T(＂Operation1.exe \n＂),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    timing += 1;</a:t>
            </a:r>
          </a:p>
          <a:p>
            <a:r>
              <a:rPr lang="en-US" altLang="ko-KR" sz="1400" b="1" dirty="0"/>
              <a:t>    if (timing == 2)</a:t>
            </a:r>
          </a:p>
          <a:p>
            <a:r>
              <a:rPr lang="en-US" altLang="ko-KR" sz="1400" b="1" dirty="0"/>
              <a:t>      </a:t>
            </a:r>
            <a:r>
              <a:rPr lang="en-US" altLang="ko-KR" sz="1400" b="1" dirty="0" err="1"/>
              <a:t>SetPriorityClass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pi.hProcess</a:t>
            </a:r>
            <a:r>
              <a:rPr lang="en-US" altLang="ko-KR" sz="1400" b="1" dirty="0"/>
              <a:t>, NORMAL_PRIORITY_CLASS);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return 0;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007200" y="1340768"/>
            <a:ext cx="2484976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Operation1., Operation2</a:t>
            </a:r>
            <a:r>
              <a:rPr lang="ko-KR" altLang="en-US" sz="1400" dirty="0"/>
              <a:t>가</a:t>
            </a:r>
            <a:endParaRPr lang="en-US" altLang="ko-KR" sz="1400" dirty="0"/>
          </a:p>
          <a:p>
            <a:r>
              <a:rPr lang="ko-KR" altLang="en-US" sz="1400" dirty="0"/>
              <a:t>번갈아 가며 수행되는 것을</a:t>
            </a:r>
            <a:endParaRPr lang="en-US" altLang="ko-KR" sz="1400" dirty="0"/>
          </a:p>
          <a:p>
            <a:r>
              <a:rPr lang="ko-KR" altLang="en-US" sz="1400" dirty="0"/>
              <a:t>확인할 수 있고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Operation2.exe</a:t>
            </a:r>
            <a:r>
              <a:rPr lang="ko-KR" altLang="en-US" sz="1400" dirty="0"/>
              <a:t>의  </a:t>
            </a:r>
            <a:r>
              <a:rPr lang="en-US" altLang="ko-KR" sz="1400" dirty="0"/>
              <a:t>for </a:t>
            </a:r>
            <a:r>
              <a:rPr lang="ko-KR" altLang="en-US" sz="1400" dirty="0"/>
              <a:t>루프</a:t>
            </a:r>
            <a:endParaRPr lang="en-US" altLang="ko-KR" sz="1400" dirty="0"/>
          </a:p>
          <a:p>
            <a:r>
              <a:rPr lang="ko-KR" altLang="en-US" sz="1400" dirty="0"/>
              <a:t>수행 중에도 </a:t>
            </a:r>
            <a:r>
              <a:rPr lang="en-US" altLang="ko-KR" sz="1400" dirty="0"/>
              <a:t>Operation1</a:t>
            </a:r>
            <a:r>
              <a:rPr lang="ko-KR" altLang="en-US" sz="1400" dirty="0"/>
              <a:t>으로</a:t>
            </a:r>
            <a:endParaRPr lang="en-US" altLang="ko-KR" sz="1400" dirty="0"/>
          </a:p>
          <a:p>
            <a:r>
              <a:rPr lang="ko-KR" altLang="en-US" sz="1400" dirty="0"/>
              <a:t>이동될 수 있다</a:t>
            </a:r>
          </a:p>
        </p:txBody>
      </p:sp>
      <p:sp>
        <p:nvSpPr>
          <p:cNvPr id="8" name="오른쪽 화살표 7"/>
          <p:cNvSpPr/>
          <p:nvPr/>
        </p:nvSpPr>
        <p:spPr>
          <a:xfrm rot="10800000">
            <a:off x="2708652" y="1988840"/>
            <a:ext cx="1298548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1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커널 오브젝트의 조작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089" y="2996952"/>
            <a:ext cx="122413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Operation1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089" y="4437112"/>
            <a:ext cx="122413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Operation2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36177" y="4333739"/>
            <a:ext cx="145074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자식 프로세스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커널 오브젝트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1068" y="2791064"/>
            <a:ext cx="36205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참고</a:t>
            </a:r>
            <a:r>
              <a:rPr lang="en-US" altLang="ko-KR" sz="1400" dirty="0"/>
              <a:t>]  </a:t>
            </a:r>
            <a:r>
              <a:rPr lang="en-US" altLang="ko-KR" sz="1400" dirty="0" err="1"/>
              <a:t>ProcessInformation</a:t>
            </a:r>
            <a:r>
              <a:rPr lang="ko-KR" altLang="en-US" sz="1400" dirty="0"/>
              <a:t>의 구조</a:t>
            </a:r>
            <a:endParaRPr lang="en-US" altLang="ko-KR" sz="1400" dirty="0"/>
          </a:p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_PROCESS_INFORMATION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HANDLE </a:t>
            </a:r>
            <a:r>
              <a:rPr lang="en-US" altLang="ko-KR" sz="1400" dirty="0" err="1"/>
              <a:t>hProcess</a:t>
            </a:r>
            <a:r>
              <a:rPr lang="en-US" altLang="ko-KR" sz="1400" dirty="0"/>
              <a:t>;  //</a:t>
            </a:r>
            <a:r>
              <a:rPr lang="ko-KR" altLang="en-US" sz="1400" dirty="0"/>
              <a:t>프로세스의 핸들</a:t>
            </a:r>
            <a:endParaRPr lang="en-US" altLang="ko-KR" sz="1400" dirty="0"/>
          </a:p>
          <a:p>
            <a:r>
              <a:rPr lang="en-US" altLang="ko-KR" sz="1400" dirty="0"/>
              <a:t>    HANDLE </a:t>
            </a:r>
            <a:r>
              <a:rPr lang="en-US" altLang="ko-KR" sz="1400" dirty="0" err="1"/>
              <a:t>hThread</a:t>
            </a:r>
            <a:r>
              <a:rPr lang="en-US" altLang="ko-KR" sz="1400" dirty="0"/>
              <a:t>;   //</a:t>
            </a:r>
            <a:r>
              <a:rPr lang="ko-KR" altLang="en-US" sz="1400" dirty="0"/>
              <a:t>쓰레드 핸들</a:t>
            </a:r>
            <a:endParaRPr lang="en-US" altLang="ko-KR" sz="1400" dirty="0"/>
          </a:p>
          <a:p>
            <a:r>
              <a:rPr lang="en-US" altLang="ko-KR" sz="1400" dirty="0"/>
              <a:t>    DWORD </a:t>
            </a:r>
            <a:r>
              <a:rPr lang="en-US" altLang="ko-KR" sz="1400" dirty="0" err="1"/>
              <a:t>dwProcessId</a:t>
            </a:r>
            <a:r>
              <a:rPr lang="en-US" altLang="ko-KR" sz="1400" dirty="0"/>
              <a:t>;  //</a:t>
            </a:r>
            <a:r>
              <a:rPr lang="ko-KR" altLang="en-US" sz="1400" dirty="0"/>
              <a:t>프로세스의 </a:t>
            </a:r>
            <a:r>
              <a:rPr lang="en-US" altLang="ko-KR" sz="1400" dirty="0"/>
              <a:t>ID</a:t>
            </a:r>
          </a:p>
          <a:p>
            <a:r>
              <a:rPr lang="en-US" altLang="ko-KR" sz="1400" dirty="0"/>
              <a:t>    DWORD </a:t>
            </a:r>
            <a:r>
              <a:rPr lang="en-US" altLang="ko-KR" sz="1400" dirty="0" err="1"/>
              <a:t>dwThreadId</a:t>
            </a:r>
            <a:r>
              <a:rPr lang="en-US" altLang="ko-KR" sz="1400" dirty="0"/>
              <a:t>;   // </a:t>
            </a:r>
            <a:r>
              <a:rPr lang="ko-KR" altLang="en-US" sz="1400" dirty="0"/>
              <a:t>쓰레드 </a:t>
            </a:r>
            <a:r>
              <a:rPr lang="en-US" altLang="ko-KR" sz="1400" dirty="0"/>
              <a:t>ID</a:t>
            </a:r>
          </a:p>
          <a:p>
            <a:r>
              <a:rPr lang="en-US" altLang="ko-KR" sz="1400" dirty="0"/>
              <a:t>} PROCESS_INFORMATION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37990" y="355987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SetPriorityClass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" idx="3"/>
            <a:endCxn id="11" idx="1"/>
          </p:cNvCxnSpPr>
          <p:nvPr/>
        </p:nvCxnSpPr>
        <p:spPr>
          <a:xfrm>
            <a:off x="1631225" y="4617132"/>
            <a:ext cx="1804952" cy="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10" idx="0"/>
          </p:cNvCxnSpPr>
          <p:nvPr/>
        </p:nvCxnSpPr>
        <p:spPr>
          <a:xfrm>
            <a:off x="1019157" y="335699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7016" y="5329471"/>
            <a:ext cx="71240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프로세스 핸들은 프로세스의 커널 오브젝트를 가리키고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프로세스 </a:t>
            </a:r>
            <a:r>
              <a:rPr lang="en-US" altLang="ko-KR" sz="1400" dirty="0"/>
              <a:t>ID</a:t>
            </a:r>
            <a:r>
              <a:rPr lang="ko-KR" altLang="en-US" sz="1400" dirty="0"/>
              <a:t>는 프로세스 자체를 가리킨다</a:t>
            </a:r>
            <a:endParaRPr lang="en-US" altLang="ko-KR" sz="1400" dirty="0"/>
          </a:p>
          <a:p>
            <a:r>
              <a:rPr lang="ko-KR" altLang="en-US" sz="1400" dirty="0" err="1"/>
              <a:t>쓰레드핸들은</a:t>
            </a:r>
            <a:r>
              <a:rPr lang="ko-KR" altLang="en-US" sz="1400" dirty="0"/>
              <a:t> 프로세스가 생성되면 쓰레드 핸들이 자동 생성되어 채워지고</a:t>
            </a:r>
            <a:endParaRPr lang="en-US" altLang="ko-KR" sz="1400" dirty="0"/>
          </a:p>
          <a:p>
            <a:r>
              <a:rPr lang="ko-KR" altLang="en-US" sz="1400" dirty="0"/>
              <a:t>쓰레드 </a:t>
            </a:r>
            <a:r>
              <a:rPr lang="en-US" altLang="ko-KR" sz="1400" dirty="0"/>
              <a:t>ID</a:t>
            </a:r>
            <a:r>
              <a:rPr lang="ko-KR" altLang="en-US" sz="1400" dirty="0"/>
              <a:t>는 쓰레드 자체를 가리킨다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프로세스가 생성되면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쓰레드는 자동 생성된다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추가적인 쓰레드의 생성도 가능하다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214" y="1091593"/>
            <a:ext cx="78374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Operation1</a:t>
            </a:r>
            <a:r>
              <a:rPr lang="ko-KR" altLang="en-US" sz="1400" dirty="0"/>
              <a:t>에서 </a:t>
            </a:r>
            <a:r>
              <a:rPr lang="en-US" altLang="ko-KR" sz="1400" dirty="0"/>
              <a:t>Operation2 </a:t>
            </a:r>
            <a:r>
              <a:rPr lang="ko-KR" altLang="en-US" sz="1400" dirty="0"/>
              <a:t>프로세스를 생성했으므로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동일한 커널 오브젝트를 공유한다</a:t>
            </a:r>
            <a:endParaRPr lang="en-US" altLang="ko-KR" sz="1400" dirty="0"/>
          </a:p>
          <a:p>
            <a:r>
              <a:rPr lang="ko-KR" altLang="en-US" sz="1400" dirty="0"/>
              <a:t>하지만</a:t>
            </a:r>
            <a:r>
              <a:rPr lang="en-US" altLang="ko-KR" sz="1400" dirty="0"/>
              <a:t>, Operation1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CloseHandle</a:t>
            </a:r>
            <a:r>
              <a:rPr lang="en-US" altLang="ko-KR" sz="1400" dirty="0"/>
              <a:t> </a:t>
            </a:r>
            <a:r>
              <a:rPr lang="ko-KR" altLang="en-US" sz="1400" dirty="0"/>
              <a:t>하여도</a:t>
            </a:r>
            <a:r>
              <a:rPr lang="en-US" altLang="ko-KR" sz="1400" dirty="0"/>
              <a:t>, Operation2</a:t>
            </a:r>
            <a:r>
              <a:rPr lang="ko-KR" altLang="en-US" sz="1400" dirty="0"/>
              <a:t>는 존재한다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커널오브젝트는</a:t>
            </a:r>
            <a:r>
              <a:rPr lang="ko-KR" altLang="en-US" sz="1400" dirty="0"/>
              <a:t> 운영체제 종속이므로</a:t>
            </a:r>
            <a:r>
              <a:rPr lang="en-US" altLang="ko-KR" sz="1400" dirty="0"/>
              <a:t>(</a:t>
            </a:r>
            <a:r>
              <a:rPr lang="ko-KR" altLang="en-US" sz="1400" dirty="0"/>
              <a:t>운영체제가 생성함</a:t>
            </a:r>
            <a:r>
              <a:rPr lang="en-US" altLang="ko-KR" sz="1400" dirty="0"/>
              <a:t>), </a:t>
            </a:r>
            <a:r>
              <a:rPr lang="ko-KR" altLang="en-US" sz="1400" dirty="0"/>
              <a:t>소멸은 </a:t>
            </a:r>
            <a:r>
              <a:rPr lang="en-US" altLang="ko-KR" sz="1400" dirty="0"/>
              <a:t>Usage Count</a:t>
            </a:r>
            <a:r>
              <a:rPr lang="ko-KR" altLang="en-US" sz="1400" dirty="0"/>
              <a:t>가 </a:t>
            </a:r>
            <a:r>
              <a:rPr lang="en-US" altLang="ko-KR" sz="1400" dirty="0"/>
              <a:t>0 </a:t>
            </a:r>
            <a:r>
              <a:rPr lang="ko-KR" altLang="en-US" sz="1400" dirty="0"/>
              <a:t>이 되면</a:t>
            </a:r>
            <a:endParaRPr lang="en-US" altLang="ko-KR" sz="1400" dirty="0"/>
          </a:p>
          <a:p>
            <a:r>
              <a:rPr lang="ko-KR" altLang="en-US" sz="1400" dirty="0"/>
              <a:t>운영체제가 수행한다 결정한다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550135" y="4921423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Usage Count=2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endCxn id="11" idx="0"/>
          </p:cNvCxnSpPr>
          <p:nvPr/>
        </p:nvCxnSpPr>
        <p:spPr>
          <a:xfrm>
            <a:off x="1709126" y="3174872"/>
            <a:ext cx="2452425" cy="115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09126" y="464253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SetPriorityClass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368993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생성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3233" y="4266518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2) </a:t>
            </a:r>
            <a:r>
              <a:rPr lang="ko-KR" altLang="en-US" sz="1400" dirty="0" err="1"/>
              <a:t>자식의커널</a:t>
            </a:r>
            <a:r>
              <a:rPr lang="ko-KR" altLang="en-US" sz="1400" dirty="0"/>
              <a:t> 생성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1618625" y="3375655"/>
            <a:ext cx="2004986" cy="8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5201" y="3588698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3) </a:t>
            </a:r>
            <a:r>
              <a:rPr lang="ko-KR" altLang="en-US" sz="1400" dirty="0"/>
              <a:t>핸들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반환</a:t>
            </a:r>
            <a:r>
              <a:rPr lang="en-US" altLang="ko-KR" sz="1400" dirty="0"/>
              <a:t>… </a:t>
            </a:r>
            <a:r>
              <a:rPr lang="ko-KR" altLang="en-US" sz="1400" dirty="0"/>
              <a:t>조작가능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9079" y="2881030"/>
            <a:ext cx="145074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프로세스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커널 오브젝트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614937" y="3096646"/>
            <a:ext cx="1804952" cy="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07504" y="2412734"/>
            <a:ext cx="5166915" cy="28164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3672" y="2204864"/>
            <a:ext cx="2539939" cy="41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앞의 예제에 대한 개념도</a:t>
            </a:r>
          </a:p>
        </p:txBody>
      </p:sp>
    </p:spTree>
    <p:extLst>
      <p:ext uri="{BB962C8B-B14F-4D97-AF65-F5344CB8AC3E}">
        <p14:creationId xmlns:p14="http://schemas.microsoft.com/office/powerpoint/2010/main" val="4142890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420888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내용의 구분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177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프로그램의 실행과정</a:t>
            </a:r>
            <a:r>
              <a:rPr lang="en-US" altLang="ko-KR" b="1"/>
              <a:t>(1/2)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205" y="1340768"/>
            <a:ext cx="8241359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폰 노이만 </a:t>
            </a:r>
            <a:r>
              <a:rPr lang="ko-KR" altLang="en-US" sz="1400" b="1"/>
              <a:t>컴퓨터 </a:t>
            </a:r>
            <a:r>
              <a:rPr lang="en-US" altLang="ko-KR" sz="1400" b="1"/>
              <a:t>] </a:t>
            </a:r>
            <a:r>
              <a:rPr lang="en-US" altLang="ko-KR" sz="1400" b="1">
                <a:sym typeface="Wingdings" panose="05000000000000000000" pitchFamily="2" charset="2"/>
              </a:rPr>
              <a:t> Stored Prgram Concept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프로그램이라는 것이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 프로그램은 컴퓨터 내부에 저장되어 순차적으로 실행된다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프로그램의 실행과정</a:t>
            </a:r>
            <a:r>
              <a:rPr lang="en-US" altLang="ko-KR" sz="1400" b="1" dirty="0"/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전처리기에 의한 치환작업 </a:t>
            </a:r>
            <a:r>
              <a:rPr lang="en-US" altLang="ko-KR" sz="1400" dirty="0"/>
              <a:t>: #include, #define</a:t>
            </a:r>
            <a:r>
              <a:rPr lang="ko-KR" altLang="en-US" sz="1400" dirty="0"/>
              <a:t>에 정의된 내용의 치환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컴파일러에 의한 번역 </a:t>
            </a:r>
            <a:r>
              <a:rPr lang="en-US" altLang="ko-KR" sz="1400" dirty="0"/>
              <a:t>: </a:t>
            </a:r>
            <a:r>
              <a:rPr lang="ko-KR" altLang="en-US" sz="1400" dirty="0"/>
              <a:t>소스가 어셈블러로 바뀐다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err="1"/>
              <a:t>에셈블러에</a:t>
            </a:r>
            <a:r>
              <a:rPr lang="ko-KR" altLang="en-US" sz="1400" dirty="0"/>
              <a:t> 의한 바이너리 코드 작성 </a:t>
            </a:r>
            <a:r>
              <a:rPr lang="en-US" altLang="ko-KR" sz="1400" dirty="0"/>
              <a:t>: </a:t>
            </a:r>
            <a:r>
              <a:rPr lang="ko-KR" altLang="en-US" sz="1400" dirty="0"/>
              <a:t>어셈블리 코드가 바이너리 코드로 바뀐다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err="1"/>
              <a:t>링커에</a:t>
            </a:r>
            <a:r>
              <a:rPr lang="ko-KR" altLang="en-US" sz="1400" dirty="0"/>
              <a:t> 의한 연결과 결합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 내에서 참조하는 라이브러리를 하나로 묶는 작업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b="1" dirty="0">
                <a:sym typeface="Wingdings" panose="05000000000000000000" pitchFamily="2" charset="2"/>
              </a:rPr>
              <a:t>최종적으로 </a:t>
            </a:r>
            <a:r>
              <a:rPr lang="ko-KR" altLang="en-US" sz="1400" b="1">
                <a:sym typeface="Wingdings" panose="05000000000000000000" pitchFamily="2" charset="2"/>
              </a:rPr>
              <a:t>완료된 프로그램의 모습은 프로그램은 </a:t>
            </a:r>
            <a:br>
              <a:rPr lang="en-US" altLang="ko-KR" sz="1400" b="1">
                <a:sym typeface="Wingdings" panose="05000000000000000000" pitchFamily="2" charset="2"/>
              </a:rPr>
            </a:br>
            <a:r>
              <a:rPr lang="en-US" altLang="ko-KR" sz="1400" b="1">
                <a:sym typeface="Wingdings" panose="05000000000000000000" pitchFamily="2" charset="2"/>
              </a:rPr>
              <a:t>     Fetch</a:t>
            </a:r>
            <a:r>
              <a:rPr lang="en-US" altLang="ko-KR" sz="1400" b="1" dirty="0"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ym typeface="Wingdings" panose="05000000000000000000" pitchFamily="2" charset="2"/>
              </a:rPr>
              <a:t>가져오기</a:t>
            </a:r>
            <a:r>
              <a:rPr lang="en-US" altLang="ko-KR" sz="1400" b="1" dirty="0">
                <a:sym typeface="Wingdings" panose="05000000000000000000" pitchFamily="2" charset="2"/>
              </a:rPr>
              <a:t>), Decode(</a:t>
            </a:r>
            <a:r>
              <a:rPr lang="ko-KR" altLang="en-US" sz="1400" b="1" dirty="0">
                <a:sym typeface="Wingdings" panose="05000000000000000000" pitchFamily="2" charset="2"/>
              </a:rPr>
              <a:t>해석하기</a:t>
            </a:r>
            <a:r>
              <a:rPr lang="en-US" altLang="ko-KR" sz="1400" b="1" dirty="0">
                <a:sym typeface="Wingdings" panose="05000000000000000000" pitchFamily="2" charset="2"/>
              </a:rPr>
              <a:t>), Execute(CPU</a:t>
            </a:r>
            <a:r>
              <a:rPr lang="ko-KR" altLang="en-US" sz="1400" b="1" dirty="0">
                <a:sym typeface="Wingdings" panose="05000000000000000000" pitchFamily="2" charset="2"/>
              </a:rPr>
              <a:t>가 </a:t>
            </a:r>
            <a:r>
              <a:rPr lang="ko-KR" altLang="en-US" sz="1400" b="1">
                <a:sym typeface="Wingdings" panose="05000000000000000000" pitchFamily="2" charset="2"/>
              </a:rPr>
              <a:t>실행</a:t>
            </a:r>
            <a:r>
              <a:rPr lang="en-US" altLang="ko-KR" sz="1400" b="1">
                <a:sym typeface="Wingdings" panose="05000000000000000000" pitchFamily="2" charset="2"/>
              </a:rPr>
              <a:t>)</a:t>
            </a:r>
            <a:r>
              <a:rPr lang="ko-KR" altLang="en-US" sz="1400" b="1">
                <a:sym typeface="Wingdings" panose="05000000000000000000" pitchFamily="2" charset="2"/>
              </a:rPr>
              <a:t>하는 구조의 반복으로 </a:t>
            </a:r>
            <a:r>
              <a:rPr lang="ko-KR" altLang="en-US" sz="1400" b="1" dirty="0">
                <a:sym typeface="Wingdings" panose="05000000000000000000" pitchFamily="2" charset="2"/>
              </a:rPr>
              <a:t>구성되게 된다</a:t>
            </a:r>
            <a:r>
              <a:rPr lang="en-US" altLang="ko-KR" sz="1400" b="1" dirty="0">
                <a:sym typeface="Wingdings" panose="05000000000000000000" pitchFamily="2" charset="2"/>
              </a:rPr>
              <a:t>.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611560" y="5312026"/>
            <a:ext cx="8176804" cy="856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[Quiz]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C/C++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</a:rPr>
              <a:t>Java, C#</a:t>
            </a:r>
            <a:r>
              <a:rPr lang="ko-KR" altLang="en-US" sz="1600" dirty="0">
                <a:solidFill>
                  <a:schemeClr val="tx1"/>
                </a:solidFill>
              </a:rPr>
              <a:t>은 위의 관점에서 볼 때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어떤 점에서 다른 </a:t>
            </a:r>
            <a:r>
              <a:rPr lang="ko-KR" altLang="en-US" sz="1600" dirty="0">
                <a:solidFill>
                  <a:schemeClr val="tx1"/>
                </a:solidFill>
              </a:rPr>
              <a:t>지 설명하시요 </a:t>
            </a:r>
            <a:r>
              <a:rPr lang="en-US" altLang="ko-KR" sz="1600" dirty="0">
                <a:solidFill>
                  <a:schemeClr val="tx1"/>
                </a:solidFill>
              </a:rPr>
              <a:t>……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6362324"/>
            <a:ext cx="3475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최종 결과물은 같다</a:t>
            </a:r>
            <a:r>
              <a:rPr lang="en-US" altLang="ko-KR" sz="1100"/>
              <a:t>. </a:t>
            </a:r>
            <a:r>
              <a:rPr lang="ko-KR" altLang="en-US" sz="1100"/>
              <a:t>단지 인간의 추상화와 상상력을</a:t>
            </a:r>
            <a:endParaRPr lang="en-US" altLang="ko-KR" sz="1100"/>
          </a:p>
          <a:p>
            <a:r>
              <a:rPr lang="ko-KR" altLang="en-US" sz="1100"/>
              <a:t>이용하기 위한 표현 방식이 다를뿐이다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32404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커널 </a:t>
            </a:r>
            <a:r>
              <a:rPr lang="ko-KR" altLang="en-US"/>
              <a:t>오브젝트의 두가지 상태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537" y="1052736"/>
            <a:ext cx="843692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프로세스가 생성되면</a:t>
            </a:r>
            <a:r>
              <a:rPr lang="en-US" altLang="ko-KR" sz="1400" dirty="0"/>
              <a:t>, </a:t>
            </a:r>
            <a:r>
              <a:rPr lang="ko-KR" altLang="en-US" sz="1400" dirty="0"/>
              <a:t>커널 오브젝트가 만들어진다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커널 오브젝트는 </a:t>
            </a:r>
            <a:r>
              <a:rPr lang="en-US" altLang="ko-KR" sz="1400" dirty="0"/>
              <a:t>Non-Signaled </a:t>
            </a:r>
            <a:r>
              <a:rPr lang="ko-KR" altLang="en-US" sz="1400" dirty="0"/>
              <a:t>상태이다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프로세스를 종료하면</a:t>
            </a:r>
            <a:r>
              <a:rPr lang="en-US" altLang="ko-KR" sz="1400" dirty="0"/>
              <a:t>, </a:t>
            </a:r>
            <a:r>
              <a:rPr lang="ko-KR" altLang="en-US" sz="1400" dirty="0"/>
              <a:t>커널 오브젝트는 </a:t>
            </a:r>
            <a:r>
              <a:rPr lang="en-US" altLang="ko-KR" sz="1400" dirty="0"/>
              <a:t>Signaled </a:t>
            </a:r>
            <a:r>
              <a:rPr lang="ko-KR" altLang="en-US" sz="1400" dirty="0"/>
              <a:t>상태로 바뀌고</a:t>
            </a:r>
            <a:r>
              <a:rPr lang="en-US" altLang="ko-KR" sz="1400" dirty="0"/>
              <a:t>, </a:t>
            </a:r>
            <a:r>
              <a:rPr lang="ko-KR" altLang="en-US" sz="1400" dirty="0"/>
              <a:t>이후에 프로세스는 종료된다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프로세스가 종료되면</a:t>
            </a:r>
            <a:r>
              <a:rPr lang="en-US" altLang="ko-KR" sz="1400" dirty="0"/>
              <a:t>, return </a:t>
            </a:r>
            <a:r>
              <a:rPr lang="ko-KR" altLang="en-US" sz="1400" dirty="0"/>
              <a:t>값이 </a:t>
            </a:r>
            <a:r>
              <a:rPr lang="en-US" altLang="ko-KR" sz="1400" dirty="0"/>
              <a:t>Exit Code</a:t>
            </a:r>
            <a:r>
              <a:rPr lang="ko-KR" altLang="en-US" sz="1400" dirty="0"/>
              <a:t>로 넘어오게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그런데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프로세스를 종료하자 마자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GetExitCodeProcess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수행해서  커널 오브제트의 </a:t>
            </a:r>
            <a:endParaRPr lang="en-US" altLang="ko-KR" sz="1400" dirty="0"/>
          </a:p>
          <a:p>
            <a:r>
              <a:rPr lang="en-US" altLang="ko-KR" sz="1400" dirty="0"/>
              <a:t>Exit Code</a:t>
            </a:r>
            <a:r>
              <a:rPr lang="ko-KR" altLang="en-US" sz="1400" dirty="0"/>
              <a:t>를 확인하면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return </a:t>
            </a:r>
            <a:r>
              <a:rPr lang="ko-KR" altLang="en-US" sz="1400" dirty="0"/>
              <a:t>값이 넘어오는 것이 아니고</a:t>
            </a:r>
            <a:r>
              <a:rPr lang="en-US" altLang="ko-KR" sz="1400" dirty="0"/>
              <a:t>, </a:t>
            </a:r>
            <a:r>
              <a:rPr lang="ko-KR" altLang="en-US" sz="1400" dirty="0"/>
              <a:t>아마도 </a:t>
            </a:r>
            <a:r>
              <a:rPr lang="en-US" altLang="ko-KR" sz="1400" dirty="0"/>
              <a:t>259(=STILL ALIVE) </a:t>
            </a:r>
            <a:r>
              <a:rPr lang="ko-KR" altLang="en-US" sz="1400" dirty="0"/>
              <a:t>값이 넘어오게 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>
                <a:sym typeface="Wingdings" panose="05000000000000000000" pitchFamily="2" charset="2"/>
              </a:rPr>
              <a:t>이유는 종료해서 커널 오브젝트가 </a:t>
            </a:r>
            <a:r>
              <a:rPr lang="en-US" altLang="ko-KR" sz="1400" dirty="0">
                <a:sym typeface="Wingdings" panose="05000000000000000000" pitchFamily="2" charset="2"/>
              </a:rPr>
              <a:t>Signaled</a:t>
            </a:r>
            <a:r>
              <a:rPr lang="ko-KR" altLang="en-US" sz="1400" dirty="0">
                <a:sym typeface="Wingdings" panose="05000000000000000000" pitchFamily="2" charset="2"/>
              </a:rPr>
              <a:t>로 바뀌어도 아직 프로세스는 종료되지 않았기 때문이다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그래서 윈도우는 </a:t>
            </a:r>
            <a:r>
              <a:rPr lang="en-US" altLang="ko-KR" sz="1400" dirty="0" err="1">
                <a:sym typeface="Wingdings" panose="05000000000000000000" pitchFamily="2" charset="2"/>
              </a:rPr>
              <a:t>WaitForSingleObject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WaitForMultipleObjects</a:t>
            </a:r>
            <a:r>
              <a:rPr lang="ko-KR" altLang="en-US" sz="1400" dirty="0">
                <a:sym typeface="Wingdings" panose="05000000000000000000" pitchFamily="2" charset="2"/>
              </a:rPr>
              <a:t>라는 함수를 제공해서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프로세스를 종료한 이후에 완전 종료가 이루어 질 때 까지 기다리게 한다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203848" y="4365104"/>
            <a:ext cx="201622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 </a:t>
            </a:r>
            <a:r>
              <a:rPr lang="ko-KR" altLang="en-US" sz="1400" dirty="0">
                <a:solidFill>
                  <a:schemeClr val="tx1"/>
                </a:solidFill>
              </a:rPr>
              <a:t>프로세스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커널 오브젝트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24128" y="4375902"/>
            <a:ext cx="201622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 </a:t>
            </a:r>
            <a:r>
              <a:rPr lang="ko-KR" altLang="en-US" sz="1400" dirty="0">
                <a:solidFill>
                  <a:schemeClr val="tx1"/>
                </a:solidFill>
              </a:rPr>
              <a:t>프로세스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5506434"/>
            <a:ext cx="201622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 </a:t>
            </a:r>
            <a:r>
              <a:rPr lang="ko-KR" altLang="en-US" sz="1400" dirty="0">
                <a:solidFill>
                  <a:schemeClr val="tx1"/>
                </a:solidFill>
              </a:rPr>
              <a:t>프로세스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커널 오브젝트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24128" y="5517232"/>
            <a:ext cx="201622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 </a:t>
            </a:r>
            <a:r>
              <a:rPr lang="ko-KR" altLang="en-US" sz="1400" dirty="0">
                <a:solidFill>
                  <a:schemeClr val="tx1"/>
                </a:solidFill>
              </a:rPr>
              <a:t>프로세스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1880" y="49160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Non-Signaled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49214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Running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606815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Signaled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84168" y="607355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Terminated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2915816" y="4162440"/>
            <a:ext cx="5184576" cy="107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5816" y="5375778"/>
            <a:ext cx="5184576" cy="107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9" idx="1"/>
            <a:endCxn id="14" idx="1"/>
          </p:cNvCxnSpPr>
          <p:nvPr/>
        </p:nvCxnSpPr>
        <p:spPr>
          <a:xfrm rot="10800000" flipV="1">
            <a:off x="2915816" y="4701219"/>
            <a:ext cx="12700" cy="1213338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7584" y="4916023"/>
            <a:ext cx="1861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프로세스 </a:t>
            </a:r>
            <a:r>
              <a:rPr lang="ko-KR" altLang="en-US" sz="1400" dirty="0" err="1"/>
              <a:t>종료시</a:t>
            </a:r>
            <a:endParaRPr lang="en-US" altLang="ko-KR" sz="1400" dirty="0"/>
          </a:p>
          <a:p>
            <a:r>
              <a:rPr lang="ko-KR" altLang="en-US" sz="1400" dirty="0"/>
              <a:t>상태의 변화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시간이 필요하다</a:t>
            </a:r>
            <a:r>
              <a:rPr lang="en-US" altLang="ko-KR" sz="1400" dirty="0">
                <a:sym typeface="Wingdings" panose="05000000000000000000" pitchFamily="2" charset="2"/>
              </a:rPr>
              <a:t>!!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7992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488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커널 오브젝트의 두가지 상태 </a:t>
            </a:r>
            <a:r>
              <a:rPr lang="en-US" altLang="ko-KR" dirty="0"/>
              <a:t>(</a:t>
            </a:r>
            <a:r>
              <a:rPr lang="ko-KR" altLang="en-US" dirty="0"/>
              <a:t>예제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080433"/>
            <a:ext cx="5002075" cy="547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AdderManager</a:t>
            </a:r>
            <a:r>
              <a:rPr lang="en-US" altLang="ko-KR" sz="1400" dirty="0"/>
              <a:t> </a:t>
            </a:r>
            <a:r>
              <a:rPr lang="ko-KR" altLang="en-US" sz="1400" dirty="0"/>
              <a:t>프로그램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#include ＂</a:t>
            </a:r>
            <a:r>
              <a:rPr lang="en-US" altLang="ko-KR" sz="1400" dirty="0" err="1"/>
              <a:t>stdafx.h</a:t>
            </a:r>
            <a:r>
              <a:rPr lang="en-US" altLang="ko-KR" sz="1400" dirty="0"/>
              <a:t>＂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tchar.h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tmain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TCHAR*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STARTUPINFO si1 = { 0, };</a:t>
            </a:r>
          </a:p>
          <a:p>
            <a:r>
              <a:rPr lang="en-US" altLang="ko-KR" sz="1400" dirty="0"/>
              <a:t>	STARTUPINFO si2 = { 0, };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PROCESS_INFORMATION pi1;</a:t>
            </a:r>
          </a:p>
          <a:p>
            <a:r>
              <a:rPr lang="en-US" altLang="ko-KR" sz="1400" dirty="0"/>
              <a:t>	PROCESS_INFORMATION pi2;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DWORD return_val1;</a:t>
            </a:r>
          </a:p>
          <a:p>
            <a:r>
              <a:rPr lang="en-US" altLang="ko-KR" sz="1400" dirty="0"/>
              <a:t>	DWORD return_val2;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TCHAR command1[] = _T("PartAdder.exe 1 5");</a:t>
            </a:r>
          </a:p>
          <a:p>
            <a:r>
              <a:rPr lang="en-US" altLang="ko-KR" sz="1400" dirty="0"/>
              <a:t>	TCHAR command2[] = _T("PartAdder.exe 6 10");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DWORD sum = 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si1.cb =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(si1);</a:t>
            </a:r>
          </a:p>
          <a:p>
            <a:r>
              <a:rPr lang="en-US" altLang="ko-KR" sz="1400" dirty="0"/>
              <a:t>	si2.cb =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(si2);	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5134148" y="721312"/>
            <a:ext cx="4009852" cy="4616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// </a:t>
            </a:r>
            <a:r>
              <a:rPr lang="en-US" altLang="ko-KR" sz="1400" dirty="0" err="1"/>
              <a:t>PartAdder</a:t>
            </a:r>
            <a:r>
              <a:rPr lang="en-US" altLang="ko-KR" sz="1400" dirty="0"/>
              <a:t> </a:t>
            </a:r>
            <a:r>
              <a:rPr lang="ko-KR" altLang="en-US" sz="1400" dirty="0"/>
              <a:t>프로그램 소스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tchar.h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tmain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TCHAR*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if(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!=3)</a:t>
            </a:r>
          </a:p>
          <a:p>
            <a:r>
              <a:rPr lang="en-US" altLang="ko-KR" sz="1400" dirty="0"/>
              <a:t>		return -1;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DWORD start=_</a:t>
            </a:r>
            <a:r>
              <a:rPr lang="en-US" altLang="ko-KR" sz="1400" dirty="0" err="1"/>
              <a:t>ttoi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[1]);</a:t>
            </a:r>
          </a:p>
          <a:p>
            <a:r>
              <a:rPr lang="en-US" altLang="ko-KR" sz="1400" dirty="0"/>
              <a:t>	DWORD end=_</a:t>
            </a:r>
            <a:r>
              <a:rPr lang="en-US" altLang="ko-KR" sz="1400" dirty="0" err="1"/>
              <a:t>ttoi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[2]);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DWORD total=0;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for(DWORD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=start;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&lt;=end;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r>
              <a:rPr lang="en-US" altLang="ko-KR" sz="1400" dirty="0"/>
              <a:t>		total+=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return total;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519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488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커널 오브젝트의 두가지 상태 </a:t>
            </a:r>
            <a:r>
              <a:rPr lang="en-US" altLang="ko-KR" dirty="0"/>
              <a:t>(</a:t>
            </a:r>
            <a:r>
              <a:rPr lang="ko-KR" altLang="en-US" dirty="0"/>
              <a:t>예제 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44624"/>
            <a:ext cx="8301311" cy="67710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	</a:t>
            </a:r>
            <a:r>
              <a:rPr lang="en-US" altLang="ko-KR" sz="1400" b="1" dirty="0" err="1"/>
              <a:t>CreateProcess</a:t>
            </a:r>
            <a:r>
              <a:rPr lang="en-US" altLang="ko-KR" sz="1400" b="1" dirty="0"/>
              <a:t>(NULL,</a:t>
            </a:r>
          </a:p>
          <a:p>
            <a:r>
              <a:rPr lang="en-US" altLang="ko-KR" sz="1400" b="1" dirty="0"/>
              <a:t>		command1,NULL,NULL,TRUE,0,NULL,NULL,&amp;si1,&amp;pi);  //</a:t>
            </a:r>
            <a:r>
              <a:rPr lang="en-US" altLang="ko-KR" sz="1400" b="1" dirty="0" err="1"/>
              <a:t>CreateProcess</a:t>
            </a:r>
            <a:r>
              <a:rPr lang="en-US" altLang="ko-KR" sz="1400" b="1" dirty="0"/>
              <a:t> 1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	</a:t>
            </a:r>
            <a:r>
              <a:rPr lang="en-US" altLang="ko-KR" sz="1400" b="1" dirty="0" err="1"/>
              <a:t>CreateProcess</a:t>
            </a:r>
            <a:r>
              <a:rPr lang="en-US" altLang="ko-KR" sz="1400" b="1" dirty="0"/>
              <a:t>(NULL,</a:t>
            </a:r>
          </a:p>
          <a:p>
            <a:r>
              <a:rPr lang="en-US" altLang="ko-KR" sz="1400" b="1" dirty="0"/>
              <a:t>		command2,NULL,NULL,TRUE,0,NULL,NULL,&amp;si2,&amp;pi2);  //</a:t>
            </a:r>
            <a:r>
              <a:rPr lang="en-US" altLang="ko-KR" sz="1400" b="1" dirty="0" err="1"/>
              <a:t>CreateProcess</a:t>
            </a:r>
            <a:r>
              <a:rPr lang="en-US" altLang="ko-KR" sz="1400" b="1" dirty="0"/>
              <a:t> 2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	</a:t>
            </a:r>
            <a:r>
              <a:rPr lang="en-US" altLang="ko-KR" sz="1400" b="1" dirty="0" err="1"/>
              <a:t>CloseHandle</a:t>
            </a:r>
            <a:r>
              <a:rPr lang="en-US" altLang="ko-KR" sz="1400" b="1" dirty="0"/>
              <a:t>(pi1.hThread); </a:t>
            </a:r>
            <a:r>
              <a:rPr lang="en-US" altLang="ko-KR" sz="1400" b="1" dirty="0" err="1"/>
              <a:t>CloseHandle</a:t>
            </a:r>
            <a:r>
              <a:rPr lang="en-US" altLang="ko-KR" sz="1400" b="1" dirty="0"/>
              <a:t>(pi2.hThread);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/****** </a:t>
            </a:r>
            <a:r>
              <a:rPr lang="ko-KR" altLang="en-US" sz="1400" dirty="0"/>
              <a:t>프로세스가 최종 종료될 때 까지 기다리는 코드 </a:t>
            </a:r>
            <a:r>
              <a:rPr lang="en-US" altLang="ko-KR" sz="1400" dirty="0"/>
              <a:t>2 </a:t>
            </a:r>
            <a:r>
              <a:rPr lang="ko-KR" altLang="en-US" sz="1400" dirty="0"/>
              <a:t>줄 *******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 err="1"/>
              <a:t>WaitForSingleObject</a:t>
            </a:r>
            <a:r>
              <a:rPr lang="en-US" altLang="ko-KR" sz="1400" b="1" dirty="0"/>
              <a:t>(pi1.hProcess, INFINITE);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err="1"/>
              <a:t>WaitForSingleObject</a:t>
            </a:r>
            <a:r>
              <a:rPr lang="en-US" altLang="ko-KR" sz="1400" b="1" dirty="0"/>
              <a:t>(pi2.hProcess, INFINITE);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/*****  return </a:t>
            </a:r>
            <a:r>
              <a:rPr lang="ko-KR" altLang="en-US" sz="1400" dirty="0"/>
              <a:t>값으로 연산한 숫자가 넘어 오게 된다   </a:t>
            </a:r>
            <a:r>
              <a:rPr lang="en-US" altLang="ko-KR" sz="1400" dirty="0"/>
              <a:t>******/</a:t>
            </a:r>
          </a:p>
          <a:p>
            <a:r>
              <a:rPr lang="en-US" altLang="ko-KR" sz="1400" dirty="0"/>
              <a:t>                /*** </a:t>
            </a:r>
            <a:r>
              <a:rPr lang="ko-KR" altLang="en-US" sz="1400" dirty="0"/>
              <a:t>만약 위의 두줄이 없다면</a:t>
            </a:r>
            <a:r>
              <a:rPr lang="en-US" altLang="ko-KR" sz="1400" dirty="0"/>
              <a:t>, 518</a:t>
            </a:r>
            <a:r>
              <a:rPr lang="ko-KR" altLang="en-US" sz="1400" dirty="0"/>
              <a:t>이 표시된다</a:t>
            </a:r>
            <a:r>
              <a:rPr lang="en-US" altLang="ko-KR" sz="1400" dirty="0"/>
              <a:t>. </a:t>
            </a:r>
            <a:r>
              <a:rPr lang="ko-KR" altLang="en-US" sz="1400" dirty="0"/>
              <a:t>아마도 </a:t>
            </a:r>
            <a:r>
              <a:rPr lang="en-US" altLang="ko-KR" sz="1400" dirty="0"/>
              <a:t>STILL_LIVE</a:t>
            </a:r>
            <a:r>
              <a:rPr lang="ko-KR" altLang="en-US" sz="1400" dirty="0"/>
              <a:t>가 </a:t>
            </a:r>
            <a:r>
              <a:rPr lang="en-US" altLang="ko-KR" sz="1400" dirty="0"/>
              <a:t>259</a:t>
            </a:r>
            <a:r>
              <a:rPr lang="ko-KR" altLang="en-US" sz="1400" dirty="0" err="1"/>
              <a:t>인듯</a:t>
            </a:r>
            <a:r>
              <a:rPr lang="en-US" altLang="ko-KR" sz="1400" dirty="0"/>
              <a:t>…. ***/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GetExitCodeProcess</a:t>
            </a:r>
            <a:r>
              <a:rPr lang="en-US" altLang="ko-KR" sz="1400" dirty="0"/>
              <a:t>(pi1.hProcess, &amp;return_val1);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GetExitCodeProcess</a:t>
            </a:r>
            <a:r>
              <a:rPr lang="en-US" altLang="ko-KR" sz="1400" dirty="0"/>
              <a:t>(pi2.hProcess, &amp;return_val2);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if (return_val1 == -1 || return_val2 == -1)</a:t>
            </a:r>
          </a:p>
          <a:p>
            <a:r>
              <a:rPr lang="en-US" altLang="ko-KR" sz="1400" dirty="0"/>
              <a:t>		return -1; //</a:t>
            </a:r>
            <a:r>
              <a:rPr lang="ko-KR" altLang="en-US" sz="1400" dirty="0"/>
              <a:t>비 정상적 종료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	sum += return_val1;</a:t>
            </a:r>
          </a:p>
          <a:p>
            <a:r>
              <a:rPr lang="en-US" altLang="ko-KR" sz="1400" dirty="0"/>
              <a:t>	sum += return_val2;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_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(_T("total : %d \n"), sum);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char s[10];	</a:t>
            </a:r>
            <a:r>
              <a:rPr lang="en-US" altLang="ko-KR" sz="1400" dirty="0" err="1"/>
              <a:t>gets_s</a:t>
            </a:r>
            <a:r>
              <a:rPr lang="en-US" altLang="ko-KR" sz="1400" dirty="0"/>
              <a:t>(s); //</a:t>
            </a:r>
            <a:r>
              <a:rPr lang="ko-KR" altLang="en-US" sz="1400" dirty="0"/>
              <a:t>잠시 기다리는 </a:t>
            </a:r>
            <a:r>
              <a:rPr lang="ko-KR" altLang="en-US" sz="1400" dirty="0" err="1"/>
              <a:t>역활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CloseHandle</a:t>
            </a:r>
            <a:r>
              <a:rPr lang="en-US" altLang="ko-KR" sz="1400" dirty="0"/>
              <a:t>(pi1.hProcess);</a:t>
            </a:r>
            <a:r>
              <a:rPr lang="en-US" altLang="ko-KR" sz="1400" dirty="0" err="1"/>
              <a:t>CloseHandle</a:t>
            </a:r>
            <a:r>
              <a:rPr lang="en-US" altLang="ko-KR" sz="1400" dirty="0"/>
              <a:t>(pi2.hProcess);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return 0;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7368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420888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내용의 구분</a:t>
            </a:r>
          </a:p>
        </p:txBody>
      </p:sp>
    </p:spTree>
    <p:extLst>
      <p:ext uri="{BB962C8B-B14F-4D97-AF65-F5344CB8AC3E}">
        <p14:creationId xmlns:p14="http://schemas.microsoft.com/office/powerpoint/2010/main" val="1891858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핸들테이블과 오브젝트 핸들의 상속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268760"/>
            <a:ext cx="862281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/>
              <a:t>각각의 프로세스는 </a:t>
            </a:r>
            <a:r>
              <a:rPr lang="en-US" altLang="ko-KR" sz="1600" b="1" dirty="0" err="1"/>
              <a:t>CreateProcess</a:t>
            </a:r>
            <a:r>
              <a:rPr lang="ko-KR" altLang="en-US" sz="1600" b="1" dirty="0"/>
              <a:t>나 </a:t>
            </a:r>
            <a:r>
              <a:rPr lang="en-US" altLang="ko-KR" sz="1600" b="1" dirty="0" err="1"/>
              <a:t>CreateMailSlot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같은 함수를 통하여 리소스 생성을 </a:t>
            </a:r>
            <a:endParaRPr lang="en-US" altLang="ko-KR" sz="1600" b="1" dirty="0"/>
          </a:p>
          <a:p>
            <a:r>
              <a:rPr lang="ko-KR" altLang="en-US" sz="1600" b="1"/>
              <a:t>    운영체제에 </a:t>
            </a:r>
            <a:r>
              <a:rPr lang="ko-KR" altLang="en-US" sz="1600" b="1" dirty="0"/>
              <a:t>요청하고</a:t>
            </a:r>
            <a:r>
              <a:rPr lang="en-US" altLang="ko-KR" sz="1600" b="1" dirty="0"/>
              <a:t>, </a:t>
            </a:r>
          </a:p>
          <a:p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/>
              <a:t>생성된 리소스는 리소스별로 커널 오브젝트를 생성한다</a:t>
            </a:r>
            <a:r>
              <a:rPr lang="en-US" altLang="ko-KR" sz="1600" b="1" dirty="0"/>
              <a:t>. </a:t>
            </a:r>
          </a:p>
          <a:p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/>
              <a:t>생성된 커널 오브젝트는 리소스를 생성한 프로세스에</a:t>
            </a:r>
            <a:r>
              <a:rPr lang="en-US" altLang="ko-KR" sz="1600" b="1" dirty="0"/>
              <a:t>,  Handle</a:t>
            </a:r>
            <a:r>
              <a:rPr lang="ko-KR" altLang="en-US" sz="1600" b="1" dirty="0"/>
              <a:t>과 주소 정보를 제공하고</a:t>
            </a:r>
            <a:endParaRPr lang="en-US" altLang="ko-KR" sz="1600" b="1" dirty="0"/>
          </a:p>
          <a:p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/>
              <a:t>각 프로세스는 각각 자신이 운영하는 핸들 테이블에 정보를 저장한다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43808" y="3645024"/>
            <a:ext cx="1872208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84168" y="3933056"/>
            <a:ext cx="20882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리소스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프로세스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메일슬롯</a:t>
            </a:r>
            <a:r>
              <a:rPr lang="en-US" altLang="ko-KR" sz="1400" dirty="0">
                <a:solidFill>
                  <a:schemeClr val="tx1"/>
                </a:solidFill>
              </a:rPr>
              <a:t>…)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5661248"/>
            <a:ext cx="1944216" cy="62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메일 슬롯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커널 오브젝트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629082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 2400 </a:t>
            </a:r>
            <a:r>
              <a:rPr lang="ko-KR" altLang="en-US" sz="1400" dirty="0"/>
              <a:t>번지에 할당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0366" y="333610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프로세스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05839" y="5488836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256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81903" y="5491120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0x2400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4" idx="3"/>
          </p:cNvCxnSpPr>
          <p:nvPr/>
        </p:nvCxnSpPr>
        <p:spPr>
          <a:xfrm flipV="1">
            <a:off x="4716016" y="4290646"/>
            <a:ext cx="1361227" cy="2450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7" idx="0"/>
          </p:cNvCxnSpPr>
          <p:nvPr/>
        </p:nvCxnSpPr>
        <p:spPr>
          <a:xfrm flipH="1">
            <a:off x="6480212" y="4437112"/>
            <a:ext cx="648072" cy="1224136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1"/>
            <a:endCxn id="25" idx="2"/>
          </p:cNvCxnSpPr>
          <p:nvPr/>
        </p:nvCxnSpPr>
        <p:spPr>
          <a:xfrm flipH="1" flipV="1">
            <a:off x="3735694" y="4459732"/>
            <a:ext cx="1772410" cy="1514700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11576" y="394931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(1)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4929809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(2) </a:t>
            </a:r>
            <a:r>
              <a:rPr lang="ko-KR" altLang="en-US" sz="1400" dirty="0"/>
              <a:t>리소스별로</a:t>
            </a:r>
            <a:endParaRPr lang="en-US" altLang="ko-KR" sz="1400" dirty="0"/>
          </a:p>
          <a:p>
            <a:r>
              <a:rPr lang="ko-KR" altLang="en-US" sz="1400" dirty="0"/>
              <a:t>커널 오브젝트 생성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1908" y="515002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(3)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988611" y="3978848"/>
            <a:ext cx="1494166" cy="480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핸들테이블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55576" y="3796544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핸들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331640" y="3798828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55576" y="414908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640" y="415136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…….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55576" y="450912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256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1640" y="451140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0x2400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5576" y="486916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1640" y="487144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……..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2411760" y="4103203"/>
            <a:ext cx="677422" cy="2258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3702" y="432405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CreateProces</a:t>
            </a:r>
            <a:r>
              <a:rPr lang="en-US" altLang="ko-KR" sz="1000" dirty="0"/>
              <a:t>…..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19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688706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1886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핸들의 상속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028226"/>
            <a:ext cx="773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부모 프로세스가 자식 프로세스를 생성하였을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자신의 핸들 테이블을 자식에게 상속할 지의</a:t>
            </a:r>
            <a:endParaRPr lang="en-US" altLang="ko-KR" sz="1400" dirty="0"/>
          </a:p>
          <a:p>
            <a:r>
              <a:rPr lang="ko-KR" altLang="en-US" sz="1400" dirty="0"/>
              <a:t>여부는 프로세스를 생성할 때 결정된다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4471" y="1556792"/>
            <a:ext cx="748544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BOOL </a:t>
            </a:r>
            <a:r>
              <a:rPr lang="en-US" altLang="ko-KR" sz="1400" dirty="0" err="1"/>
              <a:t>CreateProcess</a:t>
            </a:r>
            <a:r>
              <a:rPr lang="en-US" altLang="ko-KR" sz="1400" dirty="0"/>
              <a:t> (</a:t>
            </a:r>
          </a:p>
          <a:p>
            <a:r>
              <a:rPr lang="en-US" altLang="ko-KR" sz="1400" dirty="0"/>
              <a:t>	LPCTSTR </a:t>
            </a:r>
            <a:r>
              <a:rPr lang="en-US" altLang="ko-KR" sz="1400" dirty="0" err="1"/>
              <a:t>lpApplicationName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LPTSTR </a:t>
            </a:r>
            <a:r>
              <a:rPr lang="en-US" altLang="ko-KR" sz="1400" dirty="0" err="1"/>
              <a:t>lpCommandLine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	LPSECURITY_ATTRIBUTES </a:t>
            </a:r>
            <a:r>
              <a:rPr lang="en-US" altLang="ko-KR" sz="1400" dirty="0" err="1"/>
              <a:t>lpProcessAttributes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LPSECURITY_ATTRIBUTES </a:t>
            </a:r>
            <a:r>
              <a:rPr lang="en-US" altLang="ko-KR" sz="1400" dirty="0" err="1"/>
              <a:t>lpThreadAttributes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BOOL </a:t>
            </a:r>
            <a:r>
              <a:rPr lang="en-US" altLang="ko-KR" sz="1400" dirty="0" err="1"/>
              <a:t>bInheritHandles</a:t>
            </a:r>
            <a:r>
              <a:rPr lang="en-US" altLang="ko-KR" sz="1400" dirty="0"/>
              <a:t>, 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여기에 </a:t>
            </a:r>
            <a:r>
              <a:rPr lang="en-US" altLang="ko-KR" sz="1400" b="1" dirty="0">
                <a:sym typeface="Wingdings" panose="05000000000000000000" pitchFamily="2" charset="2"/>
              </a:rPr>
              <a:t>TRUE</a:t>
            </a:r>
            <a:r>
              <a:rPr lang="ko-KR" altLang="en-US" sz="1400" b="1" dirty="0">
                <a:sym typeface="Wingdings" panose="05000000000000000000" pitchFamily="2" charset="2"/>
              </a:rPr>
              <a:t>를 주면 부모가 가진 </a:t>
            </a:r>
            <a:r>
              <a:rPr lang="en-US" altLang="ko-KR" sz="1400" b="1" dirty="0">
                <a:sym typeface="Wingdings" panose="05000000000000000000" pitchFamily="2" charset="2"/>
              </a:rPr>
              <a:t>Handle Table </a:t>
            </a:r>
            <a:r>
              <a:rPr lang="ko-KR" altLang="en-US" sz="1400" b="1" dirty="0">
                <a:sym typeface="Wingdings" panose="05000000000000000000" pitchFamily="2" charset="2"/>
              </a:rPr>
              <a:t>중 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ym typeface="Wingdings" panose="05000000000000000000" pitchFamily="2" charset="2"/>
              </a:rPr>
              <a:t>                                                   </a:t>
            </a:r>
            <a:r>
              <a:rPr lang="ko-KR" altLang="en-US" sz="1400" b="1" dirty="0">
                <a:sym typeface="Wingdings" panose="05000000000000000000" pitchFamily="2" charset="2"/>
              </a:rPr>
              <a:t>상속을 허용한 것은 상속된다</a:t>
            </a:r>
            <a:endParaRPr lang="en-US" altLang="ko-KR" sz="1400" b="1" dirty="0"/>
          </a:p>
          <a:p>
            <a:r>
              <a:rPr lang="en-US" altLang="ko-KR" sz="1400" dirty="0"/>
              <a:t>	DWORD </a:t>
            </a:r>
            <a:r>
              <a:rPr lang="en-US" altLang="ko-KR" sz="1400" dirty="0" err="1"/>
              <a:t>dwCreationFlags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LPVOID </a:t>
            </a:r>
            <a:r>
              <a:rPr lang="en-US" altLang="ko-KR" sz="1400" dirty="0" err="1"/>
              <a:t>lpEnvironment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LPCTSTR </a:t>
            </a:r>
            <a:r>
              <a:rPr lang="en-US" altLang="ko-KR" sz="1400" dirty="0" err="1"/>
              <a:t>lpCurrentDirectory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LPSTARTUPINFO </a:t>
            </a:r>
            <a:r>
              <a:rPr lang="en-US" altLang="ko-KR" sz="1400" dirty="0" err="1"/>
              <a:t>lpStartupInfo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LPPROCESS_INFORMATION </a:t>
            </a:r>
            <a:r>
              <a:rPr lang="en-US" altLang="ko-KR" sz="1400" dirty="0" err="1"/>
              <a:t>lpProcessInformation</a:t>
            </a:r>
            <a:endParaRPr lang="en-US" altLang="ko-KR" sz="1400" dirty="0"/>
          </a:p>
          <a:p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4968504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핸들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31640" y="4970788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55576" y="532104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31640" y="532332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0x1200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568108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256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31640" y="568336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0x2400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5576" y="604112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31640" y="604340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0x1680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42018" y="4971313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상속여부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342018" y="5323849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42018" y="5683889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42018" y="6043929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7843" y="6406449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33907" y="6408733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……..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44285" y="6409258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……..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900" y="4534682"/>
            <a:ext cx="2232248" cy="3572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부모프로세스 핸들테이블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007627" y="5014950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핸들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583691" y="501723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007627" y="5367486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83691" y="5369770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0x1200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07627" y="5727526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256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3691" y="5729810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0x2400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594069" y="5017759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상속여부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594069" y="537029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94069" y="573033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09894" y="6093296"/>
            <a:ext cx="5760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85958" y="6095580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……..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96336" y="6096105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……..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104951" y="4581128"/>
            <a:ext cx="2232248" cy="3572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자식프로세스 핸들테이블</a:t>
            </a:r>
          </a:p>
        </p:txBody>
      </p:sp>
      <p:cxnSp>
        <p:nvCxnSpPr>
          <p:cNvPr id="15" name="직선 화살표 연결선 14"/>
          <p:cNvCxnSpPr>
            <a:stCxn id="48" idx="3"/>
            <a:endCxn id="56" idx="1"/>
          </p:cNvCxnSpPr>
          <p:nvPr/>
        </p:nvCxnSpPr>
        <p:spPr>
          <a:xfrm>
            <a:off x="3350130" y="5503869"/>
            <a:ext cx="2657497" cy="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9" idx="3"/>
            <a:endCxn id="58" idx="1"/>
          </p:cNvCxnSpPr>
          <p:nvPr/>
        </p:nvCxnSpPr>
        <p:spPr>
          <a:xfrm>
            <a:off x="3350130" y="5863909"/>
            <a:ext cx="2657497" cy="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82739" y="5127900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1200</a:t>
            </a:r>
            <a:r>
              <a:rPr lang="ko-KR" altLang="en-US" sz="1400"/>
              <a:t>번지의 </a:t>
            </a:r>
            <a:r>
              <a:rPr lang="en-US" altLang="ko-KR" sz="1400"/>
              <a:t>Usage Count=2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8657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4332" y="404664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핸들의 상속과 커널 오브젝트의 </a:t>
            </a:r>
            <a:r>
              <a:rPr lang="en-US" altLang="ko-KR" dirty="0"/>
              <a:t>Usage Count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596" y="1093993"/>
            <a:ext cx="858760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Usage Count</a:t>
            </a:r>
            <a:r>
              <a:rPr lang="ko-KR" altLang="en-US" sz="1600" dirty="0"/>
              <a:t>는 커널 오브젝트에 존재 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부모프로세스 핸들 테이블과 자식 프로세스 핸들 테이블에 동시에 있는</a:t>
            </a:r>
            <a:r>
              <a:rPr lang="en-US" altLang="ko-KR" sz="1600" dirty="0"/>
              <a:t>(=</a:t>
            </a:r>
            <a:r>
              <a:rPr lang="ko-KR" altLang="en-US" sz="1600" dirty="0"/>
              <a:t>상속으로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경우에는 해당 커널 오브젝트의 </a:t>
            </a:r>
            <a:r>
              <a:rPr lang="en-US" altLang="ko-KR" sz="1600" dirty="0"/>
              <a:t>Usage Count</a:t>
            </a:r>
            <a:r>
              <a:rPr lang="ko-KR" altLang="en-US" sz="1600" dirty="0"/>
              <a:t>는 </a:t>
            </a:r>
            <a:r>
              <a:rPr lang="en-US" altLang="ko-KR" sz="1600" dirty="0"/>
              <a:t>2</a:t>
            </a:r>
            <a:r>
              <a:rPr lang="ko-KR" altLang="en-US" sz="1600"/>
              <a:t>가 된다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이때 자식 프로세스를 종료하여도 자식 프로세스 커널 오브젝트의 </a:t>
            </a:r>
            <a:r>
              <a:rPr lang="en-US" altLang="ko-KR" sz="1600"/>
              <a:t>Usage Count</a:t>
            </a:r>
            <a:r>
              <a:rPr lang="ko-KR" altLang="en-US" sz="1600"/>
              <a:t>는 </a:t>
            </a:r>
            <a:r>
              <a:rPr lang="en-US" altLang="ko-KR" sz="1600"/>
              <a:t>1</a:t>
            </a:r>
            <a:r>
              <a:rPr lang="ko-KR" altLang="en-US" sz="1600"/>
              <a:t>이 된다</a:t>
            </a:r>
            <a:endParaRPr lang="en-US" altLang="ko-KR" sz="1600"/>
          </a:p>
          <a:p>
            <a:r>
              <a:rPr lang="en-US" altLang="ko-KR" sz="1600"/>
              <a:t>  </a:t>
            </a:r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그래서 자식 프로세스의 커널 오보젝트는 없어지지 않는다</a:t>
            </a:r>
            <a:endParaRPr lang="en-US" altLang="ko-KR" sz="1600">
              <a:sym typeface="Wingdings" panose="05000000000000000000" pitchFamily="2" charset="2"/>
            </a:endParaRP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r>
              <a:rPr lang="ko-KR" altLang="en-US" sz="1600">
                <a:sym typeface="Wingdings" panose="05000000000000000000" pitchFamily="2" charset="2"/>
              </a:rPr>
              <a:t>그래서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메모리에 가비지가 남게 된다</a:t>
            </a:r>
            <a:r>
              <a:rPr lang="en-US" altLang="ko-KR" sz="16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      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    &lt; </a:t>
            </a:r>
            <a:r>
              <a:rPr lang="ko-KR" altLang="en-US" sz="1600">
                <a:sym typeface="Wingdings" panose="05000000000000000000" pitchFamily="2" charset="2"/>
              </a:rPr>
              <a:t>해결책</a:t>
            </a:r>
            <a:r>
              <a:rPr lang="en-US" altLang="ko-KR" sz="1600">
                <a:sym typeface="Wingdings" panose="05000000000000000000" pitchFamily="2" charset="2"/>
              </a:rPr>
              <a:t>&gt; </a:t>
            </a: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r>
              <a:rPr lang="ko-KR" altLang="en-US" sz="1600"/>
              <a:t>아래와 같이 </a:t>
            </a:r>
            <a:r>
              <a:rPr lang="en-US" altLang="ko-KR" sz="1600"/>
              <a:t>CreateProcess</a:t>
            </a:r>
            <a:r>
              <a:rPr lang="ko-KR" altLang="en-US" sz="1600"/>
              <a:t>를 사용할 때</a:t>
            </a:r>
            <a:r>
              <a:rPr lang="en-US" altLang="ko-KR" sz="1600"/>
              <a:t>, Process</a:t>
            </a:r>
            <a:r>
              <a:rPr lang="ko-KR" altLang="en-US" sz="1600"/>
              <a:t>와 </a:t>
            </a:r>
            <a:r>
              <a:rPr lang="en-US" altLang="ko-KR" sz="1600"/>
              <a:t>Thread</a:t>
            </a:r>
            <a:r>
              <a:rPr lang="ko-KR" altLang="en-US" sz="1600"/>
              <a:t>에 대하여 </a:t>
            </a:r>
            <a:r>
              <a:rPr lang="en-US" altLang="ko-KR" sz="1600"/>
              <a:t>CloseHandle</a:t>
            </a:r>
            <a:r>
              <a:rPr lang="ko-KR" altLang="en-US" sz="1600"/>
              <a:t>을</a:t>
            </a:r>
            <a:endParaRPr lang="en-US" altLang="ko-KR" sz="1600"/>
          </a:p>
          <a:p>
            <a:r>
              <a:rPr lang="ko-KR" altLang="en-US" sz="1600"/>
              <a:t>수행해주면 된다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4481087"/>
            <a:ext cx="8279511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/>
              <a:t>CreateProcess(NULL, command1,NULL,NULL,TRUE,0,NULL,NULL,&amp;si1,&amp;pi1);  //CreateProcess 1</a:t>
            </a:r>
          </a:p>
          <a:p>
            <a:endParaRPr lang="en-US" altLang="ko-KR" sz="1400" b="1"/>
          </a:p>
          <a:p>
            <a:r>
              <a:rPr lang="en-US" altLang="ko-KR" sz="1400" b="1"/>
              <a:t>CloseHandle(pi.hProcess); //</a:t>
            </a:r>
            <a:r>
              <a:rPr lang="ko-KR" altLang="en-US" sz="1400" b="1"/>
              <a:t>이것을 수행함으로써 </a:t>
            </a:r>
            <a:r>
              <a:rPr lang="en-US" altLang="ko-KR" sz="1400" b="1"/>
              <a:t> Usage Count</a:t>
            </a:r>
            <a:r>
              <a:rPr lang="ko-KR" altLang="en-US" sz="1400" b="1"/>
              <a:t>가 </a:t>
            </a:r>
            <a:r>
              <a:rPr lang="en-US" altLang="ko-KR" sz="1400" b="1"/>
              <a:t>1</a:t>
            </a:r>
            <a:r>
              <a:rPr lang="ko-KR" altLang="en-US" sz="1400" b="1"/>
              <a:t>인 된다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en-US" altLang="ko-KR" sz="1400"/>
              <a:t>CloseHandle(pi1.hThread);  //</a:t>
            </a:r>
            <a:r>
              <a:rPr lang="ko-KR" altLang="en-US" sz="1400"/>
              <a:t>이것을 수행함으로써 프로세스에 대하여 생성된 쓰레드도 종료된다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6032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420888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프로세스간 통신</a:t>
            </a:r>
          </a:p>
        </p:txBody>
      </p:sp>
    </p:spTree>
    <p:extLst>
      <p:ext uri="{BB962C8B-B14F-4D97-AF65-F5344CB8AC3E}">
        <p14:creationId xmlns:p14="http://schemas.microsoft.com/office/powerpoint/2010/main" val="900016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프로세스간의</a:t>
            </a:r>
            <a:r>
              <a:rPr lang="ko-KR" altLang="en-US" dirty="0"/>
              <a:t> 통신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8360" y="1268760"/>
            <a:ext cx="8116324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/>
              <a:t>프로세스간 통신 </a:t>
            </a:r>
            <a:r>
              <a:rPr lang="en-US" altLang="ko-KR" b="1" dirty="0"/>
              <a:t>(IPC: Inter-Process Communication)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 </a:t>
            </a:r>
            <a:r>
              <a:rPr lang="ko-KR" altLang="en-US" sz="1400" dirty="0"/>
              <a:t>둘 이상의 프로세스가 데이터를 주고 받는 행위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:  </a:t>
            </a:r>
            <a:r>
              <a:rPr lang="ko-KR" altLang="en-US" sz="1400" dirty="0"/>
              <a:t>컴퓨터에서 프로세스는 별도의 메모리 공간을 가지고 수행되므로 서로 간에 통신이 불가하다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그래서 </a:t>
            </a:r>
            <a:r>
              <a:rPr lang="ko-KR" altLang="en-US" sz="1400" dirty="0" err="1"/>
              <a:t>프로세스간의</a:t>
            </a:r>
            <a:r>
              <a:rPr lang="ko-KR" altLang="en-US" sz="1400" dirty="0"/>
              <a:t> 통신을 위해서는 프로세스의 영역을 침범하지 않는 별도의 방법이 필요하다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메일 슬롯 방식 </a:t>
            </a:r>
            <a:r>
              <a:rPr lang="en-US" altLang="ko-KR" sz="1400" dirty="0"/>
              <a:t>: </a:t>
            </a:r>
            <a:r>
              <a:rPr lang="ko-KR" altLang="en-US" sz="1400" dirty="0"/>
              <a:t>한쪽 방향으로만 메시지 전달 가능</a:t>
            </a:r>
            <a:br>
              <a:rPr lang="en-US" altLang="ko-KR" sz="1400" dirty="0"/>
            </a:br>
            <a:r>
              <a:rPr lang="en-US" altLang="ko-KR" sz="1400" dirty="0"/>
              <a:t>                      </a:t>
            </a:r>
            <a:r>
              <a:rPr lang="ko-KR" altLang="en-US" sz="1400" dirty="0"/>
              <a:t>양방향을 위해서는 두개의 메일 슬롯을 생성해서 운영하면 된다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lvl="1"/>
            <a:r>
              <a:rPr lang="en-US" altLang="ko-KR" sz="1400" dirty="0"/>
              <a:t>     </a:t>
            </a:r>
            <a:r>
              <a:rPr lang="en-US" altLang="ko-KR" sz="1400" dirty="0">
                <a:sym typeface="Wingdings" panose="05000000000000000000" pitchFamily="2" charset="2"/>
              </a:rPr>
              <a:t></a:t>
            </a:r>
            <a:r>
              <a:rPr lang="ko-KR" altLang="en-US" sz="1400" dirty="0" err="1">
                <a:sym typeface="Wingdings" panose="05000000000000000000" pitchFamily="2" charset="2"/>
              </a:rPr>
              <a:t>브로드캐스팅</a:t>
            </a:r>
            <a:r>
              <a:rPr lang="ko-KR" altLang="en-US" sz="1400" dirty="0">
                <a:sym typeface="Wingdings" panose="05000000000000000000" pitchFamily="2" charset="2"/>
              </a:rPr>
              <a:t> 방식의 통신 지원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하나의 </a:t>
            </a:r>
            <a:r>
              <a:rPr lang="en-US" altLang="ko-KR" sz="1400" dirty="0">
                <a:sym typeface="Wingdings" panose="05000000000000000000" pitchFamily="2" charset="2"/>
              </a:rPr>
              <a:t>Sender</a:t>
            </a:r>
            <a:r>
              <a:rPr lang="ko-KR" altLang="en-US" sz="1400" dirty="0">
                <a:sym typeface="Wingdings" panose="05000000000000000000" pitchFamily="2" charset="2"/>
              </a:rPr>
              <a:t>가 여러 </a:t>
            </a:r>
            <a:r>
              <a:rPr lang="en-US" altLang="ko-KR" sz="1400" dirty="0">
                <a:sym typeface="Wingdings" panose="05000000000000000000" pitchFamily="2" charset="2"/>
              </a:rPr>
              <a:t>Receiver</a:t>
            </a:r>
            <a:r>
              <a:rPr lang="ko-KR" altLang="en-US" sz="1400" dirty="0">
                <a:sym typeface="Wingdings" panose="05000000000000000000" pitchFamily="2" charset="2"/>
              </a:rPr>
              <a:t>에게 전송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b="1" dirty="0"/>
              <a:t>#define SLOT_NAME _T("\\\\*\\mailslot\\mailbox")  //Sender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b="1" dirty="0"/>
              <a:t>#define SLOT_NAME    _T("\\\\.\\mailslot\\mailbox") //Receiver</a:t>
            </a:r>
          </a:p>
          <a:p>
            <a:pPr lvl="1"/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파이프 방식 </a:t>
            </a:r>
            <a:r>
              <a:rPr lang="en-US" altLang="ko-KR" sz="1400" dirty="0"/>
              <a:t>: </a:t>
            </a:r>
            <a:r>
              <a:rPr lang="ko-KR" altLang="en-US" sz="1400" dirty="0"/>
              <a:t>양방향으로 메시지 전달 가능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      - Anonymous </a:t>
            </a:r>
            <a:r>
              <a:rPr lang="ko-KR" altLang="en-US" sz="1400" dirty="0"/>
              <a:t>파이프</a:t>
            </a:r>
            <a:endParaRPr lang="en-US" altLang="ko-KR" sz="1400" dirty="0"/>
          </a:p>
          <a:p>
            <a:pPr lvl="1"/>
            <a:r>
              <a:rPr lang="en-US" altLang="ko-KR" sz="1400" dirty="0"/>
              <a:t>   </a:t>
            </a:r>
          </a:p>
          <a:p>
            <a:pPr lvl="1"/>
            <a:r>
              <a:rPr lang="en-US" altLang="ko-KR" sz="1400" dirty="0"/>
              <a:t>      - Named </a:t>
            </a:r>
            <a:r>
              <a:rPr lang="ko-KR" altLang="en-US" sz="1400" dirty="0"/>
              <a:t>파이프  </a:t>
            </a:r>
            <a:r>
              <a:rPr lang="en-US" altLang="ko-KR" sz="1400" dirty="0"/>
              <a:t>: </a:t>
            </a:r>
            <a:r>
              <a:rPr lang="ko-KR" altLang="en-US" sz="1400" dirty="0"/>
              <a:t>양방향 데이터 송수신가능</a:t>
            </a:r>
            <a:r>
              <a:rPr lang="en-US" altLang="ko-KR" sz="1400" dirty="0"/>
              <a:t>, </a:t>
            </a:r>
            <a:r>
              <a:rPr lang="ko-KR" altLang="en-US" sz="1400" dirty="0"/>
              <a:t>채팅 프로그램 작성에 적합</a:t>
            </a:r>
          </a:p>
        </p:txBody>
      </p:sp>
    </p:spTree>
    <p:extLst>
      <p:ext uri="{BB962C8B-B14F-4D97-AF65-F5344CB8AC3E}">
        <p14:creationId xmlns:p14="http://schemas.microsoft.com/office/powerpoint/2010/main" val="784730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메일 슬롯 방식의 </a:t>
            </a:r>
            <a:r>
              <a:rPr lang="en-US" altLang="ko-KR" dirty="0"/>
              <a:t>IPC </a:t>
            </a:r>
            <a:r>
              <a:rPr lang="ko-KR" altLang="en-US" dirty="0"/>
              <a:t>수행 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6276975" cy="3609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83568" y="1340768"/>
            <a:ext cx="7428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아래의 프로세스</a:t>
            </a:r>
            <a:r>
              <a:rPr lang="en-US" altLang="ko-KR" sz="1400" dirty="0"/>
              <a:t>(=</a:t>
            </a:r>
            <a:r>
              <a:rPr lang="en-US" altLang="ko-KR" sz="1400" dirty="0" err="1"/>
              <a:t>MailSender</a:t>
            </a:r>
            <a:r>
              <a:rPr lang="en-US" altLang="ko-KR" sz="1400" dirty="0"/>
              <a:t>)</a:t>
            </a:r>
            <a:r>
              <a:rPr lang="ko-KR" altLang="en-US" sz="1400" dirty="0"/>
              <a:t>에서 데이터를 입력하면</a:t>
            </a:r>
            <a:r>
              <a:rPr lang="en-US" altLang="ko-KR" sz="1400" dirty="0"/>
              <a:t>, </a:t>
            </a:r>
            <a:r>
              <a:rPr lang="ko-KR" altLang="en-US" sz="1400" dirty="0"/>
              <a:t>위의 프로세스</a:t>
            </a:r>
            <a:r>
              <a:rPr lang="en-US" altLang="ko-KR" sz="1400" dirty="0"/>
              <a:t>(=</a:t>
            </a:r>
            <a:r>
              <a:rPr lang="en-US" altLang="ko-KR" sz="1400" dirty="0" err="1"/>
              <a:t>MailReceiver</a:t>
            </a:r>
            <a:r>
              <a:rPr lang="en-US" altLang="ko-KR" sz="1400" dirty="0"/>
              <a:t>)</a:t>
            </a:r>
            <a:r>
              <a:rPr lang="ko-KR" altLang="en-US" sz="1400" dirty="0"/>
              <a:t>에서</a:t>
            </a:r>
            <a:endParaRPr lang="en-US" altLang="ko-KR" sz="1400" dirty="0"/>
          </a:p>
          <a:p>
            <a:r>
              <a:rPr lang="ko-KR" altLang="en-US" sz="1400" dirty="0"/>
              <a:t>데이터를 받아서 화면에 출력한다</a:t>
            </a:r>
          </a:p>
        </p:txBody>
      </p:sp>
    </p:spTree>
    <p:extLst>
      <p:ext uri="{BB962C8B-B14F-4D97-AF65-F5344CB8AC3E}">
        <p14:creationId xmlns:p14="http://schemas.microsoft.com/office/powerpoint/2010/main" val="427476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23197" y="5070453"/>
            <a:ext cx="8353259" cy="16709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프로그램의 실행과정</a:t>
            </a:r>
            <a:r>
              <a:rPr lang="en-US" altLang="ko-KR" b="1"/>
              <a:t>(2/2)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197" y="1736812"/>
            <a:ext cx="127310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[</a:t>
            </a:r>
            <a:r>
              <a:rPr lang="ko-KR" altLang="en-US" sz="1400" b="1"/>
              <a:t>구조의 연결</a:t>
            </a:r>
            <a:r>
              <a:rPr lang="en-US" altLang="ko-KR" sz="1400" b="1"/>
              <a:t>]</a:t>
            </a:r>
          </a:p>
          <a:p>
            <a:pPr>
              <a:lnSpc>
                <a:spcPct val="150000"/>
              </a:lnSpc>
            </a:pP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23528" y="1520788"/>
            <a:ext cx="5832648" cy="32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2090236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ALU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연산담당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(Arithmetic Logic Unit)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23405" y="2090236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명령어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3405" y="2378268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명령어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23405" y="2666300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명령어 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3405" y="2954332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명령어 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1664804"/>
            <a:ext cx="249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레지스터</a:t>
            </a:r>
            <a:r>
              <a:rPr lang="en-US" altLang="ko-KR" dirty="0"/>
              <a:t>(Register Set)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7544" y="3530396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컨트롤 유닛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(Control Unit)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87401" y="3854432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버스 인터페이스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(Bus Interface)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72200" y="3854432"/>
            <a:ext cx="230425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메모리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(Main Memory)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3188" y="1052736"/>
            <a:ext cx="462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CPU  </a:t>
            </a:r>
            <a:r>
              <a:rPr lang="en-US" altLang="ko-KR" sz="1400"/>
              <a:t>(Central Processing Unit</a:t>
            </a:r>
            <a:r>
              <a:rPr lang="en-US" altLang="ko-KR" sz="1400" dirty="0"/>
              <a:t>)</a:t>
            </a:r>
          </a:p>
          <a:p>
            <a:endParaRPr lang="en-US" altLang="ko-KR" dirty="0"/>
          </a:p>
        </p:txBody>
      </p:sp>
      <p:cxnSp>
        <p:nvCxnSpPr>
          <p:cNvPr id="22" name="직선 화살표 연결선 21"/>
          <p:cNvCxnSpPr>
            <a:endCxn id="12" idx="3"/>
          </p:cNvCxnSpPr>
          <p:nvPr/>
        </p:nvCxnSpPr>
        <p:spPr>
          <a:xfrm flipH="1" flipV="1">
            <a:off x="5855653" y="3098348"/>
            <a:ext cx="1560304" cy="756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3604" y="3086769"/>
            <a:ext cx="1216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</a:t>
            </a:r>
            <a:r>
              <a:rPr lang="ko-KR" altLang="en-US" sz="1400" b="1"/>
              <a:t>단계</a:t>
            </a:r>
            <a:r>
              <a:rPr lang="en-US" altLang="ko-KR" sz="1400" b="1"/>
              <a:t>: Fetch</a:t>
            </a:r>
            <a:endParaRPr lang="ko-KR" altLang="en-US" sz="1400" b="1" dirty="0"/>
          </a:p>
        </p:txBody>
      </p:sp>
      <p:cxnSp>
        <p:nvCxnSpPr>
          <p:cNvPr id="27" name="직선 화살표 연결선 26"/>
          <p:cNvCxnSpPr>
            <a:stCxn id="9" idx="1"/>
            <a:endCxn id="14" idx="3"/>
          </p:cNvCxnSpPr>
          <p:nvPr/>
        </p:nvCxnSpPr>
        <p:spPr>
          <a:xfrm flipH="1">
            <a:off x="2771800" y="2234252"/>
            <a:ext cx="851605" cy="162018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9228" y="3317449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단계</a:t>
            </a:r>
            <a:r>
              <a:rPr lang="en-US" altLang="ko-KR" sz="1400" b="1"/>
              <a:t>: Decode</a:t>
            </a:r>
            <a:endParaRPr lang="ko-KR" altLang="en-US" sz="1400" b="1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314931" y="2738308"/>
            <a:ext cx="1" cy="80532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4543" y="3027608"/>
            <a:ext cx="1410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단계</a:t>
            </a:r>
            <a:r>
              <a:rPr lang="en-US" altLang="ko-KR" sz="1400" b="1"/>
              <a:t>: Execute</a:t>
            </a:r>
            <a:endParaRPr lang="ko-KR" altLang="en-US" sz="1400" b="1" dirty="0"/>
          </a:p>
        </p:txBody>
      </p:sp>
      <p:sp>
        <p:nvSpPr>
          <p:cNvPr id="34" name="직사각형 33"/>
          <p:cNvSpPr/>
          <p:nvPr/>
        </p:nvSpPr>
        <p:spPr>
          <a:xfrm>
            <a:off x="3851920" y="5157192"/>
            <a:ext cx="42484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데이터 버스</a:t>
            </a:r>
            <a:r>
              <a:rPr lang="en-US" altLang="ko-KR" sz="1400">
                <a:solidFill>
                  <a:schemeClr val="tx1"/>
                </a:solidFill>
              </a:rPr>
              <a:t>(Data Bus)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1920" y="5682772"/>
            <a:ext cx="42484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어드레스 버스</a:t>
            </a:r>
            <a:r>
              <a:rPr lang="en-US" altLang="ko-KR" sz="1400">
                <a:solidFill>
                  <a:schemeClr val="tx1"/>
                </a:solidFill>
              </a:rPr>
              <a:t>(Address Bus)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51920" y="6268441"/>
            <a:ext cx="42484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컨트롤 버스</a:t>
            </a:r>
            <a:r>
              <a:rPr lang="en-US" altLang="ko-KR" sz="1400">
                <a:solidFill>
                  <a:schemeClr val="tx1"/>
                </a:solidFill>
              </a:rPr>
              <a:t>(Control Bus)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645" y="522124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(</a:t>
            </a: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실제 데이터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95536" y="575465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(</a:t>
            </a:r>
            <a:r>
              <a:rPr lang="ko-KR" altLang="en-US" sz="1400"/>
              <a:t>예</a:t>
            </a:r>
            <a:r>
              <a:rPr lang="en-US" altLang="ko-KR" sz="1400"/>
              <a:t>) 1200</a:t>
            </a:r>
            <a:r>
              <a:rPr lang="ko-KR" altLang="en-US" sz="1400"/>
              <a:t>번지에 있는 것을 </a:t>
            </a:r>
            <a:r>
              <a:rPr lang="en-US" altLang="ko-KR" sz="1400"/>
              <a:t>1204</a:t>
            </a:r>
            <a:r>
              <a:rPr lang="ko-KR" altLang="en-US" sz="1400"/>
              <a:t>번지로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96645" y="6289575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(</a:t>
            </a: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데이터를 전송해라</a:t>
            </a:r>
            <a:endParaRPr lang="ko-KR" altLang="en-US" sz="14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380312" y="4509120"/>
            <a:ext cx="0" cy="6120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644008" y="4455114"/>
            <a:ext cx="0" cy="6120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298579" y="5373216"/>
            <a:ext cx="755753" cy="1004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BUS</a:t>
            </a: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상세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구조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44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메일 슬롯 방식의 </a:t>
            </a:r>
            <a:r>
              <a:rPr lang="en-US" altLang="ko-KR" dirty="0"/>
              <a:t>IPC </a:t>
            </a:r>
            <a:r>
              <a:rPr lang="ko-KR" altLang="en-US" dirty="0"/>
              <a:t>수행 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130842"/>
            <a:ext cx="855997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메일 슬롯 방식을 위해 마련된 윈도우 </a:t>
            </a:r>
            <a:r>
              <a:rPr lang="en-US" altLang="ko-KR" sz="1400" b="1" dirty="0"/>
              <a:t>API</a:t>
            </a:r>
            <a:r>
              <a:rPr lang="ko-KR" altLang="en-US" sz="1400" b="1" dirty="0"/>
              <a:t>는 </a:t>
            </a:r>
            <a:r>
              <a:rPr lang="en-US" altLang="ko-KR" sz="1400" b="1" dirty="0" err="1"/>
              <a:t>ReadFile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WriteFile</a:t>
            </a:r>
            <a:r>
              <a:rPr lang="ko-KR" altLang="en-US" sz="1400" b="1" dirty="0"/>
              <a:t>이다</a:t>
            </a:r>
            <a:endParaRPr lang="en-US" altLang="ko-KR" sz="1400" b="1" dirty="0"/>
          </a:p>
          <a:p>
            <a:endParaRPr lang="en-US" altLang="ko-KR" sz="1400" b="1"/>
          </a:p>
          <a:p>
            <a:r>
              <a:rPr lang="en-US" altLang="ko-KR" sz="1400" b="1"/>
              <a:t>//</a:t>
            </a:r>
            <a:r>
              <a:rPr lang="ko-KR" altLang="en-US" sz="1400" b="1"/>
              <a:t>클라이언트에서 </a:t>
            </a:r>
            <a:r>
              <a:rPr lang="en-US" altLang="ko-KR" sz="1400" b="1"/>
              <a:t>CreateMailslot</a:t>
            </a:r>
            <a:r>
              <a:rPr lang="ko-KR" altLang="en-US" sz="1400" b="1"/>
              <a:t>과 함께 사용된다</a:t>
            </a:r>
            <a:endParaRPr lang="en-US" altLang="ko-KR" sz="1400" b="1" dirty="0"/>
          </a:p>
          <a:p>
            <a:endParaRPr lang="en-US" altLang="ko-KR" sz="1400" b="1"/>
          </a:p>
          <a:p>
            <a:r>
              <a:rPr lang="en-US" altLang="ko-KR" sz="1400" b="1"/>
              <a:t>BOOL </a:t>
            </a:r>
            <a:r>
              <a:rPr lang="en-US" altLang="ko-KR" sz="1400" b="1" dirty="0" err="1"/>
              <a:t>ReadFile</a:t>
            </a:r>
            <a:r>
              <a:rPr lang="en-US" altLang="ko-KR" sz="1400" b="1" dirty="0"/>
              <a:t> 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HANDLE </a:t>
            </a:r>
            <a:r>
              <a:rPr lang="en-US" altLang="ko-KR" sz="1400" dirty="0" err="1"/>
              <a:t>hFile</a:t>
            </a:r>
            <a:r>
              <a:rPr lang="en-US" altLang="ko-KR" sz="1400" dirty="0"/>
              <a:t>,   //</a:t>
            </a:r>
            <a:r>
              <a:rPr lang="ko-KR" altLang="en-US" sz="1400" dirty="0"/>
              <a:t>메일 슬롯의 핸들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여기에서 데이터를 읽는다</a:t>
            </a:r>
            <a:endParaRPr lang="en-US" altLang="ko-KR" sz="1400" dirty="0"/>
          </a:p>
          <a:p>
            <a:r>
              <a:rPr lang="en-US" altLang="ko-KR" sz="1400" dirty="0"/>
              <a:t>     LPVOID </a:t>
            </a:r>
            <a:r>
              <a:rPr lang="en-US" altLang="ko-KR" sz="1400" dirty="0" err="1"/>
              <a:t>lpButter</a:t>
            </a:r>
            <a:r>
              <a:rPr lang="en-US" altLang="ko-KR" sz="1400" dirty="0"/>
              <a:t>,  //</a:t>
            </a:r>
            <a:r>
              <a:rPr lang="ko-KR" altLang="en-US" sz="1400" dirty="0" err="1"/>
              <a:t>읽어들인</a:t>
            </a:r>
            <a:r>
              <a:rPr lang="ko-KR" altLang="en-US" sz="1400" dirty="0"/>
              <a:t> 데이터를 저장한다</a:t>
            </a:r>
            <a:endParaRPr lang="en-US" altLang="ko-KR" sz="1400" dirty="0"/>
          </a:p>
          <a:p>
            <a:r>
              <a:rPr lang="en-US" altLang="ko-KR" sz="1400" dirty="0"/>
              <a:t>     DWORD </a:t>
            </a:r>
            <a:r>
              <a:rPr lang="en-US" altLang="ko-KR" sz="1400" dirty="0" err="1"/>
              <a:t>nNumberOfBytesToRead</a:t>
            </a:r>
            <a:r>
              <a:rPr lang="en-US" altLang="ko-KR" sz="1400" dirty="0"/>
              <a:t>, //</a:t>
            </a:r>
            <a:r>
              <a:rPr lang="ko-KR" altLang="en-US" sz="1400" dirty="0" err="1"/>
              <a:t>읽어들일</a:t>
            </a:r>
            <a:r>
              <a:rPr lang="ko-KR" altLang="en-US" sz="1400" dirty="0"/>
              <a:t> 데이터의 최대 크기를 지정한다</a:t>
            </a:r>
            <a:endParaRPr lang="en-US" altLang="ko-KR" sz="1400" dirty="0"/>
          </a:p>
          <a:p>
            <a:r>
              <a:rPr lang="en-US" altLang="ko-KR" sz="1400" dirty="0"/>
              <a:t>     LPWORD </a:t>
            </a:r>
            <a:r>
              <a:rPr lang="en-US" altLang="ko-KR" sz="1400" dirty="0" err="1"/>
              <a:t>lpNumberOfBytesRead</a:t>
            </a:r>
            <a:r>
              <a:rPr lang="en-US" altLang="ko-KR" sz="1400" dirty="0"/>
              <a:t>, //</a:t>
            </a:r>
            <a:r>
              <a:rPr lang="ko-KR" altLang="en-US" sz="1400" dirty="0"/>
              <a:t>함수호출 </a:t>
            </a:r>
            <a:r>
              <a:rPr lang="ko-KR" altLang="en-US" sz="1400" dirty="0" err="1"/>
              <a:t>완료후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읽어들인</a:t>
            </a:r>
            <a:r>
              <a:rPr lang="ko-KR" altLang="en-US" sz="1400" dirty="0"/>
              <a:t> 데이터 크기를 바이트단위로 얻기 </a:t>
            </a:r>
            <a:endParaRPr lang="en-US" altLang="ko-KR" sz="1400" dirty="0"/>
          </a:p>
          <a:p>
            <a:r>
              <a:rPr lang="en-US" altLang="ko-KR" sz="1400" dirty="0"/>
              <a:t>                                                   </a:t>
            </a:r>
            <a:r>
              <a:rPr lang="ko-KR" altLang="en-US" sz="1400" dirty="0"/>
              <a:t>위한 변수를 지정한다</a:t>
            </a:r>
            <a:endParaRPr lang="en-US" altLang="ko-KR" sz="1400" dirty="0"/>
          </a:p>
          <a:p>
            <a:r>
              <a:rPr lang="en-US" altLang="ko-KR" sz="1400" dirty="0"/>
              <a:t>     LPOVERLAPPED </a:t>
            </a:r>
            <a:r>
              <a:rPr lang="en-US" altLang="ko-KR" sz="1400" dirty="0" err="1"/>
              <a:t>lpOverlapped</a:t>
            </a:r>
            <a:endParaRPr lang="en-US" altLang="ko-KR" sz="1400" dirty="0"/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/>
              <a:t>//</a:t>
            </a:r>
            <a:r>
              <a:rPr lang="ko-KR" altLang="en-US" sz="1400" b="1"/>
              <a:t>서버에서 </a:t>
            </a:r>
            <a:r>
              <a:rPr lang="en-US" altLang="ko-KR" sz="1400" b="1"/>
              <a:t>CreateFile</a:t>
            </a:r>
            <a:r>
              <a:rPr lang="ko-KR" altLang="en-US" sz="1400" b="1"/>
              <a:t>과 함께 사용된다</a:t>
            </a:r>
            <a:endParaRPr lang="en-US" altLang="ko-KR" sz="1400" b="1" dirty="0"/>
          </a:p>
          <a:p>
            <a:endParaRPr lang="en-US" altLang="ko-KR" sz="1400" b="1"/>
          </a:p>
          <a:p>
            <a:r>
              <a:rPr lang="en-US" altLang="ko-KR" sz="1400" b="1"/>
              <a:t>BOOL </a:t>
            </a:r>
            <a:r>
              <a:rPr lang="en-US" altLang="ko-KR" sz="1400" b="1" dirty="0" err="1"/>
              <a:t>WriteFile</a:t>
            </a:r>
            <a:r>
              <a:rPr lang="en-US" altLang="ko-KR" sz="1400" b="1" dirty="0"/>
              <a:t> 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HANDLE </a:t>
            </a:r>
            <a:r>
              <a:rPr lang="en-US" altLang="ko-KR" sz="1400" dirty="0" err="1"/>
              <a:t>hFile</a:t>
            </a:r>
            <a:r>
              <a:rPr lang="en-US" altLang="ko-KR" sz="1400" dirty="0"/>
              <a:t>,   //</a:t>
            </a:r>
            <a:r>
              <a:rPr lang="ko-KR" altLang="en-US" sz="1400" dirty="0"/>
              <a:t>메일 슬롯의 핸들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여기에서 데이터를 보낼 때 사용한다</a:t>
            </a:r>
            <a:endParaRPr lang="en-US" altLang="ko-KR" sz="1400" dirty="0"/>
          </a:p>
          <a:p>
            <a:r>
              <a:rPr lang="en-US" altLang="ko-KR" sz="1400" dirty="0"/>
              <a:t>     LPVOID </a:t>
            </a:r>
            <a:r>
              <a:rPr lang="en-US" altLang="ko-KR" sz="1400" dirty="0" err="1"/>
              <a:t>lpButter</a:t>
            </a:r>
            <a:r>
              <a:rPr lang="en-US" altLang="ko-KR" sz="1400" dirty="0"/>
              <a:t>,  //</a:t>
            </a:r>
            <a:r>
              <a:rPr lang="ko-KR" altLang="en-US" sz="1400" dirty="0"/>
              <a:t>전송할 데이터를 저장한다</a:t>
            </a:r>
            <a:endParaRPr lang="en-US" altLang="ko-KR" sz="1400" dirty="0"/>
          </a:p>
          <a:p>
            <a:r>
              <a:rPr lang="en-US" altLang="ko-KR" sz="1400" dirty="0"/>
              <a:t>     DWORD </a:t>
            </a:r>
            <a:r>
              <a:rPr lang="en-US" altLang="ko-KR" sz="1400" dirty="0" err="1"/>
              <a:t>nNumberOfBytesToWrite</a:t>
            </a:r>
            <a:r>
              <a:rPr lang="en-US" altLang="ko-KR" sz="1400" dirty="0"/>
              <a:t>, //</a:t>
            </a:r>
            <a:r>
              <a:rPr lang="ko-KR" altLang="en-US" sz="1400" dirty="0"/>
              <a:t>전송할 데이터의 최대 크기를 지정한다</a:t>
            </a:r>
            <a:endParaRPr lang="en-US" altLang="ko-KR" sz="1400" dirty="0"/>
          </a:p>
          <a:p>
            <a:r>
              <a:rPr lang="en-US" altLang="ko-KR" sz="1400" dirty="0"/>
              <a:t>     LPWORD </a:t>
            </a:r>
            <a:r>
              <a:rPr lang="en-US" altLang="ko-KR" sz="1400" dirty="0" err="1"/>
              <a:t>lpNumberOfBytesWritten</a:t>
            </a:r>
            <a:r>
              <a:rPr lang="en-US" altLang="ko-KR" sz="1400" dirty="0"/>
              <a:t>, //</a:t>
            </a:r>
            <a:r>
              <a:rPr lang="ko-KR" altLang="en-US" sz="1400" dirty="0"/>
              <a:t>함수호출 </a:t>
            </a:r>
            <a:r>
              <a:rPr lang="ko-KR" altLang="en-US" sz="1400" dirty="0" err="1"/>
              <a:t>완료후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읽어들인</a:t>
            </a:r>
            <a:r>
              <a:rPr lang="ko-KR" altLang="en-US" sz="1400" dirty="0"/>
              <a:t> 데이터 크기를 바이트단위로 얻기 </a:t>
            </a:r>
            <a:endParaRPr lang="en-US" altLang="ko-KR" sz="1400" dirty="0"/>
          </a:p>
          <a:p>
            <a:r>
              <a:rPr lang="en-US" altLang="ko-KR" sz="1400" dirty="0"/>
              <a:t>                                                   </a:t>
            </a:r>
            <a:r>
              <a:rPr lang="ko-KR" altLang="en-US" sz="1400" dirty="0"/>
              <a:t>위한 변수를 지정한다</a:t>
            </a:r>
            <a:endParaRPr lang="en-US" altLang="ko-KR" sz="1400" dirty="0"/>
          </a:p>
          <a:p>
            <a:r>
              <a:rPr lang="en-US" altLang="ko-KR" sz="1400" dirty="0"/>
              <a:t>     LPOVERLAPPED </a:t>
            </a:r>
            <a:r>
              <a:rPr lang="en-US" altLang="ko-KR" sz="1400" dirty="0" err="1"/>
              <a:t>lpOverlapped</a:t>
            </a:r>
            <a:endParaRPr lang="en-US" altLang="ko-KR" sz="1400" dirty="0"/>
          </a:p>
          <a:p>
            <a:r>
              <a:rPr lang="en-US" altLang="ko-KR" sz="1400" dirty="0"/>
              <a:t>);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790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메일 슬롯 방식의 </a:t>
            </a:r>
            <a:r>
              <a:rPr lang="en-US" altLang="ko-KR" dirty="0"/>
              <a:t>IPC </a:t>
            </a:r>
            <a:r>
              <a:rPr lang="ko-KR" altLang="en-US" dirty="0"/>
              <a:t>수행 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252" y="1135179"/>
            <a:ext cx="78466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  </a:t>
            </a:r>
            <a:r>
              <a:rPr lang="en-US" altLang="ko-KR" sz="1400" dirty="0" err="1"/>
              <a:t>MailSender</a:t>
            </a:r>
            <a:r>
              <a:rPr lang="en-US" altLang="ko-KR" sz="1400" dirty="0"/>
              <a:t> </a:t>
            </a:r>
            <a:r>
              <a:rPr lang="ko-KR" altLang="en-US" sz="1400" dirty="0"/>
              <a:t>프로그램 소스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tchar.h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#define SLOT_NAME _T("\\\\.\\mailslot\\mailbox")</a:t>
            </a:r>
          </a:p>
          <a:p>
            <a:r>
              <a:rPr lang="en-US" altLang="ko-KR" sz="1400" b="1" dirty="0"/>
              <a:t>//#define SLOT_NAME _T("\\\\*\\mailslot\\mailbox") //</a:t>
            </a:r>
            <a:r>
              <a:rPr lang="ko-KR" altLang="en-US" sz="1400" b="1" dirty="0" err="1"/>
              <a:t>브로드케스트인</a:t>
            </a:r>
            <a:r>
              <a:rPr lang="ko-KR" altLang="en-US" sz="1400" b="1" dirty="0"/>
              <a:t> 경우 사용한다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tmain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LPTSTR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HANDLE </a:t>
            </a:r>
            <a:r>
              <a:rPr lang="en-US" altLang="ko-KR" sz="1400" dirty="0" err="1"/>
              <a:t>hMailSlot</a:t>
            </a:r>
            <a:r>
              <a:rPr lang="en-US" altLang="ko-KR" sz="1400" dirty="0"/>
              <a:t>;  //</a:t>
            </a:r>
            <a:r>
              <a:rPr lang="en-US" altLang="ko-KR" sz="1400" dirty="0" err="1"/>
              <a:t>mailslot</a:t>
            </a:r>
            <a:r>
              <a:rPr lang="en-US" altLang="ko-KR" sz="1400" dirty="0"/>
              <a:t> </a:t>
            </a:r>
            <a:r>
              <a:rPr lang="ko-KR" altLang="en-US" sz="1400" dirty="0"/>
              <a:t>핸들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TCHAR message[50];</a:t>
            </a:r>
          </a:p>
          <a:p>
            <a:r>
              <a:rPr lang="en-US" altLang="ko-KR" sz="1400" dirty="0"/>
              <a:t>    DWORD </a:t>
            </a:r>
            <a:r>
              <a:rPr lang="en-US" altLang="ko-KR" sz="1400" dirty="0" err="1"/>
              <a:t>bytesWritten</a:t>
            </a:r>
            <a:r>
              <a:rPr lang="en-US" altLang="ko-KR" sz="1400" dirty="0"/>
              <a:t>;  // number of bytes write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b="1" dirty="0" err="1"/>
              <a:t>hMailSlot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CreateFile</a:t>
            </a:r>
            <a:r>
              <a:rPr lang="en-US" altLang="ko-KR" sz="1400" b="1" dirty="0"/>
              <a:t>(SLOT_NAME, GENERIC_WRITE, FILE_SHARE_READ, NULL,</a:t>
            </a:r>
          </a:p>
          <a:p>
            <a:r>
              <a:rPr lang="en-US" altLang="ko-KR" sz="1400" b="1" dirty="0"/>
              <a:t>		OPEN_EXISTING, FILE_ATTRIBUTE_NORMAL, NULL);</a:t>
            </a:r>
          </a:p>
          <a:p>
            <a:r>
              <a:rPr lang="en-US" altLang="ko-KR" sz="1400" dirty="0"/>
              <a:t>	if(</a:t>
            </a:r>
            <a:r>
              <a:rPr lang="en-US" altLang="ko-KR" sz="1400" dirty="0" err="1"/>
              <a:t>hMailSlot</a:t>
            </a:r>
            <a:r>
              <a:rPr lang="en-US" altLang="ko-KR" sz="1400" dirty="0"/>
              <a:t>==INVALID_HANDLE_VALUE)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	_</a:t>
            </a:r>
            <a:r>
              <a:rPr lang="en-US" altLang="ko-KR" sz="1400" dirty="0" err="1"/>
              <a:t>fputts</a:t>
            </a:r>
            <a:r>
              <a:rPr lang="en-US" altLang="ko-KR" sz="1400" dirty="0"/>
              <a:t>(_T("Unable to create </a:t>
            </a:r>
            <a:r>
              <a:rPr lang="en-US" altLang="ko-KR" sz="1400" dirty="0" err="1"/>
              <a:t>mailslot</a:t>
            </a:r>
            <a:r>
              <a:rPr lang="en-US" altLang="ko-KR" sz="1400" dirty="0"/>
              <a:t>!\n"),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return 1;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377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메일 슬롯 방식의 </a:t>
            </a:r>
            <a:r>
              <a:rPr lang="en-US" altLang="ko-KR" dirty="0"/>
              <a:t>IPC </a:t>
            </a:r>
            <a:r>
              <a:rPr lang="ko-KR" altLang="en-US" dirty="0"/>
              <a:t>수행 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6512" y="1135179"/>
            <a:ext cx="912269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	while(1)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     _</a:t>
            </a:r>
            <a:r>
              <a:rPr lang="en-US" altLang="ko-KR" sz="1400" dirty="0" err="1"/>
              <a:t>fputts</a:t>
            </a:r>
            <a:r>
              <a:rPr lang="en-US" altLang="ko-KR" sz="1400" dirty="0"/>
              <a:t>(_T("MY CMD&gt;"),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     _</a:t>
            </a:r>
            <a:r>
              <a:rPr lang="en-US" altLang="ko-KR" sz="1400" dirty="0" err="1"/>
              <a:t>fgetts</a:t>
            </a:r>
            <a:r>
              <a:rPr lang="en-US" altLang="ko-KR" sz="1400" dirty="0"/>
              <a:t>(message,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(message)/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(TCHAR), </a:t>
            </a:r>
            <a:r>
              <a:rPr lang="en-US" altLang="ko-KR" sz="1400" dirty="0" err="1"/>
              <a:t>stdin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b="1" dirty="0"/>
              <a:t>      if(!</a:t>
            </a:r>
            <a:r>
              <a:rPr lang="en-US" altLang="ko-KR" sz="1400" b="1" dirty="0" err="1"/>
              <a:t>WriteFile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hMailSlot</a:t>
            </a:r>
            <a:r>
              <a:rPr lang="en-US" altLang="ko-KR" sz="1400" b="1" dirty="0"/>
              <a:t>, message, _</a:t>
            </a:r>
            <a:r>
              <a:rPr lang="en-US" altLang="ko-KR" sz="1400" b="1" dirty="0" err="1"/>
              <a:t>tcslen</a:t>
            </a:r>
            <a:r>
              <a:rPr lang="en-US" altLang="ko-KR" sz="1400" b="1" dirty="0"/>
              <a:t>(message)*</a:t>
            </a:r>
            <a:r>
              <a:rPr lang="en-US" altLang="ko-KR" sz="1400" b="1" dirty="0" err="1"/>
              <a:t>sizeof</a:t>
            </a:r>
            <a:r>
              <a:rPr lang="en-US" altLang="ko-KR" sz="1400" b="1" dirty="0"/>
              <a:t>(TCHAR), &amp;</a:t>
            </a:r>
            <a:r>
              <a:rPr lang="en-US" altLang="ko-KR" sz="1400" b="1" dirty="0" err="1"/>
              <a:t>bytesWritten</a:t>
            </a:r>
            <a:r>
              <a:rPr lang="en-US" altLang="ko-KR" sz="1400" b="1" dirty="0"/>
              <a:t>, NULL))</a:t>
            </a:r>
          </a:p>
          <a:p>
            <a:r>
              <a:rPr lang="en-US" altLang="ko-KR" sz="1400" dirty="0"/>
              <a:t>	      {</a:t>
            </a:r>
          </a:p>
          <a:p>
            <a:r>
              <a:rPr lang="en-US" altLang="ko-KR" sz="1400" dirty="0"/>
              <a:t>			_</a:t>
            </a:r>
            <a:r>
              <a:rPr lang="en-US" altLang="ko-KR" sz="1400" dirty="0" err="1"/>
              <a:t>fputts</a:t>
            </a:r>
            <a:r>
              <a:rPr lang="en-US" altLang="ko-KR" sz="1400" dirty="0"/>
              <a:t>(_T("Unable to write!"),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CloseHandle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hMailSlot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return 1;</a:t>
            </a:r>
          </a:p>
          <a:p>
            <a:r>
              <a:rPr lang="en-US" altLang="ko-KR" sz="1400" dirty="0"/>
              <a:t>	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       if(!_</a:t>
            </a:r>
            <a:r>
              <a:rPr lang="en-US" altLang="ko-KR" sz="1400" dirty="0" err="1"/>
              <a:t>tcscmp</a:t>
            </a:r>
            <a:r>
              <a:rPr lang="en-US" altLang="ko-KR" sz="1400" dirty="0"/>
              <a:t>(message, _T("exit")))</a:t>
            </a:r>
          </a:p>
          <a:p>
            <a:r>
              <a:rPr lang="en-US" altLang="ko-KR" sz="1400" dirty="0"/>
              <a:t>	       {</a:t>
            </a:r>
          </a:p>
          <a:p>
            <a:r>
              <a:rPr lang="en-US" altLang="ko-KR" sz="1400" dirty="0"/>
              <a:t>			_</a:t>
            </a:r>
            <a:r>
              <a:rPr lang="en-US" altLang="ko-KR" sz="1400" dirty="0" err="1"/>
              <a:t>fputts</a:t>
            </a:r>
            <a:r>
              <a:rPr lang="en-US" altLang="ko-KR" sz="1400" dirty="0"/>
              <a:t>(_T("Good Bye!"),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break;</a:t>
            </a:r>
          </a:p>
          <a:p>
            <a:r>
              <a:rPr lang="en-US" altLang="ko-KR" sz="1400" dirty="0"/>
              <a:t>	    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CloseHandle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hMailSlot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return 0;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492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메일 슬롯 방식의 </a:t>
            </a:r>
            <a:r>
              <a:rPr lang="en-US" altLang="ko-KR" dirty="0"/>
              <a:t>IPC </a:t>
            </a:r>
            <a:r>
              <a:rPr lang="ko-KR" altLang="en-US" dirty="0"/>
              <a:t>수행 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252" y="1135179"/>
            <a:ext cx="7648504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 </a:t>
            </a:r>
            <a:r>
              <a:rPr lang="en-US" altLang="ko-KR" sz="1400" dirty="0" err="1"/>
              <a:t>MailReceiver</a:t>
            </a:r>
            <a:r>
              <a:rPr lang="en-US" altLang="ko-KR" sz="1400" dirty="0"/>
              <a:t> </a:t>
            </a:r>
            <a:r>
              <a:rPr lang="ko-KR" altLang="en-US" sz="1400" dirty="0"/>
              <a:t>프로그램 소스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tchar.h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#define SLOT_NAME    _T("\\\\.\\mailslot\\mailbox")</a:t>
            </a:r>
          </a:p>
          <a:p>
            <a:endParaRPr lang="en-US" altLang="ko-KR" sz="1400" b="1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tmain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LPTSTR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HANDLE </a:t>
            </a:r>
            <a:r>
              <a:rPr lang="en-US" altLang="ko-KR" sz="1400" dirty="0" err="1"/>
              <a:t>hMailSlot</a:t>
            </a:r>
            <a:r>
              <a:rPr lang="en-US" altLang="ko-KR" sz="1400" dirty="0"/>
              <a:t>;  //</a:t>
            </a:r>
            <a:r>
              <a:rPr lang="en-US" altLang="ko-KR" sz="1400" dirty="0" err="1"/>
              <a:t>mailslot</a:t>
            </a:r>
            <a:r>
              <a:rPr lang="en-US" altLang="ko-KR" sz="1400" dirty="0"/>
              <a:t> </a:t>
            </a:r>
            <a:r>
              <a:rPr lang="ko-KR" altLang="en-US" sz="1400" dirty="0"/>
              <a:t>핸들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TCHAR </a:t>
            </a:r>
            <a:r>
              <a:rPr lang="en-US" altLang="ko-KR" sz="1400" dirty="0" err="1"/>
              <a:t>messageBox</a:t>
            </a:r>
            <a:r>
              <a:rPr lang="en-US" altLang="ko-KR" sz="1400" dirty="0"/>
              <a:t>[50];</a:t>
            </a:r>
          </a:p>
          <a:p>
            <a:r>
              <a:rPr lang="en-US" altLang="ko-KR" sz="1400" dirty="0"/>
              <a:t>               DWORD </a:t>
            </a:r>
            <a:r>
              <a:rPr lang="en-US" altLang="ko-KR" sz="1400" dirty="0" err="1"/>
              <a:t>bytesRead</a:t>
            </a:r>
            <a:r>
              <a:rPr lang="en-US" altLang="ko-KR" sz="1400" dirty="0"/>
              <a:t>;  // number of bytes read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/* </a:t>
            </a:r>
            <a:r>
              <a:rPr lang="en-US" altLang="ko-KR" sz="1400" dirty="0" err="1"/>
              <a:t>mailslot</a:t>
            </a:r>
            <a:r>
              <a:rPr lang="en-US" altLang="ko-KR" sz="1400" dirty="0"/>
              <a:t> </a:t>
            </a:r>
            <a:r>
              <a:rPr lang="ko-KR" altLang="en-US" sz="1400" dirty="0"/>
              <a:t>생성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 err="1"/>
              <a:t>hMailSlot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CreateMailslot</a:t>
            </a:r>
            <a:r>
              <a:rPr lang="en-US" altLang="ko-KR" sz="1400" b="1" dirty="0"/>
              <a:t>(SLOT_NAME, 0, MAILSLOT_WAIT_FOREVER, NULL);</a:t>
            </a:r>
          </a:p>
          <a:p>
            <a:r>
              <a:rPr lang="en-US" altLang="ko-KR" sz="1400" dirty="0"/>
              <a:t>	if(</a:t>
            </a:r>
            <a:r>
              <a:rPr lang="en-US" altLang="ko-KR" sz="1400" dirty="0" err="1"/>
              <a:t>hMailSlot</a:t>
            </a:r>
            <a:r>
              <a:rPr lang="en-US" altLang="ko-KR" sz="1400" dirty="0"/>
              <a:t>==INVALID_HANDLE_VALUE)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	_</a:t>
            </a:r>
            <a:r>
              <a:rPr lang="en-US" altLang="ko-KR" sz="1400" dirty="0" err="1"/>
              <a:t>fputts</a:t>
            </a:r>
            <a:r>
              <a:rPr lang="en-US" altLang="ko-KR" sz="1400" dirty="0"/>
              <a:t>(_T("Unable to create </a:t>
            </a:r>
            <a:r>
              <a:rPr lang="en-US" altLang="ko-KR" sz="1400" dirty="0" err="1"/>
              <a:t>mailslot</a:t>
            </a:r>
            <a:r>
              <a:rPr lang="en-US" altLang="ko-KR" sz="1400" dirty="0"/>
              <a:t>!\n"),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return 1;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3467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메일 슬롯 방식의 </a:t>
            </a:r>
            <a:r>
              <a:rPr lang="en-US" altLang="ko-KR" dirty="0"/>
              <a:t>IPC </a:t>
            </a:r>
            <a:r>
              <a:rPr lang="ko-KR" altLang="en-US" dirty="0"/>
              <a:t>수행 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252" y="1135179"/>
            <a:ext cx="847879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	/* Message </a:t>
            </a:r>
            <a:r>
              <a:rPr lang="ko-KR" altLang="en-US" sz="1400" dirty="0"/>
              <a:t>수신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	_</a:t>
            </a:r>
            <a:r>
              <a:rPr lang="en-US" altLang="ko-KR" sz="1400" dirty="0" err="1"/>
              <a:t>fputts</a:t>
            </a:r>
            <a:r>
              <a:rPr lang="en-US" altLang="ko-KR" sz="1400" dirty="0"/>
              <a:t>(_T("******** Message ********\n"),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while(1)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	</a:t>
            </a:r>
            <a:r>
              <a:rPr lang="en-US" altLang="ko-KR" sz="1400" b="1" dirty="0"/>
              <a:t>if(!</a:t>
            </a:r>
            <a:r>
              <a:rPr lang="en-US" altLang="ko-KR" sz="1400" b="1" dirty="0" err="1"/>
              <a:t>ReadFile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hMailSlot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messageBox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sizeof</a:t>
            </a:r>
            <a:r>
              <a:rPr lang="en-US" altLang="ko-KR" sz="1400" b="1" dirty="0"/>
              <a:t>(TCHAR)*50, &amp;</a:t>
            </a:r>
            <a:r>
              <a:rPr lang="en-US" altLang="ko-KR" sz="1400" b="1" dirty="0" err="1"/>
              <a:t>bytesRead</a:t>
            </a:r>
            <a:r>
              <a:rPr lang="en-US" altLang="ko-KR" sz="1400" b="1" dirty="0"/>
              <a:t>, NULL))</a:t>
            </a:r>
          </a:p>
          <a:p>
            <a:r>
              <a:rPr lang="en-US" altLang="ko-KR" sz="1400" dirty="0"/>
              <a:t>		{</a:t>
            </a:r>
          </a:p>
          <a:p>
            <a:r>
              <a:rPr lang="en-US" altLang="ko-KR" sz="1400" dirty="0"/>
              <a:t>			_</a:t>
            </a:r>
            <a:r>
              <a:rPr lang="en-US" altLang="ko-KR" sz="1400" dirty="0" err="1"/>
              <a:t>fputts</a:t>
            </a:r>
            <a:r>
              <a:rPr lang="en-US" altLang="ko-KR" sz="1400" dirty="0"/>
              <a:t>(_T("Unable to read!"),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CloseHandle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hMailSlot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return 1;</a:t>
            </a:r>
          </a:p>
          <a:p>
            <a:r>
              <a:rPr lang="en-US" altLang="ko-KR" sz="1400" dirty="0"/>
              <a:t>	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if(!_</a:t>
            </a:r>
            <a:r>
              <a:rPr lang="en-US" altLang="ko-KR" sz="1400" dirty="0" err="1"/>
              <a:t>tcsncmp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messageBox</a:t>
            </a:r>
            <a:r>
              <a:rPr lang="en-US" altLang="ko-KR" sz="1400" dirty="0"/>
              <a:t>, _T("exit"), 4))</a:t>
            </a:r>
          </a:p>
          <a:p>
            <a:r>
              <a:rPr lang="en-US" altLang="ko-KR" sz="1400" dirty="0"/>
              <a:t>		{</a:t>
            </a:r>
          </a:p>
          <a:p>
            <a:r>
              <a:rPr lang="en-US" altLang="ko-KR" sz="1400" dirty="0"/>
              <a:t>			_</a:t>
            </a:r>
            <a:r>
              <a:rPr lang="en-US" altLang="ko-KR" sz="1400" dirty="0" err="1"/>
              <a:t>fputts</a:t>
            </a:r>
            <a:r>
              <a:rPr lang="en-US" altLang="ko-KR" sz="1400" dirty="0"/>
              <a:t>(_T("Good Bye!"),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break;</a:t>
            </a:r>
          </a:p>
          <a:p>
            <a:r>
              <a:rPr lang="en-US" altLang="ko-KR" sz="1400" dirty="0"/>
              <a:t>	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</a:t>
            </a:r>
            <a:r>
              <a:rPr lang="en-US" altLang="ko-KR" sz="1400" b="1" dirty="0" err="1"/>
              <a:t>messageBox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bytesRead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sizeof</a:t>
            </a:r>
            <a:r>
              <a:rPr lang="en-US" altLang="ko-KR" sz="1400" b="1" dirty="0"/>
              <a:t>(TCHAR)]=0; //NULL </a:t>
            </a:r>
            <a:r>
              <a:rPr lang="ko-KR" altLang="en-US" sz="1400" b="1" dirty="0"/>
              <a:t>문자 삽입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		_</a:t>
            </a:r>
            <a:r>
              <a:rPr lang="en-US" altLang="ko-KR" sz="1400" b="1" dirty="0" err="1"/>
              <a:t>fputts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messageBox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stdout</a:t>
            </a:r>
            <a:r>
              <a:rPr lang="en-US" altLang="ko-KR" sz="1400" b="1" dirty="0"/>
              <a:t>);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CloseHandle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hMailSlot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return 0;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8001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420888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내용의 구분</a:t>
            </a:r>
          </a:p>
        </p:txBody>
      </p:sp>
    </p:spTree>
    <p:extLst>
      <p:ext uri="{BB962C8B-B14F-4D97-AF65-F5344CB8AC3E}">
        <p14:creationId xmlns:p14="http://schemas.microsoft.com/office/powerpoint/2010/main" val="3513728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파이프 방식의 </a:t>
            </a:r>
            <a:r>
              <a:rPr lang="en-US" altLang="ko-KR" dirty="0"/>
              <a:t>IPC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596" y="1340768"/>
            <a:ext cx="78518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앞에서 설명한 메일슬롯 방식은 서로 관련이 없는 프로세스들</a:t>
            </a:r>
            <a:r>
              <a:rPr lang="en-US" altLang="ko-KR" sz="1400"/>
              <a:t>(=</a:t>
            </a:r>
            <a:r>
              <a:rPr lang="ko-KR" altLang="en-US" sz="1400"/>
              <a:t>부모</a:t>
            </a:r>
            <a:r>
              <a:rPr lang="en-US" altLang="ko-KR" sz="1400"/>
              <a:t>, </a:t>
            </a:r>
            <a:r>
              <a:rPr lang="ko-KR" altLang="en-US" sz="1400"/>
              <a:t>자식의 연관 관계가 없는</a:t>
            </a:r>
            <a:r>
              <a:rPr lang="en-US" altLang="ko-KR" sz="1400"/>
              <a:t>) </a:t>
            </a:r>
          </a:p>
          <a:p>
            <a:r>
              <a:rPr lang="ko-KR" altLang="en-US" sz="1400"/>
              <a:t>사이에서 통신할 때 유용한 </a:t>
            </a:r>
            <a:r>
              <a:rPr lang="en-US" altLang="ko-KR" sz="1400"/>
              <a:t>IPC </a:t>
            </a:r>
            <a:r>
              <a:rPr lang="ko-KR" altLang="en-US" sz="1400"/>
              <a:t>기법이다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반면</a:t>
            </a:r>
            <a:r>
              <a:rPr lang="en-US" altLang="ko-KR" sz="1400"/>
              <a:t>, </a:t>
            </a:r>
            <a:r>
              <a:rPr lang="ko-KR" altLang="en-US" sz="1400"/>
              <a:t>이름없는 파이프는 지극히 관계가 있는</a:t>
            </a:r>
            <a:r>
              <a:rPr lang="en-US" altLang="ko-KR" sz="1400"/>
              <a:t>(</a:t>
            </a:r>
            <a:r>
              <a:rPr lang="ko-KR" altLang="en-US" sz="1400"/>
              <a:t>부모</a:t>
            </a:r>
            <a:r>
              <a:rPr lang="en-US" altLang="ko-KR" sz="1400"/>
              <a:t>,</a:t>
            </a:r>
            <a:r>
              <a:rPr lang="ko-KR" altLang="en-US" sz="1400"/>
              <a:t>자식관계</a:t>
            </a:r>
            <a:r>
              <a:rPr lang="en-US" altLang="ko-KR" sz="1400"/>
              <a:t>)  </a:t>
            </a:r>
            <a:r>
              <a:rPr lang="ko-KR" altLang="en-US" sz="1400"/>
              <a:t>프로세스들 사이에서 통신하는</a:t>
            </a:r>
            <a:endParaRPr lang="en-US" altLang="ko-KR" sz="1400"/>
          </a:p>
          <a:p>
            <a:r>
              <a:rPr lang="ko-KR" altLang="en-US" sz="1400"/>
              <a:t>경우에 유용하다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이름있는 파이프는 서로 관계가 없는 프로세스들 사이에서 통신할 때 유용핟</a:t>
            </a:r>
            <a:r>
              <a:rPr lang="en-US" altLang="ko-KR" sz="1400"/>
              <a:t>. </a:t>
            </a:r>
            <a:r>
              <a:rPr lang="ko-KR" altLang="en-US" sz="1400"/>
              <a:t>메일슬롯이 </a:t>
            </a:r>
            <a:endParaRPr lang="en-US" altLang="ko-KR" sz="1400"/>
          </a:p>
          <a:p>
            <a:r>
              <a:rPr lang="ko-KR" altLang="en-US" sz="1400"/>
              <a:t>단방향이라면</a:t>
            </a:r>
            <a:r>
              <a:rPr lang="en-US" altLang="ko-KR" sz="1400"/>
              <a:t>, </a:t>
            </a:r>
            <a:r>
              <a:rPr lang="ko-KR" altLang="en-US" sz="1400"/>
              <a:t>이름있는 파이프는 양방향으로 통신할 수 있다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[</a:t>
            </a:r>
            <a:r>
              <a:rPr lang="ko-KR" altLang="en-US" sz="1400"/>
              <a:t>정리</a:t>
            </a:r>
            <a:r>
              <a:rPr lang="en-US" altLang="ko-KR" sz="1400"/>
              <a:t>]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이름없는 파이프</a:t>
            </a:r>
            <a:r>
              <a:rPr lang="en-US" altLang="ko-KR" sz="1400" dirty="0"/>
              <a:t>(Anonymous Pipe) : </a:t>
            </a:r>
            <a:r>
              <a:rPr lang="ko-KR" altLang="en-US" sz="1400" dirty="0"/>
              <a:t>단방향 통신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관계있는</a:t>
            </a:r>
            <a:r>
              <a:rPr lang="ko-KR" altLang="en-US" sz="1400" dirty="0"/>
              <a:t> 프로세스 사이에서 통신 가능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이름있는 파이프</a:t>
            </a:r>
            <a:r>
              <a:rPr lang="en-US" altLang="ko-KR" sz="1400" dirty="0"/>
              <a:t>(Named Pipe) : </a:t>
            </a:r>
            <a:r>
              <a:rPr lang="ko-KR" altLang="en-US" sz="1400" dirty="0"/>
              <a:t>양방향 통신</a:t>
            </a:r>
            <a:r>
              <a:rPr lang="en-US" altLang="ko-KR" sz="1400" dirty="0"/>
              <a:t>, </a:t>
            </a:r>
            <a:r>
              <a:rPr lang="ko-KR" altLang="en-US" sz="1400" dirty="0"/>
              <a:t>관계없는 프로세스 사이에서 통신 가능</a:t>
            </a:r>
          </a:p>
        </p:txBody>
      </p:sp>
    </p:spTree>
    <p:extLst>
      <p:ext uri="{BB962C8B-B14F-4D97-AF65-F5344CB8AC3E}">
        <p14:creationId xmlns:p14="http://schemas.microsoft.com/office/powerpoint/2010/main" val="30079311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이름없는 파이프 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1130842"/>
            <a:ext cx="7631063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stdafx.h</a:t>
            </a:r>
            <a:r>
              <a:rPr lang="en-US" altLang="ko-KR" sz="1400" dirty="0"/>
              <a:t>"</a:t>
            </a:r>
            <a:endParaRPr lang="ko-KR" altLang="en-US" sz="1400" dirty="0"/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tchar.h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tmain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LPTSTR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nb-NO" altLang="ko-KR" sz="1400" dirty="0"/>
              <a:t>HANDLE hReadPipe, hWritePipe; //pipe handle</a:t>
            </a:r>
          </a:p>
          <a:p>
            <a:endParaRPr lang="ko-KR" altLang="en-US" sz="1400" dirty="0"/>
          </a:p>
          <a:p>
            <a:r>
              <a:rPr lang="en-US" altLang="ko-KR" sz="1400" dirty="0"/>
              <a:t>TCHAR </a:t>
            </a:r>
            <a:r>
              <a:rPr lang="en-US" altLang="ko-KR" sz="1400" dirty="0" err="1"/>
              <a:t>sendString</a:t>
            </a:r>
            <a:r>
              <a:rPr lang="en-US" altLang="ko-KR" sz="1400" dirty="0"/>
              <a:t>[] = _T("anonymous pipe");</a:t>
            </a:r>
          </a:p>
          <a:p>
            <a:r>
              <a:rPr lang="en-US" altLang="ko-KR" sz="1400" dirty="0"/>
              <a:t>TCHAR </a:t>
            </a:r>
            <a:r>
              <a:rPr lang="en-US" altLang="ko-KR" sz="1400" dirty="0" err="1"/>
              <a:t>recvString</a:t>
            </a:r>
            <a:r>
              <a:rPr lang="en-US" altLang="ko-KR" sz="1400" dirty="0"/>
              <a:t>[100];</a:t>
            </a:r>
          </a:p>
          <a:p>
            <a:endParaRPr lang="ko-KR" altLang="en-US" sz="1400" dirty="0"/>
          </a:p>
          <a:p>
            <a:r>
              <a:rPr lang="en-US" altLang="ko-KR" sz="1400" dirty="0"/>
              <a:t>DWORD </a:t>
            </a:r>
            <a:r>
              <a:rPr lang="en-US" altLang="ko-KR" sz="1400" dirty="0" err="1"/>
              <a:t>bytesWritten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DWORD </a:t>
            </a:r>
            <a:r>
              <a:rPr lang="en-US" altLang="ko-KR" sz="1400" dirty="0" err="1"/>
              <a:t>bytesRead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/* pipe </a:t>
            </a:r>
            <a:r>
              <a:rPr lang="ko-KR" altLang="en-US" sz="1400" dirty="0"/>
              <a:t>생성 *</a:t>
            </a:r>
            <a:r>
              <a:rPr lang="en-US" altLang="ko-KR" sz="1400" dirty="0"/>
              <a:t>/</a:t>
            </a:r>
            <a:endParaRPr lang="ko-KR" altLang="en-US" sz="1400" dirty="0"/>
          </a:p>
          <a:p>
            <a:r>
              <a:rPr lang="en-US" altLang="ko-KR" sz="1400" b="1" dirty="0" err="1"/>
              <a:t>CreatePipe</a:t>
            </a:r>
            <a:r>
              <a:rPr lang="en-US" altLang="ko-KR" sz="1400" b="1" dirty="0"/>
              <a:t>(&amp;</a:t>
            </a:r>
            <a:r>
              <a:rPr lang="en-US" altLang="ko-KR" sz="1400" b="1" dirty="0" err="1"/>
              <a:t>hReadPipe</a:t>
            </a:r>
            <a:r>
              <a:rPr lang="en-US" altLang="ko-KR" sz="1400" b="1" dirty="0"/>
              <a:t>, &amp;</a:t>
            </a:r>
            <a:r>
              <a:rPr lang="en-US" altLang="ko-KR" sz="1400" b="1" dirty="0" err="1"/>
              <a:t>hWritePipe</a:t>
            </a:r>
            <a:r>
              <a:rPr lang="en-US" altLang="ko-KR" sz="1400" b="1" dirty="0"/>
              <a:t>, NULL, </a:t>
            </a:r>
            <a:r>
              <a:rPr lang="en-US" altLang="ko-KR" sz="1400" b="1"/>
              <a:t>0); //</a:t>
            </a:r>
            <a:r>
              <a:rPr lang="ko-KR" altLang="en-US" sz="1400" b="1"/>
              <a:t>다음페이지 참조</a:t>
            </a:r>
            <a:endParaRPr lang="en-US" altLang="ko-KR" sz="1400" b="1"/>
          </a:p>
          <a:p>
            <a:endParaRPr lang="ko-KR" altLang="en-US" sz="1400" dirty="0"/>
          </a:p>
          <a:p>
            <a:r>
              <a:rPr lang="en-US" altLang="ko-KR" sz="1400" dirty="0"/>
              <a:t>/* pipe</a:t>
            </a:r>
            <a:r>
              <a:rPr lang="ko-KR" altLang="en-US" sz="1400" dirty="0"/>
              <a:t>의 한쪽 끝을 이용한 데이터 송신 *</a:t>
            </a:r>
            <a:r>
              <a:rPr lang="en-US" altLang="ko-KR" sz="1400" dirty="0"/>
              <a:t>/</a:t>
            </a:r>
            <a:endParaRPr lang="ko-KR" altLang="en-US" sz="1400" dirty="0"/>
          </a:p>
          <a:p>
            <a:r>
              <a:rPr lang="en-US" altLang="ko-KR" sz="1400" b="1" dirty="0" err="1"/>
              <a:t>WriteFile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hWritePipe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sendString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lstrlen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sendString</a:t>
            </a:r>
            <a:r>
              <a:rPr lang="en-US" altLang="ko-KR" sz="1400" dirty="0"/>
              <a:t>)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(TCHAR), &amp;</a:t>
            </a:r>
            <a:r>
              <a:rPr lang="en-US" altLang="ko-KR" sz="1400" dirty="0" err="1"/>
              <a:t>bytesWritten</a:t>
            </a:r>
            <a:r>
              <a:rPr lang="en-US" altLang="ko-KR" sz="1400" dirty="0"/>
              <a:t>, NULL);</a:t>
            </a:r>
          </a:p>
          <a:p>
            <a:r>
              <a:rPr lang="en-US" altLang="ko-KR" sz="1400" b="1" dirty="0"/>
              <a:t>_</a:t>
            </a:r>
            <a:r>
              <a:rPr lang="en-US" altLang="ko-KR" sz="1400" b="1" dirty="0" err="1"/>
              <a:t>tprintf</a:t>
            </a:r>
            <a:r>
              <a:rPr lang="en-US" altLang="ko-KR" sz="1400" b="1" dirty="0"/>
              <a:t>(_T("string send: %s \n"), </a:t>
            </a:r>
            <a:r>
              <a:rPr lang="en-US" altLang="ko-KR" sz="1400" b="1" dirty="0" err="1"/>
              <a:t>sendString</a:t>
            </a:r>
            <a:r>
              <a:rPr lang="en-US" altLang="ko-KR" sz="1400" b="1" dirty="0"/>
              <a:t>);</a:t>
            </a:r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576314"/>
            <a:ext cx="4028667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/>
              <a:t>/* </a:t>
            </a:r>
            <a:r>
              <a:rPr lang="en-US" altLang="ko-KR" sz="1400" dirty="0"/>
              <a:t>pipe</a:t>
            </a:r>
            <a:r>
              <a:rPr lang="ko-KR" altLang="en-US" sz="1400" dirty="0"/>
              <a:t>의 다른 한쪽 끝을 이용한 데이터 수신 *</a:t>
            </a:r>
            <a:r>
              <a:rPr lang="en-US" altLang="ko-KR" sz="1400" dirty="0"/>
              <a:t>/</a:t>
            </a:r>
            <a:endParaRPr lang="ko-KR" altLang="en-US" sz="1400" dirty="0"/>
          </a:p>
          <a:p>
            <a:r>
              <a:rPr lang="en-US" altLang="ko-KR" sz="1400" b="1" dirty="0" err="1"/>
              <a:t>ReadFile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hReadPipe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recvString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bytesWritten</a:t>
            </a:r>
            <a:r>
              <a:rPr lang="en-US" altLang="ko-KR" sz="1400"/>
              <a:t>, </a:t>
            </a:r>
          </a:p>
          <a:p>
            <a:r>
              <a:rPr lang="en-US" altLang="ko-KR" sz="1400"/>
              <a:t>            &amp;</a:t>
            </a:r>
            <a:r>
              <a:rPr lang="en-US" altLang="ko-KR" sz="1400" dirty="0" err="1"/>
              <a:t>bytesRead</a:t>
            </a:r>
            <a:r>
              <a:rPr lang="en-US" altLang="ko-KR" sz="1400" dirty="0"/>
              <a:t>, NULL);</a:t>
            </a:r>
          </a:p>
          <a:p>
            <a:r>
              <a:rPr lang="en-US" altLang="ko-KR" sz="1400" dirty="0" err="1"/>
              <a:t>recvString</a:t>
            </a:r>
            <a:r>
              <a:rPr lang="en-US" altLang="ko-KR" sz="1400" dirty="0"/>
              <a:t>[</a:t>
            </a:r>
            <a:r>
              <a:rPr lang="en-US" altLang="ko-KR" sz="1400" dirty="0" err="1"/>
              <a:t>bytesRead</a:t>
            </a:r>
            <a:r>
              <a:rPr lang="en-US" altLang="ko-KR" sz="1400" dirty="0"/>
              <a:t> /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(TCHAR)] = 0;</a:t>
            </a:r>
          </a:p>
          <a:p>
            <a:r>
              <a:rPr lang="en-US" altLang="ko-KR" sz="1400" dirty="0"/>
              <a:t>_</a:t>
            </a:r>
            <a:r>
              <a:rPr lang="en-US" altLang="ko-KR" sz="1400" b="1" dirty="0" err="1"/>
              <a:t>tprintf</a:t>
            </a:r>
            <a:r>
              <a:rPr lang="en-US" altLang="ko-KR" sz="1400" b="1" dirty="0"/>
              <a:t>(_T("string </a:t>
            </a:r>
            <a:r>
              <a:rPr lang="en-US" altLang="ko-KR" sz="1400" b="1" dirty="0" err="1"/>
              <a:t>recv</a:t>
            </a:r>
            <a:r>
              <a:rPr lang="en-US" altLang="ko-KR" sz="1400" b="1" dirty="0"/>
              <a:t>: %s \n"), </a:t>
            </a:r>
            <a:r>
              <a:rPr lang="en-US" altLang="ko-KR" sz="1400" b="1" dirty="0" err="1"/>
              <a:t>recvString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char s[10];</a:t>
            </a:r>
          </a:p>
          <a:p>
            <a:r>
              <a:rPr lang="en-US" altLang="ko-KR" sz="1400" dirty="0" err="1"/>
              <a:t>gets_s</a:t>
            </a:r>
            <a:r>
              <a:rPr lang="en-US" altLang="ko-KR" sz="1400" dirty="0"/>
              <a:t>(s);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CloseHandle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hReadPipe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CloseHandle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hWritePipe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return 0;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 b="1"/>
              <a:t>==== </a:t>
            </a:r>
            <a:r>
              <a:rPr lang="ko-KR" altLang="en-US" sz="1400" b="1"/>
              <a:t>결과 </a:t>
            </a:r>
            <a:r>
              <a:rPr lang="en-US" altLang="ko-KR" sz="1400" b="1"/>
              <a:t>====</a:t>
            </a:r>
          </a:p>
          <a:p>
            <a:r>
              <a:rPr lang="en-US" altLang="ko-KR" sz="1400" b="1"/>
              <a:t>string send : anonymous pipe</a:t>
            </a:r>
          </a:p>
          <a:p>
            <a:r>
              <a:rPr lang="en-US" altLang="ko-KR" sz="1400" b="1"/>
              <a:t>string recv  : anonymous pipe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506160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이름없는 파이프 예제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6867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/>
          </a:p>
          <a:p>
            <a:r>
              <a:rPr lang="en-US" altLang="ko-KR" sz="1600"/>
              <a:t>[ </a:t>
            </a:r>
            <a:r>
              <a:rPr lang="ko-KR" altLang="en-US" sz="1600"/>
              <a:t>참조 </a:t>
            </a:r>
            <a:r>
              <a:rPr lang="en-US" altLang="ko-KR" sz="1600"/>
              <a:t>]  </a:t>
            </a:r>
            <a:r>
              <a:rPr lang="en-US" altLang="ko-KR" sz="1600" b="1"/>
              <a:t>CreatePipe </a:t>
            </a:r>
            <a:r>
              <a:rPr lang="ko-KR" altLang="en-US" sz="1600"/>
              <a:t>함수의 구조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BOOL CreatePipe (</a:t>
            </a:r>
          </a:p>
          <a:p>
            <a:r>
              <a:rPr lang="en-US" altLang="ko-KR" sz="1600"/>
              <a:t>	PHANDLE hReadpipe,  //</a:t>
            </a:r>
            <a:r>
              <a:rPr lang="ko-KR" altLang="en-US" sz="1600"/>
              <a:t>데이터를 읽기 위한 파이프 끝의 핸들</a:t>
            </a:r>
            <a:endParaRPr lang="en-US" altLang="ko-KR" sz="1600"/>
          </a:p>
          <a:p>
            <a:r>
              <a:rPr lang="en-US" altLang="ko-KR" sz="1600"/>
              <a:t>	PHANDLE hWritePipe,  //</a:t>
            </a:r>
            <a:r>
              <a:rPr lang="ko-KR" altLang="en-US" sz="1600"/>
              <a:t>데이터를 쓰기 위한 파이프 끝의 핸들</a:t>
            </a:r>
            <a:endParaRPr lang="en-US" altLang="ko-KR" sz="1600"/>
          </a:p>
          <a:p>
            <a:r>
              <a:rPr lang="en-US" altLang="ko-KR" sz="1600"/>
              <a:t>	LPSECURITY_ATTRIBUTES lpPipeAttributes, //</a:t>
            </a:r>
            <a:r>
              <a:rPr lang="ko-KR" altLang="en-US" sz="1600"/>
              <a:t>보안정보의 전달</a:t>
            </a:r>
            <a:endParaRPr lang="en-US" altLang="ko-KR" sz="1600"/>
          </a:p>
          <a:p>
            <a:r>
              <a:rPr lang="en-US" altLang="ko-KR" sz="1600"/>
              <a:t>	DWORD nSize //</a:t>
            </a:r>
            <a:r>
              <a:rPr lang="ko-KR" altLang="en-US" sz="1600"/>
              <a:t>파이프의 버퍼 사이즈</a:t>
            </a:r>
            <a:endParaRPr lang="en-US" altLang="ko-KR" sz="1600"/>
          </a:p>
          <a:p>
            <a:r>
              <a:rPr lang="en-US" altLang="ko-KR" sz="1600"/>
              <a:t>);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1129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Named Pipe </a:t>
            </a:r>
            <a:r>
              <a:rPr lang="ko-KR" altLang="en-US" dirty="0"/>
              <a:t>예제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7849" y="2905780"/>
            <a:ext cx="2710015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99592" y="3687942"/>
            <a:ext cx="936104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PIPE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79812" y="3290410"/>
            <a:ext cx="936104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PIPE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68144" y="3286944"/>
            <a:ext cx="936104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3" idx="3"/>
            <a:endCxn id="6" idx="1"/>
          </p:cNvCxnSpPr>
          <p:nvPr/>
        </p:nvCxnSpPr>
        <p:spPr>
          <a:xfrm flipV="1">
            <a:off x="1835696" y="3506434"/>
            <a:ext cx="1044116" cy="397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4034" y="2947935"/>
            <a:ext cx="6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8063" y="2544853"/>
            <a:ext cx="313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Client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CreateFile</a:t>
            </a:r>
            <a:r>
              <a:rPr lang="en-US" altLang="ko-KR" sz="1400" dirty="0"/>
              <a:t> </a:t>
            </a:r>
            <a:r>
              <a:rPr lang="ko-KR" altLang="en-US" sz="1400" dirty="0"/>
              <a:t>함수 호출에 의해</a:t>
            </a:r>
            <a:endParaRPr lang="en-US" altLang="ko-KR" sz="1400" dirty="0"/>
          </a:p>
          <a:p>
            <a:r>
              <a:rPr lang="ko-KR" altLang="en-US" sz="1400" dirty="0"/>
              <a:t>파이프 연결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491917" y="4105326"/>
            <a:ext cx="0" cy="60065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4683" y="444437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ConnectNamedPipe</a:t>
            </a:r>
            <a:r>
              <a:rPr lang="ko-KR" altLang="en-US" sz="1400" dirty="0"/>
              <a:t>함수에 의해 </a:t>
            </a:r>
            <a:endParaRPr lang="en-US" altLang="ko-KR" sz="1400" dirty="0"/>
          </a:p>
          <a:p>
            <a:r>
              <a:rPr lang="ko-KR" altLang="en-US" sz="1400" dirty="0"/>
              <a:t>연결 대기 상태로 전환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357754" y="3718992"/>
            <a:ext cx="1425479" cy="72537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815916" y="3440650"/>
            <a:ext cx="2052228" cy="65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2" idx="1"/>
            <a:endCxn id="18" idx="0"/>
          </p:cNvCxnSpPr>
          <p:nvPr/>
        </p:nvCxnSpPr>
        <p:spPr>
          <a:xfrm flipH="1">
            <a:off x="4842030" y="2806463"/>
            <a:ext cx="66033" cy="63418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9592" y="4705980"/>
            <a:ext cx="165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CreateNamedPipe</a:t>
            </a:r>
            <a:endParaRPr lang="en-US" altLang="ko-KR" sz="1400" dirty="0"/>
          </a:p>
          <a:p>
            <a:r>
              <a:rPr lang="ko-KR" altLang="en-US" sz="1400" dirty="0"/>
              <a:t>함수에 의해 생성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849" y="1484784"/>
            <a:ext cx="666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Named Pipe</a:t>
            </a:r>
            <a:r>
              <a:rPr lang="ko-KR" altLang="en-US" sz="1400" dirty="0"/>
              <a:t>는 아래와 같은 순서로 </a:t>
            </a:r>
            <a:r>
              <a:rPr lang="en-US" altLang="ko-KR" sz="1400" dirty="0"/>
              <a:t>API</a:t>
            </a:r>
            <a:r>
              <a:rPr lang="ko-KR" altLang="en-US" sz="1400" dirty="0"/>
              <a:t>를 사용하여 프로그램을 작성하여야 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849" y="5733256"/>
            <a:ext cx="7822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부분에 대한 예제는  생략한다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시스템 운영에 대한 것을 배우는 중이므로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너무 프로그램에 치우치지 않기를</a:t>
            </a:r>
            <a:r>
              <a:rPr lang="en-US" altLang="ko-KR" sz="1400" dirty="0"/>
              <a:t>…..</a:t>
            </a:r>
          </a:p>
          <a:p>
            <a:r>
              <a:rPr lang="ko-KR" altLang="en-US" sz="1400" dirty="0"/>
              <a:t>원하면 다른 책에서 찾아볼 수 있다</a:t>
            </a:r>
          </a:p>
        </p:txBody>
      </p:sp>
    </p:spTree>
    <p:extLst>
      <p:ext uri="{BB962C8B-B14F-4D97-AF65-F5344CB8AC3E}">
        <p14:creationId xmlns:p14="http://schemas.microsoft.com/office/powerpoint/2010/main" val="386965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420888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구분을 위한 공백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18797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596" y="943396"/>
            <a:ext cx="833927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/>
          </a:p>
          <a:p>
            <a:r>
              <a:rPr lang="en-US" altLang="ko-KR" sz="1600"/>
              <a:t>[ </a:t>
            </a:r>
            <a:r>
              <a:rPr lang="ko-KR" altLang="en-US" sz="1600"/>
              <a:t>참조 </a:t>
            </a:r>
            <a:r>
              <a:rPr lang="en-US" altLang="ko-KR" sz="1600"/>
              <a:t>]  CreateNamedPipe </a:t>
            </a:r>
            <a:r>
              <a:rPr lang="ko-KR" altLang="en-US" sz="1600"/>
              <a:t>함수의 구조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HANDLE </a:t>
            </a:r>
            <a:r>
              <a:rPr lang="en-US" altLang="ko-KR" sz="1600" b="1"/>
              <a:t>CreateNamedPipe </a:t>
            </a:r>
            <a:r>
              <a:rPr lang="en-US" altLang="ko-KR" sz="1600"/>
              <a:t>(</a:t>
            </a:r>
          </a:p>
          <a:p>
            <a:r>
              <a:rPr lang="en-US" altLang="ko-KR" sz="1600"/>
              <a:t>    LPCTSTR lpName,  //</a:t>
            </a:r>
            <a:r>
              <a:rPr lang="ko-KR" altLang="en-US" sz="1600"/>
              <a:t>파이프 이름을 정한다</a:t>
            </a:r>
            <a:endParaRPr lang="en-US" altLang="ko-KR" sz="1600"/>
          </a:p>
          <a:p>
            <a:r>
              <a:rPr lang="en-US" altLang="ko-KR" sz="1600"/>
              <a:t>    DWORD dwOpenMode,  //</a:t>
            </a:r>
            <a:r>
              <a:rPr lang="ko-KR" altLang="en-US" sz="1600"/>
              <a:t>모드 설정</a:t>
            </a:r>
            <a:r>
              <a:rPr lang="en-US" altLang="ko-KR" sz="1600"/>
              <a:t>, PIPE_ACCESS_DUPLEX(</a:t>
            </a:r>
            <a:r>
              <a:rPr lang="ko-KR" altLang="en-US" sz="1600"/>
              <a:t>읽기쓰기가능</a:t>
            </a:r>
            <a:r>
              <a:rPr lang="en-US" altLang="ko-KR" sz="1600"/>
              <a:t>) </a:t>
            </a:r>
            <a:r>
              <a:rPr lang="ko-KR" altLang="en-US" sz="1600"/>
              <a:t>외 </a:t>
            </a:r>
            <a:r>
              <a:rPr lang="en-US" altLang="ko-KR" sz="1600"/>
              <a:t>2</a:t>
            </a:r>
            <a:r>
              <a:rPr lang="ko-KR" altLang="en-US" sz="1600"/>
              <a:t> 가지</a:t>
            </a:r>
            <a:endParaRPr lang="en-US" altLang="ko-KR" sz="1600"/>
          </a:p>
          <a:p>
            <a:r>
              <a:rPr lang="en-US" altLang="ko-KR" sz="1600"/>
              <a:t>    DWORD dwPipeMode,  // </a:t>
            </a:r>
            <a:r>
              <a:rPr lang="ko-KR" altLang="en-US" sz="1600"/>
              <a:t>데이터 전송</a:t>
            </a:r>
            <a:r>
              <a:rPr lang="en-US" altLang="ko-KR" sz="1600"/>
              <a:t>, </a:t>
            </a:r>
            <a:r>
              <a:rPr lang="ko-KR" altLang="en-US" sz="1600"/>
              <a:t>수신</a:t>
            </a:r>
            <a:r>
              <a:rPr lang="en-US" altLang="ko-KR" sz="1600"/>
              <a:t>, </a:t>
            </a:r>
            <a:r>
              <a:rPr lang="ko-KR" altLang="en-US" sz="1600"/>
              <a:t>블로킹의 모드 설정</a:t>
            </a:r>
            <a:endParaRPr lang="en-US" altLang="ko-KR" sz="1600"/>
          </a:p>
          <a:p>
            <a:r>
              <a:rPr lang="en-US" altLang="ko-KR" sz="1600"/>
              <a:t>    DWORD nMaxInstances, //</a:t>
            </a:r>
            <a:r>
              <a:rPr lang="ko-KR" altLang="en-US" sz="1600"/>
              <a:t>파이프 최대 개수</a:t>
            </a:r>
            <a:endParaRPr lang="en-US" altLang="ko-KR" sz="1600"/>
          </a:p>
          <a:p>
            <a:r>
              <a:rPr lang="en-US" altLang="ko-KR" sz="1600"/>
              <a:t>    DWORD nOutButterSize, //</a:t>
            </a:r>
            <a:r>
              <a:rPr lang="ko-KR" altLang="en-US" sz="1600"/>
              <a:t>파이프의 출력 버퍼 사이즈</a:t>
            </a:r>
            <a:endParaRPr lang="en-US" altLang="ko-KR" sz="1600"/>
          </a:p>
          <a:p>
            <a:r>
              <a:rPr lang="en-US" altLang="ko-KR" sz="1600"/>
              <a:t>    DWORD nInButterSize,  //</a:t>
            </a:r>
            <a:r>
              <a:rPr lang="ko-KR" altLang="en-US" sz="1600"/>
              <a:t>파이프의 입력 버퍼 사이즈   </a:t>
            </a:r>
            <a:endParaRPr lang="en-US" altLang="ko-KR" sz="1600"/>
          </a:p>
          <a:p>
            <a:r>
              <a:rPr lang="en-US" altLang="ko-KR" sz="1600"/>
              <a:t>    DWORD nDefaultTimeOut,  //WaitNamedPipe</a:t>
            </a:r>
            <a:r>
              <a:rPr lang="ko-KR" altLang="en-US" sz="1600"/>
              <a:t>에 적용할 기본 만료시간</a:t>
            </a:r>
            <a:endParaRPr lang="en-US" altLang="ko-KR" sz="1600"/>
          </a:p>
          <a:p>
            <a:r>
              <a:rPr lang="en-US" altLang="ko-KR" sz="1600"/>
              <a:t>    LPSECURITY_ATTRIBUTES lpSecurityAttributes	//</a:t>
            </a:r>
            <a:r>
              <a:rPr lang="ko-KR" altLang="en-US" sz="1600"/>
              <a:t>보안 속성</a:t>
            </a:r>
            <a:endParaRPr lang="en-US" altLang="ko-KR" sz="1600"/>
          </a:p>
          <a:p>
            <a:r>
              <a:rPr lang="en-US" altLang="ko-KR" sz="1600"/>
              <a:t>); </a:t>
            </a:r>
            <a:endParaRPr lang="en-US" altLang="ko-KR" sz="1600" dirty="0"/>
          </a:p>
          <a:p>
            <a:r>
              <a:rPr lang="en-US" altLang="ko-KR" sz="1600"/>
              <a:t>(</a:t>
            </a:r>
            <a:r>
              <a:rPr lang="ko-KR" altLang="en-US" sz="1600"/>
              <a:t>예</a:t>
            </a:r>
            <a:r>
              <a:rPr lang="en-US" altLang="ko-KR" sz="1600"/>
              <a:t>)  hPipe=</a:t>
            </a:r>
            <a:r>
              <a:rPr lang="en-US" altLang="ko-KR" sz="1600" b="1"/>
              <a:t>CreateNamedPipe </a:t>
            </a:r>
            <a:r>
              <a:rPr lang="en-US" altLang="ko-KR" sz="1600"/>
              <a:t>(</a:t>
            </a:r>
          </a:p>
          <a:p>
            <a:r>
              <a:rPr lang="en-US" altLang="ko-KR" sz="1600"/>
              <a:t>		pipeName,</a:t>
            </a:r>
          </a:p>
          <a:p>
            <a:r>
              <a:rPr lang="en-US" altLang="ko-KR" sz="1600"/>
              <a:t>		PIPE_ACCESS_DEPLEX,</a:t>
            </a:r>
          </a:p>
          <a:p>
            <a:r>
              <a:rPr lang="en-US" altLang="ko-KR" sz="1600"/>
              <a:t>		PIPE_TYPE_MESSAGE | PIPE_READMODE_MESSAGE | PIPE_WAIT,</a:t>
            </a:r>
          </a:p>
          <a:p>
            <a:r>
              <a:rPr lang="en-US" altLang="ko-KR" sz="1600"/>
              <a:t>		PIPE_UNLIMITED_INSTANCE,</a:t>
            </a:r>
          </a:p>
          <a:p>
            <a:r>
              <a:rPr lang="en-US" altLang="ko-KR" sz="1600"/>
              <a:t>		BUF_SIZE,</a:t>
            </a:r>
          </a:p>
          <a:p>
            <a:r>
              <a:rPr lang="en-US" altLang="ko-KR" sz="1600"/>
              <a:t>		BUF_SIZE,</a:t>
            </a:r>
          </a:p>
          <a:p>
            <a:r>
              <a:rPr lang="en-US" altLang="ko-KR" sz="1600"/>
              <a:t>		20000,</a:t>
            </a:r>
          </a:p>
          <a:p>
            <a:r>
              <a:rPr lang="en-US" altLang="ko-KR" sz="1600"/>
              <a:t>		NULL</a:t>
            </a:r>
          </a:p>
          <a:p>
            <a:r>
              <a:rPr lang="en-US" altLang="ko-KR" sz="1600"/>
              <a:t>     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35716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Named Pipe </a:t>
            </a:r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8739873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7744" y="2204864"/>
            <a:ext cx="3542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/>
              <a:t>스케쥴링</a:t>
            </a:r>
            <a:r>
              <a:rPr lang="ko-KR" altLang="en-US" sz="2800" dirty="0"/>
              <a:t> 알고리즘과</a:t>
            </a:r>
            <a:endParaRPr lang="en-US" altLang="ko-KR" sz="2800" dirty="0"/>
          </a:p>
          <a:p>
            <a:pPr algn="ctr"/>
            <a:r>
              <a:rPr lang="ko-KR" altLang="en-US" sz="2800" dirty="0"/>
              <a:t>우선 순위</a:t>
            </a:r>
          </a:p>
        </p:txBody>
      </p:sp>
    </p:spTree>
    <p:extLst>
      <p:ext uri="{BB962C8B-B14F-4D97-AF65-F5344CB8AC3E}">
        <p14:creationId xmlns:p14="http://schemas.microsoft.com/office/powerpoint/2010/main" val="1637901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프로세스의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158306"/>
            <a:ext cx="8331768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대부분의 운영체제는 멀티 프로세스</a:t>
            </a:r>
            <a:r>
              <a:rPr lang="en-US" altLang="ko-KR" sz="1400" dirty="0"/>
              <a:t>(Multi-Process) </a:t>
            </a:r>
            <a:r>
              <a:rPr lang="ko-KR" altLang="en-US" sz="1400" dirty="0"/>
              <a:t>기반 운영체제이고</a:t>
            </a:r>
            <a:r>
              <a:rPr lang="en-US" altLang="ko-KR" sz="1400" dirty="0"/>
              <a:t>,  </a:t>
            </a:r>
            <a:r>
              <a:rPr lang="ko-KR" altLang="en-US" sz="1400" dirty="0"/>
              <a:t>여러 </a:t>
            </a:r>
            <a:r>
              <a:rPr lang="en-US" altLang="ko-KR" sz="1400" dirty="0"/>
              <a:t>CPU</a:t>
            </a:r>
            <a:r>
              <a:rPr lang="ko-KR" altLang="en-US" sz="1400" dirty="0"/>
              <a:t>에 여러 프로세스를</a:t>
            </a:r>
            <a:endParaRPr lang="en-US" altLang="ko-KR" sz="1400" dirty="0"/>
          </a:p>
          <a:p>
            <a:r>
              <a:rPr lang="ko-KR" altLang="en-US" sz="1400" dirty="0"/>
              <a:t>할당하기 위해서는 </a:t>
            </a:r>
            <a:r>
              <a:rPr lang="ko-KR" altLang="en-US" sz="1400" dirty="0" err="1"/>
              <a:t>스케쥴러</a:t>
            </a:r>
            <a:r>
              <a:rPr lang="en-US" altLang="ko-KR" sz="1400" dirty="0"/>
              <a:t>(Scheduler)</a:t>
            </a:r>
            <a:r>
              <a:rPr lang="ko-KR" altLang="en-US" sz="1400" dirty="0"/>
              <a:t>가 필요하다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600" b="1"/>
              <a:t>[</a:t>
            </a:r>
            <a:r>
              <a:rPr lang="ko-KR" altLang="en-US" sz="1600" b="1" dirty="0"/>
              <a:t>일반 </a:t>
            </a:r>
            <a:r>
              <a:rPr lang="en-US" altLang="ko-KR" sz="1600" b="1" dirty="0"/>
              <a:t>OS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RealTime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OS</a:t>
            </a:r>
            <a:r>
              <a:rPr lang="ko-KR" altLang="en-US" sz="1600" b="1" dirty="0"/>
              <a:t>의 차이</a:t>
            </a:r>
            <a:r>
              <a:rPr lang="en-US" altLang="ko-KR" b="1" dirty="0"/>
              <a:t>]  </a:t>
            </a:r>
            <a:r>
              <a:rPr lang="en-US" altLang="ko-KR" sz="1400" dirty="0"/>
              <a:t>: </a:t>
            </a:r>
            <a:r>
              <a:rPr lang="ko-KR" altLang="en-US" sz="1400" b="1" dirty="0"/>
              <a:t>운영체제를 응답성으로 분류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     둘다 운영체제의 역할을 수행하지만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일반 </a:t>
            </a:r>
            <a:r>
              <a:rPr lang="en-US" altLang="ko-KR" sz="1400" dirty="0"/>
              <a:t>OS</a:t>
            </a:r>
            <a:r>
              <a:rPr lang="ko-KR" altLang="en-US" sz="1400" dirty="0"/>
              <a:t>는 범용성을 가지도록 설계된 것이고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RealTime</a:t>
            </a:r>
            <a:r>
              <a:rPr lang="en-US" altLang="ko-KR" sz="1400" dirty="0"/>
              <a:t> OS</a:t>
            </a:r>
            <a:r>
              <a:rPr lang="ko-KR" altLang="en-US" sz="1400" dirty="0"/>
              <a:t>는 특수목적에 맞게 설계된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응답은 </a:t>
            </a:r>
            <a:r>
              <a:rPr lang="en-US" altLang="ko-KR" sz="1400" dirty="0"/>
              <a:t>RT OS</a:t>
            </a:r>
            <a:r>
              <a:rPr lang="ko-KR" altLang="en-US" sz="1400" dirty="0"/>
              <a:t>가 빠르다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sym typeface="Wingdings" panose="05000000000000000000" pitchFamily="2" charset="2"/>
              </a:rPr>
              <a:t>RT OS</a:t>
            </a:r>
            <a:r>
              <a:rPr lang="ko-KR" altLang="en-US" sz="1400" dirty="0">
                <a:sym typeface="Wingdings" panose="05000000000000000000" pitchFamily="2" charset="2"/>
              </a:rPr>
              <a:t>는 </a:t>
            </a:r>
            <a:r>
              <a:rPr lang="ko-KR" altLang="en-US" sz="1400">
                <a:sym typeface="Wingdings" panose="05000000000000000000" pitchFamily="2" charset="2"/>
              </a:rPr>
              <a:t>두개로 나눈다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sz="1400">
                <a:sym typeface="Wingdings" panose="05000000000000000000" pitchFamily="2" charset="2"/>
              </a:rPr>
              <a:t>Soft </a:t>
            </a:r>
            <a:r>
              <a:rPr lang="en-US" altLang="ko-KR" sz="1400" dirty="0">
                <a:sym typeface="Wingdings" panose="05000000000000000000" pitchFamily="2" charset="2"/>
              </a:rPr>
              <a:t>RTOS : </a:t>
            </a:r>
            <a:r>
              <a:rPr lang="ko-KR" altLang="en-US" sz="1400" dirty="0">
                <a:sym typeface="Wingdings" panose="05000000000000000000" pitchFamily="2" charset="2"/>
              </a:rPr>
              <a:t>특수 목적을 가지는 운영체제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sz="1400">
                <a:sym typeface="Wingdings" panose="05000000000000000000" pitchFamily="2" charset="2"/>
              </a:rPr>
              <a:t>Hard </a:t>
            </a:r>
            <a:r>
              <a:rPr lang="en-US" altLang="ko-KR" sz="1400" dirty="0">
                <a:sym typeface="Wingdings" panose="05000000000000000000" pitchFamily="2" charset="2"/>
              </a:rPr>
              <a:t>RTOS : </a:t>
            </a:r>
            <a:r>
              <a:rPr lang="ko-KR" altLang="en-US" sz="1400" dirty="0" err="1">
                <a:sym typeface="Wingdings" panose="05000000000000000000" pitchFamily="2" charset="2"/>
              </a:rPr>
              <a:t>응답성</a:t>
            </a:r>
            <a:r>
              <a:rPr lang="ko-KR" altLang="en-US" sz="1400" dirty="0">
                <a:sym typeface="Wingdings" panose="05000000000000000000" pitchFamily="2" charset="2"/>
              </a:rPr>
              <a:t> 보다는 데드라인</a:t>
            </a:r>
            <a:r>
              <a:rPr lang="en-US" altLang="ko-KR" sz="1400" dirty="0">
                <a:sym typeface="Wingdings" panose="05000000000000000000" pitchFamily="2" charset="2"/>
              </a:rPr>
              <a:t>(Dead Line)</a:t>
            </a:r>
            <a:r>
              <a:rPr lang="ko-KR" altLang="en-US" sz="1400" dirty="0">
                <a:sym typeface="Wingdings" panose="05000000000000000000" pitchFamily="2" charset="2"/>
              </a:rPr>
              <a:t>을 </a:t>
            </a:r>
            <a:r>
              <a:rPr lang="ko-KR" altLang="en-US" sz="1400">
                <a:sym typeface="Wingdings" panose="05000000000000000000" pitchFamily="2" charset="2"/>
              </a:rPr>
              <a:t>가지는 운영체제</a:t>
            </a:r>
            <a:endParaRPr lang="en-US" altLang="ko-KR" sz="1400">
              <a:sym typeface="Wingdings" panose="05000000000000000000" pitchFamily="2" charset="2"/>
            </a:endParaRPr>
          </a:p>
          <a:p>
            <a:pPr lvl="1"/>
            <a:r>
              <a:rPr lang="en-US" altLang="ko-KR" sz="1400">
                <a:sym typeface="Wingdings" panose="05000000000000000000" pitchFamily="2" charset="2"/>
              </a:rPr>
              <a:t>                     (</a:t>
            </a:r>
            <a:r>
              <a:rPr lang="ko-KR" altLang="en-US" sz="1400">
                <a:sym typeface="Wingdings" panose="05000000000000000000" pitchFamily="2" charset="2"/>
              </a:rPr>
              <a:t>예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포항제철에서 철물 온도 체크 완료가 </a:t>
            </a:r>
            <a:r>
              <a:rPr lang="en-US" altLang="ko-KR" sz="1400">
                <a:sym typeface="Wingdings" panose="05000000000000000000" pitchFamily="2" charset="2"/>
              </a:rPr>
              <a:t>0.2</a:t>
            </a:r>
            <a:r>
              <a:rPr lang="ko-KR" altLang="en-US" sz="1400">
                <a:sym typeface="Wingdings" panose="05000000000000000000" pitchFamily="2" charset="2"/>
              </a:rPr>
              <a:t>초내에 완료되어야 한다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ym typeface="Wingdings" panose="05000000000000000000" pitchFamily="2" charset="2"/>
              </a:rPr>
              <a:t>선점형</a:t>
            </a:r>
            <a:r>
              <a:rPr lang="en-US" altLang="ko-KR" sz="1600" b="1" dirty="0">
                <a:sym typeface="Wingdings" panose="05000000000000000000" pitchFamily="2" charset="2"/>
              </a:rPr>
              <a:t>(Preemptive)OS</a:t>
            </a:r>
            <a:r>
              <a:rPr lang="ko-KR" altLang="en-US" sz="1600" b="1" dirty="0">
                <a:sym typeface="Wingdings" panose="05000000000000000000" pitchFamily="2" charset="2"/>
              </a:rPr>
              <a:t>와 비선점형</a:t>
            </a:r>
            <a:r>
              <a:rPr lang="en-US" altLang="ko-KR" sz="1600" b="1" dirty="0">
                <a:sym typeface="Wingdings" panose="05000000000000000000" pitchFamily="2" charset="2"/>
              </a:rPr>
              <a:t>(Non-Preemptive) OS</a:t>
            </a:r>
            <a:r>
              <a:rPr lang="en-US" altLang="ko-KR" sz="1600" b="1">
                <a:sym typeface="Wingdings" panose="05000000000000000000" pitchFamily="2" charset="2"/>
              </a:rPr>
              <a:t>] 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 b="1">
                <a:sym typeface="Wingdings" panose="05000000000000000000" pitchFamily="2" charset="2"/>
              </a:rPr>
              <a:t>    : </a:t>
            </a:r>
            <a:r>
              <a:rPr lang="ko-KR" altLang="en-US" sz="1400" b="1" dirty="0">
                <a:sym typeface="Wingdings" panose="05000000000000000000" pitchFamily="2" charset="2"/>
              </a:rPr>
              <a:t>운영체제가 프로세스 실행을 넘기는 방식으로 분류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endParaRPr lang="en-US" altLang="ko-KR" sz="1400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400" b="1">
                <a:sym typeface="Wingdings" panose="05000000000000000000" pitchFamily="2" charset="2"/>
              </a:rPr>
              <a:t>비</a:t>
            </a:r>
            <a:r>
              <a:rPr lang="ko-KR" altLang="en-US" sz="1400">
                <a:sym typeface="Wingdings" panose="05000000000000000000" pitchFamily="2" charset="2"/>
              </a:rPr>
              <a:t>선점형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현재 실행중인 프로세스보다 높은 우선 순위의 프로세스가 등장해도 </a:t>
            </a:r>
            <a:r>
              <a:rPr lang="ko-KR" altLang="en-US" sz="1400">
                <a:sym typeface="Wingdings" panose="05000000000000000000" pitchFamily="2" charset="2"/>
              </a:rPr>
              <a:t>바로 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              </a:t>
            </a:r>
            <a:r>
              <a:rPr lang="ko-KR" altLang="en-US" sz="1400">
                <a:sym typeface="Wingdings" panose="05000000000000000000" pitchFamily="2" charset="2"/>
              </a:rPr>
              <a:t>변경하지 </a:t>
            </a:r>
            <a:r>
              <a:rPr lang="ko-KR" altLang="en-US" sz="1400" dirty="0">
                <a:sym typeface="Wingdings" panose="05000000000000000000" pitchFamily="2" charset="2"/>
              </a:rPr>
              <a:t>않는 것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             (</a:t>
            </a:r>
            <a:r>
              <a:rPr lang="ko-KR" altLang="en-US" sz="1400" dirty="0">
                <a:sym typeface="Wingdings" panose="05000000000000000000" pitchFamily="2" charset="2"/>
              </a:rPr>
              <a:t>예</a:t>
            </a:r>
            <a:r>
              <a:rPr lang="en-US" altLang="ko-KR" sz="1400" dirty="0">
                <a:sym typeface="Wingdings" panose="05000000000000000000" pitchFamily="2" charset="2"/>
              </a:rPr>
              <a:t>)  Window 3.X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     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400">
                <a:sym typeface="Wingdings" panose="05000000000000000000" pitchFamily="2" charset="2"/>
              </a:rPr>
              <a:t>선점형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현재 실행중인 프로세스보다 높은 우선 순위가 오면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실행 순서 조정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             (</a:t>
            </a:r>
            <a:r>
              <a:rPr lang="ko-KR" altLang="en-US" sz="1400" dirty="0">
                <a:sym typeface="Wingdings" panose="05000000000000000000" pitchFamily="2" charset="2"/>
              </a:rPr>
              <a:t>예</a:t>
            </a:r>
            <a:r>
              <a:rPr lang="en-US" altLang="ko-KR" sz="1400" dirty="0">
                <a:sym typeface="Wingdings" panose="05000000000000000000" pitchFamily="2" charset="2"/>
              </a:rPr>
              <a:t>)  Window, UNIX….  </a:t>
            </a:r>
            <a:r>
              <a:rPr lang="ko-KR" altLang="en-US" sz="1400" dirty="0">
                <a:sym typeface="Wingdings" panose="05000000000000000000" pitchFamily="2" charset="2"/>
              </a:rPr>
              <a:t>대부분의 운영체제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4292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프로세스의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020" y="1130842"/>
            <a:ext cx="8271816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ym typeface="Wingdings" panose="05000000000000000000" pitchFamily="2" charset="2"/>
              </a:rPr>
              <a:t>[ </a:t>
            </a:r>
            <a:r>
              <a:rPr lang="ko-KR" altLang="en-US" sz="1600" b="1">
                <a:sym typeface="Wingdings" panose="05000000000000000000" pitchFamily="2" charset="2"/>
              </a:rPr>
              <a:t>선점형 운영체제에서 프로세스 스케쥴링 방법 </a:t>
            </a:r>
            <a:r>
              <a:rPr lang="en-US" altLang="ko-KR" sz="1600" b="1">
                <a:sym typeface="Wingdings" panose="05000000000000000000" pitchFamily="2" charset="2"/>
              </a:rPr>
              <a:t>]</a:t>
            </a: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     1</a:t>
            </a:r>
            <a:r>
              <a:rPr lang="ko-KR" altLang="en-US" sz="1400">
                <a:sym typeface="Wingdings" panose="05000000000000000000" pitchFamily="2" charset="2"/>
              </a:rPr>
              <a:t>단계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각 프로세스의 우선 순위에 근거하여 우선 순위가 높으면 먼저 실행한다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               (=</a:t>
            </a:r>
            <a:r>
              <a:rPr lang="ko-KR" altLang="en-US" sz="1400">
                <a:sym typeface="Wingdings" panose="05000000000000000000" pitchFamily="2" charset="2"/>
              </a:rPr>
              <a:t>우선순위</a:t>
            </a:r>
            <a:r>
              <a:rPr lang="en-US" altLang="ko-KR" sz="1400">
                <a:sym typeface="Wingdings" panose="05000000000000000000" pitchFamily="2" charset="2"/>
              </a:rPr>
              <a:t>(Priority)</a:t>
            </a:r>
            <a:r>
              <a:rPr lang="ko-KR" altLang="en-US" sz="1400">
                <a:sym typeface="Wingdings" panose="05000000000000000000" pitchFamily="2" charset="2"/>
              </a:rPr>
              <a:t> 스케쥴링 알고리즘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     2</a:t>
            </a:r>
            <a:r>
              <a:rPr lang="ko-KR" altLang="en-US" sz="1400">
                <a:sym typeface="Wingdings" panose="05000000000000000000" pitchFamily="2" charset="2"/>
              </a:rPr>
              <a:t>단계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동일한 우선 순위에 대해서는 정해진 시간 간격 만크만 실행하고 다른 프로세스에 넘긴다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               (=</a:t>
            </a:r>
            <a:r>
              <a:rPr lang="ko-KR" altLang="en-US" sz="1400">
                <a:sym typeface="Wingdings" panose="05000000000000000000" pitchFamily="2" charset="2"/>
              </a:rPr>
              <a:t>라운드 로빈</a:t>
            </a:r>
            <a:r>
              <a:rPr lang="en-US" altLang="ko-KR" sz="1400">
                <a:sym typeface="Wingdings" panose="05000000000000000000" pitchFamily="2" charset="2"/>
              </a:rPr>
              <a:t>(Round-Robin) </a:t>
            </a:r>
            <a:r>
              <a:rPr lang="ko-KR" altLang="en-US" sz="1400">
                <a:sym typeface="Wingdings" panose="05000000000000000000" pitchFamily="2" charset="2"/>
              </a:rPr>
              <a:t>스케쥴링 알고리즘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[</a:t>
            </a:r>
            <a:r>
              <a:rPr lang="ko-KR" altLang="en-US" sz="1600" b="1" dirty="0" err="1">
                <a:sym typeface="Wingdings" panose="05000000000000000000" pitchFamily="2" charset="2"/>
              </a:rPr>
              <a:t>스케쥴러</a:t>
            </a:r>
            <a:r>
              <a:rPr lang="ko-KR" altLang="en-US" sz="1600" b="1" dirty="0">
                <a:sym typeface="Wingdings" panose="05000000000000000000" pitchFamily="2" charset="2"/>
              </a:rPr>
              <a:t> 동작 </a:t>
            </a:r>
            <a:r>
              <a:rPr lang="ko-KR" altLang="en-US" sz="1600" b="1">
                <a:sym typeface="Wingdings" panose="05000000000000000000" pitchFamily="2" charset="2"/>
              </a:rPr>
              <a:t>시기</a:t>
            </a:r>
            <a:r>
              <a:rPr lang="en-US" altLang="ko-KR" sz="1600" b="1">
                <a:sym typeface="Wingdings" panose="05000000000000000000" pitchFamily="2" charset="2"/>
              </a:rPr>
              <a:t>]</a:t>
            </a:r>
          </a:p>
          <a:p>
            <a:endParaRPr lang="en-US" altLang="ko-KR" sz="1400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ym typeface="Wingdings" panose="05000000000000000000" pitchFamily="2" charset="2"/>
              </a:rPr>
              <a:t>매 타임 슬라이스 마다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ym typeface="Wingdings" panose="05000000000000000000" pitchFamily="2" charset="2"/>
              </a:rPr>
              <a:t>프로세스가 생성 및 소멸될 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ym typeface="Wingdings" panose="05000000000000000000" pitchFamily="2" charset="2"/>
              </a:rPr>
              <a:t>현재 실행 중인 프로세스가 블로킹 상태에 놓일 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2403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6354" y="2204864"/>
            <a:ext cx="2465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멀티 쓰레드와</a:t>
            </a:r>
            <a:endParaRPr lang="en-US" altLang="ko-KR" sz="2800" dirty="0"/>
          </a:p>
          <a:p>
            <a:pPr algn="ctr"/>
            <a:r>
              <a:rPr lang="ko-KR" altLang="en-US" sz="2800" dirty="0"/>
              <a:t>동기화</a:t>
            </a:r>
          </a:p>
        </p:txBody>
      </p:sp>
    </p:spTree>
    <p:extLst>
      <p:ext uri="{BB962C8B-B14F-4D97-AF65-F5344CB8AC3E}">
        <p14:creationId xmlns:p14="http://schemas.microsoft.com/office/powerpoint/2010/main" val="41377375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587" y="55797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188640"/>
            <a:ext cx="522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절차적 함수 호출</a:t>
            </a:r>
            <a:r>
              <a:rPr lang="en-US" altLang="ko-KR" dirty="0"/>
              <a:t>(Procedure Call) </a:t>
            </a:r>
            <a:r>
              <a:rPr lang="ko-KR" altLang="en-US" dirty="0"/>
              <a:t>지원 </a:t>
            </a:r>
            <a:r>
              <a:rPr lang="en-US" altLang="ko-KR" dirty="0"/>
              <a:t>CPU </a:t>
            </a:r>
            <a:r>
              <a:rPr lang="ko-KR" altLang="en-US" dirty="0"/>
              <a:t>모델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245" y="796305"/>
            <a:ext cx="8688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프로그램이 수행되는 과정과 원리를 하나씩 확인해 보자</a:t>
            </a:r>
            <a:r>
              <a:rPr lang="en-US" altLang="ko-KR" sz="1400" dirty="0"/>
              <a:t>. </a:t>
            </a:r>
            <a:r>
              <a:rPr lang="ko-KR" altLang="en-US" sz="1400" dirty="0"/>
              <a:t>아래의 예는 하나의 프로그램에서 </a:t>
            </a:r>
            <a:r>
              <a:rPr lang="en-US" altLang="ko-KR" sz="1400" dirty="0" err="1"/>
              <a:t>fct</a:t>
            </a:r>
            <a:r>
              <a:rPr lang="en-US" altLang="ko-KR" sz="1400" dirty="0"/>
              <a:t>()</a:t>
            </a:r>
            <a:r>
              <a:rPr lang="ko-KR" altLang="en-US" sz="1400" dirty="0"/>
              <a:t>를 부르고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 err="1"/>
              <a:t>fct</a:t>
            </a:r>
            <a:r>
              <a:rPr lang="en-US" altLang="ko-KR" sz="1400" dirty="0"/>
              <a:t>()</a:t>
            </a:r>
            <a:r>
              <a:rPr lang="ko-KR" altLang="en-US" sz="1400" dirty="0"/>
              <a:t>에서 </a:t>
            </a:r>
            <a:r>
              <a:rPr lang="en-US" altLang="ko-KR" sz="1400" dirty="0"/>
              <a:t>fct2()</a:t>
            </a:r>
            <a:r>
              <a:rPr lang="ko-KR" altLang="en-US" sz="1400" dirty="0"/>
              <a:t>를 부르는 상황이다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747465"/>
            <a:ext cx="144016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main(void)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a =1;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b =2;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fct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3482" y="3377405"/>
            <a:ext cx="144016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fct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c =3;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d =4;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fct2();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5007345"/>
            <a:ext cx="144016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void fct2()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e =5;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h =6;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7197" y="3107268"/>
            <a:ext cx="1372213" cy="3006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7197" y="5826170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7197" y="5547127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b=2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07197" y="5259095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c=3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7197" y="4980052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d=4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07197" y="4728072"/>
            <a:ext cx="1363590" cy="27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e=5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07197" y="4449029"/>
            <a:ext cx="1363590" cy="27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h=6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07197" y="4160997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07197" y="3881954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endCxn id="7" idx="3"/>
          </p:cNvCxnSpPr>
          <p:nvPr/>
        </p:nvCxnSpPr>
        <p:spPr>
          <a:xfrm rot="16200000" flipH="1">
            <a:off x="866312" y="3122162"/>
            <a:ext cx="1368643" cy="726018"/>
          </a:xfrm>
          <a:prstGeom prst="bentConnector4">
            <a:avLst>
              <a:gd name="adj1" fmla="val -605"/>
              <a:gd name="adj2" fmla="val 1314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6200000" flipH="1">
            <a:off x="860374" y="4769358"/>
            <a:ext cx="1368643" cy="726018"/>
          </a:xfrm>
          <a:prstGeom prst="bentConnector4">
            <a:avLst>
              <a:gd name="adj1" fmla="val -605"/>
              <a:gd name="adj2" fmla="val 1314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5266119" y="3141682"/>
            <a:ext cx="74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Stack</a:t>
            </a:r>
            <a:endParaRPr lang="ko-KR" altLang="en-US" sz="1400" b="1" dirty="0"/>
          </a:p>
        </p:txBody>
      </p:sp>
      <p:sp>
        <p:nvSpPr>
          <p:cNvPr id="23" name="오른쪽 화살표 22"/>
          <p:cNvSpPr/>
          <p:nvPr/>
        </p:nvSpPr>
        <p:spPr>
          <a:xfrm rot="16200000">
            <a:off x="5410504" y="5174981"/>
            <a:ext cx="1368152" cy="25078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3372" y="4220240"/>
            <a:ext cx="2294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함수의 선언으로 할당되는</a:t>
            </a:r>
            <a:endParaRPr lang="en-US" altLang="ko-KR" sz="1200" dirty="0"/>
          </a:p>
          <a:p>
            <a:r>
              <a:rPr lang="ko-KR" altLang="en-US" sz="1200" dirty="0"/>
              <a:t>메모리 블록을 </a:t>
            </a:r>
            <a:r>
              <a:rPr lang="ko-KR" altLang="en-US" sz="1200" b="1" dirty="0" err="1"/>
              <a:t>스택프레임</a:t>
            </a:r>
            <a:endParaRPr lang="en-US" altLang="ko-KR" sz="1200" b="1" dirty="0"/>
          </a:p>
          <a:p>
            <a:r>
              <a:rPr lang="ko-KR" altLang="en-US" sz="1200" dirty="0"/>
              <a:t>이라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함수가 반환되면 </a:t>
            </a:r>
            <a:r>
              <a:rPr lang="ko-KR" altLang="en-US" sz="1200" dirty="0" err="1"/>
              <a:t>스택프레임은</a:t>
            </a:r>
            <a:endParaRPr lang="en-US" altLang="ko-KR" sz="1200" dirty="0"/>
          </a:p>
          <a:p>
            <a:r>
              <a:rPr lang="ko-KR" altLang="en-US" sz="1200" dirty="0"/>
              <a:t>모두 반환된다</a:t>
            </a:r>
          </a:p>
        </p:txBody>
      </p:sp>
      <p:sp>
        <p:nvSpPr>
          <p:cNvPr id="28" name="오른쪽 중괄호 27"/>
          <p:cNvSpPr/>
          <p:nvPr/>
        </p:nvSpPr>
        <p:spPr>
          <a:xfrm>
            <a:off x="6347356" y="4412735"/>
            <a:ext cx="207401" cy="54983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99792" y="4162967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99792" y="3871045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99792" y="4737270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99792" y="4454889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99792" y="5325020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r5       </a:t>
            </a:r>
            <a:r>
              <a:rPr lang="en-US" altLang="ko-KR" sz="1600" b="1" dirty="0" err="1">
                <a:solidFill>
                  <a:schemeClr val="tx1"/>
                </a:solidFill>
              </a:rPr>
              <a:t>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9792" y="5033098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r4       </a:t>
            </a:r>
            <a:r>
              <a:rPr lang="en-US" altLang="ko-KR" sz="1400" dirty="0" err="1">
                <a:solidFill>
                  <a:schemeClr val="tx1"/>
                </a:solidFill>
              </a:rPr>
              <a:t>ir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99792" y="5899323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r7       pc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99792" y="5616942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r6       </a:t>
            </a:r>
            <a:r>
              <a:rPr lang="en-US" altLang="ko-KR" sz="1400" dirty="0" err="1">
                <a:solidFill>
                  <a:schemeClr val="tx1"/>
                </a:solidFill>
              </a:rPr>
              <a:t>lr</a:t>
            </a:r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9792" y="6361583"/>
            <a:ext cx="541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sp</a:t>
            </a:r>
            <a:r>
              <a:rPr lang="en-US" altLang="ko-KR" sz="1400" b="1" dirty="0"/>
              <a:t>(stack pointer)</a:t>
            </a:r>
            <a:r>
              <a:rPr lang="ko-KR" altLang="en-US" sz="1400" b="1" dirty="0"/>
              <a:t>는 다음 변수가 할당될 메모리 위치를 가리킨다</a:t>
            </a:r>
          </a:p>
        </p:txBody>
      </p:sp>
      <p:cxnSp>
        <p:nvCxnSpPr>
          <p:cNvPr id="41" name="직선 화살표 연결선 40"/>
          <p:cNvCxnSpPr>
            <a:stCxn id="36" idx="3"/>
            <a:endCxn id="12" idx="1"/>
          </p:cNvCxnSpPr>
          <p:nvPr/>
        </p:nvCxnSpPr>
        <p:spPr>
          <a:xfrm flipV="1">
            <a:off x="4063382" y="5398617"/>
            <a:ext cx="843815" cy="6592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3"/>
            <a:endCxn id="9" idx="1"/>
          </p:cNvCxnSpPr>
          <p:nvPr/>
        </p:nvCxnSpPr>
        <p:spPr>
          <a:xfrm>
            <a:off x="4063382" y="5464542"/>
            <a:ext cx="843815" cy="50115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6" idx="3"/>
            <a:endCxn id="14" idx="1"/>
          </p:cNvCxnSpPr>
          <p:nvPr/>
        </p:nvCxnSpPr>
        <p:spPr>
          <a:xfrm flipV="1">
            <a:off x="4063382" y="4867594"/>
            <a:ext cx="843815" cy="5969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6" idx="3"/>
            <a:endCxn id="16" idx="1"/>
          </p:cNvCxnSpPr>
          <p:nvPr/>
        </p:nvCxnSpPr>
        <p:spPr>
          <a:xfrm flipV="1">
            <a:off x="4063382" y="4300519"/>
            <a:ext cx="843815" cy="116402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11666" y="2218403"/>
            <a:ext cx="4134465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페이지의 내용은 문제가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fct2</a:t>
            </a:r>
            <a:r>
              <a:rPr lang="ko-KR" altLang="en-US" sz="1400" dirty="0"/>
              <a:t>가 종료하면</a:t>
            </a:r>
            <a:r>
              <a:rPr lang="en-US" altLang="ko-KR" sz="1400" dirty="0"/>
              <a:t>, </a:t>
            </a:r>
            <a:r>
              <a:rPr lang="ko-KR" altLang="en-US" sz="1400" dirty="0"/>
              <a:t>그 다음에 어디로 가야 하는지를</a:t>
            </a:r>
            <a:endParaRPr lang="en-US" altLang="ko-KR" sz="1400" dirty="0"/>
          </a:p>
          <a:p>
            <a:r>
              <a:rPr lang="ko-KR" altLang="en-US" sz="1400" dirty="0"/>
              <a:t>알 수 없다</a:t>
            </a:r>
            <a:r>
              <a:rPr lang="en-US" altLang="ko-KR" sz="1400" dirty="0"/>
              <a:t>. </a:t>
            </a:r>
            <a:r>
              <a:rPr lang="en-US" altLang="ko-KR" sz="1400" dirty="0">
                <a:sym typeface="Wingdings" panose="05000000000000000000" pitchFamily="2" charset="2"/>
              </a:rPr>
              <a:t></a:t>
            </a:r>
            <a:r>
              <a:rPr lang="ko-KR" altLang="en-US" sz="1400" b="1" dirty="0">
                <a:sym typeface="Wingdings" panose="05000000000000000000" pitchFamily="2" charset="2"/>
              </a:rPr>
              <a:t>프레임 포인터의 필요성 </a:t>
            </a:r>
            <a:r>
              <a:rPr lang="en-US" altLang="ko-KR" sz="1400" b="1" dirty="0">
                <a:sym typeface="Wingdings" panose="05000000000000000000" pitchFamily="2" charset="2"/>
              </a:rPr>
              <a:t>!!!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051720" y="1576714"/>
            <a:ext cx="6287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</a:t>
            </a:r>
            <a:r>
              <a:rPr lang="ko-KR" altLang="en-US" sz="1400" dirty="0"/>
              <a:t>의 </a:t>
            </a:r>
            <a:r>
              <a:rPr lang="en-US" altLang="ko-KR" sz="1400" dirty="0"/>
              <a:t>a </a:t>
            </a:r>
            <a:r>
              <a:rPr lang="ko-KR" altLang="en-US" sz="1400" dirty="0"/>
              <a:t>가 메모리의 어디에 들어가야 하는지</a:t>
            </a:r>
            <a:r>
              <a:rPr lang="en-US" altLang="ko-KR" sz="1400" dirty="0"/>
              <a:t>(</a:t>
            </a:r>
            <a:r>
              <a:rPr lang="en-US" altLang="ko-KR" sz="1400" dirty="0">
                <a:sym typeface="Wingdings" panose="05000000000000000000" pitchFamily="2" charset="2"/>
              </a:rPr>
              <a:t> b</a:t>
            </a:r>
            <a:r>
              <a:rPr lang="ko-KR" altLang="en-US" sz="1400" dirty="0">
                <a:sym typeface="Wingdings" panose="05000000000000000000" pitchFamily="2" charset="2"/>
              </a:rPr>
              <a:t>는 이어서 넣으면 된다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 err="1"/>
              <a:t>fct</a:t>
            </a:r>
            <a:r>
              <a:rPr lang="en-US" altLang="ko-KR" sz="1400" dirty="0"/>
              <a:t>()</a:t>
            </a:r>
            <a:r>
              <a:rPr lang="ko-KR" altLang="en-US" sz="1400" dirty="0"/>
              <a:t>이 불렸을 때</a:t>
            </a:r>
            <a:r>
              <a:rPr lang="en-US" altLang="ko-KR" sz="1400" dirty="0"/>
              <a:t>, c</a:t>
            </a:r>
            <a:r>
              <a:rPr lang="ko-KR" altLang="en-US" sz="1400" dirty="0"/>
              <a:t>는 메모리의 어디로 가야 하는지를 알 수 없다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  </a:t>
            </a:r>
            <a:r>
              <a:rPr lang="ko-KR" altLang="en-US" sz="1400" b="1" dirty="0">
                <a:sym typeface="Wingdings" panose="05000000000000000000" pitchFamily="2" charset="2"/>
              </a:rPr>
              <a:t>스택 포인터의 필요성 </a:t>
            </a:r>
            <a:r>
              <a:rPr lang="en-US" altLang="ko-KR" sz="1400" b="1" dirty="0">
                <a:sym typeface="Wingdings" panose="05000000000000000000" pitchFamily="2" charset="2"/>
              </a:rPr>
              <a:t>!</a:t>
            </a:r>
            <a:endParaRPr lang="ko-KR" altLang="en-US" sz="1400" b="1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3308198" y="2279478"/>
            <a:ext cx="1335810" cy="222964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41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587" y="55797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188640"/>
            <a:ext cx="522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절차적 함수 호출</a:t>
            </a:r>
            <a:r>
              <a:rPr lang="en-US" altLang="ko-KR" dirty="0"/>
              <a:t>(Procedure Call) </a:t>
            </a:r>
            <a:r>
              <a:rPr lang="ko-KR" altLang="en-US" dirty="0"/>
              <a:t>지원 </a:t>
            </a:r>
            <a:r>
              <a:rPr lang="en-US" altLang="ko-KR" dirty="0"/>
              <a:t>CPU </a:t>
            </a:r>
            <a:r>
              <a:rPr lang="ko-KR" altLang="en-US" dirty="0"/>
              <a:t>모델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110258"/>
            <a:ext cx="144016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main(void)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a =1;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b =2;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fct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3482" y="2740198"/>
            <a:ext cx="144016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fct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c =3;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d =4;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fct2();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….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4370138"/>
            <a:ext cx="144016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void fct2()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e =5;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h =6;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7197" y="1999705"/>
            <a:ext cx="1372213" cy="3006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4329" y="4718607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4329" y="4439564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b=2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04329" y="3914602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c=3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4329" y="3635559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d=4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04329" y="3048876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e=5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04329" y="2769833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h=6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04329" y="3343917"/>
            <a:ext cx="1363590" cy="2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번지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904329" y="4177161"/>
            <a:ext cx="1363590" cy="2790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 </a:t>
            </a:r>
            <a:r>
              <a:rPr lang="ko-KR" altLang="en-US" sz="1400" dirty="0">
                <a:solidFill>
                  <a:schemeClr val="tx1"/>
                </a:solidFill>
              </a:rPr>
              <a:t>번지</a:t>
            </a:r>
          </a:p>
        </p:txBody>
      </p:sp>
      <p:cxnSp>
        <p:nvCxnSpPr>
          <p:cNvPr id="18" name="꺾인 연결선 17"/>
          <p:cNvCxnSpPr>
            <a:endCxn id="7" idx="3"/>
          </p:cNvCxnSpPr>
          <p:nvPr/>
        </p:nvCxnSpPr>
        <p:spPr>
          <a:xfrm rot="16200000" flipH="1">
            <a:off x="866312" y="2484955"/>
            <a:ext cx="1368643" cy="726018"/>
          </a:xfrm>
          <a:prstGeom prst="bentConnector4">
            <a:avLst>
              <a:gd name="adj1" fmla="val -605"/>
              <a:gd name="adj2" fmla="val 1314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6200000" flipH="1">
            <a:off x="860374" y="4132151"/>
            <a:ext cx="1368643" cy="726018"/>
          </a:xfrm>
          <a:prstGeom prst="bentConnector4">
            <a:avLst>
              <a:gd name="adj1" fmla="val -605"/>
              <a:gd name="adj2" fmla="val 1314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5266119" y="2034119"/>
            <a:ext cx="74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Stack</a:t>
            </a:r>
            <a:endParaRPr lang="ko-KR" altLang="en-US" sz="1400" b="1" dirty="0"/>
          </a:p>
        </p:txBody>
      </p:sp>
      <p:sp>
        <p:nvSpPr>
          <p:cNvPr id="23" name="오른쪽 화살표 22"/>
          <p:cNvSpPr/>
          <p:nvPr/>
        </p:nvSpPr>
        <p:spPr>
          <a:xfrm rot="16200000">
            <a:off x="5458451" y="4114445"/>
            <a:ext cx="1368152" cy="25078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99792" y="3055404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99792" y="2763482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99792" y="3629707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99792" y="3347326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99792" y="4217457"/>
            <a:ext cx="1363590" cy="279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r5       </a:t>
            </a:r>
            <a:r>
              <a:rPr lang="en-US" altLang="ko-KR" sz="1600" b="1" dirty="0" err="1">
                <a:solidFill>
                  <a:schemeClr val="tx1"/>
                </a:solidFill>
              </a:rPr>
              <a:t>sp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9792" y="3925535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r4       </a:t>
            </a:r>
            <a:r>
              <a:rPr lang="en-US" altLang="ko-KR" sz="1400" dirty="0" err="1">
                <a:solidFill>
                  <a:schemeClr val="tx1"/>
                </a:solidFill>
              </a:rPr>
              <a:t>ir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99792" y="4791760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r7       pc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99792" y="4509379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r6       </a:t>
            </a:r>
            <a:r>
              <a:rPr lang="en-US" altLang="ko-KR" sz="1400" dirty="0" err="1">
                <a:solidFill>
                  <a:schemeClr val="tx1"/>
                </a:solidFill>
              </a:rPr>
              <a:t>lr</a:t>
            </a:r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53" idx="3"/>
          </p:cNvCxnSpPr>
          <p:nvPr/>
        </p:nvCxnSpPr>
        <p:spPr>
          <a:xfrm>
            <a:off x="4068079" y="2244609"/>
            <a:ext cx="857032" cy="211832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06719" y="1039767"/>
            <a:ext cx="59188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함수가 종료되고</a:t>
            </a:r>
            <a:r>
              <a:rPr lang="en-US" altLang="ko-KR" sz="1400" dirty="0"/>
              <a:t>, </a:t>
            </a:r>
            <a:r>
              <a:rPr lang="ko-KR" altLang="en-US" sz="1400" dirty="0"/>
              <a:t>다음에 돌아갈 곳을 가리키는 무엇이 필요하다</a:t>
            </a:r>
            <a:r>
              <a:rPr lang="en-US" altLang="ko-KR" sz="1400" dirty="0"/>
              <a:t>.</a:t>
            </a:r>
          </a:p>
          <a:p>
            <a:r>
              <a:rPr lang="ko-KR" altLang="en-US" sz="1400" b="1" dirty="0"/>
              <a:t>이것이 프레임 포인터</a:t>
            </a:r>
            <a:r>
              <a:rPr lang="en-US" altLang="ko-KR" sz="1400" b="1" dirty="0"/>
              <a:t>(Frame Pointer)</a:t>
            </a:r>
            <a:r>
              <a:rPr lang="ko-KR" altLang="en-US" sz="1400" b="1" dirty="0"/>
              <a:t>이다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프레임 포인터는 하나밖에 없으므로</a:t>
            </a:r>
            <a:r>
              <a:rPr lang="en-US" altLang="ko-KR" sz="1400" dirty="0"/>
              <a:t>, Stack</a:t>
            </a:r>
            <a:r>
              <a:rPr lang="ko-KR" altLang="en-US" sz="1400" dirty="0"/>
              <a:t>에 다음에 돌아갈 위치를 </a:t>
            </a:r>
            <a:endParaRPr lang="en-US" altLang="ko-KR" sz="1400" dirty="0"/>
          </a:p>
          <a:p>
            <a:r>
              <a:rPr lang="ko-KR" altLang="en-US" sz="1400" dirty="0"/>
              <a:t>써넣는 </a:t>
            </a:r>
            <a:r>
              <a:rPr lang="ko-KR" altLang="en-US" sz="1400"/>
              <a:t>과정이 중요하다 </a:t>
            </a:r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스텍에 만들어진다 </a:t>
            </a:r>
            <a:r>
              <a:rPr lang="en-US" altLang="ko-KR" sz="1400">
                <a:sym typeface="Wingdings" panose="05000000000000000000" pitchFamily="2" charset="2"/>
              </a:rPr>
              <a:t>!! </a:t>
            </a:r>
            <a:r>
              <a:rPr lang="ko-KR" altLang="en-US" sz="1400">
                <a:sym typeface="Wingdings" panose="05000000000000000000" pitchFamily="2" charset="2"/>
              </a:rPr>
              <a:t>편의상 분리하여 설명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300192" y="471860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0 </a:t>
            </a:r>
            <a:r>
              <a:rPr lang="ko-KR" altLang="en-US" sz="1400" dirty="0"/>
              <a:t>번지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00192" y="4409669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 </a:t>
            </a:r>
            <a:r>
              <a:rPr lang="ko-KR" altLang="en-US" sz="1400" dirty="0"/>
              <a:t>번지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0192" y="412163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 </a:t>
            </a:r>
            <a:r>
              <a:rPr lang="ko-KR" altLang="en-US" sz="1400" dirty="0"/>
              <a:t>번지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00192" y="385451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 </a:t>
            </a:r>
            <a:r>
              <a:rPr lang="ko-KR" altLang="en-US" sz="1400" dirty="0"/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00192" y="354557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16 </a:t>
            </a:r>
            <a:r>
              <a:rPr lang="ko-KR" altLang="en-US" sz="1400" dirty="0"/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00192" y="325754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 </a:t>
            </a:r>
            <a:r>
              <a:rPr lang="ko-KR" altLang="en-US" sz="1400" dirty="0"/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00192" y="2994348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24 </a:t>
            </a:r>
            <a:r>
              <a:rPr lang="ko-KR" altLang="en-US" sz="1400" dirty="0"/>
              <a:t>번지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00192" y="268541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28 </a:t>
            </a:r>
            <a:r>
              <a:rPr lang="ko-KR" altLang="en-US" sz="1400" dirty="0"/>
              <a:t>번지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704489" y="2105087"/>
            <a:ext cx="1363590" cy="279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1339" y="2347301"/>
            <a:ext cx="1322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Frame Pointer</a:t>
            </a:r>
            <a:endParaRPr lang="ko-KR" altLang="en-US" sz="1400" dirty="0"/>
          </a:p>
        </p:txBody>
      </p:sp>
      <p:cxnSp>
        <p:nvCxnSpPr>
          <p:cNvPr id="55" name="직선 화살표 연결선 54"/>
          <p:cNvCxnSpPr>
            <a:stCxn id="53" idx="3"/>
            <a:endCxn id="16" idx="1"/>
          </p:cNvCxnSpPr>
          <p:nvPr/>
        </p:nvCxnSpPr>
        <p:spPr>
          <a:xfrm>
            <a:off x="4068079" y="2244609"/>
            <a:ext cx="836250" cy="12388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11760" y="5325015"/>
            <a:ext cx="6627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   [ Stack Pointer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Frame Pointer </a:t>
            </a:r>
            <a:r>
              <a:rPr lang="ko-KR" altLang="en-US" sz="1200" b="1" dirty="0"/>
              <a:t>작동의 예 </a:t>
            </a:r>
            <a:r>
              <a:rPr lang="en-US" altLang="ko-KR" sz="1200" b="1" dirty="0"/>
              <a:t>]</a:t>
            </a:r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/>
              <a:t>fct2</a:t>
            </a:r>
            <a:r>
              <a:rPr lang="ko-KR" altLang="en-US" sz="1200" dirty="0"/>
              <a:t>가 호출되기 직전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: 20,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: 8 </a:t>
            </a:r>
            <a:r>
              <a:rPr lang="ko-KR" altLang="en-US" sz="1200" dirty="0"/>
              <a:t>이 설정되어 있다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/>
              <a:t>fct2</a:t>
            </a:r>
            <a:r>
              <a:rPr lang="ko-KR" altLang="en-US" sz="1200" dirty="0"/>
              <a:t>가 호출되면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sp</a:t>
            </a:r>
            <a:r>
              <a:rPr lang="ko-KR" altLang="en-US" sz="1200" dirty="0"/>
              <a:t>가 가리키는 위치에  </a:t>
            </a:r>
            <a:r>
              <a:rPr lang="en-US" altLang="ko-KR" sz="1200" dirty="0" err="1"/>
              <a:t>fp</a:t>
            </a:r>
            <a:r>
              <a:rPr lang="ko-KR" altLang="en-US" sz="1200" dirty="0"/>
              <a:t>의 값을 저장하고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fp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sp</a:t>
            </a:r>
            <a:r>
              <a:rPr lang="ko-KR" altLang="en-US" sz="1200" dirty="0"/>
              <a:t>의 값인 </a:t>
            </a:r>
            <a:r>
              <a:rPr lang="en-US" altLang="ko-KR" sz="1200" dirty="0"/>
              <a:t>20</a:t>
            </a:r>
            <a:r>
              <a:rPr lang="ko-KR" altLang="en-US" sz="1200" dirty="0"/>
              <a:t>을 저장한다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/>
              <a:t>fct2</a:t>
            </a:r>
            <a:r>
              <a:rPr lang="ko-KR" altLang="en-US" sz="1200" dirty="0"/>
              <a:t>가 완료되면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</a:t>
            </a:r>
            <a:r>
              <a:rPr lang="ko-KR" altLang="en-US" sz="1200" dirty="0"/>
              <a:t>값을 참고해서 </a:t>
            </a:r>
            <a:r>
              <a:rPr lang="en-US" altLang="ko-KR" sz="1200" dirty="0" err="1"/>
              <a:t>sp</a:t>
            </a:r>
            <a:r>
              <a:rPr lang="ko-KR" altLang="en-US" sz="1200" dirty="0"/>
              <a:t>값을 </a:t>
            </a:r>
            <a:r>
              <a:rPr lang="en-US" altLang="ko-KR" sz="1200" dirty="0"/>
              <a:t>20</a:t>
            </a:r>
            <a:r>
              <a:rPr lang="ko-KR" altLang="en-US" sz="1200" dirty="0"/>
              <a:t>으로 변경한다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 err="1"/>
              <a:t>sp</a:t>
            </a:r>
            <a:r>
              <a:rPr lang="ko-KR" altLang="en-US" sz="1200" dirty="0"/>
              <a:t>가 가리키는 곳의 값을 </a:t>
            </a:r>
            <a:r>
              <a:rPr lang="en-US" altLang="ko-KR" sz="1200" dirty="0" err="1"/>
              <a:t>fp</a:t>
            </a:r>
            <a:r>
              <a:rPr lang="ko-KR" altLang="en-US" sz="1200" dirty="0"/>
              <a:t>로 옮겨 놓는다</a:t>
            </a:r>
          </a:p>
        </p:txBody>
      </p:sp>
    </p:spTree>
    <p:extLst>
      <p:ext uri="{BB962C8B-B14F-4D97-AF65-F5344CB8AC3E}">
        <p14:creationId xmlns:p14="http://schemas.microsoft.com/office/powerpoint/2010/main" val="75109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467435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1838" y="98449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어셈블리 언어의 개발 과정 정리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458" y="665400"/>
            <a:ext cx="86084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최초에 시스템을 구성하면</a:t>
            </a:r>
            <a:r>
              <a:rPr lang="en-US" altLang="ko-KR" sz="1400" dirty="0"/>
              <a:t>, </a:t>
            </a:r>
            <a:r>
              <a:rPr lang="en-US" altLang="ko-KR" sz="1400" b="1" dirty="0"/>
              <a:t>ADD/SUB/MUL/DIV 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LOAD, STORE </a:t>
            </a:r>
            <a:r>
              <a:rPr lang="ko-KR" altLang="en-US" sz="1400" b="1" dirty="0"/>
              <a:t>명령을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이것을 수행하도록</a:t>
            </a:r>
            <a:endParaRPr lang="en-US" altLang="ko-KR" sz="1400" dirty="0"/>
          </a:p>
          <a:p>
            <a:r>
              <a:rPr lang="en-US" altLang="ko-KR" sz="1400" dirty="0"/>
              <a:t>CPU, </a:t>
            </a:r>
            <a:r>
              <a:rPr lang="ko-KR" altLang="en-US" sz="1400" dirty="0"/>
              <a:t>메모리의 회로를 구성하게 </a:t>
            </a:r>
            <a:r>
              <a:rPr lang="ko-KR" altLang="en-US" sz="1400"/>
              <a:t>된다</a:t>
            </a:r>
            <a:r>
              <a:rPr lang="en-US" altLang="ko-KR" sz="1400"/>
              <a:t>. </a:t>
            </a:r>
            <a:r>
              <a:rPr lang="ko-KR" altLang="en-US" sz="1400"/>
              <a:t>이단계가 </a:t>
            </a:r>
            <a:r>
              <a:rPr lang="ko-KR" altLang="en-US" sz="1400" dirty="0"/>
              <a:t>하드웨어와 소프트웨어가 </a:t>
            </a:r>
            <a:r>
              <a:rPr lang="en-US" altLang="ko-KR" sz="1400" dirty="0"/>
              <a:t>1:1</a:t>
            </a:r>
            <a:r>
              <a:rPr lang="ko-KR" altLang="en-US" sz="1400" dirty="0"/>
              <a:t>로 매칭되는 단계이다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단계를 넘어서서 만들어지는 다양한 기능은 아래 단계의 기본 동작을 반복 수행함으로써</a:t>
            </a:r>
            <a:endParaRPr lang="en-US" altLang="ko-KR" sz="1400" dirty="0"/>
          </a:p>
          <a:p>
            <a:r>
              <a:rPr lang="ko-KR" altLang="en-US" sz="1400" dirty="0"/>
              <a:t>해결된다</a:t>
            </a:r>
            <a:r>
              <a:rPr lang="en-US" altLang="ko-KR" sz="1400" dirty="0"/>
              <a:t>.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여기 부터가 추상화의 단계이다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예</a:t>
            </a:r>
            <a:r>
              <a:rPr lang="en-US" altLang="ko-KR" sz="1400" dirty="0">
                <a:sym typeface="Wingdings" panose="05000000000000000000" pitchFamily="2" charset="2"/>
              </a:rPr>
              <a:t>)  PUSH </a:t>
            </a:r>
            <a:r>
              <a:rPr lang="ko-KR" altLang="en-US" sz="1400" dirty="0">
                <a:sym typeface="Wingdings" panose="05000000000000000000" pitchFamily="2" charset="2"/>
              </a:rPr>
              <a:t>명령어는 </a:t>
            </a:r>
            <a:r>
              <a:rPr lang="en-US" altLang="ko-KR" sz="1400" dirty="0" err="1">
                <a:sym typeface="Wingdings" panose="05000000000000000000" pitchFamily="2" charset="2"/>
              </a:rPr>
              <a:t>sp</a:t>
            </a:r>
            <a:r>
              <a:rPr lang="ko-KR" altLang="en-US" sz="1400" dirty="0">
                <a:sym typeface="Wingdings" panose="05000000000000000000" pitchFamily="2" charset="2"/>
              </a:rPr>
              <a:t>를 참조하여 해당 위치에 </a:t>
            </a:r>
            <a:r>
              <a:rPr lang="en-US" altLang="ko-KR" sz="1400" dirty="0">
                <a:sym typeface="Wingdings" panose="05000000000000000000" pitchFamily="2" charset="2"/>
              </a:rPr>
              <a:t>0x02</a:t>
            </a:r>
            <a:r>
              <a:rPr lang="ko-KR" altLang="en-US" sz="1400" dirty="0">
                <a:sym typeface="Wingdings" panose="05000000000000000000" pitchFamily="2" charset="2"/>
              </a:rPr>
              <a:t>를 저장하고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sp</a:t>
            </a:r>
            <a:r>
              <a:rPr lang="ko-KR" altLang="en-US" sz="1400" dirty="0">
                <a:sym typeface="Wingdings" panose="05000000000000000000" pitchFamily="2" charset="2"/>
              </a:rPr>
              <a:t>의 값을 자동으로 증가하는 명령어이다</a:t>
            </a:r>
            <a:r>
              <a:rPr lang="en-US" altLang="ko-KR" sz="1400" dirty="0">
                <a:sym typeface="Wingdings" panose="05000000000000000000" pitchFamily="2" charset="2"/>
              </a:rPr>
              <a:t>(PULL</a:t>
            </a:r>
            <a:r>
              <a:rPr lang="ko-KR" altLang="en-US" sz="1400" dirty="0">
                <a:sym typeface="Wingdings" panose="05000000000000000000" pitchFamily="2" charset="2"/>
              </a:rPr>
              <a:t>반대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이후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어셈블리에서 사용되는 많은 명령어들은 기본 회로로 구성된 명령어의 조합에 의해서 수행된다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sym typeface="Wingdings" panose="05000000000000000000" pitchFamily="2" charset="2"/>
              </a:rPr>
              <a:t>이것이 어셈블러가 컴파일해야 하는 이유이다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166064" y="3183345"/>
            <a:ext cx="1372213" cy="3006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3196" y="5902247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63196" y="5623204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63196" y="5098242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63196" y="4819199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63196" y="4232516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63196" y="3953473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63196" y="4527557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63196" y="5360801"/>
            <a:ext cx="1363590" cy="279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524986" y="3217759"/>
            <a:ext cx="74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Stack</a:t>
            </a:r>
            <a:endParaRPr lang="ko-KR" altLang="en-US" sz="1400" b="1" dirty="0"/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3717318" y="5298085"/>
            <a:ext cx="1368152" cy="25078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2458" y="4239044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r1       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458" y="3947122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2458" y="4813347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2458" y="4530966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2458" y="5401097"/>
            <a:ext cx="1363590" cy="279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r5       </a:t>
            </a:r>
            <a:r>
              <a:rPr lang="en-US" altLang="ko-KR" sz="1600" b="1" dirty="0">
                <a:solidFill>
                  <a:schemeClr val="tx1"/>
                </a:solidFill>
              </a:rPr>
              <a:t>sp:20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2458" y="5109175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r4       </a:t>
            </a:r>
            <a:r>
              <a:rPr lang="en-US" altLang="ko-KR" sz="1400" dirty="0" err="1">
                <a:solidFill>
                  <a:schemeClr val="tx1"/>
                </a:solidFill>
              </a:rPr>
              <a:t>ir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2458" y="5975400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r7       pc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2458" y="5693019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r6       </a:t>
            </a:r>
            <a:r>
              <a:rPr lang="en-US" altLang="ko-KR" sz="1400" dirty="0" err="1">
                <a:solidFill>
                  <a:schemeClr val="tx1"/>
                </a:solidFill>
              </a:rPr>
              <a:t>lr</a:t>
            </a:r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1" idx="3"/>
            <a:endCxn id="13" idx="1"/>
          </p:cNvCxnSpPr>
          <p:nvPr/>
        </p:nvCxnSpPr>
        <p:spPr>
          <a:xfrm flipV="1">
            <a:off x="1656048" y="4667079"/>
            <a:ext cx="1507148" cy="87354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59059" y="590224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0 </a:t>
            </a:r>
            <a:r>
              <a:rPr lang="ko-KR" altLang="en-US" sz="1400" dirty="0"/>
              <a:t>번지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9059" y="5593309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 </a:t>
            </a:r>
            <a:r>
              <a:rPr lang="ko-KR" altLang="en-US" sz="1400" dirty="0"/>
              <a:t>번지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9059" y="530527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 </a:t>
            </a:r>
            <a:r>
              <a:rPr lang="ko-KR" altLang="en-US" sz="1400" dirty="0"/>
              <a:t>번지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59059" y="503815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12 </a:t>
            </a:r>
            <a:r>
              <a:rPr lang="ko-KR" altLang="en-US" sz="1400" dirty="0"/>
              <a:t>번지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59059" y="472921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16 </a:t>
            </a:r>
            <a:r>
              <a:rPr lang="ko-KR" altLang="en-US" sz="1400" dirty="0"/>
              <a:t>번지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59059" y="444118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 </a:t>
            </a:r>
            <a:r>
              <a:rPr lang="ko-KR" altLang="en-US" sz="1400" dirty="0"/>
              <a:t>번지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9059" y="4177988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24 </a:t>
            </a:r>
            <a:r>
              <a:rPr lang="ko-KR" altLang="en-US" sz="1400" dirty="0"/>
              <a:t>번지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59059" y="386905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28 </a:t>
            </a:r>
            <a:r>
              <a:rPr lang="ko-KR" altLang="en-US" sz="1400" dirty="0"/>
              <a:t>번지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1734" y="3944622"/>
            <a:ext cx="304820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PUSH   0x7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현재 </a:t>
            </a:r>
            <a:r>
              <a:rPr lang="en-US" altLang="ko-KR" sz="1200" dirty="0" err="1"/>
              <a:t>sp</a:t>
            </a:r>
            <a:r>
              <a:rPr lang="ko-KR" altLang="en-US" sz="1200" dirty="0"/>
              <a:t>가 가리키는 곳에 </a:t>
            </a:r>
            <a:r>
              <a:rPr lang="en-US" altLang="ko-KR" sz="1200" dirty="0"/>
              <a:t>7</a:t>
            </a:r>
            <a:r>
              <a:rPr lang="ko-KR" altLang="en-US" sz="1200" dirty="0"/>
              <a:t>을 넣고</a:t>
            </a:r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en-US" altLang="ko-KR" sz="1200" dirty="0" err="1"/>
              <a:t>sp</a:t>
            </a:r>
            <a:r>
              <a:rPr lang="ko-KR" altLang="en-US" sz="1200" dirty="0"/>
              <a:t>를 증가시켜라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위의 명령어는 내부적으로 아래의 과정을</a:t>
            </a:r>
            <a:endParaRPr lang="en-US" altLang="ko-KR" sz="1200" dirty="0"/>
          </a:p>
          <a:p>
            <a:r>
              <a:rPr lang="ko-KR" altLang="en-US" sz="1200" dirty="0"/>
              <a:t>수행하게 된다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ADD r1, 7</a:t>
            </a:r>
          </a:p>
          <a:p>
            <a:r>
              <a:rPr lang="en-US" altLang="ko-KR" sz="1200" dirty="0"/>
              <a:t>STORE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, 8</a:t>
            </a:r>
            <a:r>
              <a:rPr lang="ko-KR" altLang="en-US" sz="1200" dirty="0"/>
              <a:t>번지  </a:t>
            </a:r>
            <a:r>
              <a:rPr lang="en-US" altLang="ko-KR" sz="1200" dirty="0"/>
              <a:t>//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 </a:t>
            </a:r>
            <a:r>
              <a:rPr lang="ko-KR" altLang="en-US" sz="1200" dirty="0"/>
              <a:t>값을 </a:t>
            </a:r>
            <a:r>
              <a:rPr lang="en-US" altLang="ko-KR" sz="1200" dirty="0"/>
              <a:t>8</a:t>
            </a:r>
            <a:r>
              <a:rPr lang="ko-KR" altLang="en-US" sz="1200" dirty="0"/>
              <a:t>번지에 저장</a:t>
            </a:r>
            <a:endParaRPr lang="en-US" altLang="ko-KR" sz="1200" dirty="0"/>
          </a:p>
          <a:p>
            <a:r>
              <a:rPr lang="en-US" altLang="ko-KR" sz="1200" dirty="0"/>
              <a:t>STORE r1, [8</a:t>
            </a:r>
            <a:r>
              <a:rPr lang="ko-KR" altLang="en-US" sz="1200" dirty="0"/>
              <a:t>번지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ADD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, 4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5697030" y="5192955"/>
            <a:ext cx="3022331" cy="914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5576" y="306786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(1) ADD r1, 7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223875" y="3343289"/>
            <a:ext cx="0" cy="1070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80455" y="6361583"/>
            <a:ext cx="1791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(2) STORE </a:t>
            </a:r>
            <a:r>
              <a:rPr lang="en-US" altLang="ko-KR" sz="1400" dirty="0" err="1"/>
              <a:t>sp</a:t>
            </a:r>
            <a:r>
              <a:rPr lang="en-US" altLang="ko-KR" sz="1400" dirty="0"/>
              <a:t>, 8</a:t>
            </a:r>
            <a:r>
              <a:rPr lang="ko-KR" altLang="en-US" sz="1400" dirty="0"/>
              <a:t>번지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3567022" y="5528339"/>
            <a:ext cx="9352" cy="9871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79020" y="4075710"/>
            <a:ext cx="1635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(3) STORE r1, [8</a:t>
            </a:r>
            <a:r>
              <a:rPr lang="ko-KR" altLang="en-US" sz="1200" dirty="0"/>
              <a:t>번지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454609" y="4412809"/>
            <a:ext cx="2298954" cy="2607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1" idx="3"/>
            <a:endCxn id="11" idx="1"/>
          </p:cNvCxnSpPr>
          <p:nvPr/>
        </p:nvCxnSpPr>
        <p:spPr>
          <a:xfrm flipV="1">
            <a:off x="1656048" y="4372038"/>
            <a:ext cx="1507148" cy="11685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07013" y="4908629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(4) ADD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, 4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5678596" y="3893145"/>
            <a:ext cx="3022331" cy="773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9512" y="2924944"/>
            <a:ext cx="8712968" cy="3816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68144" y="3002316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PUSH </a:t>
            </a:r>
            <a:r>
              <a:rPr lang="ko-KR" altLang="en-US" b="1" dirty="0"/>
              <a:t>명령어를 구성하는</a:t>
            </a:r>
            <a:endParaRPr lang="en-US" altLang="ko-KR" b="1" dirty="0"/>
          </a:p>
          <a:p>
            <a:r>
              <a:rPr lang="ko-KR" altLang="en-US" b="1" dirty="0"/>
              <a:t>원리 설명</a:t>
            </a:r>
          </a:p>
        </p:txBody>
      </p:sp>
      <p:cxnSp>
        <p:nvCxnSpPr>
          <p:cNvPr id="1025" name="직선 연결선 1024"/>
          <p:cNvCxnSpPr/>
          <p:nvPr/>
        </p:nvCxnSpPr>
        <p:spPr>
          <a:xfrm>
            <a:off x="5508104" y="3525536"/>
            <a:ext cx="0" cy="30718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0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587" y="55797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188640"/>
            <a:ext cx="419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PC(Program Counter) </a:t>
            </a:r>
            <a:r>
              <a:rPr lang="ko-KR" altLang="en-US" dirty="0"/>
              <a:t>레지스터의 정체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002" y="829917"/>
            <a:ext cx="799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프로그램이 수행되면 메모리를 할당 받고</a:t>
            </a:r>
            <a:r>
              <a:rPr lang="en-US" altLang="ko-KR" sz="1400" dirty="0"/>
              <a:t>, </a:t>
            </a:r>
            <a:r>
              <a:rPr lang="ko-KR" altLang="en-US" sz="1400" dirty="0"/>
              <a:t>명령어는 </a:t>
            </a:r>
            <a:r>
              <a:rPr lang="en-US" altLang="ko-KR" sz="1400" dirty="0"/>
              <a:t>code </a:t>
            </a:r>
            <a:r>
              <a:rPr lang="ko-KR" altLang="en-US" sz="1400" dirty="0"/>
              <a:t>영역에 위치하고</a:t>
            </a:r>
            <a:r>
              <a:rPr lang="en-US" altLang="ko-KR" sz="1400" dirty="0"/>
              <a:t>, </a:t>
            </a:r>
            <a:r>
              <a:rPr lang="ko-KR" altLang="en-US" sz="1400" dirty="0"/>
              <a:t>전역변수는 그 다음에</a:t>
            </a:r>
            <a:endParaRPr lang="en-US" altLang="ko-KR" sz="1400" dirty="0"/>
          </a:p>
          <a:p>
            <a:r>
              <a:rPr lang="ko-KR" altLang="en-US" sz="1400" dirty="0"/>
              <a:t>그리고 변수의 값은 앞의 설명과 같이 </a:t>
            </a:r>
            <a:r>
              <a:rPr lang="en-US" altLang="ko-KR" sz="1400" dirty="0"/>
              <a:t>Stack</a:t>
            </a:r>
            <a:r>
              <a:rPr lang="ko-KR" altLang="en-US" sz="1400" dirty="0"/>
              <a:t>영역에 위치하게 된다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16216" y="1587231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1295309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6216" y="2161534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6216" y="1879153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216" y="2749284"/>
            <a:ext cx="1363590" cy="279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r5       </a:t>
            </a:r>
            <a:r>
              <a:rPr lang="en-US" altLang="ko-KR" sz="1400" b="1" dirty="0" err="1">
                <a:solidFill>
                  <a:schemeClr val="tx1"/>
                </a:solidFill>
              </a:rPr>
              <a:t>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16216" y="2457362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r4       </a:t>
            </a:r>
            <a:r>
              <a:rPr lang="en-US" altLang="ko-KR" sz="1400" dirty="0" err="1">
                <a:solidFill>
                  <a:schemeClr val="tx1"/>
                </a:solidFill>
              </a:rPr>
              <a:t>ir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16216" y="3323587"/>
            <a:ext cx="1363590" cy="2790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r7       </a:t>
            </a:r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6216" y="3041206"/>
            <a:ext cx="1363590" cy="279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r6       </a:t>
            </a:r>
            <a:r>
              <a:rPr lang="en-US" altLang="ko-KR" sz="1400" dirty="0" err="1">
                <a:solidFill>
                  <a:schemeClr val="tx1"/>
                </a:solidFill>
              </a:rPr>
              <a:t>lr</a:t>
            </a:r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4234" y="1698851"/>
            <a:ext cx="2592288" cy="1437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명령어</a:t>
            </a:r>
            <a:endParaRPr lang="en-US" altLang="ko-KR" dirty="0"/>
          </a:p>
          <a:p>
            <a:pPr algn="ctr"/>
            <a:r>
              <a:rPr lang="en-US" altLang="ko-KR" dirty="0"/>
              <a:t>(Instruction Set)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22464" y="3146116"/>
            <a:ext cx="259228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전역변수</a:t>
            </a:r>
            <a:endParaRPr lang="en-US" altLang="ko-KR" dirty="0"/>
          </a:p>
          <a:p>
            <a:pPr algn="ctr"/>
            <a:r>
              <a:rPr lang="en-US" altLang="ko-KR" dirty="0"/>
              <a:t>(Static Variable)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24234" y="3796005"/>
            <a:ext cx="25922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3299" y="223219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Code </a:t>
            </a:r>
            <a:r>
              <a:rPr lang="ko-KR" altLang="en-US" sz="1400" b="1" dirty="0"/>
              <a:t>영역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681" y="3323587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Data </a:t>
            </a:r>
            <a:r>
              <a:rPr lang="ko-KR" altLang="en-US" sz="1400" b="1" dirty="0"/>
              <a:t>영역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681" y="383365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Heap </a:t>
            </a:r>
            <a:r>
              <a:rPr lang="ko-KR" altLang="en-US" sz="1400" b="1" dirty="0"/>
              <a:t>영역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530" y="5563037"/>
            <a:ext cx="105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Stack </a:t>
            </a:r>
            <a:r>
              <a:rPr lang="ko-KR" altLang="en-US" sz="1400" b="1" dirty="0"/>
              <a:t>영역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394798" y="1732054"/>
            <a:ext cx="1227666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64693" y="3136684"/>
            <a:ext cx="1227666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80538" y="3797746"/>
            <a:ext cx="1227666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80538" y="6318026"/>
            <a:ext cx="1227666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49498" y="4480564"/>
            <a:ext cx="512" cy="25328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0"/>
          </p:cNvCxnSpPr>
          <p:nvPr/>
        </p:nvCxnSpPr>
        <p:spPr>
          <a:xfrm flipV="1">
            <a:off x="836784" y="5319808"/>
            <a:ext cx="188" cy="2432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8497" y="4044831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객체</a:t>
            </a:r>
            <a:r>
              <a:rPr lang="en-US" altLang="ko-KR" sz="1200" dirty="0"/>
              <a:t>,</a:t>
            </a:r>
          </a:p>
          <a:p>
            <a:pPr algn="ctr"/>
            <a:r>
              <a:rPr lang="ko-KR" altLang="en-US" sz="1200" dirty="0"/>
              <a:t>동적할당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malloc</a:t>
            </a:r>
            <a:r>
              <a:rPr lang="en-US" altLang="ko-KR" sz="1200" dirty="0"/>
              <a:t>…)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6152" y="5856361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지역변수</a:t>
            </a:r>
            <a:endParaRPr lang="en-US" altLang="ko-KR" sz="1200" dirty="0"/>
          </a:p>
          <a:p>
            <a:pPr algn="ctr"/>
            <a:r>
              <a:rPr lang="ko-KR" altLang="en-US" sz="1200" dirty="0"/>
              <a:t>전달인자 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01965" y="6007168"/>
            <a:ext cx="1656184" cy="310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08730" y="5647128"/>
            <a:ext cx="1656184" cy="310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08730" y="5287088"/>
            <a:ext cx="1656184" cy="310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08730" y="4912928"/>
            <a:ext cx="1656184" cy="310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buffer10]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784486" y="2043576"/>
            <a:ext cx="1512168" cy="197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command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84486" y="2240769"/>
            <a:ext cx="1512168" cy="197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command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90126" y="2451485"/>
            <a:ext cx="1512168" cy="197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command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0126" y="2648678"/>
            <a:ext cx="1512168" cy="197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command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12" idx="1"/>
            <a:endCxn id="2" idx="3"/>
          </p:cNvCxnSpPr>
          <p:nvPr/>
        </p:nvCxnSpPr>
        <p:spPr>
          <a:xfrm flipH="1" flipV="1">
            <a:off x="5296654" y="2142231"/>
            <a:ext cx="1219562" cy="13208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2" idx="1"/>
            <a:endCxn id="34" idx="3"/>
          </p:cNvCxnSpPr>
          <p:nvPr/>
        </p:nvCxnSpPr>
        <p:spPr>
          <a:xfrm flipH="1" flipV="1">
            <a:off x="5296654" y="2339424"/>
            <a:ext cx="1219562" cy="11236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1"/>
            <a:endCxn id="35" idx="3"/>
          </p:cNvCxnSpPr>
          <p:nvPr/>
        </p:nvCxnSpPr>
        <p:spPr>
          <a:xfrm flipH="1" flipV="1">
            <a:off x="5302294" y="2550140"/>
            <a:ext cx="1213922" cy="9129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2" idx="1"/>
            <a:endCxn id="36" idx="3"/>
          </p:cNvCxnSpPr>
          <p:nvPr/>
        </p:nvCxnSpPr>
        <p:spPr>
          <a:xfrm flipH="1" flipV="1">
            <a:off x="5302294" y="2747333"/>
            <a:ext cx="1213922" cy="7157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18782" y="3877099"/>
            <a:ext cx="38667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pc</a:t>
            </a:r>
            <a:r>
              <a:rPr lang="ko-KR" altLang="en-US" sz="1400" dirty="0"/>
              <a:t>레지스터</a:t>
            </a:r>
            <a:r>
              <a:rPr lang="en-US" altLang="ko-KR" sz="1400" dirty="0"/>
              <a:t>(Program Counter)</a:t>
            </a:r>
            <a:r>
              <a:rPr lang="ko-KR" altLang="en-US" sz="1400" dirty="0"/>
              <a:t>가 </a:t>
            </a:r>
            <a:endParaRPr lang="en-US" altLang="ko-KR" sz="1400" dirty="0"/>
          </a:p>
          <a:p>
            <a:r>
              <a:rPr lang="en-US" altLang="ko-KR" sz="1400" dirty="0"/>
              <a:t>main </a:t>
            </a:r>
            <a:r>
              <a:rPr lang="ko-KR" altLang="en-US" sz="1400" dirty="0"/>
              <a:t>프로그램의 명령어를 </a:t>
            </a:r>
            <a:endParaRPr lang="en-US" altLang="ko-KR" sz="1400" dirty="0"/>
          </a:p>
          <a:p>
            <a:r>
              <a:rPr lang="ko-KR" altLang="en-US" sz="1400" dirty="0"/>
              <a:t>수행하다가 함수를 만나게 되면</a:t>
            </a:r>
            <a:endParaRPr lang="en-US" altLang="ko-KR" sz="1400" dirty="0"/>
          </a:p>
          <a:p>
            <a:r>
              <a:rPr lang="ko-KR" altLang="en-US" sz="1400" dirty="0"/>
              <a:t>함수의 명령어를 수행해야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함수의 수행을 완료하고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main</a:t>
            </a:r>
            <a:r>
              <a:rPr lang="ko-KR" altLang="en-US" sz="1400" dirty="0"/>
              <a:t>으로 돌아가려면</a:t>
            </a:r>
            <a:r>
              <a:rPr lang="en-US" altLang="ko-KR" sz="1400" dirty="0"/>
              <a:t>, main</a:t>
            </a:r>
            <a:r>
              <a:rPr lang="ko-KR" altLang="en-US" sz="1400" dirty="0"/>
              <a:t>을 떠나기 전에</a:t>
            </a:r>
            <a:endParaRPr lang="en-US" altLang="ko-KR" sz="1400" dirty="0"/>
          </a:p>
          <a:p>
            <a:r>
              <a:rPr lang="ko-KR" altLang="en-US" sz="1400" dirty="0"/>
              <a:t>돌아갈 위치를 </a:t>
            </a:r>
            <a:r>
              <a:rPr lang="ko-KR" altLang="en-US" sz="1400" dirty="0" err="1"/>
              <a:t>어디엔가</a:t>
            </a:r>
            <a:r>
              <a:rPr lang="ko-KR" altLang="en-US" sz="1400" dirty="0"/>
              <a:t> 써 놓아야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앞과 마찬가지로 스택에 써 놓고 운영한다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34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(1/14)</a:t>
            </a:r>
            <a:endParaRPr lang="ko-KR" altLang="en-US" b="1" dirty="0"/>
          </a:p>
        </p:txBody>
      </p:sp>
      <p:grpSp>
        <p:nvGrpSpPr>
          <p:cNvPr id="27" name="그룹 10"/>
          <p:cNvGrpSpPr>
            <a:grpSpLocks/>
          </p:cNvGrpSpPr>
          <p:nvPr/>
        </p:nvGrpSpPr>
        <p:grpSpPr bwMode="auto">
          <a:xfrm>
            <a:off x="271463" y="2338388"/>
            <a:ext cx="252412" cy="304800"/>
            <a:chOff x="276807" y="3391674"/>
            <a:chExt cx="252000" cy="304604"/>
          </a:xfrm>
        </p:grpSpPr>
        <p:sp>
          <p:nvSpPr>
            <p:cNvPr id="31" name="직사각형 11"/>
            <p:cNvSpPr>
              <a:spLocks noChangeArrowheads="1"/>
            </p:cNvSpPr>
            <p:nvPr/>
          </p:nvSpPr>
          <p:spPr bwMode="auto">
            <a:xfrm>
              <a:off x="304800" y="3446621"/>
              <a:ext cx="216000" cy="216000"/>
            </a:xfrm>
            <a:prstGeom prst="rect">
              <a:avLst/>
            </a:prstGeom>
            <a:solidFill>
              <a:srgbClr val="663300"/>
            </a:solidFill>
            <a:ln w="6350" algn="ctr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ko-KR" altLang="en-US" b="0">
                <a:solidFill>
                  <a:srgbClr val="1D494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32" name="TextBox 12"/>
            <p:cNvSpPr txBox="1">
              <a:spLocks noChangeArrowheads="1"/>
            </p:cNvSpPr>
            <p:nvPr/>
          </p:nvSpPr>
          <p:spPr bwMode="auto">
            <a:xfrm>
              <a:off x="276807" y="3391674"/>
              <a:ext cx="252000" cy="304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1400" b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3" name="모서리가 둥근 직사각형 11"/>
          <p:cNvSpPr>
            <a:spLocks noChangeArrowheads="1"/>
          </p:cNvSpPr>
          <p:nvPr/>
        </p:nvSpPr>
        <p:spPr bwMode="auto">
          <a:xfrm>
            <a:off x="609600" y="2743200"/>
            <a:ext cx="7086600" cy="3810000"/>
          </a:xfrm>
          <a:prstGeom prst="roundRect">
            <a:avLst>
              <a:gd name="adj" fmla="val 12565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latinLnBrk="1">
              <a:spcBef>
                <a:spcPct val="20000"/>
              </a:spcBef>
              <a:spcAft>
                <a:spcPts val="200"/>
              </a:spcAft>
              <a:buClr>
                <a:srgbClr val="984807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lnSpc>
                <a:spcPct val="114000"/>
              </a:lnSpc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77933C"/>
              </a:buClr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sample.c  </a:t>
            </a:r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소스</a:t>
            </a:r>
            <a:endParaRPr kumimoji="0"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void main() {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int c;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c=function(1, 2);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int function(int a, int b){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char buffer[10];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a=a+b;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return a;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8" name="내용 개체 틀 5"/>
          <p:cNvSpPr txBox="1">
            <a:spLocks/>
          </p:cNvSpPr>
          <p:nvPr/>
        </p:nvSpPr>
        <p:spPr>
          <a:xfrm>
            <a:off x="299502" y="743122"/>
            <a:ext cx="8686800" cy="1277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300">
              <a:latin typeface="맑은 고딕" panose="020B0503020000020004" pitchFamily="50" charset="-127"/>
            </a:endParaRPr>
          </a:p>
          <a:p>
            <a:pPr marL="604838" lvl="1" indent="-147638">
              <a:buFont typeface="Wingdings" panose="05000000000000000000" pitchFamily="2" charset="2"/>
              <a:buNone/>
            </a:pPr>
            <a:endParaRPr lang="en-US" altLang="ko-KR" sz="14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0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r>
              <a:rPr lang="en-US" altLang="ko-KR" sz="1900">
                <a:latin typeface="맑은 고딕" panose="020B0503020000020004" pitchFamily="50" charset="-127"/>
              </a:rPr>
              <a:t>C </a:t>
            </a:r>
            <a:r>
              <a:rPr lang="ko-KR" altLang="en-US" sz="1900">
                <a:latin typeface="맑은 고딕" panose="020B0503020000020004" pitchFamily="50" charset="-127"/>
              </a:rPr>
              <a:t>언어로 작성된 간단한 프로그램을 기반으로 컴퓨터 내부에서 처리되는</a:t>
            </a:r>
            <a:endParaRPr lang="en-US" altLang="ko-KR" sz="1900">
              <a:latin typeface="맑은 고딕" panose="020B0503020000020004" pitchFamily="50" charset="-127"/>
            </a:endParaRPr>
          </a:p>
          <a:p>
            <a:pPr marL="0" indent="0">
              <a:spcAft>
                <a:spcPct val="0"/>
              </a:spcAft>
              <a:buNone/>
            </a:pPr>
            <a:r>
              <a:rPr lang="en-US" altLang="ko-KR" sz="1900">
                <a:latin typeface="맑은 고딕" panose="020B0503020000020004" pitchFamily="50" charset="-127"/>
              </a:rPr>
              <a:t>  </a:t>
            </a:r>
            <a:r>
              <a:rPr lang="ko-KR" altLang="en-US" sz="1900">
                <a:latin typeface="맑은 고딕" panose="020B0503020000020004" pitchFamily="50" charset="-127"/>
              </a:rPr>
              <a:t> 과정을 추적하여 보자</a:t>
            </a:r>
            <a:endParaRPr lang="en-US" altLang="ko-KR" sz="19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900">
              <a:latin typeface="맑은 고딕" panose="020B0503020000020004" pitchFamily="50" charset="-127"/>
            </a:endParaRPr>
          </a:p>
          <a:p>
            <a:pPr marL="0" indent="0">
              <a:spcAft>
                <a:spcPct val="0"/>
              </a:spcAft>
              <a:buNone/>
            </a:pPr>
            <a:r>
              <a:rPr lang="en-US" altLang="ko-KR" sz="1900">
                <a:latin typeface="맑은 고딕" panose="020B0503020000020004" pitchFamily="50" charset="-127"/>
              </a:rPr>
              <a:t>    SAMPLE.C </a:t>
            </a:r>
            <a:r>
              <a:rPr lang="ko-KR" altLang="en-US" sz="1900">
                <a:latin typeface="맑은 고딕" panose="020B0503020000020004" pitchFamily="50" charset="-127"/>
              </a:rPr>
              <a:t>의 어셈블리어 코드 획득</a:t>
            </a:r>
            <a:r>
              <a:rPr lang="en-US" altLang="ko-KR" sz="1900">
                <a:latin typeface="맑은 고딕" panose="020B0503020000020004" pitchFamily="50" charset="-127"/>
              </a:rPr>
              <a:t>(1)</a:t>
            </a: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9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9584" y="332656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Windows </a:t>
            </a:r>
            <a:r>
              <a:rPr lang="ko-KR" altLang="en-US" b="1" dirty="0"/>
              <a:t>에서의 유니코드</a:t>
            </a:r>
            <a:r>
              <a:rPr lang="en-US" altLang="ko-KR" b="1" dirty="0"/>
              <a:t>(</a:t>
            </a:r>
            <a:r>
              <a:rPr lang="en-US" altLang="ko-KR" b="1" dirty="0" err="1"/>
              <a:t>UniCode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6745" y="1016843"/>
            <a:ext cx="780854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[ </a:t>
            </a:r>
            <a:r>
              <a:rPr lang="ko-KR" altLang="en-US" b="1" dirty="0"/>
              <a:t>왜 중요한가 </a:t>
            </a:r>
            <a:r>
              <a:rPr lang="en-US" altLang="ko-KR" b="1" dirty="0"/>
              <a:t>?]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컴퓨터에서 자료를 저장할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사용할 수 있는 방법은 아래의 세가지 이다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문자인 경우 </a:t>
            </a:r>
            <a:r>
              <a:rPr lang="en-US" altLang="ko-KR" sz="1400" dirty="0"/>
              <a:t>: ASC </a:t>
            </a:r>
            <a:r>
              <a:rPr lang="ko-KR" altLang="en-US" sz="1400" dirty="0"/>
              <a:t>코드로 변환하여 저장하는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숫자인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그대로 이진수로 바꾸어 저장하는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이미지 데이터인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픽셀당</a:t>
            </a:r>
            <a:r>
              <a:rPr lang="en-US" altLang="ko-KR" sz="1400" dirty="0"/>
              <a:t>, </a:t>
            </a:r>
            <a:r>
              <a:rPr lang="ko-KR" altLang="en-US" sz="1400" dirty="0"/>
              <a:t>정해진 규정대로 이진수로 변환하여 그대로 저장 하는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컴퓨터가 발전하면서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문자를 다루어야 하는 필요성이 증가했다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</a:t>
            </a:r>
            <a:r>
              <a:rPr lang="ko-KR" altLang="en-US" b="1" dirty="0">
                <a:sym typeface="Wingdings" panose="05000000000000000000" pitchFamily="2" charset="2"/>
              </a:rPr>
              <a:t>이때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문자를 어떻게 변환해야 하는 가가 중요한 문제로 대두되었다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ko-KR" altLang="en-US" b="1" dirty="0">
                <a:sym typeface="Wingdings" panose="05000000000000000000" pitchFamily="2" charset="2"/>
              </a:rPr>
              <a:t>컴퓨터에서 문자를 다루는 방법 </a:t>
            </a:r>
            <a:r>
              <a:rPr lang="en-US" altLang="ko-KR" b="1" dirty="0">
                <a:sym typeface="Wingdings" panose="05000000000000000000" pitchFamily="2" charset="2"/>
              </a:rPr>
              <a:t>]: </a:t>
            </a:r>
            <a:r>
              <a:rPr lang="ko-KR" altLang="en-US" b="1" dirty="0">
                <a:sym typeface="Wingdings" panose="05000000000000000000" pitchFamily="2" charset="2"/>
              </a:rPr>
              <a:t>각각 별도의 함수가 있다</a:t>
            </a:r>
            <a:r>
              <a:rPr lang="en-US" altLang="ko-KR" b="1" dirty="0">
                <a:sym typeface="Wingdings" panose="05000000000000000000" pitchFamily="2" charset="2"/>
              </a:rPr>
              <a:t>….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ym typeface="Wingdings" panose="05000000000000000000" pitchFamily="2" charset="2"/>
              </a:rPr>
              <a:t>SBCS(Single Byte Character Set) : </a:t>
            </a:r>
            <a:r>
              <a:rPr lang="ko-KR" altLang="en-US" sz="1600" dirty="0">
                <a:sym typeface="Wingdings" panose="05000000000000000000" pitchFamily="2" charset="2"/>
              </a:rPr>
              <a:t>문자를 표현할 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한 바이트만을 사용함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ym typeface="Wingdings" panose="05000000000000000000" pitchFamily="2" charset="2"/>
              </a:rPr>
              <a:t>MBCS(Multi Byte Character Set) : </a:t>
            </a:r>
            <a:r>
              <a:rPr lang="ko-KR" altLang="en-US" sz="1600" dirty="0">
                <a:sym typeface="Wingdings" panose="05000000000000000000" pitchFamily="2" charset="2"/>
              </a:rPr>
              <a:t>문자를 표현할 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다양한 바이트를 사용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sym typeface="Wingdings" panose="05000000000000000000" pitchFamily="2" charset="2"/>
              </a:rPr>
              <a:t>어떤 문자는 </a:t>
            </a: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바이트로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어떤 분자는 </a:t>
            </a:r>
            <a:r>
              <a:rPr lang="en-US" altLang="ko-KR" sz="1600" dirty="0">
                <a:sym typeface="Wingdings" panose="05000000000000000000" pitchFamily="2" charset="2"/>
              </a:rPr>
              <a:t>2 </a:t>
            </a:r>
            <a:r>
              <a:rPr lang="ko-KR" altLang="en-US" sz="1600" dirty="0">
                <a:sym typeface="Wingdings" panose="05000000000000000000" pitchFamily="2" charset="2"/>
              </a:rPr>
              <a:t>바이트로 표현한다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ym typeface="Wingdings" panose="05000000000000000000" pitchFamily="2" charset="2"/>
              </a:rPr>
              <a:t>WBCS(Wide Byte Character Set) : </a:t>
            </a:r>
            <a:r>
              <a:rPr lang="ko-KR" altLang="en-US" sz="1600" dirty="0">
                <a:sym typeface="Wingdings" panose="05000000000000000000" pitchFamily="2" charset="2"/>
              </a:rPr>
              <a:t>유니코드 방식으로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모든 문자를 </a:t>
            </a:r>
            <a:r>
              <a:rPr lang="en-US" altLang="ko-KR" sz="1600" dirty="0">
                <a:sym typeface="Wingdings" panose="05000000000000000000" pitchFamily="2" charset="2"/>
              </a:rPr>
              <a:t>2 </a:t>
            </a:r>
            <a:r>
              <a:rPr lang="ko-KR" altLang="en-US" sz="1600" dirty="0">
                <a:sym typeface="Wingdings" panose="05000000000000000000" pitchFamily="2" charset="2"/>
              </a:rPr>
              <a:t>바이트로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       </a:t>
            </a:r>
            <a:r>
              <a:rPr lang="ko-KR" altLang="en-US" sz="1600" dirty="0">
                <a:sym typeface="Wingdings" panose="05000000000000000000" pitchFamily="2" charset="2"/>
              </a:rPr>
              <a:t>처리한다</a:t>
            </a:r>
            <a:r>
              <a:rPr lang="en-US" altLang="ko-KR" sz="1600" dirty="0">
                <a:sym typeface="Wingdings" panose="05000000000000000000" pitchFamily="2" charset="2"/>
              </a:rPr>
              <a:t>(ex. VC</a:t>
            </a:r>
            <a:r>
              <a:rPr lang="ko-KR" altLang="en-US" sz="1600" dirty="0">
                <a:sym typeface="Wingdings" panose="05000000000000000000" pitchFamily="2" charset="2"/>
              </a:rPr>
              <a:t>의 경우 함수 앞에 </a:t>
            </a:r>
            <a:r>
              <a:rPr lang="en-US" altLang="ko-KR" sz="1600" dirty="0">
                <a:sym typeface="Wingdings" panose="05000000000000000000" pitchFamily="2" charset="2"/>
              </a:rPr>
              <a:t>_t</a:t>
            </a:r>
            <a:r>
              <a:rPr lang="ko-KR" altLang="en-US" sz="1600" dirty="0">
                <a:sym typeface="Wingdings" panose="05000000000000000000" pitchFamily="2" charset="2"/>
              </a:rPr>
              <a:t>를 붙여서 구분한다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80030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(2/14)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3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r>
              <a:rPr lang="en-US" altLang="ko-KR" sz="1600">
                <a:latin typeface="맑은 고딕" panose="020B0503020000020004" pitchFamily="50" charset="-127"/>
              </a:rPr>
              <a:t>SAMPLE.C </a:t>
            </a:r>
            <a:r>
              <a:rPr lang="ko-KR" altLang="en-US" sz="1600">
                <a:latin typeface="맑은 고딕" panose="020B0503020000020004" pitchFamily="50" charset="-127"/>
              </a:rPr>
              <a:t>의 어셈블리어 코드 획득</a:t>
            </a:r>
            <a:r>
              <a:rPr lang="en-US" altLang="ko-KR" sz="1600">
                <a:latin typeface="맑은 고딕" panose="020B0503020000020004" pitchFamily="50" charset="-127"/>
              </a:rPr>
              <a:t>(2)</a:t>
            </a: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sample.c </a:t>
            </a:r>
            <a:r>
              <a:rPr lang="ko-KR" altLang="en-US" sz="1600">
                <a:latin typeface="맑은 고딕" panose="020B0503020000020004" pitchFamily="50" charset="-127"/>
              </a:rPr>
              <a:t>프로그램을 어셈블러로 컴파일하면 아래와 같은 형태의 어셈블러 코드를 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</a:t>
            </a:r>
            <a:r>
              <a:rPr lang="ko-KR" altLang="en-US" sz="1600">
                <a:latin typeface="맑은 고딕" panose="020B0503020000020004" pitchFamily="50" charset="-127"/>
              </a:rPr>
              <a:t>얻는다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grpSp>
        <p:nvGrpSpPr>
          <p:cNvPr id="6" name="그룹 10"/>
          <p:cNvGrpSpPr>
            <a:grpSpLocks/>
          </p:cNvGrpSpPr>
          <p:nvPr/>
        </p:nvGrpSpPr>
        <p:grpSpPr bwMode="auto">
          <a:xfrm>
            <a:off x="304800" y="1066800"/>
            <a:ext cx="252413" cy="304800"/>
            <a:chOff x="276807" y="3391676"/>
            <a:chExt cx="252000" cy="304604"/>
          </a:xfrm>
        </p:grpSpPr>
        <p:sp>
          <p:nvSpPr>
            <p:cNvPr id="7" name="직사각형 11"/>
            <p:cNvSpPr>
              <a:spLocks noChangeArrowheads="1"/>
            </p:cNvSpPr>
            <p:nvPr/>
          </p:nvSpPr>
          <p:spPr bwMode="auto">
            <a:xfrm>
              <a:off x="304800" y="3446621"/>
              <a:ext cx="216000" cy="216000"/>
            </a:xfrm>
            <a:prstGeom prst="rect">
              <a:avLst/>
            </a:prstGeom>
            <a:solidFill>
              <a:srgbClr val="663300"/>
            </a:solidFill>
            <a:ln w="6350" algn="ctr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ko-KR" altLang="en-US" b="0">
                <a:solidFill>
                  <a:srgbClr val="1D494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276807" y="3391676"/>
              <a:ext cx="252000" cy="304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1400" b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모서리가 둥근 직사각형 11"/>
          <p:cNvSpPr>
            <a:spLocks noChangeArrowheads="1"/>
          </p:cNvSpPr>
          <p:nvPr/>
        </p:nvSpPr>
        <p:spPr bwMode="auto">
          <a:xfrm>
            <a:off x="609600" y="2362200"/>
            <a:ext cx="7086600" cy="4191000"/>
          </a:xfrm>
          <a:prstGeom prst="roundRect">
            <a:avLst>
              <a:gd name="adj" fmla="val 12565"/>
            </a:avLst>
          </a:prstGeom>
          <a:noFill/>
          <a:ln w="25400" algn="ctr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latinLnBrk="1">
              <a:spcBef>
                <a:spcPct val="20000"/>
              </a:spcBef>
              <a:spcAft>
                <a:spcPts val="200"/>
              </a:spcAft>
              <a:buClr>
                <a:srgbClr val="984807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lnSpc>
                <a:spcPct val="114000"/>
              </a:lnSpc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77933C"/>
              </a:buClr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sample.a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.file 		"sample.c"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.version 	"01.01"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gcc2_compiled.:             //gcc</a:t>
            </a:r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로 컴파일 했다는 의미</a:t>
            </a:r>
            <a:endParaRPr kumimoji="0"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.text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.align 4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.globl main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.type 	main,@function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main: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pushl 	%ebp 		➊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movl 	%esp,%ebp 	➋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subl 	$4,%esp 		➌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pushl 	$2 		➍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pushl 	$1 		➎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call 	function 		➏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addl 	$8,%esp 􂂦</a:t>
            </a:r>
            <a:endParaRPr kumimoji="0"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movl 	%eax,%eax 􂂧</a:t>
            </a:r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4419600" y="6019800"/>
            <a:ext cx="381000" cy="246063"/>
            <a:chOff x="3792" y="1536"/>
            <a:chExt cx="240" cy="155"/>
          </a:xfrm>
        </p:grpSpPr>
        <p:sp>
          <p:nvSpPr>
            <p:cNvPr id="11" name="타원 22"/>
            <p:cNvSpPr>
              <a:spLocks noChangeArrowheads="1"/>
            </p:cNvSpPr>
            <p:nvPr/>
          </p:nvSpPr>
          <p:spPr bwMode="auto">
            <a:xfrm>
              <a:off x="3853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2" y="1536"/>
              <a:ext cx="240" cy="1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  <a:ea typeface="+mn-ea"/>
                </a:rPr>
                <a:t>17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4448175" y="6257925"/>
            <a:ext cx="381000" cy="246063"/>
            <a:chOff x="4128" y="1536"/>
            <a:chExt cx="240" cy="155"/>
          </a:xfrm>
        </p:grpSpPr>
        <p:sp>
          <p:nvSpPr>
            <p:cNvPr id="14" name="타원 73"/>
            <p:cNvSpPr>
              <a:spLocks noChangeArrowheads="1"/>
            </p:cNvSpPr>
            <p:nvPr/>
          </p:nvSpPr>
          <p:spPr bwMode="auto">
            <a:xfrm>
              <a:off x="4177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28" y="1536"/>
              <a:ext cx="240" cy="1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  <a:ea typeface="+mn-ea"/>
                </a:rPr>
                <a:t>18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4858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(3/14)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3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r>
              <a:rPr lang="en-US" altLang="ko-KR" sz="1600">
                <a:latin typeface="맑은 고딕" panose="020B0503020000020004" pitchFamily="50" charset="-127"/>
              </a:rPr>
              <a:t>SAMPLE.C </a:t>
            </a:r>
            <a:r>
              <a:rPr lang="ko-KR" altLang="en-US" sz="1600">
                <a:latin typeface="맑은 고딕" panose="020B0503020000020004" pitchFamily="50" charset="-127"/>
              </a:rPr>
              <a:t>의 어셈블리어 코드 획득</a:t>
            </a:r>
            <a:r>
              <a:rPr lang="en-US" altLang="ko-KR" sz="1600">
                <a:latin typeface="맑은 고딕" panose="020B0503020000020004" pitchFamily="50" charset="-127"/>
              </a:rPr>
              <a:t>(3)</a:t>
            </a: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ko-KR" altLang="en-US" sz="1600">
                <a:latin typeface="맑은 고딕" panose="020B0503020000020004" pitchFamily="50" charset="-127"/>
              </a:rPr>
              <a:t>     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grpSp>
        <p:nvGrpSpPr>
          <p:cNvPr id="6" name="그룹 10"/>
          <p:cNvGrpSpPr>
            <a:grpSpLocks/>
          </p:cNvGrpSpPr>
          <p:nvPr/>
        </p:nvGrpSpPr>
        <p:grpSpPr bwMode="auto">
          <a:xfrm>
            <a:off x="304800" y="1066800"/>
            <a:ext cx="252413" cy="304800"/>
            <a:chOff x="276807" y="3391676"/>
            <a:chExt cx="252000" cy="304604"/>
          </a:xfrm>
        </p:grpSpPr>
        <p:sp>
          <p:nvSpPr>
            <p:cNvPr id="7" name="직사각형 11"/>
            <p:cNvSpPr>
              <a:spLocks noChangeArrowheads="1"/>
            </p:cNvSpPr>
            <p:nvPr/>
          </p:nvSpPr>
          <p:spPr bwMode="auto">
            <a:xfrm>
              <a:off x="304800" y="3446621"/>
              <a:ext cx="216000" cy="216000"/>
            </a:xfrm>
            <a:prstGeom prst="rect">
              <a:avLst/>
            </a:prstGeom>
            <a:solidFill>
              <a:srgbClr val="663300"/>
            </a:solidFill>
            <a:ln w="6350" algn="ctr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ko-KR" altLang="en-US" b="0">
                <a:solidFill>
                  <a:srgbClr val="1D494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276807" y="3391676"/>
              <a:ext cx="252000" cy="304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1400" b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모서리가 둥근 직사각형 11"/>
          <p:cNvSpPr>
            <a:spLocks noChangeArrowheads="1"/>
          </p:cNvSpPr>
          <p:nvPr/>
        </p:nvSpPr>
        <p:spPr bwMode="auto">
          <a:xfrm>
            <a:off x="609600" y="1447800"/>
            <a:ext cx="7086600" cy="5105400"/>
          </a:xfrm>
          <a:prstGeom prst="roundRect">
            <a:avLst>
              <a:gd name="adj" fmla="val 12565"/>
            </a:avLst>
          </a:prstGeom>
          <a:noFill/>
          <a:ln w="25400" algn="ctr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 latinLnBrk="1">
              <a:spcBef>
                <a:spcPct val="20000"/>
              </a:spcBef>
              <a:spcAft>
                <a:spcPts val="200"/>
              </a:spcAft>
              <a:buClr>
                <a:srgbClr val="984807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lnSpc>
                <a:spcPct val="114000"/>
              </a:lnSpc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77933C"/>
              </a:buClr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movl %eax,-4(%ebp) 􂂨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.L1: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leave</a:t>
            </a:r>
            <a:r>
              <a:rPr kumimoji="0"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􂂩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ret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.Lfe1: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.size 	main,.Lfe1-main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.align 4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.globl function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.type 	function,@function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function: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pushl 	%ebp 			➐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movl 	%esp,%ebp 			➑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subl 	$12,%esp 			➒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movl 	12(%ebp),%eax		➓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addl 	%eax,8(%ebp) 􂂠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movl 	8(%ebp),%edx 􂂡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movl 	%edx,%eax 􂂢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jmp .L2 􂂣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.p2align 4,,7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.L2: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leave 􂂤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ret 􂂥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.Lfe2: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.size 	function,.Lfe2-function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.ident 	"GCC: (GNU) egcs-2.91.66 19990314/Linux (egcs-1.1.2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	release)"</a:t>
            </a: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5334000" y="1600200"/>
            <a:ext cx="381000" cy="244475"/>
            <a:chOff x="3792" y="1536"/>
            <a:chExt cx="240" cy="154"/>
          </a:xfrm>
        </p:grpSpPr>
        <p:sp>
          <p:nvSpPr>
            <p:cNvPr id="11" name="타원 22"/>
            <p:cNvSpPr>
              <a:spLocks noChangeArrowheads="1"/>
            </p:cNvSpPr>
            <p:nvPr/>
          </p:nvSpPr>
          <p:spPr bwMode="auto">
            <a:xfrm>
              <a:off x="3853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3792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19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5334000" y="1981200"/>
            <a:ext cx="381000" cy="244475"/>
            <a:chOff x="3792" y="1536"/>
            <a:chExt cx="240" cy="154"/>
          </a:xfrm>
        </p:grpSpPr>
        <p:sp>
          <p:nvSpPr>
            <p:cNvPr id="14" name="타원 22"/>
            <p:cNvSpPr>
              <a:spLocks noChangeArrowheads="1"/>
            </p:cNvSpPr>
            <p:nvPr/>
          </p:nvSpPr>
          <p:spPr bwMode="auto">
            <a:xfrm>
              <a:off x="3853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15" name="TextBox 23"/>
            <p:cNvSpPr txBox="1">
              <a:spLocks noChangeArrowheads="1"/>
            </p:cNvSpPr>
            <p:nvPr/>
          </p:nvSpPr>
          <p:spPr bwMode="auto">
            <a:xfrm>
              <a:off x="3792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20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5334000" y="2219325"/>
            <a:ext cx="381000" cy="244475"/>
            <a:chOff x="3792" y="1536"/>
            <a:chExt cx="240" cy="154"/>
          </a:xfrm>
        </p:grpSpPr>
        <p:sp>
          <p:nvSpPr>
            <p:cNvPr id="17" name="타원 22"/>
            <p:cNvSpPr>
              <a:spLocks noChangeArrowheads="1"/>
            </p:cNvSpPr>
            <p:nvPr/>
          </p:nvSpPr>
          <p:spPr bwMode="auto">
            <a:xfrm>
              <a:off x="3853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18" name="TextBox 23"/>
            <p:cNvSpPr txBox="1">
              <a:spLocks noChangeArrowheads="1"/>
            </p:cNvSpPr>
            <p:nvPr/>
          </p:nvSpPr>
          <p:spPr bwMode="auto">
            <a:xfrm>
              <a:off x="3792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21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5362575" y="4162425"/>
            <a:ext cx="361950" cy="244475"/>
            <a:chOff x="3792" y="1536"/>
            <a:chExt cx="240" cy="182"/>
          </a:xfrm>
        </p:grpSpPr>
        <p:sp>
          <p:nvSpPr>
            <p:cNvPr id="20" name="타원 22"/>
            <p:cNvSpPr>
              <a:spLocks noChangeArrowheads="1"/>
            </p:cNvSpPr>
            <p:nvPr/>
          </p:nvSpPr>
          <p:spPr bwMode="auto">
            <a:xfrm>
              <a:off x="3853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3792" y="1536"/>
              <a:ext cx="2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11</a:t>
              </a:r>
            </a:p>
          </p:txBody>
        </p:sp>
      </p:grpSp>
      <p:grpSp>
        <p:nvGrpSpPr>
          <p:cNvPr id="22" name="Group 32"/>
          <p:cNvGrpSpPr>
            <a:grpSpLocks/>
          </p:cNvGrpSpPr>
          <p:nvPr/>
        </p:nvGrpSpPr>
        <p:grpSpPr bwMode="auto">
          <a:xfrm>
            <a:off x="5362575" y="4352925"/>
            <a:ext cx="361950" cy="244475"/>
            <a:chOff x="3792" y="1536"/>
            <a:chExt cx="240" cy="182"/>
          </a:xfrm>
        </p:grpSpPr>
        <p:sp>
          <p:nvSpPr>
            <p:cNvPr id="23" name="타원 22"/>
            <p:cNvSpPr>
              <a:spLocks noChangeArrowheads="1"/>
            </p:cNvSpPr>
            <p:nvPr/>
          </p:nvSpPr>
          <p:spPr bwMode="auto">
            <a:xfrm>
              <a:off x="3853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3792" y="1536"/>
              <a:ext cx="2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12</a:t>
              </a:r>
            </a:p>
          </p:txBody>
        </p:sp>
      </p:grp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5381625" y="4533900"/>
            <a:ext cx="361950" cy="244475"/>
            <a:chOff x="3792" y="1536"/>
            <a:chExt cx="240" cy="182"/>
          </a:xfrm>
        </p:grpSpPr>
        <p:sp>
          <p:nvSpPr>
            <p:cNvPr id="26" name="타원 22"/>
            <p:cNvSpPr>
              <a:spLocks noChangeArrowheads="1"/>
            </p:cNvSpPr>
            <p:nvPr/>
          </p:nvSpPr>
          <p:spPr bwMode="auto">
            <a:xfrm>
              <a:off x="3853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27" name="TextBox 23"/>
            <p:cNvSpPr txBox="1">
              <a:spLocks noChangeArrowheads="1"/>
            </p:cNvSpPr>
            <p:nvPr/>
          </p:nvSpPr>
          <p:spPr bwMode="auto">
            <a:xfrm>
              <a:off x="3792" y="1536"/>
              <a:ext cx="2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13</a:t>
              </a:r>
            </a:p>
          </p:txBody>
        </p:sp>
      </p:grpSp>
      <p:grpSp>
        <p:nvGrpSpPr>
          <p:cNvPr id="28" name="Group 38"/>
          <p:cNvGrpSpPr>
            <a:grpSpLocks/>
          </p:cNvGrpSpPr>
          <p:nvPr/>
        </p:nvGrpSpPr>
        <p:grpSpPr bwMode="auto">
          <a:xfrm>
            <a:off x="5372100" y="4724400"/>
            <a:ext cx="361950" cy="244475"/>
            <a:chOff x="3792" y="1536"/>
            <a:chExt cx="240" cy="182"/>
          </a:xfrm>
        </p:grpSpPr>
        <p:sp>
          <p:nvSpPr>
            <p:cNvPr id="29" name="타원 22"/>
            <p:cNvSpPr>
              <a:spLocks noChangeArrowheads="1"/>
            </p:cNvSpPr>
            <p:nvPr/>
          </p:nvSpPr>
          <p:spPr bwMode="auto">
            <a:xfrm>
              <a:off x="3853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30" name="TextBox 23"/>
            <p:cNvSpPr txBox="1">
              <a:spLocks noChangeArrowheads="1"/>
            </p:cNvSpPr>
            <p:nvPr/>
          </p:nvSpPr>
          <p:spPr bwMode="auto">
            <a:xfrm>
              <a:off x="3792" y="1536"/>
              <a:ext cx="2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14</a:t>
              </a:r>
            </a:p>
          </p:txBody>
        </p:sp>
      </p:grpSp>
      <p:grpSp>
        <p:nvGrpSpPr>
          <p:cNvPr id="31" name="Group 41"/>
          <p:cNvGrpSpPr>
            <a:grpSpLocks/>
          </p:cNvGrpSpPr>
          <p:nvPr/>
        </p:nvGrpSpPr>
        <p:grpSpPr bwMode="auto">
          <a:xfrm>
            <a:off x="5362575" y="5238750"/>
            <a:ext cx="361950" cy="244475"/>
            <a:chOff x="3792" y="1536"/>
            <a:chExt cx="240" cy="182"/>
          </a:xfrm>
        </p:grpSpPr>
        <p:sp>
          <p:nvSpPr>
            <p:cNvPr id="32" name="타원 22"/>
            <p:cNvSpPr>
              <a:spLocks noChangeArrowheads="1"/>
            </p:cNvSpPr>
            <p:nvPr/>
          </p:nvSpPr>
          <p:spPr bwMode="auto">
            <a:xfrm>
              <a:off x="3853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33" name="TextBox 23"/>
            <p:cNvSpPr txBox="1">
              <a:spLocks noChangeArrowheads="1"/>
            </p:cNvSpPr>
            <p:nvPr/>
          </p:nvSpPr>
          <p:spPr bwMode="auto">
            <a:xfrm>
              <a:off x="3792" y="1536"/>
              <a:ext cx="2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</a:t>
              </a:r>
            </a:p>
          </p:txBody>
        </p:sp>
      </p:grpSp>
      <p:grpSp>
        <p:nvGrpSpPr>
          <p:cNvPr id="34" name="Group 44"/>
          <p:cNvGrpSpPr>
            <a:grpSpLocks/>
          </p:cNvGrpSpPr>
          <p:nvPr/>
        </p:nvGrpSpPr>
        <p:grpSpPr bwMode="auto">
          <a:xfrm>
            <a:off x="5362575" y="5438775"/>
            <a:ext cx="361950" cy="244475"/>
            <a:chOff x="3792" y="1536"/>
            <a:chExt cx="240" cy="182"/>
          </a:xfrm>
        </p:grpSpPr>
        <p:sp>
          <p:nvSpPr>
            <p:cNvPr id="35" name="타원 22"/>
            <p:cNvSpPr>
              <a:spLocks noChangeArrowheads="1"/>
            </p:cNvSpPr>
            <p:nvPr/>
          </p:nvSpPr>
          <p:spPr bwMode="auto">
            <a:xfrm>
              <a:off x="3853" y="1558"/>
              <a:ext cx="113" cy="1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latin typeface="돋움" panose="020B0600000101010101" pitchFamily="50" charset="-127"/>
              </a:endParaRPr>
            </a:p>
          </p:txBody>
        </p:sp>
        <p:sp>
          <p:nvSpPr>
            <p:cNvPr id="36" name="TextBox 23"/>
            <p:cNvSpPr txBox="1">
              <a:spLocks noChangeArrowheads="1"/>
            </p:cNvSpPr>
            <p:nvPr/>
          </p:nvSpPr>
          <p:spPr bwMode="auto">
            <a:xfrm>
              <a:off x="3792" y="1536"/>
              <a:ext cx="2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611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(4/14)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3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r>
              <a:rPr lang="ko-KR" altLang="en-US" sz="1600">
                <a:latin typeface="맑은 고딕" panose="020B0503020000020004" pitchFamily="50" charset="-127"/>
              </a:rPr>
              <a:t>셀 기본 코드 분석</a:t>
            </a: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	➊ pushl %ebp </a:t>
            </a:r>
          </a:p>
          <a:p>
            <a:pPr marL="604838" lvl="1" indent="-147638"/>
            <a:r>
              <a:rPr lang="ko-KR" altLang="en-US" sz="1400">
                <a:latin typeface="맑은 고딕" panose="020B0503020000020004" pitchFamily="50" charset="-127"/>
              </a:rPr>
              <a:t>최초의 프레임 포인터</a:t>
            </a:r>
            <a:r>
              <a:rPr lang="en-US" altLang="ko-KR" sz="1400">
                <a:latin typeface="맑은 고딕" panose="020B0503020000020004" pitchFamily="50" charset="-127"/>
              </a:rPr>
              <a:t>(ebp) </a:t>
            </a:r>
            <a:r>
              <a:rPr lang="ko-KR" altLang="en-US" sz="1400">
                <a:latin typeface="맑은 고딕" panose="020B0503020000020004" pitchFamily="50" charset="-127"/>
              </a:rPr>
              <a:t>값 스택에 저장</a:t>
            </a:r>
            <a:r>
              <a:rPr lang="en-US" altLang="ko-KR" sz="1400">
                <a:latin typeface="맑은 고딕" panose="020B0503020000020004" pitchFamily="50" charset="-127"/>
              </a:rPr>
              <a:t> </a:t>
            </a:r>
          </a:p>
          <a:p>
            <a:pPr marL="604838" lvl="1" indent="-147638"/>
            <a:r>
              <a:rPr lang="en-US" altLang="ko-KR" sz="1400">
                <a:latin typeface="맑은 고딕" panose="020B0503020000020004" pitchFamily="50" charset="-127"/>
              </a:rPr>
              <a:t>ebp </a:t>
            </a:r>
            <a:r>
              <a:rPr lang="ko-KR" altLang="en-US" sz="1400">
                <a:latin typeface="맑은 고딕" panose="020B0503020000020004" pitchFamily="50" charset="-127"/>
              </a:rPr>
              <a:t>바로 전에 </a:t>
            </a:r>
            <a:r>
              <a:rPr lang="en-US" altLang="ko-KR" sz="1400">
                <a:latin typeface="맑은 고딕" panose="020B0503020000020004" pitchFamily="50" charset="-127"/>
              </a:rPr>
              <a:t>ret</a:t>
            </a:r>
            <a:r>
              <a:rPr lang="ko-KR" altLang="en-US" sz="1400">
                <a:latin typeface="맑은 고딕" panose="020B0503020000020004" pitchFamily="50" charset="-127"/>
              </a:rPr>
              <a:t>가 저장</a:t>
            </a:r>
          </a:p>
          <a:p>
            <a:pPr marL="604838" lvl="1" indent="-147638"/>
            <a:r>
              <a:rPr lang="en-US" altLang="ko-KR" sz="1400">
                <a:latin typeface="맑은 고딕" panose="020B0503020000020004" pitchFamily="50" charset="-127"/>
              </a:rPr>
              <a:t>ebp</a:t>
            </a:r>
            <a:r>
              <a:rPr lang="ko-KR" altLang="en-US" sz="1400">
                <a:latin typeface="맑은 고딕" panose="020B0503020000020004" pitchFamily="50" charset="-127"/>
              </a:rPr>
              <a:t>는 함수 시작 전의 기준점이 된다</a:t>
            </a:r>
            <a:endParaRPr lang="en-US" altLang="ko-KR" sz="1400">
              <a:latin typeface="맑은 고딕" panose="020B0503020000020004" pitchFamily="50" charset="-127"/>
            </a:endParaRPr>
          </a:p>
          <a:p>
            <a:pPr marL="604838" lvl="1" indent="-147638"/>
            <a:r>
              <a:rPr lang="ko-KR" altLang="en-US" sz="1400">
                <a:latin typeface="맑은 고딕" panose="020B0503020000020004" pitchFamily="50" charset="-127"/>
              </a:rPr>
              <a:t>스택에 저장된 </a:t>
            </a:r>
            <a:r>
              <a:rPr lang="en-US" altLang="ko-KR" sz="1400">
                <a:latin typeface="맑은 고딕" panose="020B0503020000020004" pitchFamily="50" charset="-127"/>
              </a:rPr>
              <a:t>ebp</a:t>
            </a:r>
            <a:r>
              <a:rPr lang="ko-KR" altLang="en-US" sz="1400">
                <a:latin typeface="맑은 고딕" panose="020B0503020000020004" pitchFamily="50" charset="-127"/>
              </a:rPr>
              <a:t>를 </a:t>
            </a:r>
            <a:r>
              <a:rPr lang="en-US" altLang="ko-KR" sz="1400">
                <a:latin typeface="맑은 고딕" panose="020B0503020000020004" pitchFamily="50" charset="-127"/>
              </a:rPr>
              <a:t>SFP(Saved Frame Pointer)</a:t>
            </a:r>
            <a:r>
              <a:rPr lang="ko-KR" altLang="en-US" sz="1400">
                <a:latin typeface="맑은 고딕" panose="020B0503020000020004" pitchFamily="50" charset="-127"/>
              </a:rPr>
              <a:t>라고 부른다</a:t>
            </a:r>
            <a:r>
              <a:rPr lang="en-US" altLang="ko-KR" sz="1400">
                <a:latin typeface="맑은 고딕" panose="020B0503020000020004" pitchFamily="50" charset="-127"/>
              </a:rPr>
              <a:t> </a:t>
            </a:r>
          </a:p>
          <a:p>
            <a:pPr marL="604838" lvl="1" indent="-147638"/>
            <a:r>
              <a:rPr lang="en-US" altLang="ko-KR" sz="1400">
                <a:latin typeface="맑은 고딕" panose="020B0503020000020004" pitchFamily="50" charset="-127"/>
              </a:rPr>
              <a:t>ret(returnaddress)</a:t>
            </a:r>
            <a:r>
              <a:rPr lang="ko-KR" altLang="en-US" sz="1400">
                <a:latin typeface="맑은 고딕" panose="020B0503020000020004" pitchFamily="50" charset="-127"/>
              </a:rPr>
              <a:t>에는 함수 종료시 점프할 주소값 저장</a:t>
            </a:r>
            <a:endParaRPr lang="en-US" altLang="ko-KR" sz="14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grpSp>
        <p:nvGrpSpPr>
          <p:cNvPr id="6" name="그룹 10"/>
          <p:cNvGrpSpPr>
            <a:grpSpLocks/>
          </p:cNvGrpSpPr>
          <p:nvPr/>
        </p:nvGrpSpPr>
        <p:grpSpPr bwMode="auto">
          <a:xfrm>
            <a:off x="304800" y="1066800"/>
            <a:ext cx="252413" cy="304800"/>
            <a:chOff x="276807" y="3391676"/>
            <a:chExt cx="252000" cy="304604"/>
          </a:xfrm>
        </p:grpSpPr>
        <p:sp>
          <p:nvSpPr>
            <p:cNvPr id="7" name="직사각형 11"/>
            <p:cNvSpPr>
              <a:spLocks noChangeArrowheads="1"/>
            </p:cNvSpPr>
            <p:nvPr/>
          </p:nvSpPr>
          <p:spPr bwMode="auto">
            <a:xfrm>
              <a:off x="304800" y="3446621"/>
              <a:ext cx="216000" cy="216000"/>
            </a:xfrm>
            <a:prstGeom prst="rect">
              <a:avLst/>
            </a:prstGeom>
            <a:solidFill>
              <a:srgbClr val="663300"/>
            </a:solidFill>
            <a:ln w="6350" algn="ctr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ko-KR" altLang="en-US" b="0">
                <a:solidFill>
                  <a:srgbClr val="1D494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276807" y="3391676"/>
              <a:ext cx="252000" cy="304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ko-KR" altLang="en-US" sz="1400" b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9" name="Picture 8" descr="ch02-27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47244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900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(5/14)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	</a:t>
            </a:r>
            <a:r>
              <a:rPr lang="en-US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➋</a:t>
            </a:r>
            <a:r>
              <a:rPr lang="en-US" altLang="ko-KR" sz="1600">
                <a:latin typeface="맑은 고딕" panose="020B0503020000020004" pitchFamily="50" charset="-127"/>
              </a:rPr>
              <a:t> </a:t>
            </a:r>
            <a:r>
              <a:rPr lang="en-US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movl %esp, %ebp </a:t>
            </a:r>
            <a:r>
              <a:rPr lang="en-US" altLang="ko-KR" sz="1600">
                <a:latin typeface="맑은 고딕" panose="020B0503020000020004" pitchFamily="50" charset="-127"/>
              </a:rPr>
              <a:t>                            </a:t>
            </a:r>
          </a:p>
          <a:p>
            <a:pPr marL="604838" lvl="1" indent="-147638"/>
            <a:r>
              <a:rPr lang="en-US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현재의 esp 값을 EBP 레지스터에 저장</a:t>
            </a:r>
            <a:endParaRPr lang="en-US" altLang="ko-KR" sz="1400">
              <a:latin typeface="맑은 고딕" panose="020B0503020000020004" pitchFamily="50" charset="-127"/>
            </a:endParaRPr>
          </a:p>
          <a:p>
            <a:pPr marL="604838" lvl="1" indent="-147638"/>
            <a:r>
              <a:rPr lang="en-US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push %ebp와</a:t>
            </a:r>
            <a:r>
              <a:rPr lang="en-US" altLang="ko-KR" sz="1400">
                <a:latin typeface="맑은 고딕" panose="020B0503020000020004" pitchFamily="50" charset="-127"/>
              </a:rPr>
              <a:t> </a:t>
            </a:r>
            <a:r>
              <a:rPr lang="en-US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%esp, %ebp는 새로운 함수를 시작할 때 </a:t>
            </a:r>
            <a:endParaRPr lang="en-US" altLang="ko-KR" sz="1400">
              <a:latin typeface="맑은 고딕" panose="020B0503020000020004" pitchFamily="50" charset="-127"/>
            </a:endParaRPr>
          </a:p>
          <a:p>
            <a:pPr marL="604838" lvl="1" indent="-147638">
              <a:buFont typeface="Wingdings" panose="05000000000000000000" pitchFamily="2" charset="2"/>
              <a:buNone/>
            </a:pPr>
            <a:r>
              <a:rPr lang="en-US" altLang="ko-KR" sz="1400">
                <a:latin typeface="맑은 고딕" panose="020B0503020000020004" pitchFamily="50" charset="-127"/>
              </a:rPr>
              <a:t>  </a:t>
            </a:r>
            <a:r>
              <a:rPr lang="en-US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항상 똑같이 수행하는 명령으로 프롤로그(Prologue)</a:t>
            </a:r>
            <a:r>
              <a:rPr lang="ko-KR" altLang="en-US" sz="1400">
                <a:latin typeface="맑은 고딕" panose="020B0503020000020004" pitchFamily="50" charset="-127"/>
              </a:rPr>
              <a:t>라고 부른다</a:t>
            </a:r>
            <a:r>
              <a:rPr lang="en-US" altLang="ko-KR" sz="1400">
                <a:latin typeface="맑은 고딕" panose="020B0503020000020004" pitchFamily="50" charset="-127"/>
              </a:rPr>
              <a:t>.</a:t>
            </a: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pic>
        <p:nvPicPr>
          <p:cNvPr id="6" name="Picture 8" descr="ch02-28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7543800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4288" y="2564904"/>
            <a:ext cx="1745991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/>
              <a:t>스택 포인터는</a:t>
            </a:r>
            <a:endParaRPr lang="en-US" altLang="ko-KR" sz="1400"/>
          </a:p>
          <a:p>
            <a:r>
              <a:rPr lang="ko-KR" altLang="en-US" sz="1400"/>
              <a:t>현재 스택의 위치를</a:t>
            </a:r>
            <a:endParaRPr lang="en-US" altLang="ko-KR" sz="1400"/>
          </a:p>
          <a:p>
            <a:r>
              <a:rPr lang="ko-KR" altLang="en-US" sz="1400"/>
              <a:t>지정하는 역할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156033"/>
            <a:ext cx="2167581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/>
              <a:t>베이스 포인터는</a:t>
            </a:r>
            <a:endParaRPr lang="en-US" altLang="ko-KR" sz="1400"/>
          </a:p>
          <a:p>
            <a:r>
              <a:rPr lang="ko-KR" altLang="en-US" sz="1400"/>
              <a:t>모든 작업의 시작 위치를</a:t>
            </a:r>
            <a:endParaRPr lang="en-US" altLang="ko-KR" sz="1400"/>
          </a:p>
          <a:p>
            <a:r>
              <a:rPr lang="ko-KR" altLang="en-US" sz="1400"/>
              <a:t>지정하는 역할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3818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(6/14)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➌ subl $4, %esp : </a:t>
            </a:r>
            <a:r>
              <a:rPr lang="ko-KR" altLang="en-US" sz="1600">
                <a:latin typeface="맑은 고딕" panose="020B0503020000020004" pitchFamily="50" charset="-127"/>
              </a:rPr>
              <a:t>스택에 </a:t>
            </a:r>
            <a:r>
              <a:rPr lang="en-US" altLang="ko-KR" sz="1600">
                <a:latin typeface="맑은 고딕" panose="020B0503020000020004" pitchFamily="50" charset="-127"/>
              </a:rPr>
              <a:t>4</a:t>
            </a:r>
            <a:r>
              <a:rPr lang="ko-KR" altLang="en-US" sz="1600">
                <a:latin typeface="맑은 고딕" panose="020B0503020000020004" pitchFamily="50" charset="-127"/>
              </a:rPr>
              <a:t>바이트만큼의 용량을 할당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pic>
        <p:nvPicPr>
          <p:cNvPr id="6" name="Picture 5" descr="ch02-29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086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4614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(7/14)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➍ pushl $2 : ➍∼➏ </a:t>
            </a:r>
            <a:r>
              <a:rPr lang="ko-KR" altLang="en-US" sz="1600">
                <a:latin typeface="맑은 고딕" panose="020B0503020000020004" pitchFamily="50" charset="-127"/>
              </a:rPr>
              <a:t>세 단계는 </a:t>
            </a:r>
            <a:r>
              <a:rPr lang="en-US" altLang="ko-KR" sz="1600">
                <a:latin typeface="맑은 고딕" panose="020B0503020000020004" pitchFamily="50" charset="-127"/>
              </a:rPr>
              <a:t>function(1, 2)</a:t>
            </a:r>
            <a:r>
              <a:rPr lang="ko-KR" altLang="en-US" sz="1600">
                <a:latin typeface="맑은 고딕" panose="020B0503020000020004" pitchFamily="50" charset="-127"/>
              </a:rPr>
              <a:t>에 대한 코드다</a:t>
            </a:r>
            <a:r>
              <a:rPr lang="en-US" altLang="ko-KR" sz="1600">
                <a:latin typeface="맑은 고딕" panose="020B0503020000020004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➎ pushl $1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➏ call function</a:t>
            </a: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pic>
        <p:nvPicPr>
          <p:cNvPr id="6" name="Picture 5" descr="ch02-30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64008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2488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(8/14)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➐ pushl %ebp : </a:t>
            </a:r>
            <a:r>
              <a:rPr lang="ko-KR" altLang="en-US" sz="1600">
                <a:latin typeface="맑은 고딕" panose="020B0503020000020004" pitchFamily="50" charset="-127"/>
              </a:rPr>
              <a:t>현재 레지스터의</a:t>
            </a:r>
            <a:r>
              <a:rPr lang="en-US" altLang="ko-KR" sz="1600">
                <a:latin typeface="맑은 고딕" panose="020B0503020000020004" pitchFamily="50" charset="-127"/>
              </a:rPr>
              <a:t>ebp </a:t>
            </a:r>
            <a:r>
              <a:rPr lang="ko-KR" altLang="en-US" sz="1600">
                <a:latin typeface="맑은 고딕" panose="020B0503020000020004" pitchFamily="50" charset="-127"/>
              </a:rPr>
              <a:t>값을 스택에 저장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pic>
        <p:nvPicPr>
          <p:cNvPr id="6" name="Picture 5" descr="ch02-31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400800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5509" y="3795570"/>
            <a:ext cx="1996059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/>
              <a:t>프레임 포인터는</a:t>
            </a:r>
            <a:endParaRPr lang="en-US" altLang="ko-KR" sz="1400"/>
          </a:p>
          <a:p>
            <a:r>
              <a:rPr lang="ko-KR" altLang="en-US" sz="1400"/>
              <a:t>돌아갈 위치를</a:t>
            </a:r>
            <a:endParaRPr lang="en-US" altLang="ko-KR" sz="1400"/>
          </a:p>
          <a:p>
            <a:r>
              <a:rPr lang="ko-KR" altLang="en-US" sz="1400"/>
              <a:t>보관하는 역할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프레임포인터는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     </a:t>
            </a:r>
            <a:r>
              <a:rPr lang="ko-KR" altLang="en-US" sz="1400">
                <a:sym typeface="Wingdings" panose="05000000000000000000" pitchFamily="2" charset="2"/>
              </a:rPr>
              <a:t>스택에 만들어진다</a:t>
            </a:r>
            <a:endParaRPr lang="ko-KR" altLang="en-US" sz="14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5652120" y="4725144"/>
            <a:ext cx="79208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587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(9/14)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</a:t>
            </a:r>
            <a:r>
              <a:rPr lang="en-US" altLang="ko-KR" sz="1600">
                <a:latin typeface="맑은 고딕" panose="020B0503020000020004" pitchFamily="50" charset="-127"/>
              </a:rPr>
              <a:t>➑ movl %esp,%ebp : function(1, 2)</a:t>
            </a:r>
            <a:r>
              <a:rPr lang="ko-KR" altLang="en-US" sz="1600">
                <a:latin typeface="맑은 고딕" panose="020B0503020000020004" pitchFamily="50" charset="-127"/>
              </a:rPr>
              <a:t>의 시작에서도 </a:t>
            </a:r>
            <a:r>
              <a:rPr lang="en-US" altLang="ko-KR" sz="1600">
                <a:latin typeface="맑은 고딕" panose="020B0503020000020004" pitchFamily="50" charset="-127"/>
              </a:rPr>
              <a:t>pushl %ebp </a:t>
            </a:r>
            <a:r>
              <a:rPr lang="ko-KR" altLang="en-US" sz="1600">
                <a:latin typeface="맑은 고딕" panose="020B0503020000020004" pitchFamily="50" charset="-127"/>
              </a:rPr>
              <a:t>명령과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                           movl%esp,%ebp</a:t>
            </a:r>
            <a:r>
              <a:rPr lang="ko-KR" altLang="en-US" sz="1600">
                <a:latin typeface="맑은 고딕" panose="020B0503020000020004" pitchFamily="50" charset="-127"/>
              </a:rPr>
              <a:t>이 실행되었다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pic>
        <p:nvPicPr>
          <p:cNvPr id="6" name="Picture 5" descr="ch02-32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594360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127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 </a:t>
            </a:r>
            <a:r>
              <a:rPr lang="en-US" altLang="ko-KR" b="1"/>
              <a:t>(10/14)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</a:t>
            </a:r>
            <a:r>
              <a:rPr lang="en-US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➒ subl $12,%esp : char buffer[10] 할당. 스택에 12바이트만큼 용량을 할당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pic>
        <p:nvPicPr>
          <p:cNvPr id="6" name="Picture 5" descr="ch02-33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5532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9077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(11/14)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</a:t>
            </a:r>
            <a:r>
              <a:rPr lang="en-US" altLang="ko-KR" sz="1600">
                <a:latin typeface="맑은 고딕" panose="020B0503020000020004" pitchFamily="50" charset="-127"/>
              </a:rPr>
              <a:t>➓ movl 12(%ebp),%eax : ebp</a:t>
            </a:r>
            <a:r>
              <a:rPr lang="ko-KR" altLang="en-US" sz="1600">
                <a:latin typeface="맑은 고딕" panose="020B0503020000020004" pitchFamily="50" charset="-127"/>
              </a:rPr>
              <a:t>에 </a:t>
            </a:r>
            <a:r>
              <a:rPr lang="en-US" altLang="ko-KR" sz="1600">
                <a:latin typeface="맑은 고딕" panose="020B0503020000020004" pitchFamily="50" charset="-127"/>
              </a:rPr>
              <a:t>12</a:t>
            </a:r>
            <a:r>
              <a:rPr lang="ko-KR" altLang="en-US" sz="1600">
                <a:latin typeface="맑은 고딕" panose="020B0503020000020004" pitchFamily="50" charset="-127"/>
              </a:rPr>
              <a:t>바이트를 더한 주소 값의 내용</a:t>
            </a:r>
            <a:r>
              <a:rPr lang="en-US" altLang="ko-KR" sz="1600">
                <a:latin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</a:rPr>
              <a:t>정수 </a:t>
            </a:r>
            <a:r>
              <a:rPr lang="en-US" altLang="ko-KR" sz="1600">
                <a:latin typeface="맑은 고딕" panose="020B0503020000020004" pitchFamily="50" charset="-127"/>
              </a:rPr>
              <a:t>2)</a:t>
            </a:r>
            <a:r>
              <a:rPr lang="ko-KR" altLang="en-US" sz="1600">
                <a:latin typeface="맑은 고딕" panose="020B0503020000020004" pitchFamily="50" charset="-127"/>
              </a:rPr>
              <a:t>을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                                eax </a:t>
            </a:r>
            <a:r>
              <a:rPr lang="ko-KR" altLang="en-US" sz="1600">
                <a:latin typeface="맑은 고딕" panose="020B0503020000020004" pitchFamily="50" charset="-127"/>
              </a:rPr>
              <a:t>값에 복사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pic>
        <p:nvPicPr>
          <p:cNvPr id="6" name="Picture 5" descr="ch02-34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5638800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96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9584" y="332656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Windows </a:t>
            </a:r>
            <a:r>
              <a:rPr lang="ko-KR" altLang="en-US" b="1" dirty="0"/>
              <a:t>에서의 유니코드</a:t>
            </a:r>
            <a:r>
              <a:rPr lang="en-US" altLang="ko-KR" b="1" dirty="0"/>
              <a:t>(</a:t>
            </a:r>
            <a:r>
              <a:rPr lang="en-US" altLang="ko-KR" b="1" dirty="0" err="1"/>
              <a:t>UniCode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9225" y="980728"/>
            <a:ext cx="33281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[ MBCS </a:t>
            </a:r>
            <a:r>
              <a:rPr lang="ko-KR" altLang="en-US" b="1"/>
              <a:t>기반의 문자열</a:t>
            </a:r>
            <a:r>
              <a:rPr lang="en-US" altLang="ko-KR" b="1"/>
              <a:t> ]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/>
              <a:t>char</a:t>
            </a:r>
            <a:r>
              <a:rPr lang="en-US" altLang="ko-KR" sz="1400"/>
              <a:t> str[]=“ABC</a:t>
            </a:r>
            <a:r>
              <a:rPr lang="ko-KR" altLang="en-US" sz="1400"/>
              <a:t>한글</a:t>
            </a:r>
            <a:r>
              <a:rPr lang="en-US" altLang="ko-KR" sz="1400"/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int size=sizeof(str);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int len=</a:t>
            </a:r>
            <a:r>
              <a:rPr lang="en-US" altLang="ko-KR" sz="1400" b="1"/>
              <a:t>strlen</a:t>
            </a:r>
            <a:r>
              <a:rPr lang="en-US" altLang="ko-KR" sz="1400"/>
              <a:t>(str);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printf(“</a:t>
            </a:r>
            <a:r>
              <a:rPr lang="ko-KR" altLang="en-US" sz="1400"/>
              <a:t>배열의 크기 </a:t>
            </a:r>
            <a:r>
              <a:rPr lang="en-US" altLang="ko-KR" sz="1400"/>
              <a:t>: %d \n”, size);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printf(“</a:t>
            </a:r>
            <a:r>
              <a:rPr lang="ko-KR" altLang="en-US" sz="1400"/>
              <a:t>문자열 크기 </a:t>
            </a:r>
            <a:r>
              <a:rPr lang="en-US" altLang="ko-KR" sz="1400"/>
              <a:t>: %d \n”, len);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b="1">
                <a:sym typeface="Wingdings" panose="05000000000000000000" pitchFamily="2" charset="2"/>
              </a:rPr>
              <a:t>배열의 크기 </a:t>
            </a:r>
            <a:r>
              <a:rPr lang="en-US" altLang="ko-KR" b="1">
                <a:sym typeface="Wingdings" panose="05000000000000000000" pitchFamily="2" charset="2"/>
              </a:rPr>
              <a:t>: 8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ym typeface="Wingdings" panose="05000000000000000000" pitchFamily="2" charset="2"/>
              </a:rPr>
              <a:t>   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이유 </a:t>
            </a:r>
            <a:r>
              <a:rPr lang="en-US" altLang="ko-KR" sz="1400">
                <a:sym typeface="Wingdings" panose="05000000000000000000" pitchFamily="2" charset="2"/>
              </a:rPr>
              <a:t>: ABC(3</a:t>
            </a:r>
            <a:r>
              <a:rPr lang="ko-KR" altLang="en-US" sz="1400">
                <a:sym typeface="Wingdings" panose="05000000000000000000" pitchFamily="2" charset="2"/>
              </a:rPr>
              <a:t>바이트</a:t>
            </a:r>
            <a:r>
              <a:rPr lang="en-US" altLang="ko-KR" sz="1400">
                <a:sym typeface="Wingdings" panose="05000000000000000000" pitchFamily="2" charset="2"/>
              </a:rPr>
              <a:t>)+</a:t>
            </a:r>
            <a:r>
              <a:rPr lang="ko-KR" altLang="en-US" sz="1400">
                <a:sym typeface="Wingdings" panose="05000000000000000000" pitchFamily="2" charset="2"/>
              </a:rPr>
              <a:t>한글</a:t>
            </a:r>
            <a:r>
              <a:rPr lang="en-US" altLang="ko-KR" sz="1400">
                <a:sym typeface="Wingdings" panose="05000000000000000000" pitchFamily="2" charset="2"/>
              </a:rPr>
              <a:t>(4</a:t>
            </a:r>
            <a:r>
              <a:rPr lang="ko-KR" altLang="en-US" sz="1400">
                <a:sym typeface="Wingdings" panose="05000000000000000000" pitchFamily="2" charset="2"/>
              </a:rPr>
              <a:t>바이트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     +Null(1</a:t>
            </a:r>
            <a:r>
              <a:rPr lang="ko-KR" altLang="en-US" sz="1400">
                <a:sym typeface="Wingdings" panose="05000000000000000000" pitchFamily="2" charset="2"/>
              </a:rPr>
              <a:t>바이트</a:t>
            </a:r>
            <a:r>
              <a:rPr lang="en-US" altLang="ko-KR" sz="1400">
                <a:sym typeface="Wingdings" panose="05000000000000000000" pitchFamily="2" charset="2"/>
              </a:rPr>
              <a:t>) = 8 </a:t>
            </a:r>
            <a:r>
              <a:rPr lang="ko-KR" altLang="en-US" sz="1400">
                <a:sym typeface="Wingdings" panose="05000000000000000000" pitchFamily="2" charset="2"/>
              </a:rPr>
              <a:t>바이트</a:t>
            </a: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ym typeface="Wingdings" panose="05000000000000000000" pitchFamily="2" charset="2"/>
              </a:rPr>
              <a:t>   </a:t>
            </a:r>
            <a:r>
              <a:rPr lang="ko-KR" altLang="en-US" b="1">
                <a:sym typeface="Wingdings" panose="05000000000000000000" pitchFamily="2" charset="2"/>
              </a:rPr>
              <a:t>문자열 크기 </a:t>
            </a:r>
            <a:r>
              <a:rPr lang="en-US" altLang="ko-KR" b="1">
                <a:sym typeface="Wingdings" panose="05000000000000000000" pitchFamily="2" charset="2"/>
              </a:rPr>
              <a:t>: 7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1000108"/>
            <a:ext cx="3328155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[ WBCS </a:t>
            </a:r>
            <a:r>
              <a:rPr lang="ko-KR" altLang="en-US" b="1"/>
              <a:t>기반의 문자열</a:t>
            </a:r>
            <a:r>
              <a:rPr lang="en-US" altLang="ko-KR" b="1"/>
              <a:t> ]</a:t>
            </a:r>
          </a:p>
          <a:p>
            <a:r>
              <a:rPr lang="en-US" altLang="ko-KR" sz="1400"/>
              <a:t>#include &lt;stdio.h&gt;</a:t>
            </a:r>
          </a:p>
          <a:p>
            <a:r>
              <a:rPr lang="en-US" altLang="ko-KR" sz="1400"/>
              <a:t>#include &lt;string.h&gt;</a:t>
            </a:r>
          </a:p>
          <a:p>
            <a:endParaRPr lang="ko-KR" altLang="en-US" sz="1400"/>
          </a:p>
          <a:p>
            <a:endParaRPr lang="ko-KR" altLang="en-US" sz="1400"/>
          </a:p>
          <a:p>
            <a:r>
              <a:rPr lang="en-US" altLang="ko-KR" sz="1400"/>
              <a:t>int main(void)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</a:t>
            </a:r>
            <a:r>
              <a:rPr lang="en-US" altLang="ko-KR" sz="1400" b="1"/>
              <a:t>wchar_t</a:t>
            </a:r>
            <a:r>
              <a:rPr lang="en-US" altLang="ko-KR" sz="1400"/>
              <a:t> str[] = L"ABC</a:t>
            </a:r>
            <a:r>
              <a:rPr lang="ko-KR" altLang="en-US" sz="1400"/>
              <a:t>민호</a:t>
            </a:r>
            <a:r>
              <a:rPr lang="en-US" altLang="ko-KR" sz="1400"/>
              <a:t>"; </a:t>
            </a:r>
          </a:p>
          <a:p>
            <a:r>
              <a:rPr lang="en-US" altLang="ko-KR" sz="1400"/>
              <a:t>   int size = sizeof(str);  </a:t>
            </a:r>
          </a:p>
          <a:p>
            <a:r>
              <a:rPr lang="en-US" altLang="ko-KR" sz="1400"/>
              <a:t>   int len = </a:t>
            </a:r>
            <a:r>
              <a:rPr lang="en-US" altLang="ko-KR" sz="1400" b="1"/>
              <a:t>wcslen</a:t>
            </a:r>
            <a:r>
              <a:rPr lang="en-US" altLang="ko-KR" sz="1400"/>
              <a:t>(str);</a:t>
            </a:r>
          </a:p>
          <a:p>
            <a:endParaRPr lang="ko-KR" altLang="en-US" sz="1400"/>
          </a:p>
          <a:p>
            <a:r>
              <a:rPr lang="en-US" altLang="ko-KR" sz="1400"/>
              <a:t>   printf("</a:t>
            </a:r>
            <a:r>
              <a:rPr lang="ko-KR" altLang="en-US" sz="1400"/>
              <a:t>배열의 크기 </a:t>
            </a:r>
            <a:r>
              <a:rPr lang="en-US" altLang="ko-KR" sz="1400"/>
              <a:t>: %d \n", size);</a:t>
            </a:r>
          </a:p>
          <a:p>
            <a:r>
              <a:rPr lang="en-US" altLang="ko-KR" sz="1400"/>
              <a:t>   printf("</a:t>
            </a:r>
            <a:r>
              <a:rPr lang="ko-KR" altLang="en-US" sz="1400"/>
              <a:t>문자열 크기 </a:t>
            </a:r>
            <a:r>
              <a:rPr lang="en-US" altLang="ko-KR" sz="1400"/>
              <a:t>: %d \n", len);</a:t>
            </a:r>
          </a:p>
          <a:p>
            <a:endParaRPr lang="ko-KR" altLang="en-US" sz="1400"/>
          </a:p>
          <a:p>
            <a:r>
              <a:rPr lang="en-US" altLang="ko-KR" sz="1400"/>
              <a:t>   char key;</a:t>
            </a:r>
          </a:p>
          <a:p>
            <a:r>
              <a:rPr lang="en-US" altLang="ko-KR" sz="1400"/>
              <a:t>   key = getchar();</a:t>
            </a:r>
            <a:endParaRPr lang="ko-KR" altLang="en-US" sz="1400"/>
          </a:p>
          <a:p>
            <a:r>
              <a:rPr lang="en-US" altLang="ko-KR" sz="1400"/>
              <a:t>   return 0;</a:t>
            </a:r>
          </a:p>
          <a:p>
            <a:r>
              <a:rPr lang="en-US" altLang="ko-KR" sz="1400"/>
              <a:t>}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b="1">
                <a:sym typeface="Wingdings" panose="05000000000000000000" pitchFamily="2" charset="2"/>
              </a:rPr>
              <a:t>배열의 크기 </a:t>
            </a:r>
            <a:r>
              <a:rPr lang="en-US" altLang="ko-KR" b="1">
                <a:sym typeface="Wingdings" panose="05000000000000000000" pitchFamily="2" charset="2"/>
              </a:rPr>
              <a:t>: 12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ym typeface="Wingdings" panose="05000000000000000000" pitchFamily="2" charset="2"/>
              </a:rPr>
              <a:t>   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이유 </a:t>
            </a:r>
            <a:r>
              <a:rPr lang="en-US" altLang="ko-KR" sz="1400">
                <a:sym typeface="Wingdings" panose="05000000000000000000" pitchFamily="2" charset="2"/>
              </a:rPr>
              <a:t>: ABC(6</a:t>
            </a:r>
            <a:r>
              <a:rPr lang="ko-KR" altLang="en-US" sz="1400">
                <a:sym typeface="Wingdings" panose="05000000000000000000" pitchFamily="2" charset="2"/>
              </a:rPr>
              <a:t>바이트</a:t>
            </a:r>
            <a:r>
              <a:rPr lang="en-US" altLang="ko-KR" sz="1400">
                <a:sym typeface="Wingdings" panose="05000000000000000000" pitchFamily="2" charset="2"/>
              </a:rPr>
              <a:t>)+</a:t>
            </a:r>
            <a:r>
              <a:rPr lang="ko-KR" altLang="en-US" sz="1400">
                <a:sym typeface="Wingdings" panose="05000000000000000000" pitchFamily="2" charset="2"/>
              </a:rPr>
              <a:t>한글</a:t>
            </a:r>
            <a:r>
              <a:rPr lang="en-US" altLang="ko-KR" sz="1400">
                <a:sym typeface="Wingdings" panose="05000000000000000000" pitchFamily="2" charset="2"/>
              </a:rPr>
              <a:t>(4</a:t>
            </a:r>
            <a:r>
              <a:rPr lang="ko-KR" altLang="en-US" sz="1400">
                <a:sym typeface="Wingdings" panose="05000000000000000000" pitchFamily="2" charset="2"/>
              </a:rPr>
              <a:t>바이트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     +Null(2</a:t>
            </a:r>
            <a:r>
              <a:rPr lang="ko-KR" altLang="en-US" sz="1400">
                <a:sym typeface="Wingdings" panose="05000000000000000000" pitchFamily="2" charset="2"/>
              </a:rPr>
              <a:t>바이트</a:t>
            </a:r>
            <a:r>
              <a:rPr lang="en-US" altLang="ko-KR" sz="1400">
                <a:sym typeface="Wingdings" panose="05000000000000000000" pitchFamily="2" charset="2"/>
              </a:rPr>
              <a:t>) = 12 </a:t>
            </a:r>
            <a:r>
              <a:rPr lang="ko-KR" altLang="en-US" sz="1400">
                <a:sym typeface="Wingdings" panose="05000000000000000000" pitchFamily="2" charset="2"/>
              </a:rPr>
              <a:t>바이트</a:t>
            </a: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ym typeface="Wingdings" panose="05000000000000000000" pitchFamily="2" charset="2"/>
              </a:rPr>
              <a:t>   </a:t>
            </a:r>
            <a:r>
              <a:rPr lang="ko-KR" altLang="en-US" b="1">
                <a:sym typeface="Wingdings" panose="05000000000000000000" pitchFamily="2" charset="2"/>
              </a:rPr>
              <a:t>문자열 크기 </a:t>
            </a:r>
            <a:r>
              <a:rPr lang="en-US" altLang="ko-KR" b="1">
                <a:sym typeface="Wingdings" panose="05000000000000000000" pitchFamily="2" charset="2"/>
              </a:rPr>
              <a:t>: 5</a:t>
            </a:r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700213" y="5351541"/>
            <a:ext cx="3312368" cy="14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&lt;WBCS</a:t>
            </a:r>
            <a:r>
              <a:rPr lang="ko-KR" altLang="en-US" sz="1400">
                <a:solidFill>
                  <a:schemeClr val="tx1"/>
                </a:solidFill>
              </a:rPr>
              <a:t>에서 바뀌는 함수</a:t>
            </a:r>
            <a:r>
              <a:rPr lang="en-US" altLang="ko-KR" sz="140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strcpy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wcscpy</a:t>
            </a:r>
          </a:p>
          <a:p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strcat wcscat</a:t>
            </a:r>
          </a:p>
          <a:p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strcmp  wcscmp</a:t>
            </a:r>
            <a:endParaRPr lang="en-US" altLang="ko-K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printf    wprintf   scanf    wscanf</a:t>
            </a:r>
          </a:p>
          <a:p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fgets     fgetws   fputs     fputws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00192" y="1988840"/>
            <a:ext cx="252028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다음 페이지에 설명</a:t>
            </a:r>
            <a:r>
              <a:rPr lang="en-US" altLang="ko-KR" sz="1400">
                <a:solidFill>
                  <a:schemeClr val="tx1"/>
                </a:solidFill>
              </a:rPr>
              <a:t>…..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4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(12/14)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</a:t>
            </a:r>
            <a:r>
              <a:rPr lang="en-US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addl %eax,8(%ebp) : ebp에 8바이트를 더한 주소 값의 내용(정수 1)에 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                            </a:t>
            </a:r>
            <a:r>
              <a:rPr lang="en-US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eax(단계 10에서 2로 저장됨) 값을 더한다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0050" y="1314450"/>
            <a:ext cx="381000" cy="246063"/>
            <a:chOff x="1776" y="1536"/>
            <a:chExt cx="240" cy="155"/>
          </a:xfrm>
        </p:grpSpPr>
        <p:sp>
          <p:nvSpPr>
            <p:cNvPr id="7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76" y="1536"/>
              <a:ext cx="240" cy="1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  <a:ea typeface="+mn-ea"/>
                </a:rPr>
                <a:t>11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9" name="Picture 8" descr="ch02-35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096000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9807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(13/14)</a:t>
            </a:r>
            <a:r>
              <a:rPr lang="ko-KR" altLang="en-US" b="1"/>
              <a:t> 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ea typeface="굴림" panose="020B0600000101010101" pitchFamily="50" charset="-127"/>
              </a:rPr>
              <a:t>       </a:t>
            </a:r>
            <a:r>
              <a:rPr lang="en-US" altLang="ko-KR" sz="1600">
                <a:latin typeface="맑은 고딕" panose="020B0503020000020004" pitchFamily="50" charset="-127"/>
              </a:rPr>
              <a:t>movl 8(%ebp),%edx : ebp</a:t>
            </a:r>
            <a:r>
              <a:rPr lang="ko-KR" altLang="en-US" sz="1600">
                <a:latin typeface="맑은 고딕" panose="020B0503020000020004" pitchFamily="50" charset="-127"/>
              </a:rPr>
              <a:t>에</a:t>
            </a:r>
            <a:r>
              <a:rPr lang="en-US" altLang="ko-KR" sz="1600">
                <a:latin typeface="맑은 고딕" panose="020B0503020000020004" pitchFamily="50" charset="-127"/>
              </a:rPr>
              <a:t>8</a:t>
            </a:r>
            <a:r>
              <a:rPr lang="ko-KR" altLang="en-US" sz="1600">
                <a:latin typeface="맑은 고딕" panose="020B0503020000020004" pitchFamily="50" charset="-127"/>
              </a:rPr>
              <a:t>바이트 더한 주소 값의 내용</a:t>
            </a:r>
            <a:r>
              <a:rPr lang="en-US" altLang="ko-KR" sz="1600">
                <a:latin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</a:rPr>
              <a:t>정수</a:t>
            </a:r>
            <a:r>
              <a:rPr lang="en-US" altLang="ko-KR" sz="1600">
                <a:latin typeface="맑은 고딕" panose="020B0503020000020004" pitchFamily="50" charset="-127"/>
              </a:rPr>
              <a:t>3)</a:t>
            </a:r>
            <a:r>
              <a:rPr lang="ko-KR" altLang="en-US" sz="1600">
                <a:latin typeface="맑은 고딕" panose="020B0503020000020004" pitchFamily="50" charset="-127"/>
              </a:rPr>
              <a:t>을</a:t>
            </a:r>
            <a:r>
              <a:rPr lang="en-US" altLang="ko-KR" sz="1600">
                <a:latin typeface="맑은 고딕" panose="020B0503020000020004" pitchFamily="50" charset="-127"/>
              </a:rPr>
              <a:t>edx</a:t>
            </a:r>
            <a:r>
              <a:rPr lang="ko-KR" altLang="en-US" sz="1600">
                <a:latin typeface="맑은 고딕" panose="020B0503020000020004" pitchFamily="50" charset="-127"/>
              </a:rPr>
              <a:t>에 저장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00050" y="1314450"/>
            <a:ext cx="381000" cy="244475"/>
            <a:chOff x="1776" y="1536"/>
            <a:chExt cx="240" cy="154"/>
          </a:xfrm>
        </p:grpSpPr>
        <p:sp>
          <p:nvSpPr>
            <p:cNvPr id="7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8" name="TextBox 10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12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9" name="Picture 8" descr="ch02-36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1722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6434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332656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참고</a:t>
            </a:r>
            <a:r>
              <a:rPr lang="en-US" altLang="ko-KR" b="1"/>
              <a:t>&gt;  </a:t>
            </a:r>
            <a:r>
              <a:rPr lang="ko-KR" altLang="en-US" b="1"/>
              <a:t>프로그램의 실행 과정 </a:t>
            </a:r>
            <a:r>
              <a:rPr lang="en-US" altLang="ko-KR" b="1"/>
              <a:t>(14/14)</a:t>
            </a:r>
            <a:endParaRPr lang="ko-KR" altLang="en-US" b="1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228600" y="931863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ko-KR" sz="16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movl %edx,%eax : edx</a:t>
            </a:r>
            <a:r>
              <a:rPr lang="ko-KR" altLang="en-US" sz="1600">
                <a:latin typeface="맑은 고딕" panose="020B0503020000020004" pitchFamily="50" charset="-127"/>
              </a:rPr>
              <a:t>에 저장된 정수 </a:t>
            </a:r>
            <a:r>
              <a:rPr lang="en-US" altLang="ko-KR" sz="1600">
                <a:latin typeface="맑은 고딕" panose="020B0503020000020004" pitchFamily="50" charset="-127"/>
              </a:rPr>
              <a:t>3</a:t>
            </a:r>
            <a:r>
              <a:rPr lang="ko-KR" altLang="en-US" sz="1600">
                <a:latin typeface="맑은 고딕" panose="020B0503020000020004" pitchFamily="50" charset="-127"/>
              </a:rPr>
              <a:t>을 </a:t>
            </a:r>
            <a:r>
              <a:rPr lang="en-US" altLang="ko-KR" sz="1600">
                <a:latin typeface="맑은 고딕" panose="020B0503020000020004" pitchFamily="50" charset="-127"/>
              </a:rPr>
              <a:t>eax</a:t>
            </a:r>
            <a:r>
              <a:rPr lang="ko-KR" altLang="en-US" sz="1600">
                <a:latin typeface="맑은 고딕" panose="020B0503020000020004" pitchFamily="50" charset="-127"/>
              </a:rPr>
              <a:t>로 복사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jmp .L1 : L1</a:t>
            </a:r>
            <a:r>
              <a:rPr lang="ko-KR" altLang="en-US" sz="1600">
                <a:latin typeface="맑은 고딕" panose="020B0503020000020004" pitchFamily="50" charset="-127"/>
              </a:rPr>
              <a:t>로 점프한다</a:t>
            </a:r>
            <a:r>
              <a:rPr lang="en-US" altLang="ko-KR" sz="1600">
                <a:latin typeface="맑은 고딕" panose="020B0503020000020004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leave : </a:t>
            </a:r>
            <a:r>
              <a:rPr lang="ko-KR" altLang="en-US" sz="1600">
                <a:latin typeface="맑은 고딕" panose="020B0503020000020004" pitchFamily="50" charset="-127"/>
              </a:rPr>
              <a:t>함수를 끝낸다</a:t>
            </a:r>
            <a:r>
              <a:rPr lang="en-US" altLang="ko-KR" sz="1600">
                <a:latin typeface="맑은 고딕" panose="020B0503020000020004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ret : function </a:t>
            </a:r>
            <a:r>
              <a:rPr lang="ko-KR" altLang="en-US" sz="1600">
                <a:latin typeface="맑은 고딕" panose="020B0503020000020004" pitchFamily="50" charset="-127"/>
              </a:rPr>
              <a:t>함수를 마치고 </a:t>
            </a:r>
            <a:r>
              <a:rPr lang="en-US" altLang="ko-KR" sz="1600">
                <a:latin typeface="맑은 고딕" panose="020B0503020000020004" pitchFamily="50" charset="-127"/>
              </a:rPr>
              <a:t>function </a:t>
            </a:r>
            <a:r>
              <a:rPr lang="ko-KR" altLang="en-US" sz="1600">
                <a:latin typeface="맑은 고딕" panose="020B0503020000020004" pitchFamily="50" charset="-127"/>
              </a:rPr>
              <a:t>함수에서 저장된 </a:t>
            </a:r>
            <a:r>
              <a:rPr lang="en-US" altLang="ko-KR" sz="1600">
                <a:latin typeface="맑은 고딕" panose="020B0503020000020004" pitchFamily="50" charset="-127"/>
              </a:rPr>
              <a:t>ebp </a:t>
            </a:r>
            <a:r>
              <a:rPr lang="ko-KR" altLang="en-US" sz="1600">
                <a:latin typeface="맑은 고딕" panose="020B0503020000020004" pitchFamily="50" charset="-127"/>
              </a:rPr>
              <a:t>값을 제거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      main </a:t>
            </a:r>
            <a:r>
              <a:rPr lang="ko-KR" altLang="en-US" sz="1600">
                <a:latin typeface="맑은 고딕" panose="020B0503020000020004" pitchFamily="50" charset="-127"/>
              </a:rPr>
              <a:t>함수의 원래 </a:t>
            </a:r>
            <a:r>
              <a:rPr lang="en-US" altLang="ko-KR" sz="1600">
                <a:latin typeface="맑은 고딕" panose="020B0503020000020004" pitchFamily="50" charset="-127"/>
              </a:rPr>
              <a:t>ebp </a:t>
            </a:r>
            <a:r>
              <a:rPr lang="ko-KR" altLang="en-US" sz="1600">
                <a:latin typeface="맑은 고딕" panose="020B0503020000020004" pitchFamily="50" charset="-127"/>
              </a:rPr>
              <a:t>값</a:t>
            </a:r>
            <a:r>
              <a:rPr lang="en-US" altLang="ko-KR" sz="1600">
                <a:latin typeface="맑은 고딕" panose="020B0503020000020004" pitchFamily="50" charset="-127"/>
              </a:rPr>
              <a:t>([</a:t>
            </a:r>
            <a:r>
              <a:rPr lang="ko-KR" altLang="en-US" sz="1600">
                <a:latin typeface="맑은 고딕" panose="020B0503020000020004" pitchFamily="50" charset="-127"/>
              </a:rPr>
              <a:t>그림 </a:t>
            </a:r>
            <a:r>
              <a:rPr lang="en-US" altLang="ko-KR" sz="1600">
                <a:latin typeface="맑은 고딕" panose="020B0503020000020004" pitchFamily="50" charset="-127"/>
              </a:rPr>
              <a:t>2-27]</a:t>
            </a:r>
            <a:r>
              <a:rPr lang="ko-KR" altLang="en-US" sz="1600">
                <a:latin typeface="맑은 고딕" panose="020B0503020000020004" pitchFamily="50" charset="-127"/>
              </a:rPr>
              <a:t>에서 저장된 최초 </a:t>
            </a:r>
            <a:r>
              <a:rPr lang="en-US" altLang="ko-KR" sz="1600">
                <a:latin typeface="맑은 고딕" panose="020B0503020000020004" pitchFamily="50" charset="-127"/>
              </a:rPr>
              <a:t>ebp </a:t>
            </a:r>
            <a:r>
              <a:rPr lang="ko-KR" altLang="en-US" sz="1600">
                <a:latin typeface="맑은 고딕" panose="020B0503020000020004" pitchFamily="50" charset="-127"/>
              </a:rPr>
              <a:t>값</a:t>
            </a:r>
            <a:r>
              <a:rPr lang="en-US" altLang="ko-KR" sz="1600">
                <a:latin typeface="맑은 고딕" panose="020B0503020000020004" pitchFamily="50" charset="-127"/>
              </a:rPr>
              <a:t>)</a:t>
            </a:r>
            <a:r>
              <a:rPr lang="ko-KR" altLang="en-US" sz="1600">
                <a:latin typeface="맑은 고딕" panose="020B0503020000020004" pitchFamily="50" charset="-127"/>
              </a:rPr>
              <a:t>으로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      EBP </a:t>
            </a:r>
            <a:r>
              <a:rPr lang="ko-KR" altLang="en-US" sz="1600">
                <a:latin typeface="맑은 고딕" panose="020B0503020000020004" pitchFamily="50" charset="-127"/>
              </a:rPr>
              <a:t>레지스터 값 변경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addl $8,%esp : esp</a:t>
            </a:r>
            <a:r>
              <a:rPr lang="ko-KR" altLang="en-US" sz="1600">
                <a:latin typeface="맑은 고딕" panose="020B0503020000020004" pitchFamily="50" charset="-127"/>
              </a:rPr>
              <a:t>에</a:t>
            </a:r>
            <a:r>
              <a:rPr lang="en-US" altLang="ko-KR" sz="1600">
                <a:latin typeface="맑은 고딕" panose="020B0503020000020004" pitchFamily="50" charset="-127"/>
              </a:rPr>
              <a:t>8</a:t>
            </a:r>
            <a:r>
              <a:rPr lang="ko-KR" altLang="en-US" sz="1600">
                <a:latin typeface="맑은 고딕" panose="020B0503020000020004" pitchFamily="50" charset="-127"/>
              </a:rPr>
              <a:t>바이트를 더한다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movl %eax,%eax : eax </a:t>
            </a:r>
            <a:r>
              <a:rPr lang="ko-KR" altLang="en-US" sz="1600">
                <a:latin typeface="맑은 고딕" panose="020B0503020000020004" pitchFamily="50" charset="-127"/>
              </a:rPr>
              <a:t>값을</a:t>
            </a:r>
            <a:r>
              <a:rPr lang="en-US" altLang="ko-KR" sz="1600">
                <a:latin typeface="맑은 고딕" panose="020B0503020000020004" pitchFamily="50" charset="-127"/>
              </a:rPr>
              <a:t>eax</a:t>
            </a:r>
            <a:r>
              <a:rPr lang="ko-KR" altLang="en-US" sz="1600">
                <a:latin typeface="맑은 고딕" panose="020B0503020000020004" pitchFamily="50" charset="-127"/>
              </a:rPr>
              <a:t>로 복사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movl %eax,-4(%ebp) : ebp</a:t>
            </a:r>
            <a:r>
              <a:rPr lang="ko-KR" altLang="en-US" sz="1600">
                <a:latin typeface="맑은 고딕" panose="020B0503020000020004" pitchFamily="50" charset="-127"/>
              </a:rPr>
              <a:t>에서</a:t>
            </a:r>
            <a:r>
              <a:rPr lang="en-US" altLang="ko-KR" sz="1600">
                <a:latin typeface="맑은 고딕" panose="020B0503020000020004" pitchFamily="50" charset="-127"/>
              </a:rPr>
              <a:t>4</a:t>
            </a:r>
            <a:r>
              <a:rPr lang="ko-KR" altLang="en-US" sz="1600">
                <a:latin typeface="맑은 고딕" panose="020B0503020000020004" pitchFamily="50" charset="-127"/>
              </a:rPr>
              <a:t>바이트를 뺀 주소 값</a:t>
            </a:r>
            <a:r>
              <a:rPr lang="en-US" altLang="ko-KR" sz="1600">
                <a:latin typeface="맑은 고딕" panose="020B0503020000020004" pitchFamily="50" charset="-127"/>
              </a:rPr>
              <a:t>(int c)</a:t>
            </a:r>
            <a:r>
              <a:rPr lang="ko-KR" altLang="en-US" sz="1600">
                <a:latin typeface="맑은 고딕" panose="020B0503020000020004" pitchFamily="50" charset="-127"/>
              </a:rPr>
              <a:t>에</a:t>
            </a:r>
            <a:r>
              <a:rPr lang="en-US" altLang="ko-KR" sz="1600">
                <a:latin typeface="맑은 고딕" panose="020B0503020000020004" pitchFamily="50" charset="-127"/>
              </a:rPr>
              <a:t>eax </a:t>
            </a:r>
            <a:r>
              <a:rPr lang="ko-KR" altLang="en-US" sz="1600">
                <a:latin typeface="맑은 고딕" panose="020B0503020000020004" pitchFamily="50" charset="-127"/>
              </a:rPr>
              <a:t>값을 복사</a:t>
            </a:r>
            <a:endParaRPr lang="en-US" altLang="ko-KR" sz="1600">
              <a:latin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leave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</a:rPr>
              <a:t>      ret</a:t>
            </a: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</a:pPr>
            <a:endParaRPr lang="en-US" altLang="ko-KR" sz="1600">
              <a:latin typeface="맑은 고딕" panose="020B0503020000020004" pitchFamily="50" charset="-127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None/>
            </a:pPr>
            <a:endParaRPr lang="ko-KR" altLang="en-US" sz="1400">
              <a:latin typeface="맑은 고딕" panose="020B0503020000020004" pitchFamily="50" charset="-127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00050" y="1299319"/>
            <a:ext cx="381000" cy="244475"/>
            <a:chOff x="1776" y="1536"/>
            <a:chExt cx="240" cy="154"/>
          </a:xfrm>
        </p:grpSpPr>
        <p:sp>
          <p:nvSpPr>
            <p:cNvPr id="7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8" name="TextBox 10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13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81000" y="1556792"/>
            <a:ext cx="381000" cy="244475"/>
            <a:chOff x="1776" y="1536"/>
            <a:chExt cx="240" cy="154"/>
          </a:xfrm>
        </p:grpSpPr>
        <p:sp>
          <p:nvSpPr>
            <p:cNvPr id="10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14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81000" y="1861592"/>
            <a:ext cx="381000" cy="244475"/>
            <a:chOff x="1776" y="1536"/>
            <a:chExt cx="240" cy="154"/>
          </a:xfrm>
        </p:grpSpPr>
        <p:sp>
          <p:nvSpPr>
            <p:cNvPr id="13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81000" y="2166392"/>
            <a:ext cx="381000" cy="244475"/>
            <a:chOff x="1776" y="1536"/>
            <a:chExt cx="240" cy="154"/>
          </a:xfrm>
        </p:grpSpPr>
        <p:sp>
          <p:nvSpPr>
            <p:cNvPr id="16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28625" y="3068960"/>
            <a:ext cx="381000" cy="244475"/>
            <a:chOff x="1776" y="1536"/>
            <a:chExt cx="240" cy="154"/>
          </a:xfrm>
        </p:grpSpPr>
        <p:sp>
          <p:nvSpPr>
            <p:cNvPr id="19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17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28625" y="3356992"/>
            <a:ext cx="381000" cy="244475"/>
            <a:chOff x="1776" y="1536"/>
            <a:chExt cx="240" cy="154"/>
          </a:xfrm>
        </p:grpSpPr>
        <p:sp>
          <p:nvSpPr>
            <p:cNvPr id="22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23" name="TextBox 10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18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19100" y="3645520"/>
            <a:ext cx="381000" cy="244475"/>
            <a:chOff x="1776" y="1536"/>
            <a:chExt cx="240" cy="154"/>
          </a:xfrm>
        </p:grpSpPr>
        <p:sp>
          <p:nvSpPr>
            <p:cNvPr id="25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26" name="TextBox 10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19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419100" y="3933056"/>
            <a:ext cx="381000" cy="244475"/>
            <a:chOff x="1776" y="1536"/>
            <a:chExt cx="240" cy="154"/>
          </a:xfrm>
        </p:grpSpPr>
        <p:sp>
          <p:nvSpPr>
            <p:cNvPr id="28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29" name="TextBox 10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20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28625" y="4221088"/>
            <a:ext cx="381000" cy="244475"/>
            <a:chOff x="1776" y="1536"/>
            <a:chExt cx="240" cy="154"/>
          </a:xfrm>
        </p:grpSpPr>
        <p:sp>
          <p:nvSpPr>
            <p:cNvPr id="31" name="타원 9"/>
            <p:cNvSpPr>
              <a:spLocks noChangeArrowheads="1"/>
            </p:cNvSpPr>
            <p:nvPr/>
          </p:nvSpPr>
          <p:spPr bwMode="auto">
            <a:xfrm>
              <a:off x="1825" y="1553"/>
              <a:ext cx="113" cy="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b="0">
                <a:solidFill>
                  <a:srgbClr val="000000"/>
                </a:solidFill>
                <a:latin typeface="돋움" panose="020B0600000101010101" pitchFamily="50" charset="-127"/>
              </a:endParaRPr>
            </a:p>
          </p:txBody>
        </p:sp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1776" y="1536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984807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latinLnBrk="1">
                <a:lnSpc>
                  <a:spcPct val="114000"/>
                </a:lnSpc>
                <a:spcBef>
                  <a:spcPct val="20000"/>
                </a:spcBef>
                <a:buClr>
                  <a:srgbClr val="E46C0A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77933C"/>
                </a:buClr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000" b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21</a:t>
              </a:r>
              <a:endParaRPr lang="ko-KR" altLang="en-US" sz="10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4580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198884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쓰레드의 이해</a:t>
            </a:r>
          </a:p>
        </p:txBody>
      </p:sp>
    </p:spTree>
    <p:extLst>
      <p:ext uri="{BB962C8B-B14F-4D97-AF65-F5344CB8AC3E}">
        <p14:creationId xmlns:p14="http://schemas.microsoft.com/office/powerpoint/2010/main" val="32780339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587" y="55797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8766" y="18864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쓰레드란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59548"/>
            <a:ext cx="833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멀티 프로세스 환경에서 프로세스별로 할당되는 메모리가 커짐에 따라</a:t>
            </a:r>
            <a:r>
              <a:rPr lang="en-US" altLang="ko-KR" sz="1400" dirty="0"/>
              <a:t>, </a:t>
            </a:r>
            <a:r>
              <a:rPr lang="ko-KR" altLang="en-US" sz="1400" dirty="0"/>
              <a:t>이들의 활용을 위한 방안으로</a:t>
            </a:r>
            <a:endParaRPr lang="en-US" altLang="ko-KR" sz="1400" dirty="0"/>
          </a:p>
          <a:p>
            <a:r>
              <a:rPr lang="ko-KR" altLang="en-US" sz="1400" dirty="0"/>
              <a:t>쓰레드가 도입되었다</a:t>
            </a:r>
            <a:r>
              <a:rPr lang="en-US" altLang="ko-KR" sz="1400" dirty="0"/>
              <a:t>.  </a:t>
            </a:r>
            <a:r>
              <a:rPr lang="ko-KR" altLang="en-US" sz="1400" dirty="0"/>
              <a:t>쓰레드는 공유하는 부분이 많아서 컨텍스트 스위칭에 걸리는 시간이 적으므로 </a:t>
            </a:r>
            <a:endParaRPr lang="en-US" altLang="ko-KR" sz="1400" dirty="0"/>
          </a:p>
          <a:p>
            <a:r>
              <a:rPr lang="ko-KR" altLang="en-US" sz="1400" dirty="0"/>
              <a:t>프로세스 환경보다 빠른 성능을 보인다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31841" y="1556912"/>
            <a:ext cx="2526445" cy="319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2" y="4863713"/>
            <a:ext cx="2526445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Data </a:t>
            </a:r>
            <a:r>
              <a:rPr lang="ko-KR" altLang="en-US" sz="1400" b="1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31842" y="5511785"/>
            <a:ext cx="2526445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Heap </a:t>
            </a:r>
            <a:r>
              <a:rPr lang="ko-KR" altLang="en-US" sz="1400" b="1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31841" y="6159857"/>
            <a:ext cx="2526445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프로세스 </a:t>
            </a:r>
            <a:r>
              <a:rPr lang="en-US" altLang="ko-KR" sz="1400" dirty="0">
                <a:solidFill>
                  <a:schemeClr val="tx1"/>
                </a:solidFill>
              </a:rPr>
              <a:t>Stack </a:t>
            </a:r>
            <a:r>
              <a:rPr lang="ko-KR" altLang="en-US" sz="1400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3711" y="6159857"/>
            <a:ext cx="252644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 thread Stack </a:t>
            </a:r>
            <a:r>
              <a:rPr lang="ko-KR" altLang="en-US" sz="1400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89971" y="6165304"/>
            <a:ext cx="2526445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</a:t>
            </a:r>
            <a:r>
              <a:rPr lang="en-US" altLang="ko-KR" sz="1400">
                <a:solidFill>
                  <a:schemeClr val="tx1"/>
                </a:solidFill>
              </a:rPr>
              <a:t>thread Stack </a:t>
            </a:r>
            <a:r>
              <a:rPr lang="ko-KR" altLang="en-US" sz="1400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386951" y="1885308"/>
            <a:ext cx="2016224" cy="19858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86951" y="2161344"/>
            <a:ext cx="2016224" cy="19858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75091" y="2448658"/>
            <a:ext cx="2016224" cy="19858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minus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75091" y="2724694"/>
            <a:ext cx="2016224" cy="19858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divide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6951" y="3814634"/>
            <a:ext cx="2016224" cy="2854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 thread’s main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90982" y="4214104"/>
            <a:ext cx="2016224" cy="2922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thread’s main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75091" y="3014395"/>
            <a:ext cx="2016224" cy="19858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multiple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1556" y="153227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Code </a:t>
            </a:r>
            <a:r>
              <a:rPr lang="ko-KR" altLang="en-US" sz="1400" b="1" dirty="0"/>
              <a:t>영역</a:t>
            </a:r>
          </a:p>
        </p:txBody>
      </p:sp>
      <p:cxnSp>
        <p:nvCxnSpPr>
          <p:cNvPr id="20" name="꺾인 연결선 19"/>
          <p:cNvCxnSpPr>
            <a:stCxn id="7" idx="3"/>
            <a:endCxn id="18" idx="3"/>
          </p:cNvCxnSpPr>
          <p:nvPr/>
        </p:nvCxnSpPr>
        <p:spPr>
          <a:xfrm flipH="1">
            <a:off x="5391315" y="1984599"/>
            <a:ext cx="11860" cy="1129087"/>
          </a:xfrm>
          <a:prstGeom prst="bentConnector3">
            <a:avLst>
              <a:gd name="adj1" fmla="val -561842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3"/>
            <a:endCxn id="14" idx="3"/>
          </p:cNvCxnSpPr>
          <p:nvPr/>
        </p:nvCxnSpPr>
        <p:spPr>
          <a:xfrm flipH="1" flipV="1">
            <a:off x="5391315" y="2547949"/>
            <a:ext cx="11860" cy="1409432"/>
          </a:xfrm>
          <a:prstGeom prst="bentConnector3">
            <a:avLst>
              <a:gd name="adj1" fmla="val -8079039"/>
            </a:avLst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7" idx="3"/>
            <a:endCxn id="15" idx="3"/>
          </p:cNvCxnSpPr>
          <p:nvPr/>
        </p:nvCxnSpPr>
        <p:spPr>
          <a:xfrm flipH="1" flipV="1">
            <a:off x="5391315" y="2823985"/>
            <a:ext cx="15891" cy="1536266"/>
          </a:xfrm>
          <a:prstGeom prst="bentConnector3">
            <a:avLst>
              <a:gd name="adj1" fmla="val -7253968"/>
            </a:avLst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3"/>
          </p:cNvCxnSpPr>
          <p:nvPr/>
        </p:nvCxnSpPr>
        <p:spPr>
          <a:xfrm flipH="1" flipV="1">
            <a:off x="5403175" y="3113686"/>
            <a:ext cx="4031" cy="1246565"/>
          </a:xfrm>
          <a:prstGeom prst="bentConnector4">
            <a:avLst>
              <a:gd name="adj1" fmla="val -40180005"/>
              <a:gd name="adj2" fmla="val 94880"/>
            </a:avLst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0594" y="1597248"/>
            <a:ext cx="28960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쓰레드로 만들면 </a:t>
            </a:r>
            <a:endParaRPr lang="en-US" altLang="ko-KR" sz="1200" dirty="0"/>
          </a:p>
          <a:p>
            <a:r>
              <a:rPr lang="ko-KR" altLang="en-US" sz="1200" dirty="0" err="1"/>
              <a:t>메인에</a:t>
            </a:r>
            <a:r>
              <a:rPr lang="ko-KR" altLang="en-US" sz="1200" dirty="0"/>
              <a:t> 있는 함수</a:t>
            </a:r>
            <a:endParaRPr lang="en-US" altLang="ko-KR" sz="1200" dirty="0"/>
          </a:p>
          <a:p>
            <a:r>
              <a:rPr lang="en-US" altLang="ko-KR" sz="1200" dirty="0"/>
              <a:t>(add, minus, divide, multiple)</a:t>
            </a:r>
            <a:r>
              <a:rPr lang="ko-KR" altLang="en-US" sz="1200" dirty="0"/>
              <a:t>를</a:t>
            </a:r>
            <a:endParaRPr lang="en-US" altLang="ko-KR" sz="1200" dirty="0"/>
          </a:p>
          <a:p>
            <a:r>
              <a:rPr lang="en-US" altLang="ko-KR" sz="1200" dirty="0"/>
              <a:t>A, B </a:t>
            </a:r>
            <a:r>
              <a:rPr lang="ko-KR" altLang="en-US" sz="1200" dirty="0"/>
              <a:t>쓰레드에서도 그냥 활용할 수 있다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     만약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메인과</a:t>
            </a:r>
            <a:r>
              <a:rPr lang="ko-KR" altLang="en-US" sz="1200" dirty="0"/>
              <a:t> </a:t>
            </a:r>
            <a:r>
              <a:rPr lang="en-US" altLang="ko-KR" sz="1200" dirty="0"/>
              <a:t>A, B</a:t>
            </a:r>
            <a:r>
              <a:rPr lang="ko-KR" altLang="en-US" sz="1200" dirty="0"/>
              <a:t>가 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별도 프로세스이면</a:t>
            </a:r>
            <a:endParaRPr lang="en-US" altLang="ko-KR" sz="1200" dirty="0"/>
          </a:p>
          <a:p>
            <a:r>
              <a:rPr lang="ko-KR" altLang="en-US" sz="1200" dirty="0"/>
              <a:t>      불가하다</a:t>
            </a:r>
          </a:p>
        </p:txBody>
      </p:sp>
      <p:cxnSp>
        <p:nvCxnSpPr>
          <p:cNvPr id="38" name="꺾인 연결선 37"/>
          <p:cNvCxnSpPr>
            <a:endCxn id="6" idx="1"/>
          </p:cNvCxnSpPr>
          <p:nvPr/>
        </p:nvCxnSpPr>
        <p:spPr>
          <a:xfrm rot="5400000">
            <a:off x="1681966" y="3434475"/>
            <a:ext cx="3131143" cy="231389"/>
          </a:xfrm>
          <a:prstGeom prst="bentConnector4">
            <a:avLst>
              <a:gd name="adj1" fmla="val 617"/>
              <a:gd name="adj2" fmla="val 1987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1"/>
            <a:endCxn id="8" idx="1"/>
          </p:cNvCxnSpPr>
          <p:nvPr/>
        </p:nvCxnSpPr>
        <p:spPr>
          <a:xfrm rot="10800000" flipV="1">
            <a:off x="3131843" y="1984599"/>
            <a:ext cx="255109" cy="3779214"/>
          </a:xfrm>
          <a:prstGeom prst="bentConnector3">
            <a:avLst>
              <a:gd name="adj1" fmla="val 1896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6" idx="1"/>
            <a:endCxn id="6" idx="1"/>
          </p:cNvCxnSpPr>
          <p:nvPr/>
        </p:nvCxnSpPr>
        <p:spPr>
          <a:xfrm rot="10800000" flipV="1">
            <a:off x="3131843" y="3957381"/>
            <a:ext cx="255109" cy="1158360"/>
          </a:xfrm>
          <a:prstGeom prst="bentConnector3">
            <a:avLst>
              <a:gd name="adj1" fmla="val 342135"/>
            </a:avLst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6" idx="1"/>
            <a:endCxn id="8" idx="1"/>
          </p:cNvCxnSpPr>
          <p:nvPr/>
        </p:nvCxnSpPr>
        <p:spPr>
          <a:xfrm rot="10800000" flipV="1">
            <a:off x="3131843" y="3957381"/>
            <a:ext cx="255109" cy="1806432"/>
          </a:xfrm>
          <a:prstGeom prst="bentConnector3">
            <a:avLst>
              <a:gd name="adj1" fmla="val 342135"/>
            </a:avLst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7" idx="1"/>
            <a:endCxn id="6" idx="1"/>
          </p:cNvCxnSpPr>
          <p:nvPr/>
        </p:nvCxnSpPr>
        <p:spPr>
          <a:xfrm rot="10800000" flipV="1">
            <a:off x="3131842" y="4360251"/>
            <a:ext cx="259140" cy="755490"/>
          </a:xfrm>
          <a:prstGeom prst="bentConnector3">
            <a:avLst>
              <a:gd name="adj1" fmla="val 496028"/>
            </a:avLst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7" idx="1"/>
            <a:endCxn id="8" idx="1"/>
          </p:cNvCxnSpPr>
          <p:nvPr/>
        </p:nvCxnSpPr>
        <p:spPr>
          <a:xfrm rot="10800000" flipV="1">
            <a:off x="3131842" y="4360251"/>
            <a:ext cx="259140" cy="1403562"/>
          </a:xfrm>
          <a:prstGeom prst="bentConnector3">
            <a:avLst>
              <a:gd name="adj1" fmla="val 492275"/>
            </a:avLst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7306" y="3205981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메인과</a:t>
            </a:r>
            <a:r>
              <a:rPr lang="ko-KR" altLang="en-US" sz="1200" dirty="0"/>
              <a:t> 쓰레드는</a:t>
            </a:r>
            <a:endParaRPr lang="en-US" altLang="ko-KR" sz="1200" dirty="0"/>
          </a:p>
          <a:p>
            <a:r>
              <a:rPr lang="ko-KR" altLang="en-US" sz="1200" dirty="0"/>
              <a:t>데이터와 </a:t>
            </a:r>
            <a:r>
              <a:rPr lang="en-US" altLang="ko-KR" sz="1200" dirty="0"/>
              <a:t>Heap</a:t>
            </a:r>
            <a:r>
              <a:rPr lang="ko-KR" altLang="en-US" sz="1200" dirty="0"/>
              <a:t>영역을</a:t>
            </a:r>
            <a:endParaRPr lang="en-US" altLang="ko-KR" sz="1200" dirty="0"/>
          </a:p>
          <a:p>
            <a:r>
              <a:rPr lang="ko-KR" altLang="en-US" sz="1200" dirty="0"/>
              <a:t>공유한다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89971" y="5184844"/>
            <a:ext cx="316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쓰레드는 별도의 스택을</a:t>
            </a:r>
            <a:endParaRPr lang="en-US" altLang="ko-KR" sz="1200" dirty="0"/>
          </a:p>
          <a:p>
            <a:r>
              <a:rPr lang="ko-KR" altLang="en-US" sz="1200" dirty="0"/>
              <a:t>가지게 된다</a:t>
            </a:r>
            <a:endParaRPr lang="en-US" altLang="ko-KR" sz="1200" dirty="0"/>
          </a:p>
          <a:p>
            <a:r>
              <a:rPr lang="ko-KR" altLang="en-US" sz="1200" dirty="0"/>
              <a:t>그래서 쓰레드는 메모리가 허용하는 한</a:t>
            </a:r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메모리의 사용자 영역만큼 생길 수 있다</a:t>
            </a:r>
          </a:p>
        </p:txBody>
      </p:sp>
    </p:spTree>
    <p:extLst>
      <p:ext uri="{BB962C8B-B14F-4D97-AF65-F5344CB8AC3E}">
        <p14:creationId xmlns:p14="http://schemas.microsoft.com/office/powerpoint/2010/main" val="21017846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윈도우에서의 쓰레드</a:t>
            </a:r>
            <a:endParaRPr lang="ko-KR" altLang="en-US" dirty="0"/>
          </a:p>
        </p:txBody>
      </p:sp>
      <p:sp>
        <p:nvSpPr>
          <p:cNvPr id="3" name="사각형: 둥근 모서리 2"/>
          <p:cNvSpPr/>
          <p:nvPr/>
        </p:nvSpPr>
        <p:spPr>
          <a:xfrm>
            <a:off x="2840238" y="3386025"/>
            <a:ext cx="1939223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윈도우 스케쥴러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92566" y="1729841"/>
            <a:ext cx="1944216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프로세스 </a:t>
            </a:r>
            <a:r>
              <a:rPr lang="en-US" altLang="ko-KR" sz="1400">
                <a:solidFill>
                  <a:schemeClr val="tx1"/>
                </a:solidFill>
              </a:rPr>
              <a:t>A</a:t>
            </a:r>
          </a:p>
          <a:p>
            <a:pPr algn="ctr"/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6080598" y="2279591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쓰레드 </a:t>
            </a: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6080598" y="2665945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쓰레드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6080598" y="3065174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쓰레드 </a:t>
            </a: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2566" y="3643225"/>
            <a:ext cx="1944216" cy="132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프로세스 </a:t>
            </a:r>
            <a:r>
              <a:rPr lang="en-US" altLang="ko-KR" sz="1400">
                <a:solidFill>
                  <a:schemeClr val="tx1"/>
                </a:solidFill>
              </a:rPr>
              <a:t>B</a:t>
            </a:r>
          </a:p>
          <a:p>
            <a:pPr algn="ctr"/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6080598" y="4192975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쓰레드 </a:t>
            </a: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6080598" y="4579329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쓰레드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2566" y="5049500"/>
            <a:ext cx="1944216" cy="837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프로세스 </a:t>
            </a:r>
            <a:r>
              <a:rPr lang="en-US" altLang="ko-KR" sz="1400">
                <a:solidFill>
                  <a:schemeClr val="tx1"/>
                </a:solidFill>
              </a:rPr>
              <a:t>C</a:t>
            </a:r>
          </a:p>
          <a:p>
            <a:pPr algn="ctr"/>
            <a:endParaRPr lang="en-US" altLang="ko-KR" sz="140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6084168" y="5474257"/>
            <a:ext cx="1368152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쓰레드 </a:t>
            </a: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3" idx="3"/>
            <a:endCxn id="6" idx="1"/>
          </p:cNvCxnSpPr>
          <p:nvPr/>
        </p:nvCxnSpPr>
        <p:spPr>
          <a:xfrm flipV="1">
            <a:off x="4779461" y="2423607"/>
            <a:ext cx="1301137" cy="125045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3"/>
          </p:cNvCxnSpPr>
          <p:nvPr/>
        </p:nvCxnSpPr>
        <p:spPr>
          <a:xfrm flipV="1">
            <a:off x="4779461" y="2853222"/>
            <a:ext cx="1301137" cy="82083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3"/>
            <a:endCxn id="9" idx="1"/>
          </p:cNvCxnSpPr>
          <p:nvPr/>
        </p:nvCxnSpPr>
        <p:spPr>
          <a:xfrm flipV="1">
            <a:off x="4779461" y="3209190"/>
            <a:ext cx="1301137" cy="46486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3" idx="3"/>
            <a:endCxn id="11" idx="1"/>
          </p:cNvCxnSpPr>
          <p:nvPr/>
        </p:nvCxnSpPr>
        <p:spPr>
          <a:xfrm>
            <a:off x="4779461" y="3674057"/>
            <a:ext cx="1301137" cy="66293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12" idx="1"/>
          </p:cNvCxnSpPr>
          <p:nvPr/>
        </p:nvCxnSpPr>
        <p:spPr>
          <a:xfrm>
            <a:off x="4779461" y="3674057"/>
            <a:ext cx="1301137" cy="104928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" idx="3"/>
            <a:endCxn id="15" idx="1"/>
          </p:cNvCxnSpPr>
          <p:nvPr/>
        </p:nvCxnSpPr>
        <p:spPr>
          <a:xfrm>
            <a:off x="4779461" y="3674057"/>
            <a:ext cx="1304707" cy="194421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64147" y="6083140"/>
            <a:ext cx="321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main </a:t>
            </a:r>
            <a:r>
              <a:rPr lang="ko-KR" altLang="en-US" sz="1400"/>
              <a:t>쓰레드</a:t>
            </a:r>
            <a:endParaRPr lang="en-US" altLang="ko-KR" sz="1400"/>
          </a:p>
          <a:p>
            <a:r>
              <a:rPr lang="en-US" altLang="ko-KR" sz="1400"/>
              <a:t>: 1</a:t>
            </a:r>
            <a:r>
              <a:rPr lang="ko-KR" altLang="en-US" sz="1400"/>
              <a:t>개의 쓰레드로</a:t>
            </a:r>
            <a:r>
              <a:rPr lang="en-US" altLang="ko-KR" sz="1400"/>
              <a:t> </a:t>
            </a:r>
            <a:r>
              <a:rPr lang="ko-KR" altLang="en-US" sz="1400"/>
              <a:t>구성된 </a:t>
            </a:r>
            <a:r>
              <a:rPr lang="en-US" altLang="ko-KR" sz="1400"/>
              <a:t>  </a:t>
            </a:r>
            <a:r>
              <a:rPr lang="ko-KR" altLang="en-US" sz="1400"/>
              <a:t>프로세스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11560" y="1585825"/>
            <a:ext cx="475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윈도우에서 프로세스는 상태를 지니지 않고</a:t>
            </a:r>
            <a:r>
              <a:rPr lang="en-US" altLang="ko-KR" sz="1400" b="1"/>
              <a:t>,</a:t>
            </a:r>
          </a:p>
          <a:p>
            <a:r>
              <a:rPr lang="ko-KR" altLang="en-US" sz="1400" b="1"/>
              <a:t>쓰레드를 담는 그릇의 역할을 한다</a:t>
            </a:r>
            <a:endParaRPr lang="en-US" altLang="ko-KR" sz="1400" b="1"/>
          </a:p>
          <a:p>
            <a:endParaRPr lang="en-US" altLang="ko-KR" sz="1400"/>
          </a:p>
          <a:p>
            <a:r>
              <a:rPr lang="ko-KR" altLang="en-US" sz="1400"/>
              <a:t>스케쥴러가 관장하고</a:t>
            </a:r>
            <a:r>
              <a:rPr lang="en-US" altLang="ko-KR" sz="1400"/>
              <a:t>, </a:t>
            </a:r>
            <a:r>
              <a:rPr lang="ko-KR" altLang="en-US" sz="1400"/>
              <a:t>상태를 가지는 것은</a:t>
            </a:r>
            <a:endParaRPr lang="en-US" altLang="ko-KR" sz="1400"/>
          </a:p>
          <a:p>
            <a:r>
              <a:rPr lang="ko-KR" altLang="en-US" sz="1400"/>
              <a:t>쓰레드이다</a:t>
            </a:r>
            <a:r>
              <a:rPr lang="en-US" altLang="ko-KR" sz="1400"/>
              <a:t>. </a:t>
            </a:r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윈도우에서 실행의 중심에 있는 것은</a:t>
            </a:r>
            <a:endParaRPr lang="en-US" altLang="ko-KR" sz="1400"/>
          </a:p>
          <a:p>
            <a:r>
              <a:rPr lang="ko-KR" altLang="en-US" sz="1400"/>
              <a:t>쓰레드이다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3618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쓰레드의 종류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412776"/>
            <a:ext cx="845455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 dirty="0"/>
              <a:t>메모리는 활용 대상에 따라서 유저 영역과 커널 영역으로 나뉜다</a:t>
            </a:r>
            <a:endParaRPr lang="en-US" altLang="ko-KR" sz="1400" b="1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유저 영역은 프로그램 동작 시 사용하게 되는 부분이고</a:t>
            </a:r>
            <a:r>
              <a:rPr lang="en-US" altLang="ko-KR" sz="1400"/>
              <a:t>, </a:t>
            </a:r>
            <a:r>
              <a:rPr lang="ko-KR" altLang="en-US" sz="1400"/>
              <a:t>코드</a:t>
            </a:r>
            <a:r>
              <a:rPr lang="en-US" altLang="ko-KR" sz="1400"/>
              <a:t>/</a:t>
            </a:r>
            <a:r>
              <a:rPr lang="ko-KR" altLang="en-US" sz="1400"/>
              <a:t>데이터</a:t>
            </a:r>
            <a:r>
              <a:rPr lang="en-US" altLang="ko-KR" sz="1400"/>
              <a:t>/</a:t>
            </a:r>
            <a:r>
              <a:rPr lang="ko-KR" altLang="en-US" sz="1400"/>
              <a:t>스택</a:t>
            </a:r>
            <a:r>
              <a:rPr lang="en-US" altLang="ko-KR" sz="1400"/>
              <a:t>/</a:t>
            </a:r>
            <a:r>
              <a:rPr lang="ko-KR" altLang="en-US" sz="1400"/>
              <a:t>힙은 모두 유저 영역이다</a:t>
            </a:r>
            <a:r>
              <a:rPr lang="en-US" altLang="ko-KR" sz="140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/>
              <a:t>커널 </a:t>
            </a:r>
            <a:r>
              <a:rPr lang="ko-KR" altLang="en-US" sz="1400" dirty="0"/>
              <a:t>영역은 운영체제 동작 시 </a:t>
            </a:r>
            <a:r>
              <a:rPr lang="ko-KR" altLang="en-US" sz="1400"/>
              <a:t>사용하게 되는 부분이다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>
                <a:sym typeface="Wingdings" panose="05000000000000000000" pitchFamily="2" charset="2"/>
              </a:rPr>
              <a:t>과거 </a:t>
            </a:r>
            <a:r>
              <a:rPr lang="en-US" altLang="ko-KR" sz="1400" dirty="0">
                <a:sym typeface="Wingdings" panose="05000000000000000000" pitchFamily="2" charset="2"/>
              </a:rPr>
              <a:t>32 </a:t>
            </a:r>
            <a:r>
              <a:rPr lang="ko-KR" altLang="en-US" sz="1400" dirty="0">
                <a:sym typeface="Wingdings" panose="05000000000000000000" pitchFamily="2" charset="2"/>
              </a:rPr>
              <a:t>비트 </a:t>
            </a:r>
            <a:r>
              <a:rPr lang="en-US" altLang="ko-KR" sz="1400" dirty="0">
                <a:sym typeface="Wingdings" panose="05000000000000000000" pitchFamily="2" charset="2"/>
              </a:rPr>
              <a:t>Window</a:t>
            </a:r>
            <a:r>
              <a:rPr lang="ko-KR" altLang="en-US" sz="1400" dirty="0">
                <a:sym typeface="Wingdings" panose="05000000000000000000" pitchFamily="2" charset="2"/>
              </a:rPr>
              <a:t>운영체제는 총 </a:t>
            </a:r>
            <a:r>
              <a:rPr lang="en-US" altLang="ko-KR" sz="1400" dirty="0">
                <a:sym typeface="Wingdings" panose="05000000000000000000" pitchFamily="2" charset="2"/>
              </a:rPr>
              <a:t>4G </a:t>
            </a:r>
            <a:r>
              <a:rPr lang="ko-KR" altLang="en-US" sz="1400" dirty="0">
                <a:sym typeface="Wingdings" panose="05000000000000000000" pitchFamily="2" charset="2"/>
              </a:rPr>
              <a:t>바이트 메모리 영역 중</a:t>
            </a:r>
            <a:r>
              <a:rPr lang="en-US" altLang="ko-KR" sz="1400" dirty="0">
                <a:sym typeface="Wingdings" panose="05000000000000000000" pitchFamily="2" charset="2"/>
              </a:rPr>
              <a:t>, 2G </a:t>
            </a:r>
            <a:r>
              <a:rPr lang="ko-KR" altLang="en-US" sz="1400" dirty="0">
                <a:sym typeface="Wingdings" panose="05000000000000000000" pitchFamily="2" charset="2"/>
              </a:rPr>
              <a:t>바이트를 유저 영역으로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    </a:t>
            </a:r>
            <a:r>
              <a:rPr lang="ko-KR" altLang="en-US" sz="1400" dirty="0">
                <a:sym typeface="Wingdings" panose="05000000000000000000" pitchFamily="2" charset="2"/>
              </a:rPr>
              <a:t>나머지</a:t>
            </a:r>
            <a:r>
              <a:rPr lang="en-US" altLang="ko-KR" sz="1400" dirty="0">
                <a:sym typeface="Wingdings" panose="05000000000000000000" pitchFamily="2" charset="2"/>
              </a:rPr>
              <a:t> 2G </a:t>
            </a:r>
            <a:r>
              <a:rPr lang="ko-KR" altLang="en-US" sz="1400" dirty="0">
                <a:sym typeface="Wingdings" panose="05000000000000000000" pitchFamily="2" charset="2"/>
              </a:rPr>
              <a:t>바이트를 커널 영역으로 활용하였다</a:t>
            </a:r>
            <a:r>
              <a:rPr lang="en-US" altLang="ko-KR" sz="1400" dirty="0">
                <a:sym typeface="Wingdings" panose="05000000000000000000" pitchFamily="2" charset="2"/>
              </a:rPr>
              <a:t>. 64</a:t>
            </a:r>
            <a:r>
              <a:rPr lang="ko-KR" altLang="en-US" sz="1400" dirty="0">
                <a:sym typeface="Wingdings" panose="05000000000000000000" pitchFamily="2" charset="2"/>
              </a:rPr>
              <a:t>비트 운영체제는 </a:t>
            </a:r>
            <a:r>
              <a:rPr lang="en-US" altLang="ko-KR" sz="1400" dirty="0">
                <a:sym typeface="Wingdings" panose="05000000000000000000" pitchFamily="2" charset="2"/>
              </a:rPr>
              <a:t>16T </a:t>
            </a:r>
            <a:r>
              <a:rPr lang="ko-KR" altLang="en-US" sz="1400" dirty="0">
                <a:sym typeface="Wingdings" panose="05000000000000000000" pitchFamily="2" charset="2"/>
              </a:rPr>
              <a:t>바이트의 메모리를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 </a:t>
            </a:r>
            <a:r>
              <a:rPr lang="ko-KR" altLang="en-US" sz="1400" dirty="0">
                <a:sym typeface="Wingdings" panose="05000000000000000000" pitchFamily="2" charset="2"/>
              </a:rPr>
              <a:t>프로세스에 할당하고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유저영역과 </a:t>
            </a:r>
            <a:r>
              <a:rPr lang="ko-KR" altLang="en-US" sz="1400" dirty="0" err="1">
                <a:sym typeface="Wingdings" panose="05000000000000000000" pitchFamily="2" charset="2"/>
              </a:rPr>
              <a:t>커널영역으로</a:t>
            </a:r>
            <a:r>
              <a:rPr lang="ko-KR" altLang="en-US" sz="1400" dirty="0">
                <a:sym typeface="Wingdings" panose="05000000000000000000" pitchFamily="2" charset="2"/>
              </a:rPr>
              <a:t> 각각 </a:t>
            </a:r>
            <a:r>
              <a:rPr lang="en-US" altLang="ko-KR" sz="1400" dirty="0">
                <a:sym typeface="Wingdings" panose="05000000000000000000" pitchFamily="2" charset="2"/>
              </a:rPr>
              <a:t>8T </a:t>
            </a:r>
            <a:r>
              <a:rPr lang="ko-KR" altLang="en-US" sz="1400" dirty="0" err="1">
                <a:sym typeface="Wingdings" panose="05000000000000000000" pitchFamily="2" charset="2"/>
              </a:rPr>
              <a:t>바이트씩</a:t>
            </a:r>
            <a:r>
              <a:rPr lang="ko-KR" altLang="en-US" sz="1400" dirty="0">
                <a:sym typeface="Wingdings" panose="05000000000000000000" pitchFamily="2" charset="2"/>
              </a:rPr>
              <a:t> 할당하고 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커널이 쓰레드를 지원하는 경우</a:t>
            </a:r>
            <a:r>
              <a:rPr lang="en-US" altLang="ko-KR" sz="1400" dirty="0"/>
              <a:t>(=</a:t>
            </a:r>
            <a:r>
              <a:rPr lang="ko-KR" altLang="en-US" sz="1400" dirty="0"/>
              <a:t>윈도우 운영체제</a:t>
            </a:r>
            <a:r>
              <a:rPr lang="en-US" altLang="ko-KR" sz="1400" dirty="0"/>
              <a:t>), </a:t>
            </a:r>
            <a:r>
              <a:rPr lang="ko-KR" altLang="en-US" sz="1400" dirty="0"/>
              <a:t>쓰레드 관리가 커널 영역에서 이루어 지므로</a:t>
            </a:r>
            <a:endParaRPr lang="en-US" altLang="ko-KR" sz="1400" dirty="0"/>
          </a:p>
          <a:p>
            <a:r>
              <a:rPr lang="ko-KR" altLang="en-US" sz="1400" b="1" dirty="0"/>
              <a:t>커널 레벨 쓰레드 모델이라고 </a:t>
            </a:r>
            <a:r>
              <a:rPr lang="ko-KR" altLang="en-US" sz="1400" dirty="0"/>
              <a:t>하고</a:t>
            </a:r>
            <a:r>
              <a:rPr lang="en-US" altLang="ko-KR" sz="1400" dirty="0"/>
              <a:t>, </a:t>
            </a:r>
            <a:r>
              <a:rPr lang="ko-KR" altLang="en-US" sz="1400" dirty="0"/>
              <a:t>커널이 쓰레드를 지원하지 않는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라이브러리를 이용하여</a:t>
            </a:r>
            <a:endParaRPr lang="en-US" altLang="ko-KR" sz="1400" dirty="0"/>
          </a:p>
          <a:p>
            <a:r>
              <a:rPr lang="ko-KR" altLang="en-US" sz="1400" dirty="0"/>
              <a:t>쓰레드를 구현하는 데</a:t>
            </a:r>
            <a:r>
              <a:rPr lang="en-US" altLang="ko-KR" sz="1400" dirty="0"/>
              <a:t>, </a:t>
            </a:r>
            <a:r>
              <a:rPr lang="ko-KR" altLang="en-US" sz="1400" dirty="0"/>
              <a:t>이것을 </a:t>
            </a:r>
            <a:r>
              <a:rPr lang="ko-KR" altLang="en-US" sz="1400" b="1" dirty="0"/>
              <a:t>유저 레벨 쓰레드라고 </a:t>
            </a:r>
            <a:r>
              <a:rPr lang="ko-KR" altLang="en-US" sz="1400" dirty="0"/>
              <a:t>한다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참고</a:t>
            </a:r>
            <a:r>
              <a:rPr lang="en-US" altLang="ko-KR" sz="1400" dirty="0"/>
              <a:t>]</a:t>
            </a:r>
          </a:p>
          <a:p>
            <a:r>
              <a:rPr lang="ko-KR" altLang="en-US" sz="1400" dirty="0" err="1"/>
              <a:t>커널영역은</a:t>
            </a:r>
            <a:r>
              <a:rPr lang="ko-KR" altLang="en-US" sz="1400" dirty="0"/>
              <a:t> 모든 프로세스가 공유하므로</a:t>
            </a:r>
            <a:r>
              <a:rPr lang="en-US" altLang="ko-KR" sz="1400" dirty="0"/>
              <a:t>,  </a:t>
            </a:r>
            <a:r>
              <a:rPr lang="ko-KR" altLang="en-US" sz="1400" dirty="0"/>
              <a:t>보호를 위하여 </a:t>
            </a:r>
            <a:r>
              <a:rPr lang="ko-KR" altLang="en-US" sz="1400" b="1" dirty="0"/>
              <a:t>커널 모드를 </a:t>
            </a:r>
            <a:r>
              <a:rPr lang="ko-KR" altLang="en-US" sz="1400" dirty="0"/>
              <a:t>별도로 운영한다</a:t>
            </a:r>
            <a:endParaRPr lang="en-US" altLang="ko-KR" sz="1400" dirty="0"/>
          </a:p>
          <a:p>
            <a:r>
              <a:rPr lang="ko-KR" altLang="en-US" sz="1400" dirty="0"/>
              <a:t>일반 응용 프로그램은 </a:t>
            </a:r>
            <a:r>
              <a:rPr lang="ko-KR" altLang="en-US" sz="1400" b="1" dirty="0"/>
              <a:t>유저모드</a:t>
            </a:r>
            <a:r>
              <a:rPr lang="ko-KR" altLang="en-US" sz="1400" dirty="0"/>
              <a:t>에서 수행되며</a:t>
            </a:r>
            <a:r>
              <a:rPr lang="en-US" altLang="ko-KR" sz="1400" dirty="0"/>
              <a:t>, </a:t>
            </a:r>
            <a:r>
              <a:rPr lang="ko-KR" altLang="en-US" sz="1400" dirty="0"/>
              <a:t>수행 중에 시스템 라이브러리를 수행하는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잠시 커널 모드에서 수행한 후에</a:t>
            </a:r>
            <a:r>
              <a:rPr lang="en-US" altLang="ko-KR" sz="1400" dirty="0"/>
              <a:t>, </a:t>
            </a:r>
            <a:r>
              <a:rPr lang="ko-KR" altLang="en-US" sz="1400" dirty="0"/>
              <a:t>유저모드로 복귀하게 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875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쓰레드의 생성과 소멸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2132856"/>
            <a:ext cx="5275868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stdafx.h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windows.h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tchar.h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#define MAX_THREADS (1024*10)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DWORD WINAPI </a:t>
            </a:r>
            <a:r>
              <a:rPr lang="en-US" altLang="ko-KR" sz="1200" dirty="0" err="1"/>
              <a:t>ThreadProc</a:t>
            </a:r>
            <a:r>
              <a:rPr lang="en-US" altLang="ko-KR" sz="1200" dirty="0"/>
              <a:t>(LPVOID </a:t>
            </a:r>
            <a:r>
              <a:rPr lang="en-US" altLang="ko-KR" sz="1200" dirty="0" err="1"/>
              <a:t>lpParam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DWORD </a:t>
            </a:r>
            <a:r>
              <a:rPr lang="en-US" altLang="ko-KR" sz="1200" dirty="0" err="1"/>
              <a:t>threadNum</a:t>
            </a:r>
            <a:r>
              <a:rPr lang="en-US" altLang="ko-KR" sz="1200" dirty="0"/>
              <a:t> = (DWORD)</a:t>
            </a:r>
            <a:r>
              <a:rPr lang="en-US" altLang="ko-KR" sz="1200" dirty="0" err="1"/>
              <a:t>lpParam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while (1)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_</a:t>
            </a:r>
            <a:r>
              <a:rPr lang="en-US" altLang="ko-KR" sz="1200" dirty="0" err="1"/>
              <a:t>tprintf</a:t>
            </a:r>
            <a:r>
              <a:rPr lang="en-US" altLang="ko-KR" sz="1200" dirty="0"/>
              <a:t>(_T("thread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: %d \n"), </a:t>
            </a:r>
            <a:r>
              <a:rPr lang="en-US" altLang="ko-KR" sz="1200" dirty="0" err="1"/>
              <a:t>threadNum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Sleep(5000);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return 0;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DWORD </a:t>
            </a:r>
            <a:r>
              <a:rPr lang="en-US" altLang="ko-KR" sz="1200" dirty="0" err="1"/>
              <a:t>cntOfThread</a:t>
            </a:r>
            <a:r>
              <a:rPr lang="en-US" altLang="ko-KR" sz="1200" dirty="0"/>
              <a:t> = 0;</a:t>
            </a:r>
          </a:p>
          <a:p>
            <a:endParaRPr lang="en-US" altLang="ko-KR" sz="1200" dirty="0"/>
          </a:p>
          <a:p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30842"/>
            <a:ext cx="7391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아래의 프로그램은 메모리가 허용하는 한</a:t>
            </a:r>
            <a:r>
              <a:rPr lang="en-US" altLang="ko-KR" sz="1400" dirty="0"/>
              <a:t>, </a:t>
            </a:r>
            <a:r>
              <a:rPr lang="ko-KR" altLang="en-US" sz="1400" dirty="0"/>
              <a:t>쓰레드를 생성하는 프로그램이다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>
                <a:sym typeface="Wingdings" panose="05000000000000000000" pitchFamily="2" charset="2"/>
              </a:rPr>
              <a:t>쓰레드는 프로세스의 </a:t>
            </a:r>
            <a:r>
              <a:rPr lang="ko-KR" altLang="en-US" sz="1400" dirty="0" err="1">
                <a:sym typeface="Wingdings" panose="05000000000000000000" pitchFamily="2" charset="2"/>
              </a:rPr>
              <a:t>힙과</a:t>
            </a:r>
            <a:r>
              <a:rPr lang="ko-KR" altLang="en-US" sz="1400" dirty="0">
                <a:sym typeface="Wingdings" panose="05000000000000000000" pitchFamily="2" charset="2"/>
              </a:rPr>
              <a:t> 데이터 영역은 공유하지만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스택 영역은 공유하지 않고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</a:t>
            </a:r>
            <a:r>
              <a:rPr lang="ko-KR" altLang="en-US" sz="1400" dirty="0">
                <a:sym typeface="Wingdings" panose="05000000000000000000" pitchFamily="2" charset="2"/>
              </a:rPr>
              <a:t>별도로 운영한다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보통 스택 영역은 </a:t>
            </a:r>
            <a:r>
              <a:rPr lang="en-US" altLang="ko-KR" sz="1400" dirty="0">
                <a:sym typeface="Wingdings" panose="05000000000000000000" pitchFamily="2" charset="2"/>
              </a:rPr>
              <a:t>1M </a:t>
            </a:r>
            <a:r>
              <a:rPr lang="ko-KR" altLang="en-US" sz="1400" dirty="0">
                <a:sym typeface="Wingdings" panose="05000000000000000000" pitchFamily="2" charset="2"/>
              </a:rPr>
              <a:t>정도의 크기를 갖도록 할당한다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변경 가능하다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91810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542" y="388057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3544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쓰레드의 생성과 소멸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362" y="530933"/>
            <a:ext cx="725698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tmain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TCHAR*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[])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DWORD </a:t>
            </a:r>
            <a:r>
              <a:rPr lang="en-US" altLang="ko-KR" sz="1200" dirty="0" err="1"/>
              <a:t>dwThreadId</a:t>
            </a:r>
            <a:r>
              <a:rPr lang="en-US" altLang="ko-KR" sz="1200" dirty="0"/>
              <a:t>[MAX_THREADS];</a:t>
            </a:r>
          </a:p>
          <a:p>
            <a:r>
              <a:rPr lang="en-US" altLang="ko-KR" sz="1200" dirty="0"/>
              <a:t>       HANDLE </a:t>
            </a:r>
            <a:r>
              <a:rPr lang="en-US" altLang="ko-KR" sz="1200" dirty="0" err="1"/>
              <a:t>hThread</a:t>
            </a:r>
            <a:r>
              <a:rPr lang="en-US" altLang="ko-KR" sz="1200" dirty="0"/>
              <a:t>[MAX_THREADS];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// </a:t>
            </a:r>
            <a:r>
              <a:rPr lang="ko-KR" altLang="en-US" sz="1200" dirty="0"/>
              <a:t>생성 가능한 최대 개수의 쓰레드 생성</a:t>
            </a:r>
          </a:p>
          <a:p>
            <a:r>
              <a:rPr lang="en-US" altLang="ko-KR" sz="1200" dirty="0"/>
              <a:t>       while (1)</a:t>
            </a:r>
          </a:p>
          <a:p>
            <a:r>
              <a:rPr lang="en-US" altLang="ko-KR" sz="1200" dirty="0"/>
              <a:t>      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hThread</a:t>
            </a:r>
            <a:r>
              <a:rPr lang="en-US" altLang="ko-KR" sz="1200" dirty="0"/>
              <a:t>[</a:t>
            </a:r>
            <a:r>
              <a:rPr lang="en-US" altLang="ko-KR" sz="1200" dirty="0" err="1"/>
              <a:t>cntOfThread</a:t>
            </a:r>
            <a:r>
              <a:rPr lang="en-US" altLang="ko-KR" sz="1200" dirty="0"/>
              <a:t>] =</a:t>
            </a:r>
          </a:p>
          <a:p>
            <a:r>
              <a:rPr lang="en-US" altLang="ko-KR" sz="1200" dirty="0"/>
              <a:t>		</a:t>
            </a:r>
            <a:r>
              <a:rPr lang="en-US" altLang="ko-KR" sz="1200" b="1" dirty="0" err="1"/>
              <a:t>CreateThread</a:t>
            </a:r>
            <a:r>
              <a:rPr lang="en-US" altLang="ko-KR" sz="1200" b="1" dirty="0"/>
              <a:t>(</a:t>
            </a:r>
          </a:p>
          <a:p>
            <a:r>
              <a:rPr lang="en-US" altLang="ko-KR" sz="1200" dirty="0"/>
              <a:t>		NULL,	   // </a:t>
            </a:r>
            <a:r>
              <a:rPr lang="ko-KR" altLang="en-US" sz="1200" dirty="0"/>
              <a:t>디폴트 보안 관리자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	0,	   // </a:t>
            </a:r>
            <a:r>
              <a:rPr lang="ko-KR" altLang="en-US" sz="1200" dirty="0"/>
              <a:t>디폴트 스택 사이즈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ThreadProc</a:t>
            </a:r>
            <a:r>
              <a:rPr lang="en-US" altLang="ko-KR" sz="1200" dirty="0"/>
              <a:t>,	   // </a:t>
            </a:r>
            <a:r>
              <a:rPr lang="ko-KR" altLang="en-US" sz="1200" dirty="0"/>
              <a:t>쓰레드 </a:t>
            </a:r>
            <a:r>
              <a:rPr lang="en-US" altLang="ko-KR" sz="1200" dirty="0"/>
              <a:t>main </a:t>
            </a:r>
            <a:r>
              <a:rPr lang="ko-KR" altLang="en-US" sz="1200" dirty="0"/>
              <a:t>함수</a:t>
            </a:r>
            <a:r>
              <a:rPr lang="en-US" altLang="ko-KR" sz="1200" dirty="0"/>
              <a:t>(</a:t>
            </a:r>
            <a:r>
              <a:rPr lang="ko-KR" altLang="en-US" sz="1200" dirty="0"/>
              <a:t>쓰레드 함수</a:t>
            </a:r>
            <a:r>
              <a:rPr lang="en-US" altLang="ko-KR" sz="1200" dirty="0"/>
              <a:t>) </a:t>
            </a:r>
            <a:r>
              <a:rPr lang="ko-KR" altLang="en-US" sz="1200" dirty="0"/>
              <a:t>설정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	(LPVOID)</a:t>
            </a:r>
            <a:r>
              <a:rPr lang="en-US" altLang="ko-KR" sz="1200" dirty="0" err="1"/>
              <a:t>cntOfThread</a:t>
            </a:r>
            <a:r>
              <a:rPr lang="en-US" altLang="ko-KR" sz="1200" dirty="0"/>
              <a:t>,       // </a:t>
            </a:r>
            <a:r>
              <a:rPr lang="ko-KR" altLang="en-US" sz="1200" dirty="0"/>
              <a:t>쓰레드 함수의 전달인자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	0,   	   // </a:t>
            </a:r>
            <a:r>
              <a:rPr lang="ko-KR" altLang="en-US" sz="1200" dirty="0"/>
              <a:t>디폴트 쓰레드 생성 속성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	&amp;</a:t>
            </a:r>
            <a:r>
              <a:rPr lang="en-US" altLang="ko-KR" sz="1200" dirty="0" err="1"/>
              <a:t>dwThreadId</a:t>
            </a:r>
            <a:r>
              <a:rPr lang="en-US" altLang="ko-KR" sz="1200" dirty="0"/>
              <a:t>[</a:t>
            </a:r>
            <a:r>
              <a:rPr lang="en-US" altLang="ko-KR" sz="1200" dirty="0" err="1"/>
              <a:t>cntOfThread</a:t>
            </a:r>
            <a:r>
              <a:rPr lang="en-US" altLang="ko-KR" sz="1200" dirty="0"/>
              <a:t>]   // </a:t>
            </a:r>
            <a:r>
              <a:rPr lang="ko-KR" altLang="en-US" sz="1200" dirty="0"/>
              <a:t>쓰레드 </a:t>
            </a:r>
            <a:r>
              <a:rPr lang="en-US" altLang="ko-KR" sz="1200" dirty="0"/>
              <a:t>ID </a:t>
            </a:r>
            <a:r>
              <a:rPr lang="ko-KR" altLang="en-US" sz="1200" dirty="0"/>
              <a:t>저장을 위한 </a:t>
            </a:r>
            <a:r>
              <a:rPr lang="ko-KR" altLang="en-US" sz="1200" dirty="0" err="1"/>
              <a:t>주소값</a:t>
            </a:r>
            <a:r>
              <a:rPr lang="ko-KR" altLang="en-US" sz="1200" dirty="0"/>
              <a:t> 전달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		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// </a:t>
            </a:r>
            <a:r>
              <a:rPr lang="ko-KR" altLang="en-US" sz="1200" dirty="0"/>
              <a:t>쓰레드 생성 확인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hThread</a:t>
            </a:r>
            <a:r>
              <a:rPr lang="en-US" altLang="ko-KR" sz="1200" dirty="0"/>
              <a:t>[</a:t>
            </a:r>
            <a:r>
              <a:rPr lang="en-US" altLang="ko-KR" sz="1200" dirty="0" err="1"/>
              <a:t>cntOfThread</a:t>
            </a:r>
            <a:r>
              <a:rPr lang="en-US" altLang="ko-KR" sz="1200" dirty="0"/>
              <a:t>] == NULL)</a:t>
            </a:r>
          </a:p>
          <a:p>
            <a:r>
              <a:rPr lang="en-US" altLang="ko-KR" sz="1200" dirty="0"/>
              <a:t>		{</a:t>
            </a:r>
          </a:p>
          <a:p>
            <a:r>
              <a:rPr lang="en-US" altLang="ko-KR" sz="1200" dirty="0"/>
              <a:t>		</a:t>
            </a:r>
            <a:r>
              <a:rPr lang="en-US" altLang="ko-KR" sz="1200" b="1" dirty="0"/>
              <a:t>      _</a:t>
            </a:r>
            <a:r>
              <a:rPr lang="en-US" altLang="ko-KR" sz="1200" b="1" dirty="0" err="1"/>
              <a:t>tprintf</a:t>
            </a:r>
            <a:r>
              <a:rPr lang="en-US" altLang="ko-KR" sz="1200" b="1" dirty="0"/>
              <a:t>(_T("MAXIMUM </a:t>
            </a:r>
            <a:r>
              <a:rPr lang="en-US" altLang="ko-KR" sz="1200" b="1"/>
              <a:t>THREAD NUMBER : </a:t>
            </a:r>
            <a:r>
              <a:rPr lang="en-US" altLang="ko-KR" sz="1200" b="1" dirty="0"/>
              <a:t>%d \n"), </a:t>
            </a:r>
            <a:r>
              <a:rPr lang="en-US" altLang="ko-KR" sz="1200" b="1" dirty="0" err="1"/>
              <a:t>cntOfThread</a:t>
            </a:r>
            <a:r>
              <a:rPr lang="en-US" altLang="ko-KR" sz="1200" b="1" dirty="0"/>
              <a:t>);</a:t>
            </a:r>
          </a:p>
          <a:p>
            <a:r>
              <a:rPr lang="en-US" altLang="ko-KR" sz="1200" dirty="0"/>
              <a:t>		       break;</a:t>
            </a:r>
          </a:p>
          <a:p>
            <a:r>
              <a:rPr lang="en-US" altLang="ko-KR" sz="1200" dirty="0"/>
              <a:t>	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cntOfThread</a:t>
            </a:r>
            <a:r>
              <a:rPr lang="en-US" altLang="ko-KR" sz="1200" dirty="0"/>
              <a:t>++;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for (DWORD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cntOfThread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CloseHandle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hThread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return 0;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8104" y="5445224"/>
            <a:ext cx="3456384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쓰레드의 동기화나 </a:t>
            </a:r>
            <a:r>
              <a:rPr lang="en-US" altLang="ko-KR" sz="1400" dirty="0"/>
              <a:t>Pooling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ko-KR" altLang="en-US" sz="1400" dirty="0"/>
              <a:t>기타 다른 주제는 프로그램 관련 서적을</a:t>
            </a:r>
            <a:endParaRPr lang="en-US" altLang="ko-KR" sz="1400" dirty="0"/>
          </a:p>
          <a:p>
            <a:r>
              <a:rPr lang="ko-KR" altLang="en-US" sz="1400" dirty="0"/>
              <a:t>참고할 것 </a:t>
            </a:r>
            <a:r>
              <a:rPr lang="en-US" altLang="ko-KR" sz="1400" dirty="0"/>
              <a:t>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120" y="427365"/>
            <a:ext cx="2924198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/>
              <a:t>쓰레드당 </a:t>
            </a:r>
            <a:r>
              <a:rPr lang="en-US" altLang="ko-KR" sz="1400"/>
              <a:t>1M</a:t>
            </a:r>
            <a:r>
              <a:rPr lang="ko-KR" altLang="en-US" sz="1400"/>
              <a:t>의 스택을 가지므로</a:t>
            </a:r>
            <a:endParaRPr lang="en-US" altLang="ko-KR" sz="1400"/>
          </a:p>
          <a:p>
            <a:r>
              <a:rPr lang="ko-KR" altLang="en-US" sz="1400"/>
              <a:t>프로그램을 수행하여 보면 </a:t>
            </a:r>
            <a:endParaRPr lang="en-US" altLang="ko-KR" sz="1400"/>
          </a:p>
          <a:p>
            <a:r>
              <a:rPr lang="ko-KR" altLang="en-US" sz="1400"/>
              <a:t>사용자 영역으로 할당된 메모리의</a:t>
            </a:r>
            <a:endParaRPr lang="en-US" altLang="ko-KR" sz="1400"/>
          </a:p>
          <a:p>
            <a:r>
              <a:rPr lang="ko-KR" altLang="en-US" sz="1400"/>
              <a:t>크기를 알 수 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만약 쓰레드 숫자가 </a:t>
            </a:r>
            <a:r>
              <a:rPr lang="en-US" altLang="ko-KR" sz="1400"/>
              <a:t>2000</a:t>
            </a:r>
            <a:r>
              <a:rPr lang="ko-KR" altLang="en-US" sz="1400"/>
              <a:t>정도이며</a:t>
            </a:r>
            <a:endParaRPr lang="en-US" altLang="ko-KR" sz="1400"/>
          </a:p>
          <a:p>
            <a:r>
              <a:rPr lang="en-US" altLang="ko-KR" sz="1400"/>
              <a:t>2G </a:t>
            </a:r>
            <a:r>
              <a:rPr lang="ko-KR" altLang="en-US" sz="1400"/>
              <a:t>정도가 사용자 영역이다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17565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98884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메모리에 관하여 </a:t>
            </a:r>
          </a:p>
        </p:txBody>
      </p:sp>
    </p:spTree>
    <p:extLst>
      <p:ext uri="{BB962C8B-B14F-4D97-AF65-F5344CB8AC3E}">
        <p14:creationId xmlns:p14="http://schemas.microsoft.com/office/powerpoint/2010/main" val="246351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9584" y="332656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Windows </a:t>
            </a:r>
            <a:r>
              <a:rPr lang="ko-KR" altLang="en-US" b="1" dirty="0"/>
              <a:t>에서의 유니코드</a:t>
            </a:r>
            <a:r>
              <a:rPr lang="en-US" altLang="ko-KR" b="1" dirty="0"/>
              <a:t>(</a:t>
            </a:r>
            <a:r>
              <a:rPr lang="en-US" altLang="ko-KR" b="1" dirty="0" err="1"/>
              <a:t>UniCode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8698" y="1155352"/>
            <a:ext cx="841441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[ WBCS </a:t>
            </a:r>
            <a:r>
              <a:rPr lang="ko-KR" altLang="en-US" b="1"/>
              <a:t>기반의 문자열</a:t>
            </a:r>
            <a:r>
              <a:rPr lang="en-US" altLang="ko-KR" b="1"/>
              <a:t> ]</a:t>
            </a:r>
          </a:p>
          <a:p>
            <a:r>
              <a:rPr lang="en-US" altLang="ko-KR" sz="1600"/>
              <a:t>#include &lt;stdio.h&gt;</a:t>
            </a:r>
          </a:p>
          <a:p>
            <a:r>
              <a:rPr lang="en-US" altLang="ko-KR" sz="1600"/>
              <a:t>#include &lt;string.h&gt;</a:t>
            </a:r>
          </a:p>
          <a:p>
            <a:r>
              <a:rPr lang="en-US" altLang="ko-KR" sz="1600" b="1"/>
              <a:t>#include "locale.h</a:t>
            </a:r>
            <a:r>
              <a:rPr lang="en-US" altLang="ko-KR" sz="1600"/>
              <a:t>“     //wprintf, wputws</a:t>
            </a:r>
            <a:r>
              <a:rPr lang="ko-KR" altLang="en-US" sz="1600"/>
              <a:t>함수에서 유니코드로 한글을 출력하기 위해 필요</a:t>
            </a:r>
            <a:endParaRPr lang="en-US" altLang="ko-KR" sz="1600"/>
          </a:p>
          <a:p>
            <a:r>
              <a:rPr lang="en-US" altLang="ko-KR" sz="1600"/>
              <a:t>                              //</a:t>
            </a:r>
            <a:r>
              <a:rPr lang="ko-KR" altLang="en-US" sz="1600"/>
              <a:t>만약에 선언하지 않으면 한글출력이 안됨</a:t>
            </a:r>
          </a:p>
          <a:p>
            <a:r>
              <a:rPr lang="en-US" altLang="ko-KR" sz="1600"/>
              <a:t>int main(void)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 //wprintf, wputws</a:t>
            </a:r>
            <a:r>
              <a:rPr lang="ko-KR" altLang="en-US" sz="1600"/>
              <a:t>함수에서 유니코드로 한글을 출력하기 위해 필요</a:t>
            </a:r>
            <a:endParaRPr lang="en-US" altLang="ko-KR" sz="1600"/>
          </a:p>
          <a:p>
            <a:r>
              <a:rPr lang="en-US" altLang="ko-KR" sz="1600"/>
              <a:t>     </a:t>
            </a:r>
            <a:r>
              <a:rPr lang="en-US" altLang="ko-KR" sz="1600" b="1"/>
              <a:t>_wsetlocale(LC_ALL, L"korean");</a:t>
            </a:r>
          </a:p>
          <a:p>
            <a:endParaRPr lang="ko-KR" altLang="en-US" sz="1600" b="1"/>
          </a:p>
          <a:p>
            <a:r>
              <a:rPr lang="en-US" altLang="ko-KR" sz="1600"/>
              <a:t>     </a:t>
            </a:r>
            <a:r>
              <a:rPr lang="en-US" altLang="ko-KR" sz="1600" b="1"/>
              <a:t>wchar_t str[] = L"ABC</a:t>
            </a:r>
            <a:r>
              <a:rPr lang="ko-KR" altLang="en-US" sz="1600" b="1"/>
              <a:t>민호</a:t>
            </a:r>
            <a:r>
              <a:rPr lang="en-US" altLang="ko-KR" sz="1600" b="1"/>
              <a:t>"; </a:t>
            </a:r>
            <a:r>
              <a:rPr lang="en-US" altLang="ko-KR" sz="1600"/>
              <a:t>//L</a:t>
            </a:r>
            <a:r>
              <a:rPr lang="ko-KR" altLang="en-US" sz="1600"/>
              <a:t>은 문자열을 유니코드로 저장하라는 의미</a:t>
            </a:r>
            <a:endParaRPr lang="en-US" altLang="ko-KR" sz="1600"/>
          </a:p>
          <a:p>
            <a:r>
              <a:rPr lang="en-US" altLang="ko-KR" sz="1600" b="1"/>
              <a:t>     int size = sizeof(str);</a:t>
            </a:r>
          </a:p>
          <a:p>
            <a:r>
              <a:rPr lang="en-US" altLang="ko-KR" sz="1600" b="1"/>
              <a:t>     int len = wcslen(str); </a:t>
            </a:r>
            <a:r>
              <a:rPr lang="en-US" altLang="ko-KR" sz="1600"/>
              <a:t>//</a:t>
            </a:r>
            <a:r>
              <a:rPr lang="ko-KR" altLang="en-US" sz="1600"/>
              <a:t>유니코드로 저장된 문자열의 크기 계산</a:t>
            </a:r>
            <a:endParaRPr lang="en-US" altLang="ko-KR" sz="1600"/>
          </a:p>
          <a:p>
            <a:r>
              <a:rPr lang="en-US" altLang="ko-KR" sz="1600"/>
              <a:t>     //wprintf </a:t>
            </a:r>
            <a:r>
              <a:rPr lang="ko-KR" altLang="en-US" sz="1600"/>
              <a:t>대신 </a:t>
            </a:r>
            <a:r>
              <a:rPr lang="en-US" altLang="ko-KR" sz="1600"/>
              <a:t>printf</a:t>
            </a:r>
            <a:r>
              <a:rPr lang="ko-KR" altLang="en-US" sz="1600"/>
              <a:t>를 쓰면</a:t>
            </a:r>
            <a:r>
              <a:rPr lang="en-US" altLang="ko-KR" sz="1600"/>
              <a:t>, L</a:t>
            </a:r>
            <a:r>
              <a:rPr lang="ko-KR" altLang="en-US" sz="1600"/>
              <a:t>이 필요없이 한글이 출력된다</a:t>
            </a:r>
            <a:r>
              <a:rPr lang="en-US" altLang="ko-KR" sz="1600"/>
              <a:t>.(</a:t>
            </a:r>
            <a:r>
              <a:rPr lang="ko-KR" altLang="en-US" sz="1600"/>
              <a:t>앞페이지 예 참조</a:t>
            </a:r>
            <a:r>
              <a:rPr lang="en-US" altLang="ko-KR" sz="1600"/>
              <a:t>)</a:t>
            </a:r>
            <a:br>
              <a:rPr lang="en-US" altLang="ko-KR" sz="1600"/>
            </a:br>
            <a:r>
              <a:rPr lang="en-US" altLang="ko-KR" sz="1600"/>
              <a:t>     //</a:t>
            </a:r>
            <a:r>
              <a:rPr lang="ko-KR" altLang="en-US" sz="1600"/>
              <a:t>이유는 </a:t>
            </a:r>
            <a:r>
              <a:rPr lang="en-US" altLang="ko-KR" sz="1600"/>
              <a:t>window</a:t>
            </a:r>
            <a:r>
              <a:rPr lang="ko-KR" altLang="en-US" sz="1600"/>
              <a:t>에서 자동으로 유니코드로 변환하기 때문이다</a:t>
            </a:r>
            <a:r>
              <a:rPr lang="en-US" altLang="ko-KR" sz="1600"/>
              <a:t>. </a:t>
            </a:r>
            <a:r>
              <a:rPr lang="ko-KR" altLang="en-US" sz="1600"/>
              <a:t>성능저하의 원인</a:t>
            </a:r>
          </a:p>
          <a:p>
            <a:r>
              <a:rPr lang="en-US" altLang="ko-KR" sz="1600" b="1"/>
              <a:t>     wprintf(L"</a:t>
            </a:r>
            <a:r>
              <a:rPr lang="ko-KR" altLang="en-US" sz="1600" b="1"/>
              <a:t>배열의 크기 </a:t>
            </a:r>
            <a:r>
              <a:rPr lang="en-US" altLang="ko-KR" sz="1600" b="1"/>
              <a:t>: %d \n", size); </a:t>
            </a:r>
            <a:r>
              <a:rPr lang="en-US" altLang="ko-KR" sz="1600"/>
              <a:t>//wprintf</a:t>
            </a:r>
            <a:r>
              <a:rPr lang="ko-KR" altLang="en-US" sz="1600"/>
              <a:t>는 유니코드용</a:t>
            </a:r>
            <a:r>
              <a:rPr lang="en-US" altLang="ko-KR" sz="1600"/>
              <a:t>, L</a:t>
            </a:r>
            <a:r>
              <a:rPr lang="ko-KR" altLang="en-US" sz="1600"/>
              <a:t>을 이용하고자 하면</a:t>
            </a:r>
            <a:br>
              <a:rPr lang="en-US" altLang="ko-KR" sz="1600"/>
            </a:br>
            <a:r>
              <a:rPr lang="en-US" altLang="ko-KR" sz="1600"/>
              <a:t>                                                      // local</a:t>
            </a:r>
            <a:r>
              <a:rPr lang="ko-KR" altLang="en-US" sz="1600"/>
              <a:t>과 </a:t>
            </a:r>
            <a:r>
              <a:rPr lang="en-US" altLang="ko-KR" sz="1600"/>
              <a:t>_wsetlocale</a:t>
            </a:r>
            <a:r>
              <a:rPr lang="ko-KR" altLang="en-US" sz="1600"/>
              <a:t>의 선언이 필요</a:t>
            </a:r>
            <a:endParaRPr lang="en-US" altLang="ko-KR" sz="1600"/>
          </a:p>
          <a:p>
            <a:r>
              <a:rPr lang="en-US" altLang="ko-KR" sz="1600" b="1"/>
              <a:t>     wprintf(L"</a:t>
            </a:r>
            <a:r>
              <a:rPr lang="ko-KR" altLang="en-US" sz="1600" b="1"/>
              <a:t>문자열 크기 </a:t>
            </a:r>
            <a:r>
              <a:rPr lang="en-US" altLang="ko-KR" sz="1600" b="1"/>
              <a:t>: %d \n", len);</a:t>
            </a:r>
          </a:p>
          <a:p>
            <a:endParaRPr lang="ko-KR" altLang="en-US" sz="1600"/>
          </a:p>
          <a:p>
            <a:r>
              <a:rPr lang="en-US" altLang="ko-KR" sz="1600"/>
              <a:t>     char key; key = getchar();</a:t>
            </a:r>
          </a:p>
          <a:p>
            <a:r>
              <a:rPr lang="en-US" altLang="ko-KR" sz="1600"/>
              <a:t>     return 0;</a:t>
            </a:r>
          </a:p>
          <a:p>
            <a:r>
              <a:rPr lang="en-US" altLang="ko-KR" sz="1600"/>
              <a:t>}  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11979358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메모리 계층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596" y="1124744"/>
            <a:ext cx="730841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[ </a:t>
            </a:r>
            <a:r>
              <a:rPr lang="ko-KR" altLang="en-US" sz="1600" b="1"/>
              <a:t>컴퓨터 메모리의 종류 </a:t>
            </a:r>
            <a:r>
              <a:rPr lang="en-US" altLang="ko-KR" sz="1600" b="1"/>
              <a:t>]</a:t>
            </a:r>
          </a:p>
          <a:p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/>
              <a:t>메인 메모리</a:t>
            </a:r>
            <a:r>
              <a:rPr lang="en-US" altLang="ko-KR" sz="1400" b="1"/>
              <a:t>(Main Memory)</a:t>
            </a:r>
            <a:r>
              <a:rPr lang="ko-KR" altLang="en-US" sz="1400" b="1"/>
              <a:t> </a:t>
            </a:r>
            <a:r>
              <a:rPr lang="en-US" altLang="ko-KR" sz="1400"/>
              <a:t>: CPU</a:t>
            </a:r>
            <a:r>
              <a:rPr lang="ko-KR" altLang="en-US" sz="1400"/>
              <a:t>와 짝을 이루어 수행중인 내용을 저장하는 곳</a:t>
            </a:r>
            <a:r>
              <a:rPr lang="en-US" altLang="ko-KR" sz="1400"/>
              <a:t>, </a:t>
            </a:r>
            <a:br>
              <a:rPr lang="en-US" altLang="ko-KR" sz="1400"/>
            </a:br>
            <a:r>
              <a:rPr lang="en-US" altLang="ko-KR" sz="1400"/>
              <a:t>                                       D-RAM </a:t>
            </a:r>
            <a:r>
              <a:rPr lang="ko-KR" altLang="en-US" sz="1400"/>
              <a:t>계열의 메모리를 주로 사용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/>
              <a:t>레지스터</a:t>
            </a:r>
            <a:r>
              <a:rPr lang="en-US" altLang="ko-KR" sz="1400" b="1"/>
              <a:t>(Register)</a:t>
            </a:r>
            <a:r>
              <a:rPr lang="ko-KR" altLang="en-US" sz="1400" b="1"/>
              <a:t> </a:t>
            </a:r>
            <a:r>
              <a:rPr lang="en-US" altLang="ko-KR" sz="1400"/>
              <a:t>: CPU</a:t>
            </a:r>
            <a:r>
              <a:rPr lang="ko-KR" altLang="en-US" sz="1400"/>
              <a:t>안에 있으며</a:t>
            </a:r>
            <a:r>
              <a:rPr lang="en-US" altLang="ko-KR" sz="1400"/>
              <a:t>, </a:t>
            </a:r>
            <a:r>
              <a:rPr lang="ko-KR" altLang="en-US" sz="1400"/>
              <a:t>연산을 위한 저장소를 제공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/>
              <a:t>캐쉬</a:t>
            </a:r>
            <a:r>
              <a:rPr lang="en-US" altLang="ko-KR" sz="1400" b="1"/>
              <a:t>(Cache) </a:t>
            </a:r>
            <a:r>
              <a:rPr lang="en-US" altLang="ko-KR" sz="1400"/>
              <a:t>: </a:t>
            </a:r>
            <a:r>
              <a:rPr lang="ko-KR" altLang="en-US" sz="1400"/>
              <a:t>메인메모리와 레지스터 사이에 위치하는 메모리</a:t>
            </a:r>
            <a:r>
              <a:rPr lang="en-US" altLang="ko-KR" sz="1400"/>
              <a:t>, </a:t>
            </a:r>
            <a:r>
              <a:rPr lang="ko-KR" altLang="en-US" sz="1400"/>
              <a:t>주로 </a:t>
            </a:r>
            <a:r>
              <a:rPr lang="en-US" altLang="ko-KR" sz="1400"/>
              <a:t>S-RAM</a:t>
            </a:r>
            <a:r>
              <a:rPr lang="ko-KR" altLang="en-US" sz="1400"/>
              <a:t>으로 구성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/>
              <a:t>하드디스크와 기타 저장 장치들 </a:t>
            </a:r>
            <a:r>
              <a:rPr lang="en-US" altLang="ko-KR" sz="1400"/>
              <a:t>: </a:t>
            </a:r>
            <a:r>
              <a:rPr lang="ko-KR" altLang="en-US" sz="1400"/>
              <a:t>하드디스크</a:t>
            </a:r>
            <a:r>
              <a:rPr lang="en-US" altLang="ko-KR" sz="1400"/>
              <a:t>, SD</a:t>
            </a:r>
            <a:r>
              <a:rPr lang="ko-KR" altLang="en-US" sz="1400"/>
              <a:t>카드</a:t>
            </a:r>
            <a:r>
              <a:rPr lang="en-US" altLang="ko-KR" sz="1400"/>
              <a:t>, I/O </a:t>
            </a:r>
            <a:r>
              <a:rPr lang="ko-KR" altLang="en-US" sz="1400"/>
              <a:t>장치 등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600" b="1"/>
              <a:t>[ </a:t>
            </a:r>
            <a:r>
              <a:rPr lang="ko-KR" altLang="en-US" sz="1600" b="1"/>
              <a:t>메모리 계층 구조 </a:t>
            </a:r>
            <a:r>
              <a:rPr lang="en-US" altLang="ko-KR" sz="1600" b="1"/>
              <a:t>]</a:t>
            </a:r>
          </a:p>
          <a:p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11560" y="350100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레지스터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4077072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L1 </a:t>
            </a:r>
            <a:r>
              <a:rPr lang="ko-KR" altLang="en-US" sz="1400" dirty="0">
                <a:solidFill>
                  <a:schemeClr val="tx1"/>
                </a:solidFill>
              </a:rPr>
              <a:t>캐쉬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L2 </a:t>
            </a:r>
            <a:r>
              <a:rPr lang="ko-KR" altLang="en-US" sz="1400" dirty="0">
                <a:solidFill>
                  <a:schemeClr val="tx1"/>
                </a:solidFill>
              </a:rPr>
              <a:t>캐쉬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522920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메인메모리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580526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하드디스크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971600" y="3856769"/>
            <a:ext cx="360040" cy="21602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971600" y="4437112"/>
            <a:ext cx="360040" cy="21602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971600" y="5013176"/>
            <a:ext cx="360040" cy="21602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971600" y="5589240"/>
            <a:ext cx="360040" cy="21602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1644947" y="5591461"/>
            <a:ext cx="360040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1619673" y="5013176"/>
            <a:ext cx="360040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1619673" y="4437112"/>
            <a:ext cx="360040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619673" y="3861047"/>
            <a:ext cx="360040" cy="2160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47928" y="3517228"/>
            <a:ext cx="936104" cy="463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48064" y="3444101"/>
            <a:ext cx="1224136" cy="236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48064" y="3645024"/>
            <a:ext cx="1224136" cy="236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48064" y="3861048"/>
            <a:ext cx="1224136" cy="236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8064" y="4061971"/>
            <a:ext cx="1224136" cy="236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92080" y="4833156"/>
            <a:ext cx="936104" cy="463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L1 </a:t>
            </a:r>
            <a:r>
              <a:rPr lang="ko-KR" altLang="en-US" sz="1400" dirty="0">
                <a:solidFill>
                  <a:schemeClr val="tx1"/>
                </a:solidFill>
              </a:rPr>
              <a:t>캐쉬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732240" y="4833156"/>
            <a:ext cx="936104" cy="463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L2 </a:t>
            </a:r>
            <a:r>
              <a:rPr lang="ko-KR" altLang="en-US" sz="1400" dirty="0">
                <a:solidFill>
                  <a:schemeClr val="tx1"/>
                </a:solidFill>
              </a:rPr>
              <a:t>캐쉬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620884" y="5697252"/>
            <a:ext cx="1767540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메인 메모리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32002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레지스터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3373139" y="3200202"/>
            <a:ext cx="3827153" cy="22090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10" idx="3"/>
            <a:endCxn id="20" idx="1"/>
          </p:cNvCxnSpPr>
          <p:nvPr/>
        </p:nvCxnSpPr>
        <p:spPr>
          <a:xfrm>
            <a:off x="4584032" y="3749115"/>
            <a:ext cx="564032" cy="1437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2"/>
            <a:endCxn id="25" idx="0"/>
          </p:cNvCxnSpPr>
          <p:nvPr/>
        </p:nvCxnSpPr>
        <p:spPr>
          <a:xfrm>
            <a:off x="5760132" y="4298898"/>
            <a:ext cx="0" cy="5342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6" idx="1"/>
          </p:cNvCxnSpPr>
          <p:nvPr/>
        </p:nvCxnSpPr>
        <p:spPr>
          <a:xfrm>
            <a:off x="6223730" y="5050669"/>
            <a:ext cx="508510" cy="143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80312" y="5229200"/>
            <a:ext cx="0" cy="5342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7139689" y="3187627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CPU </a:t>
            </a:r>
            <a:r>
              <a:rPr lang="ko-KR" altLang="en-US" sz="1400" dirty="0"/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8002208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7764" y="332656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캐쉬의 존재 이유</a:t>
            </a:r>
            <a:r>
              <a:rPr lang="en-US" altLang="ko-KR" dirty="0"/>
              <a:t>… </a:t>
            </a:r>
            <a:r>
              <a:rPr lang="ko-KR" altLang="en-US" dirty="0"/>
              <a:t>프로그램과의 연결성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1155352"/>
            <a:ext cx="725070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우리가 일반적으로 접하는 컴퓨터 프로그램은 캐쉬의 효과적 적용을 기반으로 제작된다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200" dirty="0"/>
              <a:t>#define ARR_LEN 5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bubblesort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srcArr</a:t>
            </a:r>
            <a:r>
              <a:rPr lang="en-US" altLang="ko-KR" sz="1200" dirty="0"/>
              <a:t>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I, j, temp;</a:t>
            </a:r>
          </a:p>
          <a:p>
            <a:r>
              <a:rPr lang="en-US" altLang="ko-KR" sz="1200" dirty="0"/>
              <a:t>   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   {</a:t>
            </a:r>
          </a:p>
          <a:p>
            <a:r>
              <a:rPr lang="en-US" altLang="ko-KR" sz="1200" dirty="0"/>
              <a:t>      for(j=0; j&lt;n-1; </a:t>
            </a:r>
            <a:r>
              <a:rPr lang="en-US" altLang="ko-KR" sz="1200" dirty="0" err="1"/>
              <a:t>j++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{</a:t>
            </a:r>
          </a:p>
          <a:p>
            <a:r>
              <a:rPr lang="en-US" altLang="ko-KR" sz="1200" dirty="0"/>
              <a:t>          if(</a:t>
            </a:r>
            <a:r>
              <a:rPr lang="en-US" altLang="ko-KR" sz="1200" dirty="0" err="1"/>
              <a:t>srcArr</a:t>
            </a:r>
            <a:r>
              <a:rPr lang="en-US" altLang="ko-KR" sz="1200" dirty="0"/>
              <a:t>[j-1] &gt;</a:t>
            </a:r>
            <a:r>
              <a:rPr lang="en-US" altLang="ko-KR" sz="1200" dirty="0" err="1"/>
              <a:t>srcArr</a:t>
            </a:r>
            <a:r>
              <a:rPr lang="en-US" altLang="ko-KR" sz="1200" dirty="0"/>
              <a:t>[j])</a:t>
            </a:r>
          </a:p>
          <a:p>
            <a:r>
              <a:rPr lang="en-US" altLang="ko-KR" sz="1200" dirty="0"/>
              <a:t>          {</a:t>
            </a:r>
          </a:p>
          <a:p>
            <a:r>
              <a:rPr lang="en-US" altLang="ko-KR" sz="1200" dirty="0"/>
              <a:t>              temp=</a:t>
            </a:r>
            <a:r>
              <a:rPr lang="en-US" altLang="ko-KR" sz="1200" dirty="0" err="1"/>
              <a:t>srcArr</a:t>
            </a:r>
            <a:r>
              <a:rPr lang="en-US" altLang="ko-KR" sz="1200" dirty="0"/>
              <a:t>[j-1];</a:t>
            </a:r>
          </a:p>
          <a:p>
            <a:r>
              <a:rPr lang="en-US" altLang="ko-KR" sz="1200" dirty="0"/>
              <a:t>              </a:t>
            </a:r>
            <a:r>
              <a:rPr lang="en-US" altLang="ko-KR" sz="1200" dirty="0" err="1"/>
              <a:t>srcArr</a:t>
            </a:r>
            <a:r>
              <a:rPr lang="en-US" altLang="ko-KR" sz="1200" dirty="0"/>
              <a:t>[j-1]=</a:t>
            </a:r>
            <a:r>
              <a:rPr lang="en-US" altLang="ko-KR" sz="1200" dirty="0" err="1"/>
              <a:t>srcArr</a:t>
            </a:r>
            <a:r>
              <a:rPr lang="en-US" altLang="ko-KR" sz="1200" dirty="0"/>
              <a:t>[j];</a:t>
            </a:r>
          </a:p>
          <a:p>
            <a:r>
              <a:rPr lang="en-US" altLang="ko-KR" sz="1200" dirty="0"/>
              <a:t>              </a:t>
            </a:r>
            <a:r>
              <a:rPr lang="en-US" altLang="ko-KR" sz="1200" dirty="0" err="1"/>
              <a:t>srcArr</a:t>
            </a:r>
            <a:r>
              <a:rPr lang="en-US" altLang="ko-KR" sz="1200" dirty="0"/>
              <a:t>[j]=temp;</a:t>
            </a:r>
          </a:p>
          <a:p>
            <a:r>
              <a:rPr lang="en-US" altLang="ko-KR" sz="1200" dirty="0"/>
              <a:t>           }</a:t>
            </a:r>
          </a:p>
          <a:p>
            <a:r>
              <a:rPr lang="en-US" altLang="ko-KR" sz="1200" dirty="0"/>
              <a:t>       }</a:t>
            </a:r>
          </a:p>
          <a:p>
            <a:r>
              <a:rPr lang="en-US" altLang="ko-KR" sz="1200" dirty="0"/>
              <a:t>   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tmain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TCHAR **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[ARR_LEN]={ 5, 3, 7, 6, 9 };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bubblesort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ARR_LEN);</a:t>
            </a:r>
          </a:p>
          <a:p>
            <a:r>
              <a:rPr lang="en-US" altLang="ko-KR" sz="1200" dirty="0"/>
              <a:t>    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&lt;ARR_LEN;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(“%d”,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925528" y="1848467"/>
            <a:ext cx="6110968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오른쪽의 프로그램은 일반적으로 사용되는 </a:t>
            </a:r>
            <a:r>
              <a:rPr lang="ko-KR" altLang="en-US" sz="1400" dirty="0" err="1"/>
              <a:t>버블소트의</a:t>
            </a:r>
            <a:r>
              <a:rPr lang="ko-KR" altLang="en-US" sz="1400" dirty="0"/>
              <a:t> 프로그램이다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이런 일반적인 프로그램들은 아래의 두가지 특성을 가지도록 제작된다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 dirty="0" err="1"/>
              <a:t>템퍼럴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로컬리티</a:t>
            </a:r>
            <a:r>
              <a:rPr lang="en-US" altLang="ko-KR" sz="1400" b="1" dirty="0"/>
              <a:t>(Temporal Locality)</a:t>
            </a:r>
            <a:br>
              <a:rPr lang="en-US" altLang="ko-KR" sz="1400" b="1" dirty="0"/>
            </a:br>
            <a:r>
              <a:rPr lang="en-US" altLang="ko-KR" sz="1400" dirty="0"/>
              <a:t>: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j, temp</a:t>
            </a:r>
            <a:r>
              <a:rPr lang="ko-KR" altLang="en-US" sz="1400" dirty="0"/>
              <a:t>와 같은 변수는 설정</a:t>
            </a:r>
            <a:r>
              <a:rPr lang="en-US" altLang="ko-KR" sz="1400" dirty="0"/>
              <a:t>, </a:t>
            </a:r>
            <a:r>
              <a:rPr lang="ko-KR" altLang="en-US" sz="1400" dirty="0"/>
              <a:t>변경에</a:t>
            </a:r>
            <a:r>
              <a:rPr lang="en-US" altLang="ko-KR" sz="1400" dirty="0"/>
              <a:t>, </a:t>
            </a:r>
            <a:r>
              <a:rPr lang="ko-KR" altLang="en-US" sz="1400" dirty="0"/>
              <a:t>참조가 아주 많이 일어난다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 dirty="0" err="1"/>
              <a:t>스페이셜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로컬리티</a:t>
            </a:r>
            <a:r>
              <a:rPr lang="en-US" altLang="ko-KR" sz="1400" b="1" dirty="0"/>
              <a:t>(Spatial Locality)</a:t>
            </a:r>
            <a:br>
              <a:rPr lang="en-US" altLang="ko-KR" sz="1400" b="1" dirty="0"/>
            </a:br>
            <a:r>
              <a:rPr lang="en-US" altLang="ko-KR" sz="1400" dirty="0"/>
              <a:t>:   </a:t>
            </a:r>
            <a:r>
              <a:rPr lang="en-US" altLang="ko-KR" sz="1400" dirty="0" err="1"/>
              <a:t>srcArr</a:t>
            </a:r>
            <a:r>
              <a:rPr lang="en-US" altLang="ko-KR" sz="1400" dirty="0"/>
              <a:t>[j-1]=</a:t>
            </a:r>
            <a:r>
              <a:rPr lang="en-US" altLang="ko-KR" sz="1400" dirty="0" err="1"/>
              <a:t>srcArr</a:t>
            </a:r>
            <a:r>
              <a:rPr lang="en-US" altLang="ko-KR" sz="1400" dirty="0"/>
              <a:t>[j];</a:t>
            </a:r>
            <a:r>
              <a:rPr lang="ko-KR" altLang="en-US" sz="1400" dirty="0"/>
              <a:t>와 같은 부분서 </a:t>
            </a:r>
            <a:r>
              <a:rPr lang="en-US" altLang="ko-KR" sz="1400" dirty="0"/>
              <a:t>j</a:t>
            </a:r>
            <a:r>
              <a:rPr lang="ko-KR" altLang="en-US" sz="1400" dirty="0"/>
              <a:t>값의 증가는 메모리 주소</a:t>
            </a:r>
            <a:br>
              <a:rPr lang="en-US" altLang="ko-KR" sz="1400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값을 </a:t>
            </a:r>
            <a:r>
              <a:rPr lang="en-US" altLang="ko-KR" sz="1400" dirty="0"/>
              <a:t>4</a:t>
            </a:r>
            <a:r>
              <a:rPr lang="ko-KR" altLang="en-US" sz="1400" dirty="0" err="1"/>
              <a:t>바이트씩</a:t>
            </a:r>
            <a:r>
              <a:rPr lang="ko-KR" altLang="en-US" sz="1400" dirty="0"/>
              <a:t> 증가한다</a:t>
            </a:r>
            <a:br>
              <a:rPr lang="en-US" altLang="ko-KR" sz="1400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다음번</a:t>
            </a:r>
            <a:r>
              <a:rPr lang="ko-KR" altLang="en-US" sz="1400" dirty="0"/>
              <a:t> 메모리 접근은 현 주소에서 멀지 않다는 성질을 나타낸다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캐쉬는 프로그램이 위의 두가지 성질을 가진다는 전제하에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 </a:t>
            </a:r>
            <a:r>
              <a:rPr lang="ko-KR" altLang="en-US" sz="1400" dirty="0">
                <a:sym typeface="Wingdings" panose="05000000000000000000" pitchFamily="2" charset="2"/>
              </a:rPr>
              <a:t>운영된다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그리고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이런 성질을 가지게 만들어진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또는 캐쉬를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잘 활용할 수 있도록 만들어진 코드를</a:t>
            </a:r>
            <a:br>
              <a:rPr lang="en-US" altLang="ko-KR" sz="1400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캐쉬 </a:t>
            </a:r>
            <a:r>
              <a:rPr lang="ko-KR" altLang="en-US" sz="1400" b="1" dirty="0" err="1"/>
              <a:t>프랜드리</a:t>
            </a:r>
            <a:r>
              <a:rPr lang="ko-KR" altLang="en-US" sz="1400" b="1" dirty="0"/>
              <a:t> 코드 </a:t>
            </a:r>
            <a:r>
              <a:rPr lang="en-US" altLang="ko-KR" sz="1400" b="1" dirty="0"/>
              <a:t>(Cache Friendly Code)</a:t>
            </a:r>
            <a:r>
              <a:rPr lang="ko-KR" altLang="en-US" sz="1400" b="1" dirty="0"/>
              <a:t>라고 한다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>
                <a:sym typeface="Wingdings" panose="05000000000000000000" pitchFamily="2" charset="2"/>
              </a:rPr>
              <a:t>하드디스크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sym typeface="Wingdings" panose="05000000000000000000" pitchFamily="2" charset="2"/>
              </a:rPr>
              <a:t>메인메모리</a:t>
            </a:r>
            <a:r>
              <a:rPr lang="en-US" altLang="ko-KR" sz="1400" dirty="0">
                <a:sym typeface="Wingdings" panose="05000000000000000000" pitchFamily="2" charset="2"/>
              </a:rPr>
              <a:t>, L2, L1</a:t>
            </a:r>
            <a:r>
              <a:rPr lang="ko-KR" altLang="en-US" sz="1400" dirty="0">
                <a:sym typeface="Wingdings" panose="05000000000000000000" pitchFamily="2" charset="2"/>
              </a:rPr>
              <a:t>간의 데이터 이동은 블록 단위로 해서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ym typeface="Wingdings" panose="05000000000000000000" pitchFamily="2" charset="2"/>
              </a:rPr>
              <a:t>    </a:t>
            </a:r>
            <a:r>
              <a:rPr lang="ko-KR" altLang="en-US" sz="1400" dirty="0">
                <a:sym typeface="Wingdings" panose="05000000000000000000" pitchFamily="2" charset="2"/>
              </a:rPr>
              <a:t>스페이스 </a:t>
            </a:r>
            <a:r>
              <a:rPr lang="ko-KR" altLang="en-US" sz="1400" dirty="0" err="1">
                <a:sym typeface="Wingdings" panose="05000000000000000000" pitchFamily="2" charset="2"/>
              </a:rPr>
              <a:t>로컬리티가</a:t>
            </a:r>
            <a:r>
              <a:rPr lang="ko-KR" altLang="en-US" sz="1400" dirty="0">
                <a:sym typeface="Wingdings" panose="05000000000000000000" pitchFamily="2" charset="2"/>
              </a:rPr>
              <a:t> 활용될 수 있게 한다</a:t>
            </a:r>
            <a:r>
              <a:rPr lang="en-US" altLang="ko-KR" sz="1400" dirty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   </a:t>
            </a:r>
            <a:r>
              <a:rPr lang="ko-KR" altLang="en-US" sz="1400" dirty="0">
                <a:sym typeface="Wingdings" panose="05000000000000000000" pitchFamily="2" charset="2"/>
              </a:rPr>
              <a:t>그리고 캐쉬의 교체는 정책에 따라 수행되며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대표적인 것이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LRU(Least-Recently Used)</a:t>
            </a:r>
            <a:r>
              <a:rPr lang="ko-KR" altLang="en-US" sz="1400" dirty="0">
                <a:sym typeface="Wingdings" panose="05000000000000000000" pitchFamily="2" charset="2"/>
              </a:rPr>
              <a:t>알고리즘이다 </a:t>
            </a:r>
            <a:r>
              <a:rPr lang="en-US" altLang="ko-KR" sz="1400" dirty="0">
                <a:sym typeface="Wingdings" panose="05000000000000000000" pitchFamily="2" charset="2"/>
              </a:rPr>
              <a:t>= </a:t>
            </a:r>
            <a:r>
              <a:rPr lang="ko-KR" altLang="en-US" sz="1400" dirty="0">
                <a:sym typeface="Wingdings" panose="05000000000000000000" pitchFamily="2" charset="2"/>
              </a:rPr>
              <a:t>가장 오래된 것을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</a:t>
            </a:r>
            <a:r>
              <a:rPr lang="ko-KR" altLang="en-US" sz="1400" dirty="0">
                <a:sym typeface="Wingdings" panose="05000000000000000000" pitchFamily="2" charset="2"/>
              </a:rPr>
              <a:t>버리는 것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1024" y="1484784"/>
            <a:ext cx="272278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244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320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가상 메모리</a:t>
            </a:r>
            <a:r>
              <a:rPr lang="en-US" altLang="ko-KR" dirty="0"/>
              <a:t>(Virtual Memory)</a:t>
            </a:r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9947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앞에서 특정 프로그램이 메모리를 할당 받고 수행되고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swap</a:t>
            </a:r>
            <a:r>
              <a:rPr lang="ko-KR" altLang="en-US"/>
              <a:t>되어서 디스크로 내려가는 과정을 보았다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(Procedure Call, </a:t>
            </a:r>
            <a:r>
              <a:rPr lang="ko-KR" altLang="en-US"/>
              <a:t>쓰레드</a:t>
            </a:r>
            <a:r>
              <a:rPr lang="en-US" altLang="ko-KR"/>
              <a:t>,  </a:t>
            </a:r>
            <a:r>
              <a:rPr lang="ko-KR" altLang="en-US"/>
              <a:t>메모리 종류 등에서 설명하였다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이번에는 특정 프로그램이 무지하게 커서 메모리보다 큰 경우에 어떻게 </a:t>
            </a:r>
            <a:br>
              <a:rPr lang="en-US" altLang="ko-KR"/>
            </a:br>
            <a:r>
              <a:rPr lang="ko-KR" altLang="en-US"/>
              <a:t>작동하는지에 대하여 살펴보자</a:t>
            </a:r>
            <a:r>
              <a:rPr lang="en-US" altLang="ko-KR"/>
              <a:t>.  </a:t>
            </a:r>
          </a:p>
          <a:p>
            <a:endParaRPr lang="en-US" altLang="ko-KR"/>
          </a:p>
          <a:p>
            <a:r>
              <a:rPr lang="ko-KR" altLang="en-US"/>
              <a:t>앞에서 언급한 내용과 같은데</a:t>
            </a:r>
            <a:r>
              <a:rPr lang="en-US" altLang="ko-KR"/>
              <a:t>, </a:t>
            </a:r>
            <a:r>
              <a:rPr lang="ko-KR" altLang="en-US"/>
              <a:t>추가적인 것은 큰 용량을 작은 메인 메모리에서</a:t>
            </a:r>
            <a:endParaRPr lang="en-US" altLang="ko-KR"/>
          </a:p>
          <a:p>
            <a:r>
              <a:rPr lang="ko-KR" altLang="en-US"/>
              <a:t>수행하기 위하여</a:t>
            </a:r>
            <a:r>
              <a:rPr lang="en-US" altLang="ko-KR"/>
              <a:t>, MMU</a:t>
            </a:r>
            <a:r>
              <a:rPr lang="ko-KR" altLang="en-US"/>
              <a:t>라는 장비가 도입되어 운영되는 가상 메모리 환경을 살펴보자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가상 메모리를 이해하기 위해서는 아래의 두가지를 고려해야 한다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/>
              <a:t>한 개의 프로세스가 사용할 수 있는 메모리 크기가 메인 메모리를 초과하는데</a:t>
            </a:r>
            <a:r>
              <a:rPr lang="en-US" altLang="ko-KR" b="1"/>
              <a:t>,</a:t>
            </a:r>
            <a:br>
              <a:rPr lang="en-US" altLang="ko-KR" b="1"/>
            </a:br>
            <a:r>
              <a:rPr lang="ko-KR" altLang="en-US" b="1"/>
              <a:t>이것은 어떻게 처리하는가</a:t>
            </a:r>
            <a:r>
              <a:rPr lang="en-US" altLang="ko-KR" b="1"/>
              <a:t>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/>
              <a:t>위의 상황에 여러 프로세스가 있다면</a:t>
            </a:r>
            <a:r>
              <a:rPr lang="en-US" altLang="ko-KR" b="1"/>
              <a:t>, </a:t>
            </a:r>
            <a:r>
              <a:rPr lang="ko-KR" altLang="en-US" b="1"/>
              <a:t>이것은 어떻게 처리하는가</a:t>
            </a:r>
            <a:r>
              <a:rPr lang="en-US" altLang="ko-KR" b="1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04399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471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96821" y="86582"/>
            <a:ext cx="320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가상 메모리</a:t>
            </a:r>
            <a:r>
              <a:rPr lang="en-US" altLang="ko-KR" dirty="0"/>
              <a:t>(Virtual Memory)</a:t>
            </a:r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428596" y="616717"/>
            <a:ext cx="732123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개의 프로세스가 사용할 수 있는 메모리 크기가 메인 메모리를 초과하는데</a:t>
            </a:r>
            <a:r>
              <a:rPr lang="en-US" altLang="ko-KR" sz="1600" b="1" dirty="0"/>
              <a:t>,</a:t>
            </a:r>
            <a:br>
              <a:rPr lang="en-US" altLang="ko-KR" sz="1600" b="1" dirty="0"/>
            </a:br>
            <a:r>
              <a:rPr lang="ko-KR" altLang="en-US" sz="1600" b="1" dirty="0"/>
              <a:t>이것은 어떻게 처리하는가</a:t>
            </a:r>
            <a:r>
              <a:rPr lang="en-US" altLang="ko-KR" sz="1600" b="1" dirty="0"/>
              <a:t>?</a:t>
            </a:r>
          </a:p>
          <a:p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8146" y="1171906"/>
            <a:ext cx="6814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예</a:t>
            </a:r>
            <a:r>
              <a:rPr lang="en-US" altLang="ko-KR" sz="1400" dirty="0"/>
              <a:t>] </a:t>
            </a:r>
            <a:r>
              <a:rPr lang="ko-KR" altLang="en-US" sz="1400" dirty="0"/>
              <a:t>설명을 위하여 아래의 상황을 가정한다</a:t>
            </a:r>
            <a:endParaRPr lang="en-US" altLang="ko-KR" sz="1400" dirty="0"/>
          </a:p>
          <a:p>
            <a:r>
              <a:rPr lang="en-US" altLang="ko-KR" sz="1400" dirty="0"/>
              <a:t>      - 16</a:t>
            </a:r>
            <a:r>
              <a:rPr lang="ko-KR" altLang="en-US" sz="1400" dirty="0"/>
              <a:t>비트 시스템으로  </a:t>
            </a:r>
            <a:r>
              <a:rPr lang="en-US" altLang="ko-KR" sz="1400" dirty="0"/>
              <a:t>0~64K-1</a:t>
            </a:r>
            <a:r>
              <a:rPr lang="ko-KR" altLang="en-US" sz="1400" dirty="0"/>
              <a:t>까지 주소 지정 가능</a:t>
            </a:r>
            <a:r>
              <a:rPr lang="en-US" altLang="ko-KR" sz="1400" dirty="0"/>
              <a:t>(</a:t>
            </a:r>
            <a:r>
              <a:rPr lang="ko-KR" altLang="en-US" sz="1400" dirty="0"/>
              <a:t>정확하게는  </a:t>
            </a:r>
            <a:r>
              <a:rPr lang="en-US" altLang="ko-KR" sz="1400" dirty="0"/>
              <a:t>0~ 65535-1)</a:t>
            </a:r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프로세스별로 </a:t>
            </a:r>
            <a:r>
              <a:rPr lang="en-US" altLang="ko-KR" sz="1400" dirty="0"/>
              <a:t>64K </a:t>
            </a:r>
            <a:r>
              <a:rPr lang="ko-KR" altLang="en-US" sz="1400" dirty="0"/>
              <a:t>바이트의 </a:t>
            </a:r>
            <a:r>
              <a:rPr lang="ko-KR" altLang="en-US" sz="1400"/>
              <a:t>메모리 할당</a:t>
            </a:r>
            <a:r>
              <a:rPr lang="en-US" altLang="ko-KR" sz="1400"/>
              <a:t>(32</a:t>
            </a:r>
            <a:r>
              <a:rPr lang="ko-KR" altLang="en-US" sz="1400"/>
              <a:t>비트면 </a:t>
            </a:r>
            <a:r>
              <a:rPr lang="en-US" altLang="ko-KR" sz="1400"/>
              <a:t>4G</a:t>
            </a:r>
            <a:r>
              <a:rPr lang="ko-KR" altLang="en-US" sz="1400"/>
              <a:t>까지 할당</a:t>
            </a:r>
            <a:r>
              <a:rPr lang="en-US" altLang="ko-KR" sz="1400"/>
              <a:t>)</a:t>
            </a: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메인 메모리의 물리적 크기는 </a:t>
            </a:r>
            <a:r>
              <a:rPr lang="en-US" altLang="ko-KR" sz="1400"/>
              <a:t>16K </a:t>
            </a:r>
            <a:r>
              <a:rPr lang="ko-KR" altLang="en-US" sz="1400"/>
              <a:t>바이트</a:t>
            </a:r>
            <a:r>
              <a:rPr lang="en-US" altLang="ko-KR" sz="1400"/>
              <a:t>(4K</a:t>
            </a:r>
            <a:r>
              <a:rPr lang="ko-KR" altLang="en-US" sz="1400"/>
              <a:t>크기의 페이지 </a:t>
            </a:r>
            <a:r>
              <a:rPr lang="en-US" altLang="ko-KR" sz="1400"/>
              <a:t>4</a:t>
            </a:r>
            <a:r>
              <a:rPr lang="ko-KR" altLang="en-US" sz="1400"/>
              <a:t>개로 구성된다</a:t>
            </a:r>
            <a:r>
              <a:rPr lang="en-US" altLang="ko-KR" sz="1400"/>
              <a:t>)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1412" y="2896797"/>
            <a:ext cx="864096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23432" y="2896798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56K~60K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15520" y="2896798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36199" y="2898347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23432" y="3111272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52K~56K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5520" y="3111272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36199" y="3112821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23432" y="3328846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48K~52K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15520" y="3328846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36199" y="3330395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23432" y="3543320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44K~48K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520" y="3543320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36199" y="3544869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23432" y="3760894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40K~44K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15520" y="3760894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236199" y="3762443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3432" y="3975368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36K~40K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15520" y="3975368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236199" y="3976917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23432" y="4192942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32K~36K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15520" y="4192942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36199" y="4194491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23432" y="4407416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28K~32K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15520" y="4407416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236199" y="4408965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23432" y="4624989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24K~28K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15520" y="4624989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236199" y="4626538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23432" y="4839463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20K~24K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15520" y="4839463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36199" y="4841012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23432" y="5057037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16K~20K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15520" y="5057037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236199" y="5058586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23432" y="5271511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12K~16K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15520" y="5271511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236199" y="5273060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23432" y="5489085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8K~12K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15520" y="5489085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236199" y="5490634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23432" y="5703559"/>
            <a:ext cx="792088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4K~8K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15520" y="5703559"/>
            <a:ext cx="72008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236199" y="5705108"/>
            <a:ext cx="43144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23432" y="5921133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0K~4K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15520" y="5921133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236199" y="5922682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23558" y="2686549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60K~64K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15646" y="2686549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236325" y="2688098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922577" y="2840061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0~ 4K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26414" y="3170568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36K ~40K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26414" y="3504176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8K~12K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924501" y="3840435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16K~20K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22577" y="2457805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물리메모리 </a:t>
            </a:r>
            <a:r>
              <a:rPr lang="en-US" altLang="ko-KR" sz="1400" dirty="0"/>
              <a:t>4K X 4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419872" y="2457805"/>
            <a:ext cx="2592288" cy="378035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4540" y="198884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MMU</a:t>
            </a:r>
          </a:p>
          <a:p>
            <a:pPr algn="ctr"/>
            <a:r>
              <a:rPr lang="en-US" altLang="ko-KR" sz="1000" b="1" dirty="0"/>
              <a:t>(Memory Management Unit)</a:t>
            </a:r>
            <a:endParaRPr lang="ko-KR" altLang="en-US" sz="1000" b="1" dirty="0"/>
          </a:p>
        </p:txBody>
      </p:sp>
      <p:cxnSp>
        <p:nvCxnSpPr>
          <p:cNvPr id="70" name="꺾인 연결선 69"/>
          <p:cNvCxnSpPr>
            <a:stCxn id="56" idx="3"/>
            <a:endCxn id="9" idx="1"/>
          </p:cNvCxnSpPr>
          <p:nvPr/>
        </p:nvCxnSpPr>
        <p:spPr>
          <a:xfrm flipV="1">
            <a:off x="5667648" y="3004810"/>
            <a:ext cx="1254929" cy="3025884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50" idx="3"/>
            <a:endCxn id="65" idx="1"/>
          </p:cNvCxnSpPr>
          <p:nvPr/>
        </p:nvCxnSpPr>
        <p:spPr>
          <a:xfrm flipV="1">
            <a:off x="5667648" y="3668925"/>
            <a:ext cx="1258766" cy="1929721"/>
          </a:xfrm>
          <a:prstGeom prst="bentConnector3">
            <a:avLst>
              <a:gd name="adj1" fmla="val 5635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4" idx="3"/>
            <a:endCxn id="66" idx="1"/>
          </p:cNvCxnSpPr>
          <p:nvPr/>
        </p:nvCxnSpPr>
        <p:spPr>
          <a:xfrm flipV="1">
            <a:off x="5667648" y="4005184"/>
            <a:ext cx="1256853" cy="1161414"/>
          </a:xfrm>
          <a:prstGeom prst="bentConnector3">
            <a:avLst>
              <a:gd name="adj1" fmla="val 6909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9" idx="3"/>
            <a:endCxn id="64" idx="1"/>
          </p:cNvCxnSpPr>
          <p:nvPr/>
        </p:nvCxnSpPr>
        <p:spPr>
          <a:xfrm flipV="1">
            <a:off x="5667648" y="3335317"/>
            <a:ext cx="1258766" cy="749612"/>
          </a:xfrm>
          <a:prstGeom prst="bentConnector3">
            <a:avLst>
              <a:gd name="adj1" fmla="val 3802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4" idx="3"/>
          </p:cNvCxnSpPr>
          <p:nvPr/>
        </p:nvCxnSpPr>
        <p:spPr>
          <a:xfrm>
            <a:off x="1285508" y="3076817"/>
            <a:ext cx="2130932" cy="222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5039" y="3517185"/>
            <a:ext cx="29530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CPU</a:t>
            </a:r>
            <a:r>
              <a:rPr lang="ko-KR" altLang="en-US" sz="1200" dirty="0"/>
              <a:t>가</a:t>
            </a:r>
            <a:endParaRPr lang="en-US" altLang="ko-KR" sz="1200" dirty="0"/>
          </a:p>
          <a:p>
            <a:r>
              <a:rPr lang="en-US" altLang="ko-KR" sz="1200" dirty="0"/>
              <a:t>– 1K</a:t>
            </a:r>
            <a:r>
              <a:rPr lang="ko-KR" altLang="en-US" sz="1200" dirty="0"/>
              <a:t>에서 </a:t>
            </a:r>
            <a:r>
              <a:rPr lang="en-US" altLang="ko-KR" sz="1200" dirty="0"/>
              <a:t>20 </a:t>
            </a:r>
            <a:r>
              <a:rPr lang="ko-KR" altLang="en-US" sz="1200" dirty="0"/>
              <a:t>바이트의 할당을 요청</a:t>
            </a:r>
            <a:br>
              <a:rPr lang="en-US" altLang="ko-KR" sz="1200" dirty="0"/>
            </a:br>
            <a:r>
              <a:rPr lang="en-US" altLang="ko-KR" sz="1200" dirty="0"/>
              <a:t>   :  0~4K</a:t>
            </a:r>
            <a:r>
              <a:rPr lang="ko-KR" altLang="en-US" sz="1200" dirty="0"/>
              <a:t>로 할당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36K</a:t>
            </a:r>
            <a:r>
              <a:rPr lang="ko-KR" altLang="en-US" sz="1200" dirty="0"/>
              <a:t>에서 </a:t>
            </a:r>
            <a:r>
              <a:rPr lang="en-US" altLang="ko-KR" sz="1200" dirty="0"/>
              <a:t>20</a:t>
            </a:r>
            <a:r>
              <a:rPr lang="ko-KR" altLang="en-US" sz="1200" dirty="0"/>
              <a:t>바이트의 할당을 요청</a:t>
            </a:r>
            <a:endParaRPr lang="en-US" altLang="ko-KR" sz="1200" dirty="0"/>
          </a:p>
          <a:p>
            <a:r>
              <a:rPr lang="en-US" altLang="ko-KR" sz="1200" dirty="0"/>
              <a:t>  :  36K~40K </a:t>
            </a:r>
            <a:r>
              <a:rPr lang="ko-KR" altLang="en-US" sz="1200" dirty="0"/>
              <a:t>할당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한 개의 프로세스에 물리적인 것보다</a:t>
            </a:r>
            <a:endParaRPr lang="en-US" altLang="ko-KR" sz="1200" dirty="0"/>
          </a:p>
          <a:p>
            <a:r>
              <a:rPr lang="ko-KR" altLang="en-US" sz="1200" dirty="0"/>
              <a:t>큰 </a:t>
            </a:r>
            <a:r>
              <a:rPr lang="en-US" altLang="ko-KR" sz="1200" dirty="0"/>
              <a:t>64K</a:t>
            </a:r>
            <a:r>
              <a:rPr lang="ko-KR" altLang="en-US" sz="1200" dirty="0"/>
              <a:t>를 할당하는 방법은</a:t>
            </a:r>
            <a:endParaRPr lang="en-US" altLang="ko-KR" sz="1200" dirty="0"/>
          </a:p>
          <a:p>
            <a:r>
              <a:rPr lang="ko-KR" altLang="en-US" sz="1200" dirty="0"/>
              <a:t>물리 메모리를 </a:t>
            </a:r>
            <a:r>
              <a:rPr lang="en-US" altLang="ko-KR" sz="1200" dirty="0"/>
              <a:t>16K</a:t>
            </a:r>
            <a:r>
              <a:rPr lang="ko-KR" altLang="en-US" sz="1200" dirty="0"/>
              <a:t>라고 가정할 때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4K </a:t>
            </a:r>
            <a:r>
              <a:rPr lang="ko-KR" altLang="en-US" sz="1200" dirty="0"/>
              <a:t>크기의 페이지</a:t>
            </a:r>
            <a:r>
              <a:rPr lang="en-US" altLang="ko-KR" sz="1200" dirty="0"/>
              <a:t>(Page)</a:t>
            </a:r>
            <a:r>
              <a:rPr lang="ko-KR" altLang="en-US" sz="1200" dirty="0"/>
              <a:t>로 나누어서</a:t>
            </a:r>
            <a:endParaRPr lang="en-US" altLang="ko-KR" sz="1200" dirty="0"/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개로 분리한 후에</a:t>
            </a:r>
            <a:endParaRPr lang="en-US" altLang="ko-KR" sz="1200" dirty="0"/>
          </a:p>
          <a:p>
            <a:r>
              <a:rPr lang="en-US" altLang="ko-KR" sz="1200" dirty="0"/>
              <a:t>MMU</a:t>
            </a:r>
            <a:r>
              <a:rPr lang="ko-KR" altLang="en-US" sz="1200" dirty="0"/>
              <a:t>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의 요청에 따른 부분을</a:t>
            </a:r>
            <a:endParaRPr lang="en-US" altLang="ko-KR" sz="1200" dirty="0"/>
          </a:p>
          <a:p>
            <a:r>
              <a:rPr lang="ko-KR" altLang="en-US" sz="1200" dirty="0"/>
              <a:t>페이지 단위로 전환하는 기법을 </a:t>
            </a:r>
            <a:endParaRPr lang="en-US" altLang="ko-KR" sz="1200" dirty="0"/>
          </a:p>
          <a:p>
            <a:r>
              <a:rPr lang="ko-KR" altLang="en-US" sz="1200" dirty="0"/>
              <a:t>사용함으로써 해결한다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60257" y="2447048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MMU</a:t>
            </a:r>
            <a:r>
              <a:rPr lang="ko-KR" altLang="en-US" sz="1200" b="1" dirty="0"/>
              <a:t>의 페이지 테이블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6420296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572696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708328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860728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996360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148760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284392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436792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572424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724824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60456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012856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148488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300888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436520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588920" y="6165304"/>
            <a:ext cx="1595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420296" y="6102701"/>
            <a:ext cx="599976" cy="7194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20296" y="642203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페이지</a:t>
            </a:r>
            <a:endParaRPr lang="en-US" altLang="ko-KR" sz="1000" dirty="0"/>
          </a:p>
          <a:p>
            <a:r>
              <a:rPr lang="ko-KR" altLang="en-US" sz="1000" dirty="0"/>
              <a:t>번호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7055604" y="5703559"/>
            <a:ext cx="1692859" cy="7933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91236" y="5762457"/>
            <a:ext cx="144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페이지</a:t>
            </a:r>
            <a:r>
              <a:rPr lang="en-US" altLang="ko-KR" sz="1000" dirty="0"/>
              <a:t>(4K)</a:t>
            </a:r>
            <a:r>
              <a:rPr lang="ko-KR" altLang="en-US" sz="1000" dirty="0"/>
              <a:t>내의 주소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5654818" y="5837874"/>
            <a:ext cx="1365454" cy="3850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860728" y="5207305"/>
            <a:ext cx="217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MMU </a:t>
            </a:r>
            <a:r>
              <a:rPr lang="ko-KR" altLang="en-US" sz="1200" b="1" dirty="0"/>
              <a:t>페이지테이블의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실제 구성</a:t>
            </a:r>
          </a:p>
        </p:txBody>
      </p:sp>
      <p:cxnSp>
        <p:nvCxnSpPr>
          <p:cNvPr id="1024" name="꺾인 연결선 1023"/>
          <p:cNvCxnSpPr>
            <a:stCxn id="55" idx="2"/>
          </p:cNvCxnSpPr>
          <p:nvPr/>
        </p:nvCxnSpPr>
        <p:spPr>
          <a:xfrm rot="16200000" flipH="1">
            <a:off x="5363821" y="5648895"/>
            <a:ext cx="484933" cy="1461455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688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47132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96821" y="86582"/>
            <a:ext cx="320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가상 메모리</a:t>
            </a:r>
            <a:r>
              <a:rPr lang="en-US" altLang="ko-KR" dirty="0"/>
              <a:t>(Virtual Memory)</a:t>
            </a:r>
          </a:p>
          <a:p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86053" y="3158669"/>
            <a:ext cx="864096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88073" y="3158670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56K~60K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80161" y="3158670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00840" y="3160219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88073" y="3373144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52K~56K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80161" y="3373144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400840" y="3374693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8073" y="3590718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48K~52K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80161" y="3590718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400840" y="3592267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88073" y="3805192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44K~48K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80161" y="3805192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00840" y="3806741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88073" y="4022766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40K~44K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80161" y="4022766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400840" y="4024315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88073" y="4237240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36K~40K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80161" y="4237240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00840" y="4238789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88073" y="4454814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32K~36K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80161" y="4454814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400840" y="4456363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88073" y="4669288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28K~32K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80161" y="4669288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400840" y="4670837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88073" y="4886861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24K~28K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80161" y="4886861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00840" y="4888410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8073" y="5101335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20K~24K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80161" y="5101335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00840" y="5102884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88073" y="5318909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16K~20K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161" y="5318909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400840" y="5320458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88073" y="5533383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12K~16K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161" y="5533383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400840" y="5534932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88073" y="5750957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8K~12K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80161" y="5750957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00840" y="5752506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nul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88073" y="5965431"/>
            <a:ext cx="792088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4K~8K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80161" y="5965431"/>
            <a:ext cx="72008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400840" y="5966980"/>
            <a:ext cx="43144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88073" y="6183005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0K~4K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80161" y="6183005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400840" y="6184554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888199" y="2948421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60K~64K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80287" y="2948421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400966" y="2949970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38601" y="3177110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0~ 4K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142438" y="3507617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56K ~60K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142438" y="3841225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36K~40K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140525" y="4177484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16K~20K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38601" y="2794854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물리메모리 </a:t>
            </a:r>
            <a:r>
              <a:rPr lang="en-US" altLang="ko-KR" sz="1400" dirty="0"/>
              <a:t>4K X 4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416161" y="2721425"/>
            <a:ext cx="5760640" cy="37786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72625" y="558150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MMU</a:t>
            </a:r>
          </a:p>
          <a:p>
            <a:pPr algn="ctr"/>
            <a:r>
              <a:rPr lang="en-US" altLang="ko-KR" sz="1000" b="1" dirty="0"/>
              <a:t>(Memory Management Unit)</a:t>
            </a:r>
            <a:endParaRPr lang="ko-KR" altLang="en-US" sz="1000" b="1" dirty="0"/>
          </a:p>
        </p:txBody>
      </p:sp>
      <p:cxnSp>
        <p:nvCxnSpPr>
          <p:cNvPr id="85" name="직선 화살표 연결선 84"/>
          <p:cNvCxnSpPr>
            <a:stCxn id="4" idx="3"/>
          </p:cNvCxnSpPr>
          <p:nvPr/>
        </p:nvCxnSpPr>
        <p:spPr>
          <a:xfrm>
            <a:off x="1450149" y="3338689"/>
            <a:ext cx="2434087" cy="55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924898" y="2708920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MMU</a:t>
            </a:r>
            <a:r>
              <a:rPr lang="ko-KR" altLang="en-US" sz="1200" b="1" dirty="0"/>
              <a:t>의 페이지 테이블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692696"/>
            <a:ext cx="70968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이순간</a:t>
            </a:r>
            <a:r>
              <a:rPr lang="en-US" altLang="ko-KR" sz="1400"/>
              <a:t>, </a:t>
            </a:r>
            <a:r>
              <a:rPr lang="ko-KR" altLang="en-US" sz="1400"/>
              <a:t>한 개의 프로세스가 수행중이다</a:t>
            </a:r>
            <a:r>
              <a:rPr lang="en-US" altLang="ko-KR" sz="1400"/>
              <a:t>.  </a:t>
            </a:r>
            <a:r>
              <a:rPr lang="ko-KR" altLang="en-US" sz="1400"/>
              <a:t>그리고 메모리는 아래와 같이 할당되어 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프로세스 수행 중</a:t>
            </a:r>
            <a:r>
              <a:rPr lang="en-US" altLang="ko-KR" sz="1400"/>
              <a:t>, 350</a:t>
            </a:r>
            <a:r>
              <a:rPr lang="ko-KR" altLang="en-US" sz="1400"/>
              <a:t>을 </a:t>
            </a:r>
            <a:r>
              <a:rPr lang="en-US" altLang="ko-KR" sz="1400"/>
              <a:t>57354</a:t>
            </a:r>
            <a:r>
              <a:rPr lang="ko-KR" altLang="en-US" sz="1400"/>
              <a:t>번지에 저장하라는 어셈블러 명령이 수행되려면</a:t>
            </a:r>
            <a:r>
              <a:rPr lang="en-US" altLang="ko-KR" sz="1400"/>
              <a:t>,</a:t>
            </a:r>
          </a:p>
          <a:p>
            <a:endParaRPr lang="en-US" altLang="ko-KR" sz="1400"/>
          </a:p>
          <a:p>
            <a:pPr marL="342900" indent="-342900">
              <a:buAutoNum type="arabicParenR"/>
            </a:pPr>
            <a:r>
              <a:rPr lang="en-US" altLang="ko-KR" sz="1400"/>
              <a:t>57354</a:t>
            </a:r>
            <a:r>
              <a:rPr lang="ko-KR" altLang="en-US" sz="1400"/>
              <a:t>번지는  </a:t>
            </a:r>
            <a:r>
              <a:rPr lang="en-US" altLang="ko-KR" sz="1400"/>
              <a:t>1110 0000 0000 1010 </a:t>
            </a:r>
            <a:r>
              <a:rPr lang="ko-KR" altLang="en-US" sz="1400"/>
              <a:t>이다</a:t>
            </a:r>
            <a:endParaRPr lang="en-US" altLang="ko-KR" sz="1400"/>
          </a:p>
          <a:p>
            <a:pPr marL="342900" indent="-342900">
              <a:buAutoNum type="arabicParenR"/>
            </a:pPr>
            <a:r>
              <a:rPr lang="ko-KR" altLang="en-US" sz="1400"/>
              <a:t>앞의 </a:t>
            </a:r>
            <a:r>
              <a:rPr lang="en-US" altLang="ko-KR" sz="1400"/>
              <a:t>4</a:t>
            </a:r>
            <a:r>
              <a:rPr lang="ko-KR" altLang="en-US" sz="1400"/>
              <a:t>자리를 보면 </a:t>
            </a:r>
            <a:r>
              <a:rPr lang="en-US" altLang="ko-KR" sz="1400"/>
              <a:t>14 </a:t>
            </a:r>
            <a:r>
              <a:rPr lang="ko-KR" altLang="en-US" sz="1400"/>
              <a:t>페이지 임을 알 수 있다</a:t>
            </a:r>
            <a:endParaRPr lang="en-US" altLang="ko-KR" sz="1400"/>
          </a:p>
          <a:p>
            <a:pPr marL="342900" indent="-342900">
              <a:buAutoNum type="arabicParenR"/>
            </a:pPr>
            <a:r>
              <a:rPr lang="ko-KR" altLang="en-US" sz="1400"/>
              <a:t>뒤의 </a:t>
            </a:r>
            <a:r>
              <a:rPr lang="en-US" altLang="ko-KR" sz="1400"/>
              <a:t>0000 0000 1010</a:t>
            </a:r>
            <a:r>
              <a:rPr lang="ko-KR" altLang="en-US" sz="1400"/>
              <a:t>이 </a:t>
            </a:r>
            <a:r>
              <a:rPr lang="en-US" altLang="ko-KR" sz="1400"/>
              <a:t>4K </a:t>
            </a:r>
            <a:r>
              <a:rPr lang="ko-KR" altLang="en-US" sz="1400"/>
              <a:t>크기이고 물리메모리를 할당 받은 곳의 시작점이다</a:t>
            </a:r>
            <a:endParaRPr lang="en-US" altLang="ko-KR" sz="1400"/>
          </a:p>
          <a:p>
            <a:pPr marL="342900" indent="-342900">
              <a:buAutoNum type="arabicParenR"/>
            </a:pPr>
            <a:r>
              <a:rPr lang="en-US" altLang="ko-KR" sz="1400"/>
              <a:t>350</a:t>
            </a:r>
            <a:r>
              <a:rPr lang="ko-KR" altLang="en-US" sz="1400"/>
              <a:t>은 </a:t>
            </a:r>
            <a:r>
              <a:rPr lang="en-US" altLang="ko-KR" sz="1400"/>
              <a:t>0000 0000 1011, 0000 0000 1100, 0000 0000 1101</a:t>
            </a:r>
            <a:r>
              <a:rPr lang="ko-KR" altLang="en-US" sz="1400"/>
              <a:t>에 걸쳐 저장된다</a:t>
            </a:r>
            <a:endParaRPr lang="en-US" altLang="ko-KR" sz="1400"/>
          </a:p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다른 프로세스가 수행되는 경우는 다음 페이징 참조</a:t>
            </a:r>
            <a:endParaRPr lang="ko-KR" altLang="en-US" sz="1400" dirty="0"/>
          </a:p>
        </p:txBody>
      </p:sp>
      <p:cxnSp>
        <p:nvCxnSpPr>
          <p:cNvPr id="71" name="직선 화살표 연결선 70"/>
          <p:cNvCxnSpPr>
            <a:stCxn id="11" idx="3"/>
            <a:endCxn id="64" idx="1"/>
          </p:cNvCxnSpPr>
          <p:nvPr/>
        </p:nvCxnSpPr>
        <p:spPr>
          <a:xfrm>
            <a:off x="5832289" y="3268231"/>
            <a:ext cx="1310149" cy="4041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56" idx="3"/>
            <a:endCxn id="9" idx="1"/>
          </p:cNvCxnSpPr>
          <p:nvPr/>
        </p:nvCxnSpPr>
        <p:spPr>
          <a:xfrm flipV="1">
            <a:off x="5832289" y="3341859"/>
            <a:ext cx="1306312" cy="295070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4" idx="3"/>
            <a:endCxn id="66" idx="1"/>
          </p:cNvCxnSpPr>
          <p:nvPr/>
        </p:nvCxnSpPr>
        <p:spPr>
          <a:xfrm flipV="1">
            <a:off x="5832289" y="4342233"/>
            <a:ext cx="1308236" cy="108623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29" idx="3"/>
            <a:endCxn id="65" idx="1"/>
          </p:cNvCxnSpPr>
          <p:nvPr/>
        </p:nvCxnSpPr>
        <p:spPr>
          <a:xfrm flipV="1">
            <a:off x="5832289" y="4005974"/>
            <a:ext cx="1310149" cy="34082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072345" y="6364573"/>
            <a:ext cx="1766836" cy="319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물리적 </a:t>
            </a:r>
            <a:r>
              <a:rPr lang="en-US" altLang="ko-KR" sz="140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611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548680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05681" y="121398"/>
            <a:ext cx="320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가상 메모리</a:t>
            </a:r>
            <a:r>
              <a:rPr lang="en-US" altLang="ko-KR" dirty="0"/>
              <a:t>(Virtual Memory)</a:t>
            </a:r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77573" y="879986"/>
            <a:ext cx="85587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여러 프로세스가 있는 경우에는 </a:t>
            </a:r>
            <a:r>
              <a:rPr lang="en-US" altLang="ko-KR" sz="1400" b="1" dirty="0"/>
              <a:t>?</a:t>
            </a:r>
          </a:p>
          <a:p>
            <a:endParaRPr lang="en-US" altLang="ko-KR" sz="1400" dirty="0"/>
          </a:p>
          <a:p>
            <a:r>
              <a:rPr lang="ko-KR" altLang="en-US" sz="1400" dirty="0"/>
              <a:t>여러 프로세스가 있는 경우에는 각 프로세스가 수행되는 중간에</a:t>
            </a:r>
            <a:r>
              <a:rPr lang="en-US" altLang="ko-KR" sz="1400" dirty="0"/>
              <a:t>, </a:t>
            </a:r>
            <a:r>
              <a:rPr lang="ko-KR" altLang="en-US" sz="1400" dirty="0"/>
              <a:t>다른 프로세스가 수행되어야 한다면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이전 수행 내용을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(swap) </a:t>
            </a:r>
            <a:r>
              <a:rPr lang="ko-KR" altLang="en-US" sz="1400" dirty="0"/>
              <a:t>파일로 묶어서 하드 디스크로 내리고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프로세스의 </a:t>
            </a:r>
            <a:r>
              <a:rPr lang="ko-KR" altLang="en-US" sz="1400" dirty="0" err="1"/>
              <a:t>스왑</a:t>
            </a:r>
            <a:r>
              <a:rPr lang="ko-KR" altLang="en-US" sz="1400" dirty="0"/>
              <a:t> 파일을 올려서</a:t>
            </a:r>
            <a:endParaRPr lang="en-US" altLang="ko-KR" sz="1400" dirty="0"/>
          </a:p>
          <a:p>
            <a:r>
              <a:rPr lang="ko-KR" altLang="en-US" sz="1400" dirty="0"/>
              <a:t>작업한다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각 </a:t>
            </a:r>
            <a:r>
              <a:rPr lang="ko-KR" altLang="en-US" sz="1400"/>
              <a:t>프로세스는 </a:t>
            </a:r>
            <a:r>
              <a:rPr lang="en-US" altLang="ko-KR" sz="1400"/>
              <a:t>32 </a:t>
            </a:r>
            <a:r>
              <a:rPr lang="ko-KR" altLang="en-US" sz="1400"/>
              <a:t>비트인 경우 </a:t>
            </a:r>
            <a:r>
              <a:rPr lang="en-US" altLang="ko-KR" sz="1400"/>
              <a:t>4G</a:t>
            </a:r>
            <a:r>
              <a:rPr lang="ko-KR" altLang="en-US" sz="1400" dirty="0"/>
              <a:t>의 메모리를 할당 받는다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sym typeface="Wingdings" panose="05000000000000000000" pitchFamily="2" charset="2"/>
              </a:rPr>
              <a:t>이때</a:t>
            </a:r>
            <a:r>
              <a:rPr lang="en-US" altLang="ko-KR" sz="1400" dirty="0">
                <a:sym typeface="Wingdings" panose="05000000000000000000" pitchFamily="2" charset="2"/>
              </a:rPr>
              <a:t>, MMU</a:t>
            </a:r>
            <a:r>
              <a:rPr lang="ko-KR" altLang="en-US" sz="1400" dirty="0">
                <a:sym typeface="Wingdings" panose="05000000000000000000" pitchFamily="2" charset="2"/>
              </a:rPr>
              <a:t>에 할당된 페이지는 물리메모리와 하드디스크의 영역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모두에 해당한다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   </a:t>
            </a:r>
            <a:r>
              <a:rPr lang="ko-KR" altLang="en-US" sz="1400">
                <a:sym typeface="Wingdings" panose="05000000000000000000" pitchFamily="2" charset="2"/>
              </a:rPr>
              <a:t>한프로세스가 물리 메모리를 많이 소모하는 경우에도 </a:t>
            </a:r>
            <a:r>
              <a:rPr lang="en-US" altLang="ko-KR" sz="1400">
                <a:sym typeface="Wingdings" panose="05000000000000000000" pitchFamily="2" charset="2"/>
              </a:rPr>
              <a:t>swap</a:t>
            </a:r>
            <a:r>
              <a:rPr lang="ko-KR" altLang="en-US" sz="1400">
                <a:sym typeface="Wingdings" panose="05000000000000000000" pitchFamily="2" charset="2"/>
              </a:rPr>
              <a:t>의 개념이 적용된다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5364" y="3328845"/>
            <a:ext cx="864096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7316" y="3328846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56K~60K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29404" y="3328846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50083" y="3330395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7316" y="3543320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52K~56K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9404" y="3543320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050083" y="3544869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37316" y="3760894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48K~52K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29404" y="3760894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50083" y="3762443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37316" y="3975368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44K~48K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9404" y="3975368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050083" y="3976917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37316" y="4192942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40K~44K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29404" y="4192942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50083" y="4194491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37316" y="4407416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36K~40K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29404" y="4407416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50083" y="4408965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37316" y="4624990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32K~36K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29404" y="4624990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050083" y="4626539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37316" y="4839464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28K~32K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29404" y="4839464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050083" y="4841013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7316" y="5057037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24K~28K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29404" y="5057037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50083" y="5058586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37316" y="5271511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20K~24K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29404" y="5271511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50083" y="5273060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37316" y="5489085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16K~20K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29404" y="5489085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050083" y="5490634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37316" y="5703559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12K~16K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9404" y="5703559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50083" y="5705108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37316" y="5921133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8K~12K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29404" y="5921133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050083" y="5922682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37316" y="6135607"/>
            <a:ext cx="792088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4K~8K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29404" y="6135607"/>
            <a:ext cx="72008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050083" y="6137156"/>
            <a:ext cx="43144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7316" y="6353181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0K~4K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29404" y="6353181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50083" y="6354730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37442" y="3118597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60K~64K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29530" y="3118597"/>
            <a:ext cx="72008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050209" y="3120146"/>
            <a:ext cx="431449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36461" y="3272109"/>
            <a:ext cx="1512168" cy="3294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0~ 4K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40298" y="3602616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36K ~40K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40298" y="3936224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8K~12K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738385" y="4272483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16K~20K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36461" y="2889853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물리메모리 </a:t>
            </a:r>
            <a:r>
              <a:rPr lang="en-US" altLang="ko-KR" sz="1400" dirty="0"/>
              <a:t>4K X 4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1331640" y="2889853"/>
            <a:ext cx="2348300" cy="378035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37316" y="242088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MMU</a:t>
            </a:r>
          </a:p>
          <a:p>
            <a:pPr algn="ctr"/>
            <a:r>
              <a:rPr lang="en-US" altLang="ko-KR" sz="1000" dirty="0"/>
              <a:t>(Memory Management Unit)</a:t>
            </a:r>
            <a:endParaRPr lang="ko-KR" altLang="en-US" sz="1000" dirty="0"/>
          </a:p>
        </p:txBody>
      </p:sp>
      <p:cxnSp>
        <p:nvCxnSpPr>
          <p:cNvPr id="62" name="꺾인 연결선 61"/>
          <p:cNvCxnSpPr>
            <a:stCxn id="51" idx="3"/>
            <a:endCxn id="55" idx="1"/>
          </p:cNvCxnSpPr>
          <p:nvPr/>
        </p:nvCxnSpPr>
        <p:spPr>
          <a:xfrm flipV="1">
            <a:off x="3481532" y="3436858"/>
            <a:ext cx="1254929" cy="3025884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5" idx="3"/>
            <a:endCxn id="57" idx="1"/>
          </p:cNvCxnSpPr>
          <p:nvPr/>
        </p:nvCxnSpPr>
        <p:spPr>
          <a:xfrm flipV="1">
            <a:off x="3481532" y="4100973"/>
            <a:ext cx="1258766" cy="1929721"/>
          </a:xfrm>
          <a:prstGeom prst="bentConnector3">
            <a:avLst>
              <a:gd name="adj1" fmla="val 5635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39" idx="3"/>
            <a:endCxn id="58" idx="1"/>
          </p:cNvCxnSpPr>
          <p:nvPr/>
        </p:nvCxnSpPr>
        <p:spPr>
          <a:xfrm flipV="1">
            <a:off x="3481532" y="4437232"/>
            <a:ext cx="1256853" cy="1161414"/>
          </a:xfrm>
          <a:prstGeom prst="bentConnector3">
            <a:avLst>
              <a:gd name="adj1" fmla="val 6909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4" idx="3"/>
            <a:endCxn id="56" idx="1"/>
          </p:cNvCxnSpPr>
          <p:nvPr/>
        </p:nvCxnSpPr>
        <p:spPr>
          <a:xfrm flipV="1">
            <a:off x="3481532" y="3767365"/>
            <a:ext cx="1258766" cy="749612"/>
          </a:xfrm>
          <a:prstGeom prst="bentConnector3">
            <a:avLst>
              <a:gd name="adj1" fmla="val 3802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" idx="3"/>
          </p:cNvCxnSpPr>
          <p:nvPr/>
        </p:nvCxnSpPr>
        <p:spPr>
          <a:xfrm flipV="1">
            <a:off x="1019460" y="3506844"/>
            <a:ext cx="312180" cy="20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74141" y="2879096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MMU</a:t>
            </a:r>
            <a:r>
              <a:rPr lang="ko-KR" altLang="en-US" sz="1200" b="1" dirty="0"/>
              <a:t>의 페이지 테이블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3717" y="2564904"/>
            <a:ext cx="1758763" cy="410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272300" y="3282510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0~ 4K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266867" y="4568253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44~ 48K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716016" y="4979448"/>
            <a:ext cx="1512168" cy="329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44~ 48K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719853" y="5309955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36K ~40K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719853" y="5643563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8K~12K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17940" y="5979822"/>
            <a:ext cx="1512168" cy="32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16K~20K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</a:p>
        </p:txBody>
      </p:sp>
      <p:cxnSp>
        <p:nvCxnSpPr>
          <p:cNvPr id="98" name="직선 화살표 연결선 97"/>
          <p:cNvCxnSpPr>
            <a:stCxn id="55" idx="3"/>
            <a:endCxn id="92" idx="1"/>
          </p:cNvCxnSpPr>
          <p:nvPr/>
        </p:nvCxnSpPr>
        <p:spPr>
          <a:xfrm>
            <a:off x="6248629" y="3436858"/>
            <a:ext cx="1023671" cy="1040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</p:cNvCxnSpPr>
          <p:nvPr/>
        </p:nvCxnSpPr>
        <p:spPr>
          <a:xfrm flipH="1" flipV="1">
            <a:off x="6302280" y="3601607"/>
            <a:ext cx="964587" cy="11313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아래쪽 화살표 102"/>
          <p:cNvSpPr/>
          <p:nvPr/>
        </p:nvSpPr>
        <p:spPr>
          <a:xfrm>
            <a:off x="5220072" y="4623440"/>
            <a:ext cx="504056" cy="32403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97231" y="2667682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하드 디스크의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일부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89202" y="338943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swap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9399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548680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5" y="116632"/>
            <a:ext cx="483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</a:t>
            </a:r>
            <a:r>
              <a:rPr lang="ko-KR" altLang="en-US" dirty="0"/>
              <a:t>에서의 가상 메모리</a:t>
            </a:r>
            <a:r>
              <a:rPr lang="en-US" altLang="ko-KR" dirty="0"/>
              <a:t>(Virtual Memory)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39430" y="1334768"/>
            <a:ext cx="7837402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windows.h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TCHAR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SYSTEM_INFO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DWORD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allocGranularity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DWORD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GetSystemInfo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si.dwPageSize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allocGranularity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si.dwAllocationGranularity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ko-KR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_tprintf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altLang="ko-KR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"Page size: %u Kbyte \n"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pageSize / 1024);</a:t>
            </a:r>
          </a:p>
          <a:p>
            <a:r>
              <a:rPr lang="en-US" altLang="ko-KR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"Allocation granularity: %u Kbyte \n"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allocGranularity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1024);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s[10];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gets_s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48" y="1824357"/>
            <a:ext cx="334327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TextBox 68"/>
          <p:cNvSpPr txBox="1"/>
          <p:nvPr/>
        </p:nvSpPr>
        <p:spPr>
          <a:xfrm>
            <a:off x="539552" y="762963"/>
            <a:ext cx="848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Window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MMU</a:t>
            </a:r>
            <a:r>
              <a:rPr lang="ko-KR" altLang="en-US" sz="1400" dirty="0"/>
              <a:t>의 페이지 할당을 위해 </a:t>
            </a:r>
            <a:r>
              <a:rPr lang="en-US" altLang="ko-KR" sz="1400" dirty="0"/>
              <a:t>Free(</a:t>
            </a:r>
            <a:r>
              <a:rPr lang="ko-KR" altLang="en-US" sz="1400" dirty="0" err="1"/>
              <a:t>미할당</a:t>
            </a:r>
            <a:r>
              <a:rPr lang="en-US" altLang="ko-KR" sz="1400" dirty="0"/>
              <a:t>), COMMIT(</a:t>
            </a:r>
            <a:r>
              <a:rPr lang="ko-KR" altLang="en-US" sz="1400" dirty="0"/>
              <a:t>할당</a:t>
            </a:r>
            <a:r>
              <a:rPr lang="en-US" altLang="ko-KR" sz="1400" dirty="0"/>
              <a:t>) </a:t>
            </a:r>
            <a:r>
              <a:rPr lang="ko-KR" altLang="en-US" sz="1400" dirty="0"/>
              <a:t>그리고</a:t>
            </a:r>
            <a:r>
              <a:rPr lang="en-US" altLang="ko-KR" sz="1400" dirty="0"/>
              <a:t>, RESERVE(</a:t>
            </a:r>
            <a:r>
              <a:rPr lang="ko-KR" altLang="en-US" sz="1400" dirty="0"/>
              <a:t>할당예정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r>
              <a:rPr lang="ko-KR" altLang="en-US" sz="1400"/>
              <a:t>사용한다</a:t>
            </a:r>
            <a:r>
              <a:rPr lang="en-US" altLang="ko-KR" sz="1400"/>
              <a:t>. </a:t>
            </a:r>
            <a:r>
              <a:rPr lang="ko-KR" altLang="en-US" sz="1400"/>
              <a:t>아래의 </a:t>
            </a:r>
            <a:r>
              <a:rPr lang="ko-KR" altLang="en-US" sz="1400" dirty="0"/>
              <a:t>예는 윈도우에서 페이지 사이즈와 할당된 </a:t>
            </a:r>
            <a:r>
              <a:rPr lang="en-US" altLang="ko-KR" sz="1400" dirty="0"/>
              <a:t>MMU</a:t>
            </a:r>
            <a:r>
              <a:rPr lang="ko-KR" altLang="en-US" sz="1400" dirty="0"/>
              <a:t>의 쪼가리 위치를 알려준다 </a:t>
            </a:r>
          </a:p>
        </p:txBody>
      </p:sp>
    </p:spTree>
    <p:extLst>
      <p:ext uri="{BB962C8B-B14F-4D97-AF65-F5344CB8AC3E}">
        <p14:creationId xmlns:p14="http://schemas.microsoft.com/office/powerpoint/2010/main" val="7574157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548680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5" y="116632"/>
            <a:ext cx="517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 </a:t>
            </a:r>
            <a:r>
              <a:rPr lang="ko-KR" altLang="en-US" dirty="0"/>
              <a:t>영역의 사용에 대한 설명 </a:t>
            </a:r>
            <a:r>
              <a:rPr lang="ko-KR" altLang="en-US"/>
              <a:t>및 프로그램</a:t>
            </a:r>
            <a:r>
              <a:rPr lang="en-US" altLang="ko-KR"/>
              <a:t>(1/2)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88601"/>
            <a:ext cx="7970259" cy="584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// Dynamic Heap </a:t>
            </a:r>
            <a:r>
              <a:rPr lang="ko-KR" altLang="en-US" sz="1400" b="1" dirty="0"/>
              <a:t>사용 예제 프로그램</a:t>
            </a:r>
            <a:endParaRPr lang="en-US" altLang="ko-KR" sz="1400" b="1" dirty="0"/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TCHAR *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SYSTEM_INFO </a:t>
            </a:r>
            <a:r>
              <a:rPr lang="en-US" altLang="ko-KR" sz="1400" dirty="0" err="1"/>
              <a:t>sysInfo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GetSystemInfo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sysInfo</a:t>
            </a:r>
            <a:r>
              <a:rPr lang="en-US" altLang="ko-KR" sz="1400" dirty="0"/>
              <a:t>);	</a:t>
            </a:r>
          </a:p>
          <a:p>
            <a:r>
              <a:rPr lang="en-US" altLang="ko-KR" sz="1400" dirty="0"/>
              <a:t>	UINT </a:t>
            </a:r>
            <a:r>
              <a:rPr lang="en-US" altLang="ko-KR" sz="1400" dirty="0" err="1"/>
              <a:t>pageSize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sysInfo.dwPageSize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// 1. </a:t>
            </a:r>
            <a:r>
              <a:rPr lang="ko-KR" altLang="en-US" sz="1400" dirty="0" err="1"/>
              <a:t>힙의</a:t>
            </a:r>
            <a:r>
              <a:rPr lang="ko-KR" altLang="en-US" sz="1400" dirty="0"/>
              <a:t>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HANDLE </a:t>
            </a:r>
            <a:r>
              <a:rPr lang="en-US" altLang="ko-KR" sz="1400" dirty="0" err="1"/>
              <a:t>hHeap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HeapCreate</a:t>
            </a:r>
            <a:r>
              <a:rPr lang="en-US" altLang="ko-KR" sz="1400" dirty="0"/>
              <a:t>(HEAP_NO_SERIALIZE, </a:t>
            </a:r>
            <a:r>
              <a:rPr lang="en-US" altLang="ko-KR" sz="1400" dirty="0" err="1"/>
              <a:t>pageSize</a:t>
            </a:r>
            <a:r>
              <a:rPr lang="en-US" altLang="ko-KR" sz="1400" dirty="0"/>
              <a:t> * 10, </a:t>
            </a:r>
            <a:r>
              <a:rPr lang="en-US" altLang="ko-KR" sz="1400" dirty="0" err="1"/>
              <a:t>pageSize</a:t>
            </a:r>
            <a:r>
              <a:rPr lang="en-US" altLang="ko-KR" sz="1400" dirty="0"/>
              <a:t> * 100);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// 2. </a:t>
            </a:r>
            <a:r>
              <a:rPr lang="ko-KR" altLang="en-US" sz="1400" dirty="0"/>
              <a:t>메모리 할당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 p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*)</a:t>
            </a:r>
            <a:r>
              <a:rPr lang="en-US" altLang="ko-KR" sz="1400" dirty="0" err="1"/>
              <a:t>HeapAlloc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hHeap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* 10);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// 3. </a:t>
            </a:r>
            <a:r>
              <a:rPr lang="ko-KR" altLang="en-US" sz="1400" dirty="0"/>
              <a:t>메모리 활용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r>
              <a:rPr lang="en-US" altLang="ko-KR" sz="1400" dirty="0"/>
              <a:t>		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// 4. </a:t>
            </a:r>
            <a:r>
              <a:rPr lang="ko-KR" altLang="en-US" sz="1400" dirty="0"/>
              <a:t>메모리 해제 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HeapFree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hHeap</a:t>
            </a:r>
            <a:r>
              <a:rPr lang="en-US" altLang="ko-KR" sz="1400" dirty="0"/>
              <a:t>, 0, p);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// 5. </a:t>
            </a:r>
            <a:r>
              <a:rPr lang="ko-KR" altLang="en-US" sz="1400" dirty="0" err="1"/>
              <a:t>힙</a:t>
            </a:r>
            <a:r>
              <a:rPr lang="ko-KR" altLang="en-US" sz="1400" dirty="0"/>
              <a:t> 소멸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HeapDestroy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hHeap</a:t>
            </a:r>
            <a:r>
              <a:rPr lang="en-US" altLang="ko-KR" sz="1400" dirty="0"/>
              <a:t>);</a:t>
            </a:r>
          </a:p>
          <a:p>
            <a:endParaRPr lang="en-US" altLang="ko-KR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707905" y="762963"/>
            <a:ext cx="529208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힙</a:t>
            </a:r>
            <a:r>
              <a:rPr lang="en-US" altLang="ko-KR" sz="1400" dirty="0"/>
              <a:t>(Heap)</a:t>
            </a:r>
            <a:r>
              <a:rPr lang="ko-KR" altLang="en-US" sz="1400" dirty="0"/>
              <a:t>은 컴퓨터에서 사용하는 메모리 영역이다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종류</a:t>
            </a:r>
            <a:r>
              <a:rPr lang="en-US" altLang="ko-KR" sz="1400" dirty="0"/>
              <a:t>] </a:t>
            </a:r>
          </a:p>
          <a:p>
            <a:r>
              <a:rPr lang="en-US" altLang="ko-KR" sz="1400" dirty="0"/>
              <a:t>Default Heap : </a:t>
            </a:r>
            <a:r>
              <a:rPr lang="ko-KR" altLang="en-US" sz="1400" dirty="0" err="1"/>
              <a:t>링크드리스트</a:t>
            </a:r>
            <a:r>
              <a:rPr lang="ko-KR" altLang="en-US" sz="1400" dirty="0"/>
              <a:t> 등을 사용할 때 기본적으로 사용</a:t>
            </a:r>
            <a:endParaRPr lang="en-US" altLang="ko-KR" sz="1400" dirty="0"/>
          </a:p>
          <a:p>
            <a:r>
              <a:rPr lang="en-US" altLang="ko-KR" sz="1400" dirty="0"/>
              <a:t>Dynamic Heap(</a:t>
            </a:r>
            <a:r>
              <a:rPr lang="ko-KR" altLang="en-US" sz="1400" dirty="0" err="1"/>
              <a:t>동적힙</a:t>
            </a:r>
            <a:r>
              <a:rPr lang="en-US" altLang="ko-KR" sz="1400" dirty="0"/>
              <a:t>) : </a:t>
            </a:r>
            <a:r>
              <a:rPr lang="ko-KR" altLang="en-US" sz="1400" dirty="0"/>
              <a:t>시스템 호출에 의하여 생성되는 </a:t>
            </a:r>
            <a:r>
              <a:rPr lang="ko-KR" altLang="en-US" sz="1400" dirty="0" err="1"/>
              <a:t>힙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윈도우에서는 개발자가 자신의 프로그램을 위해서 </a:t>
            </a:r>
            <a:endParaRPr lang="en-US" altLang="ko-KR" sz="1400" dirty="0"/>
          </a:p>
          <a:p>
            <a:r>
              <a:rPr lang="ko-KR" altLang="en-US" sz="1400" dirty="0" err="1"/>
              <a:t>힙을</a:t>
            </a:r>
            <a:r>
              <a:rPr lang="ko-KR" altLang="en-US" sz="1400" dirty="0"/>
              <a:t> 생성</a:t>
            </a:r>
            <a:r>
              <a:rPr lang="en-US" altLang="ko-KR" sz="1400" dirty="0"/>
              <a:t>, </a:t>
            </a:r>
            <a:r>
              <a:rPr lang="ko-KR" altLang="en-US" sz="1400" dirty="0"/>
              <a:t>할당</a:t>
            </a:r>
            <a:r>
              <a:rPr lang="en-US" altLang="ko-KR" sz="1400" dirty="0"/>
              <a:t>, </a:t>
            </a:r>
            <a:r>
              <a:rPr lang="ko-KR" altLang="en-US" sz="1400" dirty="0"/>
              <a:t>사용 및 소멸하는 기능을 제공한다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74665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548680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5" y="116632"/>
            <a:ext cx="517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 </a:t>
            </a:r>
            <a:r>
              <a:rPr lang="ko-KR" altLang="en-US" dirty="0"/>
              <a:t>영역의 사용에 대한 설명 </a:t>
            </a:r>
            <a:r>
              <a:rPr lang="ko-KR" altLang="en-US"/>
              <a:t>및 프로그램</a:t>
            </a:r>
            <a:r>
              <a:rPr lang="en-US" altLang="ko-KR"/>
              <a:t>(2/2)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1300" y="908720"/>
            <a:ext cx="905921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	HANDLE </a:t>
            </a:r>
            <a:r>
              <a:rPr lang="en-US" altLang="ko-KR" sz="1400" dirty="0" err="1"/>
              <a:t>hDefaultHeap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GetProcessHeap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TCHAR * </a:t>
            </a:r>
            <a:r>
              <a:rPr lang="en-US" altLang="ko-KR" sz="1400" dirty="0" err="1"/>
              <a:t>pDefault</a:t>
            </a:r>
            <a:r>
              <a:rPr lang="en-US" altLang="ko-KR" sz="1400" dirty="0"/>
              <a:t> = (TCHAR *)</a:t>
            </a:r>
            <a:r>
              <a:rPr lang="en-US" altLang="ko-KR" sz="1400" dirty="0" err="1"/>
              <a:t>HeapAlloc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hDefaultHeap</a:t>
            </a:r>
            <a:r>
              <a:rPr lang="en-US" altLang="ko-KR" sz="1400" dirty="0"/>
              <a:t>, HEAP_NO_SERIALIZE,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(TCHAR) *10);</a:t>
            </a:r>
          </a:p>
          <a:p>
            <a:r>
              <a:rPr lang="en-US" altLang="ko-KR" sz="1400" dirty="0"/>
              <a:t>	_</a:t>
            </a:r>
            <a:r>
              <a:rPr lang="en-US" altLang="ko-KR" sz="1400" dirty="0" err="1"/>
              <a:t>tcscpy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pDefault</a:t>
            </a:r>
            <a:r>
              <a:rPr lang="en-US" altLang="ko-KR" sz="1400" dirty="0"/>
              <a:t>, _T("Default Heap!"));</a:t>
            </a:r>
          </a:p>
          <a:p>
            <a:r>
              <a:rPr lang="en-US" altLang="ko-KR" sz="1400" dirty="0"/>
              <a:t>	_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(_T("%s \n"), </a:t>
            </a:r>
            <a:r>
              <a:rPr lang="en-US" altLang="ko-KR" sz="1400" dirty="0" err="1"/>
              <a:t>pDefault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HeapFree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hDefaultHeap</a:t>
            </a:r>
            <a:r>
              <a:rPr lang="en-US" altLang="ko-KR" sz="1400" dirty="0"/>
              <a:t>, HEAP_NO_SERIALIZE, </a:t>
            </a:r>
            <a:r>
              <a:rPr lang="en-US" altLang="ko-KR" sz="1400" dirty="0" err="1"/>
              <a:t>pDefault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return 1;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수행해보고 결과를 발표할 것 </a:t>
            </a:r>
            <a:r>
              <a:rPr lang="en-US" altLang="ko-KR" sz="1400">
                <a:sym typeface="Wingdings" panose="05000000000000000000" pitchFamily="2" charset="2"/>
              </a:rPr>
              <a:t>!!!!   Default Heap!</a:t>
            </a:r>
            <a:endParaRPr lang="en-US" altLang="ko-KR" sz="14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3640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461765"/>
            <a:ext cx="4560113" cy="1428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5" y="116632"/>
            <a:ext cx="316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MMF(Memory Mapped File)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359" y="760647"/>
            <a:ext cx="8617039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//MMF </a:t>
            </a:r>
            <a:r>
              <a:rPr lang="ko-KR" altLang="en-US" sz="1400" dirty="0"/>
              <a:t>예제</a:t>
            </a:r>
            <a:r>
              <a:rPr lang="en-US" altLang="ko-KR" sz="1400" dirty="0"/>
              <a:t>, </a:t>
            </a:r>
            <a:r>
              <a:rPr lang="ko-KR" altLang="en-US" sz="1400" dirty="0"/>
              <a:t>파일생성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저장</a:t>
            </a:r>
            <a:r>
              <a:rPr lang="en-US" altLang="ko-KR" sz="1400" dirty="0"/>
              <a:t>, </a:t>
            </a:r>
            <a:r>
              <a:rPr lang="ko-KR" altLang="en-US" sz="1400" dirty="0"/>
              <a:t>읽기 수행</a:t>
            </a:r>
            <a:endParaRPr lang="en-US" altLang="ko-KR" sz="1400" dirty="0"/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//version 1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TCHAR *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// 1</a:t>
            </a:r>
            <a:r>
              <a:rPr lang="ko-KR" altLang="en-US" sz="1400" dirty="0"/>
              <a:t>단계</a:t>
            </a:r>
            <a:r>
              <a:rPr lang="en-US" altLang="ko-KR" sz="1400" dirty="0"/>
              <a:t>: </a:t>
            </a:r>
            <a:r>
              <a:rPr lang="ko-KR" altLang="en-US" sz="1400" dirty="0"/>
              <a:t>파일 핸들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HANDLE </a:t>
            </a:r>
            <a:r>
              <a:rPr lang="en-US" altLang="ko-KR" sz="1400" dirty="0" err="1"/>
              <a:t>hFile</a:t>
            </a:r>
            <a:r>
              <a:rPr lang="en-US" altLang="ko-KR" sz="1400" dirty="0"/>
              <a:t> = </a:t>
            </a:r>
          </a:p>
          <a:p>
            <a:r>
              <a:rPr lang="en-US" altLang="ko-KR" sz="1400" dirty="0"/>
              <a:t>	       </a:t>
            </a:r>
            <a:r>
              <a:rPr lang="en-US" altLang="ko-KR" sz="1400" dirty="0" err="1"/>
              <a:t>CreateFile</a:t>
            </a:r>
            <a:r>
              <a:rPr lang="en-US" altLang="ko-KR" sz="1400" dirty="0"/>
              <a:t> (</a:t>
            </a:r>
          </a:p>
          <a:p>
            <a:r>
              <a:rPr lang="en-US" altLang="ko-KR" sz="1400" dirty="0"/>
              <a:t>		_T("data.dat"), GENERIC_READ|GENERIC_WRITE, 0, NULL, </a:t>
            </a:r>
          </a:p>
          <a:p>
            <a:r>
              <a:rPr lang="en-US" altLang="ko-KR" sz="1400" dirty="0"/>
              <a:t>		CREATE_ALWAYS, FILE_ATTRIBUTE_NORMAL, NULL</a:t>
            </a:r>
          </a:p>
          <a:p>
            <a:r>
              <a:rPr lang="en-US" altLang="ko-KR" sz="1400" dirty="0"/>
              <a:t>	);</a:t>
            </a:r>
          </a:p>
          <a:p>
            <a:r>
              <a:rPr lang="en-US" altLang="ko-KR" sz="1400" dirty="0"/>
              <a:t>	if (</a:t>
            </a:r>
            <a:r>
              <a:rPr lang="en-US" altLang="ko-KR" sz="1400" dirty="0" err="1"/>
              <a:t>hFile</a:t>
            </a:r>
            <a:r>
              <a:rPr lang="en-US" altLang="ko-KR" sz="1400" dirty="0"/>
              <a:t> == INVALID_HANDLE_VALUE) </a:t>
            </a:r>
          </a:p>
          <a:p>
            <a:r>
              <a:rPr lang="en-US" altLang="ko-KR" sz="1400" dirty="0"/>
              <a:t>		_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(_T("Could not open file."));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TCHAR </a:t>
            </a:r>
            <a:r>
              <a:rPr lang="en-US" altLang="ko-KR" sz="1400" dirty="0" err="1"/>
              <a:t>fileData</a:t>
            </a:r>
            <a:r>
              <a:rPr lang="en-US" altLang="ko-KR" sz="1400" dirty="0"/>
              <a:t>[] = _T("Best test string~ ^^");</a:t>
            </a:r>
          </a:p>
          <a:p>
            <a:r>
              <a:rPr lang="en-US" altLang="ko-KR" sz="1400" dirty="0"/>
              <a:t>	DWORD </a:t>
            </a:r>
            <a:r>
              <a:rPr lang="en-US" altLang="ko-KR" sz="1400" dirty="0" err="1"/>
              <a:t>numOfByteWritten</a:t>
            </a:r>
            <a:r>
              <a:rPr lang="en-US" altLang="ko-KR" sz="1400" dirty="0"/>
              <a:t> = 0;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WriteFile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hFile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fileData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fileData</a:t>
            </a:r>
            <a:r>
              <a:rPr lang="en-US" altLang="ko-KR" sz="1400" dirty="0"/>
              <a:t>), &amp;</a:t>
            </a:r>
            <a:r>
              <a:rPr lang="en-US" altLang="ko-KR" sz="1400" dirty="0" err="1"/>
              <a:t>numOfByteWritten</a:t>
            </a:r>
            <a:r>
              <a:rPr lang="en-US" altLang="ko-KR" sz="1400" dirty="0"/>
              <a:t>, NULL); //</a:t>
            </a:r>
            <a:r>
              <a:rPr lang="ko-KR" altLang="en-US" sz="1400" dirty="0"/>
              <a:t>파일에 데이터를 쓴다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// 2</a:t>
            </a:r>
            <a:r>
              <a:rPr lang="ko-KR" altLang="en-US" sz="1400" dirty="0"/>
              <a:t>단계</a:t>
            </a:r>
            <a:r>
              <a:rPr lang="en-US" altLang="ko-KR" sz="1400" dirty="0"/>
              <a:t>: </a:t>
            </a:r>
            <a:r>
              <a:rPr lang="ko-KR" altLang="en-US" sz="1400" dirty="0"/>
              <a:t>파일 연결 객체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HANDLE </a:t>
            </a:r>
            <a:r>
              <a:rPr lang="en-US" altLang="ko-KR" sz="1400" dirty="0" err="1"/>
              <a:t>hMapFile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CreateFileMapping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hFile</a:t>
            </a:r>
            <a:r>
              <a:rPr lang="en-US" altLang="ko-KR" sz="1400" dirty="0"/>
              <a:t>, NULL, PAGE_READONLY, 0, 0, NULL);</a:t>
            </a:r>
          </a:p>
          <a:p>
            <a:r>
              <a:rPr lang="en-US" altLang="ko-KR" sz="1400" dirty="0"/>
              <a:t>	if (</a:t>
            </a:r>
            <a:r>
              <a:rPr lang="en-US" altLang="ko-KR" sz="1400" dirty="0" err="1"/>
              <a:t>hMapFile</a:t>
            </a:r>
            <a:r>
              <a:rPr lang="en-US" altLang="ko-KR" sz="1400" dirty="0"/>
              <a:t> == NULL) </a:t>
            </a:r>
          </a:p>
          <a:p>
            <a:r>
              <a:rPr lang="en-US" altLang="ko-KR" sz="1400" dirty="0"/>
              <a:t>		_</a:t>
            </a:r>
            <a:r>
              <a:rPr lang="en-US" altLang="ko-KR" sz="1400" dirty="0" err="1"/>
              <a:t>tprintf</a:t>
            </a:r>
            <a:r>
              <a:rPr lang="en-US" altLang="ko-KR" sz="1400" dirty="0"/>
              <a:t>(_T("Could not create map of file. %d \n"), </a:t>
            </a:r>
            <a:r>
              <a:rPr lang="en-US" altLang="ko-KR" sz="1400" dirty="0" err="1"/>
              <a:t>GetLastError</a:t>
            </a:r>
            <a:r>
              <a:rPr lang="en-US" altLang="ko-KR" sz="1400" dirty="0"/>
              <a:t>() );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/>
              <a:t>	</a:t>
            </a:r>
            <a:endParaRPr lang="en-US" altLang="ko-KR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211960" y="764704"/>
            <a:ext cx="4640438" cy="129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MMF</a:t>
            </a:r>
            <a:r>
              <a:rPr lang="ko-KR" altLang="en-US" sz="1400" dirty="0"/>
              <a:t>는 </a:t>
            </a:r>
            <a:r>
              <a:rPr lang="en-US" altLang="ko-KR" sz="1400" dirty="0"/>
              <a:t>memory mapped file</a:t>
            </a:r>
            <a:r>
              <a:rPr lang="ko-KR" altLang="en-US" sz="1400" dirty="0"/>
              <a:t>의 약자로서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File</a:t>
            </a:r>
            <a:r>
              <a:rPr lang="ko-KR" altLang="en-US" sz="1400" dirty="0"/>
              <a:t>을 </a:t>
            </a:r>
            <a:r>
              <a:rPr lang="en-US" altLang="ko-KR" sz="1400" dirty="0"/>
              <a:t>Memory</a:t>
            </a:r>
            <a:r>
              <a:rPr lang="ko-KR" altLang="en-US" sz="1400" dirty="0"/>
              <a:t>에 </a:t>
            </a:r>
            <a:r>
              <a:rPr lang="en-US" altLang="ko-KR" sz="1400" dirty="0"/>
              <a:t>Mapping </a:t>
            </a:r>
            <a:r>
              <a:rPr lang="ko-KR" altLang="en-US" sz="1400" dirty="0"/>
              <a:t>시킨다는 의미를 지닌다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200" dirty="0"/>
              <a:t>이렇게 하면 파일관리 부분에 대한 코딩 작업이 없어져서 </a:t>
            </a:r>
            <a:endParaRPr lang="en-US" altLang="ko-KR" sz="1200" dirty="0"/>
          </a:p>
          <a:p>
            <a:r>
              <a:rPr lang="ko-KR" altLang="en-US" sz="1200" dirty="0"/>
              <a:t>프로그램하기 편하고</a:t>
            </a:r>
            <a:r>
              <a:rPr lang="en-US" altLang="ko-KR" sz="1200" dirty="0"/>
              <a:t>, </a:t>
            </a:r>
            <a:r>
              <a:rPr lang="ko-KR" altLang="en-US" sz="1200" dirty="0"/>
              <a:t>성능이 향상된다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ko-KR" altLang="en-US" sz="1200" dirty="0" err="1">
                <a:sym typeface="Wingdings" panose="05000000000000000000" pitchFamily="2" charset="2"/>
              </a:rPr>
              <a:t>이개념은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ym typeface="Wingdings" panose="05000000000000000000" pitchFamily="2" charset="2"/>
              </a:rPr>
              <a:t>Ibatis</a:t>
            </a:r>
            <a:r>
              <a:rPr lang="ko-KR" altLang="en-US" sz="1200" dirty="0">
                <a:sym typeface="Wingdings" panose="05000000000000000000" pitchFamily="2" charset="2"/>
              </a:rPr>
              <a:t>나 기타 응용 프로그램 개발도구에도 적용된다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618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8790</Words>
  <Application>Microsoft Office PowerPoint</Application>
  <PresentationFormat>화면 슬라이드 쇼(4:3)</PresentationFormat>
  <Paragraphs>2671</Paragraphs>
  <Slides>113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113</vt:i4>
      </vt:variant>
    </vt:vector>
  </HeadingPairs>
  <TitlesOfParts>
    <vt:vector size="122" baseType="lpstr">
      <vt:lpstr>HY견고딕</vt:lpstr>
      <vt:lpstr>굴림</vt:lpstr>
      <vt:lpstr>돋움</vt:lpstr>
      <vt:lpstr>맑은 고딕</vt:lpstr>
      <vt:lpstr>Arial</vt:lpstr>
      <vt:lpstr>Consolas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home</dc:creator>
  <cp:lastModifiedBy>조민호</cp:lastModifiedBy>
  <cp:revision>200</cp:revision>
  <dcterms:created xsi:type="dcterms:W3CDTF">2015-04-16T08:36:16Z</dcterms:created>
  <dcterms:modified xsi:type="dcterms:W3CDTF">2017-02-02T07:17:23Z</dcterms:modified>
</cp:coreProperties>
</file>