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6" r:id="rId2"/>
    <p:sldId id="263" r:id="rId3"/>
    <p:sldId id="256" r:id="rId4"/>
    <p:sldId id="265" r:id="rId5"/>
    <p:sldId id="257" r:id="rId6"/>
    <p:sldId id="259" r:id="rId7"/>
    <p:sldId id="260" r:id="rId8"/>
    <p:sldId id="261" r:id="rId9"/>
    <p:sldId id="258" r:id="rId10"/>
    <p:sldId id="267" r:id="rId11"/>
    <p:sldId id="268" r:id="rId12"/>
    <p:sldId id="269" r:id="rId13"/>
    <p:sldId id="270" r:id="rId14"/>
    <p:sldId id="271" r:id="rId15"/>
    <p:sldId id="264" r:id="rId16"/>
    <p:sldId id="262" r:id="rId17"/>
    <p:sldId id="272" r:id="rId18"/>
    <p:sldId id="297" r:id="rId19"/>
    <p:sldId id="298" r:id="rId20"/>
    <p:sldId id="280" r:id="rId21"/>
    <p:sldId id="281" r:id="rId22"/>
    <p:sldId id="294" r:id="rId23"/>
    <p:sldId id="295" r:id="rId24"/>
    <p:sldId id="296" r:id="rId25"/>
    <p:sldId id="282" r:id="rId26"/>
    <p:sldId id="284" r:id="rId27"/>
    <p:sldId id="293" r:id="rId28"/>
    <p:sldId id="283" r:id="rId29"/>
    <p:sldId id="286" r:id="rId30"/>
    <p:sldId id="291" r:id="rId31"/>
    <p:sldId id="292" r:id="rId32"/>
    <p:sldId id="285" r:id="rId33"/>
    <p:sldId id="287" r:id="rId34"/>
    <p:sldId id="288" r:id="rId35"/>
    <p:sldId id="289" r:id="rId36"/>
    <p:sldId id="290" r:id="rId37"/>
    <p:sldId id="299" r:id="rId38"/>
    <p:sldId id="301" r:id="rId39"/>
    <p:sldId id="300" r:id="rId40"/>
    <p:sldId id="27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24D4-C5E3-4BBF-A503-54A0FD97585D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4140-35D3-4A94-9EB5-9158F160CD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4140-35D3-4A94-9EB5-9158F160CD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53F9-B1E7-46DA-854A-E1D7035B2405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97CD-8227-48D1-850A-5A8B32006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628800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윈도우에서 이미지를 처리하는 기법</a:t>
            </a:r>
            <a:endParaRPr lang="en-US" altLang="ko-KR" sz="3600" dirty="0"/>
          </a:p>
          <a:p>
            <a:endParaRPr lang="en-US" altLang="ko-KR" sz="3600" dirty="0"/>
          </a:p>
          <a:p>
            <a:pPr algn="ctr"/>
            <a:r>
              <a:rPr lang="en-US" altLang="ko-KR" sz="2800" dirty="0"/>
              <a:t>(Win32API</a:t>
            </a:r>
            <a:r>
              <a:rPr lang="ko-KR" altLang="en-US" sz="2800" dirty="0"/>
              <a:t>의 사용법 설명을 위하여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349158"/>
            <a:ext cx="7632848" cy="127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818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69" y="116632"/>
            <a:ext cx="5809091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BITMAPFILEHEADER *</a:t>
            </a:r>
            <a:r>
              <a:rPr lang="en-US" altLang="ko-KR" sz="1200" dirty="0" err="1"/>
              <a:t>fh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BITMAPINFOHEADER *</a:t>
            </a:r>
            <a:r>
              <a:rPr lang="en-US" altLang="ko-KR" sz="1200" dirty="0" err="1"/>
              <a:t>ih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bx,by</a:t>
            </a:r>
            <a:r>
              <a:rPr lang="en-US" altLang="ko-KR" sz="1200" dirty="0"/>
              <a:t>;  //</a:t>
            </a:r>
            <a:r>
              <a:rPr lang="ko-KR" altLang="en-US" sz="1200" dirty="0"/>
              <a:t>폭과 높이의 설정</a:t>
            </a:r>
          </a:p>
          <a:p>
            <a:r>
              <a:rPr lang="en-US" altLang="ko-KR" sz="1200" dirty="0"/>
              <a:t>BYTE *</a:t>
            </a:r>
            <a:r>
              <a:rPr lang="en-US" altLang="ko-KR" sz="1200" dirty="0" err="1"/>
              <a:t>pRaster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LoadDIB</a:t>
            </a:r>
            <a:r>
              <a:rPr lang="en-US" altLang="ko-KR" sz="1200" dirty="0"/>
              <a:t>(LPCTSTR Path) //</a:t>
            </a:r>
            <a:r>
              <a:rPr lang="ko-KR" altLang="en-US" sz="1200" dirty="0"/>
              <a:t>지정된 </a:t>
            </a:r>
            <a:r>
              <a:rPr lang="en-US" altLang="ko-KR" sz="1200" dirty="0"/>
              <a:t>Path</a:t>
            </a:r>
            <a:r>
              <a:rPr lang="ko-KR" altLang="en-US" sz="1200" dirty="0"/>
              <a:t>의 비트맵을 읽어온다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HANDLE </a:t>
            </a:r>
            <a:r>
              <a:rPr lang="en-US" altLang="ko-KR" sz="1200" dirty="0" err="1"/>
              <a:t>hFile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DWORD 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dwRead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hFile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CreateFile</a:t>
            </a:r>
            <a:r>
              <a:rPr lang="en-US" altLang="ko-KR" sz="1200" dirty="0"/>
              <a:t>(Path,GENERIC_READ,0,NULL,</a:t>
            </a:r>
          </a:p>
          <a:p>
            <a:r>
              <a:rPr lang="en-US" altLang="ko-KR" sz="1200" dirty="0"/>
              <a:t>		OPEN_EXISTING,FILE_ATTRIBUTE_NORMAL,NULL);</a:t>
            </a:r>
          </a:p>
          <a:p>
            <a:r>
              <a:rPr lang="en-US" altLang="ko-KR" sz="1200" dirty="0"/>
              <a:t>	if (</a:t>
            </a:r>
            <a:r>
              <a:rPr lang="en-US" altLang="ko-KR" sz="1200" dirty="0" err="1"/>
              <a:t>hFile</a:t>
            </a:r>
            <a:r>
              <a:rPr lang="en-US" altLang="ko-KR" sz="1200" dirty="0"/>
              <a:t>==INVALID_HANDLE_VALUE) {</a:t>
            </a:r>
          </a:p>
          <a:p>
            <a:r>
              <a:rPr lang="en-US" altLang="ko-KR" sz="1200" dirty="0"/>
              <a:t>		return;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if (</a:t>
            </a:r>
            <a:r>
              <a:rPr lang="en-US" altLang="ko-KR" sz="1200" dirty="0" err="1"/>
              <a:t>fh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free(</a:t>
            </a:r>
            <a:r>
              <a:rPr lang="en-US" altLang="ko-KR" sz="1200" dirty="0" err="1"/>
              <a:t>fh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fh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GetFileSize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hFile,NULL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fh</a:t>
            </a:r>
            <a:r>
              <a:rPr lang="en-US" altLang="ko-KR" sz="1200" dirty="0"/>
              <a:t>=(BITMAPFILEHEADER *)malloc(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ReadFile</a:t>
            </a:r>
            <a:r>
              <a:rPr lang="en-US" altLang="ko-KR" sz="1200" dirty="0"/>
              <a:t>(hFile,fh,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,&amp;</a:t>
            </a:r>
            <a:r>
              <a:rPr lang="en-US" altLang="ko-KR" sz="1200" dirty="0" err="1"/>
              <a:t>dwRead,NULL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CloseHandle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hFile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pRaster</a:t>
            </a:r>
            <a:r>
              <a:rPr lang="en-US" altLang="ko-KR" sz="1200" dirty="0"/>
              <a:t>=(PBYTE)</a:t>
            </a:r>
            <a:r>
              <a:rPr lang="en-US" altLang="ko-KR" sz="1200" dirty="0" err="1"/>
              <a:t>fh+fh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bfOffBits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ih</a:t>
            </a:r>
            <a:r>
              <a:rPr lang="en-US" altLang="ko-KR" sz="1200" dirty="0"/>
              <a:t>=(BITMAPINFOHEADER *)((PBYTE)</a:t>
            </a:r>
            <a:r>
              <a:rPr lang="en-US" altLang="ko-KR" sz="1200" dirty="0" err="1"/>
              <a:t>fh+sizeof</a:t>
            </a:r>
            <a:r>
              <a:rPr lang="en-US" altLang="ko-KR" sz="1200" dirty="0"/>
              <a:t>(BITMAPFILEHEADER));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ih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biWidth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by=</a:t>
            </a:r>
            <a:r>
              <a:rPr lang="en-US" altLang="ko-KR" sz="1200" dirty="0" err="1"/>
              <a:t>ih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biHeight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9813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0924"/>
            <a:ext cx="8712968" cy="722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LRESULT CALLBACK 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(HWND </a:t>
            </a:r>
            <a:r>
              <a:rPr lang="en-US" altLang="ko-KR" sz="1100" dirty="0" err="1"/>
              <a:t>hWnd,UINT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iMessage,WPARAM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wParam,LPARAM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HDC 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PAINTSTRUCT 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OPENFILENAME OFN;</a:t>
            </a:r>
          </a:p>
          <a:p>
            <a:r>
              <a:rPr lang="en-US" altLang="ko-KR" sz="1100" dirty="0"/>
              <a:t>	TCHAR </a:t>
            </a:r>
            <a:r>
              <a:rPr lang="en-US" altLang="ko-KR" sz="1100" dirty="0" err="1"/>
              <a:t>lpstrFile</a:t>
            </a:r>
            <a:r>
              <a:rPr lang="en-US" altLang="ko-KR" sz="1100" dirty="0"/>
              <a:t>[MAX_PATH]="";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switch (</a:t>
            </a:r>
            <a:r>
              <a:rPr lang="en-US" altLang="ko-KR" sz="1100" dirty="0" err="1"/>
              <a:t>iMessage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case WM_LBUTTONDOWN:</a:t>
            </a:r>
          </a:p>
          <a:p>
            <a:r>
              <a:rPr lang="en-US" altLang="ko-KR" sz="1100" dirty="0"/>
              <a:t>		//</a:t>
            </a:r>
            <a:r>
              <a:rPr lang="ko-KR" altLang="en-US" sz="1100" dirty="0"/>
              <a:t>필요한 변수 설정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memset</a:t>
            </a:r>
            <a:r>
              <a:rPr lang="en-US" altLang="ko-KR" sz="1100" dirty="0"/>
              <a:t>(&amp;OFN, 0,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(OPENFILENAME));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OFN.lStructSize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(OPENFILENAME);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OFN.hwndOwner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OFN.lpstrFilter</a:t>
            </a:r>
            <a:r>
              <a:rPr lang="en-US" altLang="ko-KR" sz="1100" dirty="0"/>
              <a:t>="Bitmap File(*.bmp)\0*.bmp\0";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OFN.lpstrFile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lpstrFile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OFN.nMaxFile</a:t>
            </a:r>
            <a:r>
              <a:rPr lang="en-US" altLang="ko-KR" sz="1100" dirty="0"/>
              <a:t>=MAX_PATH;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GetOpenFileName</a:t>
            </a:r>
            <a:r>
              <a:rPr lang="en-US" altLang="ko-KR" sz="1100" dirty="0"/>
              <a:t>(&amp;OFN)!=0) {  // </a:t>
            </a:r>
            <a:r>
              <a:rPr lang="ko-KR" altLang="en-US" sz="1100" dirty="0"/>
              <a:t>비트맵을 지정하는 기능 제공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 err="1"/>
              <a:t>LoadDIB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lpstrFile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InvalidateRect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NULL, TRUE);  //</a:t>
            </a:r>
            <a:r>
              <a:rPr lang="ko-KR" altLang="en-US" sz="1100" dirty="0"/>
              <a:t>화면을 </a:t>
            </a:r>
            <a:r>
              <a:rPr lang="ko-KR" altLang="en-US" sz="1100" dirty="0" err="1"/>
              <a:t>다시그린다</a:t>
            </a:r>
            <a:r>
              <a:rPr lang="ko-KR" altLang="en-US" sz="1100" dirty="0"/>
              <a:t> </a:t>
            </a:r>
            <a:r>
              <a:rPr lang="en-US" altLang="ko-KR" sz="1100" dirty="0"/>
              <a:t>WM_PAINT Call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WM_PAINT: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=</a:t>
            </a:r>
            <a:r>
              <a:rPr lang="en-US" altLang="ko-KR" sz="1100" dirty="0" err="1"/>
              <a:t>BeginPaint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fh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		//</a:t>
            </a:r>
            <a:r>
              <a:rPr lang="ko-KR" altLang="en-US" sz="1100" dirty="0"/>
              <a:t>비트맵의 정보 헤더로 부터 비트맵의 구조를 파악하여 화면에 출력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 err="1"/>
              <a:t>SetDIBitsToDevice</a:t>
            </a:r>
            <a:r>
              <a:rPr lang="en-US" altLang="ko-KR" sz="1100" dirty="0"/>
              <a:t>(hdc,0,0,bx,by,0,0,0,by,</a:t>
            </a:r>
          </a:p>
          <a:p>
            <a:r>
              <a:rPr lang="en-US" altLang="ko-KR" sz="1100" dirty="0"/>
              <a:t>				</a:t>
            </a:r>
            <a:r>
              <a:rPr lang="en-US" altLang="ko-KR" sz="1100" dirty="0" err="1"/>
              <a:t>pRaster</a:t>
            </a:r>
            <a:r>
              <a:rPr lang="en-US" altLang="ko-KR" sz="1100" dirty="0"/>
              <a:t>,(BITMAPINFO *)</a:t>
            </a:r>
            <a:r>
              <a:rPr lang="en-US" altLang="ko-KR" sz="1100" dirty="0" err="1"/>
              <a:t>ih,DIB_RGB_COLORS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	//2</a:t>
            </a:r>
            <a:r>
              <a:rPr lang="ko-KR" altLang="en-US" sz="1100" dirty="0"/>
              <a:t>배로 확대하여 출력하는 기능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/>
              <a:t>//</a:t>
            </a:r>
            <a:r>
              <a:rPr lang="en-US" altLang="ko-KR" sz="1100" dirty="0" err="1"/>
              <a:t>StretchDIBits</a:t>
            </a:r>
            <a:r>
              <a:rPr lang="en-US" altLang="ko-KR" sz="1100" dirty="0"/>
              <a:t>(hdc,0,0,bx*2,by*2,0,0,bx,by,pRaster,</a:t>
            </a:r>
          </a:p>
          <a:p>
            <a:r>
              <a:rPr lang="en-US" altLang="ko-KR" sz="1100" dirty="0"/>
              <a:t>			//	(BITMAPINFO *)</a:t>
            </a:r>
            <a:r>
              <a:rPr lang="en-US" altLang="ko-KR" sz="1100" dirty="0" err="1"/>
              <a:t>ih,DIB_RGB_COLORS,SRCCOPY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EndPaint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WM_DESTROY:</a:t>
            </a:r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fh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			free(</a:t>
            </a:r>
            <a:r>
              <a:rPr lang="en-US" altLang="ko-KR" sz="1100" dirty="0" err="1"/>
              <a:t>fh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PostQuitMessage</a:t>
            </a:r>
            <a:r>
              <a:rPr lang="en-US" altLang="ko-KR" sz="1100" dirty="0"/>
              <a:t>(0);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return(</a:t>
            </a:r>
            <a:r>
              <a:rPr lang="en-US" altLang="ko-KR" sz="1100" dirty="0" err="1"/>
              <a:t>DefWindowProc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hWnd,iMessage,wParam,lParam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5137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82089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                메타 파일</a:t>
            </a:r>
            <a:endParaRPr lang="en-US" altLang="ko-KR" sz="4000" dirty="0"/>
          </a:p>
          <a:p>
            <a:endParaRPr lang="en-US" altLang="ko-KR" sz="1400" dirty="0"/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프로그램이 실행된 후에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마우스의 왼쪽 버튼을 누르면 메타 파일을 만들고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오른쪽 버튼을 누르면 누른 위치에 메타 파일을 출력하는 프로그램이다 </a:t>
            </a:r>
          </a:p>
        </p:txBody>
      </p:sp>
      <p:pic>
        <p:nvPicPr>
          <p:cNvPr id="3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516" y="2060848"/>
            <a:ext cx="5715000" cy="9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987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0"/>
            <a:ext cx="8208912" cy="7109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LRESULT CALLBACK 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(HWND,UINT,WPARAM,LPARAM);</a:t>
            </a:r>
          </a:p>
          <a:p>
            <a:r>
              <a:rPr lang="en-US" altLang="ko-KR" sz="1200" dirty="0"/>
              <a:t>HINSTANCE 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HWND 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LPCTSTR 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=TEXT("Meta");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APIENTRY </a:t>
            </a:r>
            <a:r>
              <a:rPr lang="en-US" altLang="ko-KR" sz="1200" dirty="0" err="1"/>
              <a:t>WinMain</a:t>
            </a:r>
            <a:r>
              <a:rPr lang="en-US" altLang="ko-KR" sz="1200" dirty="0"/>
              <a:t>(HINSTANCE </a:t>
            </a:r>
            <a:r>
              <a:rPr lang="en-US" altLang="ko-KR" sz="1200" dirty="0" err="1"/>
              <a:t>hInstance,HINSTANCE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hPrevInstance</a:t>
            </a:r>
            <a:endParaRPr lang="en-US" altLang="ko-KR" sz="1200" dirty="0"/>
          </a:p>
          <a:p>
            <a:r>
              <a:rPr lang="en-US" altLang="ko-KR" sz="1200" dirty="0"/>
              <a:t>	  ,LPSTR </a:t>
            </a:r>
            <a:r>
              <a:rPr lang="en-US" altLang="ko-KR" sz="1200" dirty="0" err="1"/>
              <a:t>lpszCmdParam,int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nCmdShow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HWND 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MSG Message;</a:t>
            </a:r>
          </a:p>
          <a:p>
            <a:r>
              <a:rPr lang="en-US" altLang="ko-KR" sz="1200" dirty="0"/>
              <a:t>	WNDCLASS 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WndClass.cbClsExtra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WndClass.cbWndExtra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WndClass.hbrBackground</a:t>
            </a:r>
            <a:r>
              <a:rPr lang="en-US" altLang="ko-KR" sz="1200" dirty="0"/>
              <a:t>=(HBRUSH)(COLOR_WINDOW+1);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WndClass.hCursor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LoadCursor</a:t>
            </a:r>
            <a:r>
              <a:rPr lang="en-US" altLang="ko-KR" sz="1200" dirty="0"/>
              <a:t>(NULL,IDC_ARROW);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WndClass.hIcon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LoadIcon</a:t>
            </a:r>
            <a:r>
              <a:rPr lang="en-US" altLang="ko-KR" sz="1200" dirty="0"/>
              <a:t>(NULL,IDI_APPLICATION);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WndClass.hInstance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WndClass.lpfnWndProc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WndClass.lpszClassName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WndClass.lpszMenuName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WndClass.style</a:t>
            </a:r>
            <a:r>
              <a:rPr lang="en-US" altLang="ko-KR" sz="1200" dirty="0"/>
              <a:t>=CS_HREDRAW | CS_VREDRAW;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RegisterClass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lpszClass,lpszClass,WS_OVERLAPPEDWINDOW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		CW_USEDEFAULT,CW_USEDEFAULT,CW_USEDEFAULT,CW_USEDEFAULT,</a:t>
            </a:r>
          </a:p>
          <a:p>
            <a:r>
              <a:rPr lang="en-US" altLang="ko-KR" sz="1200" dirty="0"/>
              <a:t>		NULL,(HMENU)</a:t>
            </a:r>
            <a:r>
              <a:rPr lang="en-US" altLang="ko-KR" sz="1200" dirty="0" err="1"/>
              <a:t>NULL,hInstance,NULL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ShowWindow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hWnd,nCmdShow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while (</a:t>
            </a:r>
            <a:r>
              <a:rPr lang="en-US" altLang="ko-KR" sz="1200" dirty="0" err="1"/>
              <a:t>GetMessage</a:t>
            </a:r>
            <a:r>
              <a:rPr lang="en-US" altLang="ko-KR" sz="1200" dirty="0"/>
              <a:t>(&amp;Message,NULL,0,0))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TranslateMessage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DispatchMessage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return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Message.wParam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70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0"/>
            <a:ext cx="8208912" cy="6694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LRESULT CALLBACK 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(HWND </a:t>
            </a:r>
            <a:r>
              <a:rPr lang="en-US" altLang="ko-KR" sz="1100" dirty="0" err="1"/>
              <a:t>hWnd,UINT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iMessage,WPARAM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wParam,LPARAM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HDC 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HDC </a:t>
            </a:r>
            <a:r>
              <a:rPr lang="en-US" altLang="ko-KR" sz="1100" dirty="0" err="1"/>
              <a:t>hdcMeta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HENHMETAFILE 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RECT 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switch (</a:t>
            </a:r>
            <a:r>
              <a:rPr lang="en-US" altLang="ko-KR" sz="1100" dirty="0" err="1"/>
              <a:t>iMessage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case WM_LBUTTONDOWN: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=</a:t>
            </a:r>
            <a:r>
              <a:rPr lang="en-US" altLang="ko-KR" sz="1100" dirty="0" err="1"/>
              <a:t>GetDC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hdcMeta</a:t>
            </a:r>
            <a:r>
              <a:rPr lang="en-US" altLang="ko-KR" sz="1100" dirty="0"/>
              <a:t>=</a:t>
            </a:r>
            <a:r>
              <a:rPr lang="en-US" altLang="ko-KR" sz="1100" dirty="0" err="1"/>
              <a:t>CreateEnhMetaFile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,"TestEnh.</a:t>
            </a:r>
            <a:r>
              <a:rPr lang="en-US" altLang="ko-KR" sz="1100" dirty="0" err="1"/>
              <a:t>emf</a:t>
            </a:r>
            <a:r>
              <a:rPr lang="en-US" altLang="ko-KR" sz="1100" dirty="0"/>
              <a:t>",NULL,</a:t>
            </a:r>
          </a:p>
          <a:p>
            <a:r>
              <a:rPr lang="en-US" altLang="ko-KR" sz="1100" dirty="0"/>
              <a:t>			"my program\0Test </a:t>
            </a:r>
            <a:r>
              <a:rPr lang="en-US" altLang="ko-KR" sz="1100" dirty="0" err="1"/>
              <a:t>Enh</a:t>
            </a:r>
            <a:r>
              <a:rPr lang="en-US" altLang="ko-KR" sz="1100" dirty="0"/>
              <a:t> Meta File\0");</a:t>
            </a:r>
          </a:p>
          <a:p>
            <a:r>
              <a:rPr lang="en-US" altLang="ko-KR" sz="1100" dirty="0"/>
              <a:t>		Ellipse(hdcMeta,10,10,100,100);</a:t>
            </a:r>
          </a:p>
          <a:p>
            <a:r>
              <a:rPr lang="en-US" altLang="ko-KR" sz="1100" dirty="0"/>
              <a:t>		Rectangle(hdcMeta,5,105,105,120);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CloseEnhMetaFile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hdcMeta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DeleteEnhMetaFile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ReleaseDC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MessageBox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"Meta File </a:t>
            </a:r>
            <a:r>
              <a:rPr lang="en-US" altLang="ko-KR" sz="1100" dirty="0" err="1"/>
              <a:t>Created","Meta",MB_OK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WM_RBUTTONDOWN: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=</a:t>
            </a:r>
            <a:r>
              <a:rPr lang="en-US" altLang="ko-KR" sz="1100" dirty="0" err="1"/>
              <a:t>GetDC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GetEnhMetaFile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TestEnh.emf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		if (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 == NULL) {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MessageBox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"File Not Found", "Meta", MB_OK);</a:t>
            </a:r>
          </a:p>
          <a:p>
            <a:r>
              <a:rPr lang="en-US" altLang="ko-KR" sz="1100" dirty="0"/>
              <a:t>		} else {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rt.left</a:t>
            </a:r>
            <a:r>
              <a:rPr lang="en-US" altLang="ko-KR" sz="1100" dirty="0"/>
              <a:t>=LOWORD(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rt.right</a:t>
            </a:r>
            <a:r>
              <a:rPr lang="en-US" altLang="ko-KR" sz="1100" dirty="0"/>
              <a:t>=rt.left+100;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rt.top</a:t>
            </a:r>
            <a:r>
              <a:rPr lang="en-US" altLang="ko-KR" sz="1100" dirty="0"/>
              <a:t>=HIWORD(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rt.bottom</a:t>
            </a:r>
            <a:r>
              <a:rPr lang="en-US" altLang="ko-KR" sz="1100" dirty="0"/>
              <a:t>=rt.top+100;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PlayEnhMetaFile</a:t>
            </a:r>
            <a:r>
              <a:rPr lang="en-US" altLang="ko-KR" sz="1100" dirty="0"/>
              <a:t>(hdc,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,&amp;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DeleteEnhMetaFile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hMFile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ReleaseDC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hWnd,hdc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WM_DESTROY: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PostQuitMessage</a:t>
            </a:r>
            <a:r>
              <a:rPr lang="en-US" altLang="ko-KR" sz="1100" dirty="0"/>
              <a:t>(0);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return(</a:t>
            </a:r>
            <a:r>
              <a:rPr lang="en-US" altLang="ko-KR" sz="1100" dirty="0" err="1"/>
              <a:t>DefWindowProc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hWnd,iMessage,wParam,lParam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23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916832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더블 </a:t>
            </a:r>
            <a:r>
              <a:rPr lang="ko-KR" altLang="en-US" sz="4000" dirty="0" err="1"/>
              <a:t>버퍼링</a:t>
            </a:r>
            <a:endParaRPr lang="ko-KR" altLang="en-US" sz="4000" dirty="0"/>
          </a:p>
        </p:txBody>
      </p:sp>
      <p:pic>
        <p:nvPicPr>
          <p:cNvPr id="3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2780928"/>
            <a:ext cx="5715000" cy="9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45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5138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버퍼링이 필요한 이유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윈도우에서 제공한 방식대로 하나의 변화마다 화면을 그리게 되면 전체적으로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화면은 깜박 거리는 것처럼 느끼게 된다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그래서 이번에는 기본적인 화면 그리기와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그것을 극복하는 더블 버퍼링을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이용한 그리기를 예로 제시한다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실제적으로 더블 버퍼링은 게임이나 대부분의 프로그램에서 기본적으로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사용하는 기법이다</a:t>
            </a:r>
            <a:endParaRPr lang="ko-KR" altLang="en-US" dirty="0"/>
          </a:p>
        </p:txBody>
      </p:sp>
      <p:pic>
        <p:nvPicPr>
          <p:cNvPr id="3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692696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624"/>
            <a:ext cx="6652783" cy="697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windows.h</a:t>
            </a:r>
            <a:r>
              <a:rPr lang="en-US" altLang="ko-KR" sz="1100" dirty="0"/>
              <a:t>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LRESULT CALLBACK 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(HWND,UINT,WPARAM,LPARAM);</a:t>
            </a:r>
          </a:p>
          <a:p>
            <a:r>
              <a:rPr lang="en-US" altLang="ko-KR" sz="1100" dirty="0"/>
              <a:t>HINSTANCE </a:t>
            </a:r>
            <a:r>
              <a:rPr lang="en-US" altLang="ko-KR" sz="1100" dirty="0" err="1"/>
              <a:t>g_hInst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HWND </a:t>
            </a:r>
            <a:r>
              <a:rPr lang="en-US" altLang="ko-KR" sz="1100" dirty="0" err="1"/>
              <a:t>hWndMain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LPCTSTR </a:t>
            </a:r>
            <a:r>
              <a:rPr lang="en-US" altLang="ko-KR" sz="1100" dirty="0" err="1"/>
              <a:t>lpszClass</a:t>
            </a:r>
            <a:r>
              <a:rPr lang="en-US" altLang="ko-KR" sz="1100" dirty="0"/>
              <a:t>=TEXT("Bounce");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APIENTRY </a:t>
            </a:r>
            <a:r>
              <a:rPr lang="en-US" altLang="ko-KR" sz="1100" dirty="0" err="1"/>
              <a:t>WinMain</a:t>
            </a:r>
            <a:r>
              <a:rPr lang="en-US" altLang="ko-KR" sz="1100" dirty="0"/>
              <a:t>(HINSTANCE </a:t>
            </a:r>
            <a:r>
              <a:rPr lang="en-US" altLang="ko-KR" sz="1100" dirty="0" err="1"/>
              <a:t>hInstance,HINSTANCE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hPrevInstance</a:t>
            </a:r>
            <a:endParaRPr lang="en-US" altLang="ko-KR" sz="1100" dirty="0"/>
          </a:p>
          <a:p>
            <a:r>
              <a:rPr lang="en-US" altLang="ko-KR" sz="1100" dirty="0"/>
              <a:t>	  ,LPSTR </a:t>
            </a:r>
            <a:r>
              <a:rPr lang="en-US" altLang="ko-KR" sz="1100" dirty="0" err="1"/>
              <a:t>lpszCmdParam,int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nCmdShow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HWND 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MSG Message;</a:t>
            </a:r>
          </a:p>
          <a:p>
            <a:r>
              <a:rPr lang="en-US" altLang="ko-KR" sz="1100" dirty="0"/>
              <a:t>	WNDCLASS </a:t>
            </a:r>
            <a:r>
              <a:rPr lang="en-US" altLang="ko-KR" sz="1100" dirty="0" err="1"/>
              <a:t>WndClass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g_hInst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hInstance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WndClass.cbClsExtra</a:t>
            </a:r>
            <a:r>
              <a:rPr lang="en-US" altLang="ko-KR" sz="1100" dirty="0"/>
              <a:t>=0;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WndClass.cbWndExtra</a:t>
            </a:r>
            <a:r>
              <a:rPr lang="en-US" altLang="ko-KR" sz="1100" dirty="0"/>
              <a:t>=0;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WndClass.hbrBackground</a:t>
            </a:r>
            <a:r>
              <a:rPr lang="en-US" altLang="ko-KR" sz="1100" dirty="0"/>
              <a:t>=(HBRUSH)(COLOR_WINDOW+1);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WndClass.hCursor</a:t>
            </a:r>
            <a:r>
              <a:rPr lang="en-US" altLang="ko-KR" sz="1100" dirty="0"/>
              <a:t>=</a:t>
            </a:r>
            <a:r>
              <a:rPr lang="en-US" altLang="ko-KR" sz="1100" dirty="0" err="1"/>
              <a:t>LoadCursor</a:t>
            </a:r>
            <a:r>
              <a:rPr lang="en-US" altLang="ko-KR" sz="1100" dirty="0"/>
              <a:t>(NULL,IDC_ARROW);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WndClass.hIcon</a:t>
            </a:r>
            <a:r>
              <a:rPr lang="en-US" altLang="ko-KR" sz="1100" dirty="0"/>
              <a:t>=</a:t>
            </a:r>
            <a:r>
              <a:rPr lang="en-US" altLang="ko-KR" sz="1100" dirty="0" err="1"/>
              <a:t>LoadIcon</a:t>
            </a:r>
            <a:r>
              <a:rPr lang="en-US" altLang="ko-KR" sz="1100" dirty="0"/>
              <a:t>(NULL,IDI_APPLICATION);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WndClass.hInstance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hInstance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WndClass.lpfnWndProc</a:t>
            </a:r>
            <a:r>
              <a:rPr lang="en-US" altLang="ko-KR" sz="1100" dirty="0"/>
              <a:t>=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WndClass.lpszClassName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lpszClass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WndClass.lpszMenuName</a:t>
            </a:r>
            <a:r>
              <a:rPr lang="en-US" altLang="ko-KR" sz="1100" dirty="0"/>
              <a:t>=NULL;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WndClass.style</a:t>
            </a:r>
            <a:r>
              <a:rPr lang="en-US" altLang="ko-KR" sz="1100" dirty="0"/>
              <a:t>=CS_HREDRAW | CS_VREDRAW;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RegisterClass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WndClass</a:t>
            </a:r>
            <a:r>
              <a:rPr lang="en-US" altLang="ko-KR" sz="1100" dirty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=</a:t>
            </a:r>
            <a:r>
              <a:rPr lang="en-US" altLang="ko-KR" sz="1100" dirty="0" err="1"/>
              <a:t>CreateWindow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lpszClass,lpszClass,WS_BORDER</a:t>
            </a:r>
            <a:r>
              <a:rPr lang="en-US" altLang="ko-KR" sz="1100" dirty="0"/>
              <a:t> | WS_CAPTION | WS_SYSMENU,</a:t>
            </a:r>
          </a:p>
          <a:p>
            <a:r>
              <a:rPr lang="en-US" altLang="ko-KR" sz="1100" dirty="0"/>
              <a:t>		CW_USEDEFAULT,CW_USEDEFAULT,640,480,</a:t>
            </a:r>
          </a:p>
          <a:p>
            <a:r>
              <a:rPr lang="en-US" altLang="ko-KR" sz="1100" dirty="0"/>
              <a:t>		NULL,(HMENU)</a:t>
            </a:r>
            <a:r>
              <a:rPr lang="en-US" altLang="ko-KR" sz="1100" dirty="0" err="1"/>
              <a:t>NULL,hInstance,NULL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ShowWindow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hWnd,nCmdShow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hWndMain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while (</a:t>
            </a:r>
            <a:r>
              <a:rPr lang="en-US" altLang="ko-KR" sz="1100" dirty="0" err="1"/>
              <a:t>GetMessage</a:t>
            </a:r>
            <a:r>
              <a:rPr lang="en-US" altLang="ko-KR" sz="1100" dirty="0"/>
              <a:t>(&amp;Message,NULL,0,0))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TranslateMessage</a:t>
            </a:r>
            <a:r>
              <a:rPr lang="en-US" altLang="ko-KR" sz="1100" dirty="0"/>
              <a:t>(&amp;Message);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DispatchMessage</a:t>
            </a:r>
            <a:r>
              <a:rPr lang="en-US" altLang="ko-KR" sz="1100" dirty="0"/>
              <a:t>(&amp;Message);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return 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</a:t>
            </a:r>
            <a:r>
              <a:rPr lang="en-US" altLang="ko-KR" sz="1100" dirty="0" err="1"/>
              <a:t>Message.wParam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30212" y="18864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 소스는 깜박임을 수용하는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Win32 </a:t>
            </a:r>
            <a:r>
              <a:rPr lang="ko-KR" altLang="en-US" dirty="0"/>
              <a:t>프로그램임</a:t>
            </a:r>
          </a:p>
        </p:txBody>
      </p:sp>
    </p:spTree>
    <p:extLst>
      <p:ext uri="{BB962C8B-B14F-4D97-AF65-F5344CB8AC3E}">
        <p14:creationId xmlns:p14="http://schemas.microsoft.com/office/powerpoint/2010/main" val="37132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624"/>
            <a:ext cx="605967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#define R 20 //</a:t>
            </a:r>
            <a:r>
              <a:rPr lang="ko-KR" altLang="en-US" sz="1100" dirty="0"/>
              <a:t>공의 반지름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; //</a:t>
            </a:r>
            <a:r>
              <a:rPr lang="ko-KR" altLang="en-US" sz="1100" dirty="0"/>
              <a:t>공의 현재좌표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xi,yi</a:t>
            </a:r>
            <a:r>
              <a:rPr lang="en-US" altLang="ko-KR" sz="1100" dirty="0"/>
              <a:t>; //</a:t>
            </a:r>
            <a:r>
              <a:rPr lang="ko-KR" altLang="en-US" sz="1100" dirty="0"/>
              <a:t>공의 이동에 대한 증가분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OnTimer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RECT </a:t>
            </a:r>
            <a:r>
              <a:rPr lang="en-US" altLang="ko-KR" sz="1100" dirty="0" err="1"/>
              <a:t>crt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GetClientRect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hWndMain</a:t>
            </a:r>
            <a:r>
              <a:rPr lang="en-US" altLang="ko-KR" sz="1100" dirty="0"/>
              <a:t>,&amp;</a:t>
            </a:r>
            <a:r>
              <a:rPr lang="en-US" altLang="ko-KR" sz="1100" dirty="0" err="1"/>
              <a:t>crt</a:t>
            </a:r>
            <a:r>
              <a:rPr lang="en-US" altLang="ko-KR" sz="1100" dirty="0"/>
              <a:t>); //</a:t>
            </a:r>
            <a:r>
              <a:rPr lang="ko-KR" altLang="en-US" sz="1100" dirty="0"/>
              <a:t>수행중인 윈도우의 크기를 얻는다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if (x &lt;= R || x &gt;= </a:t>
            </a:r>
            <a:r>
              <a:rPr lang="en-US" altLang="ko-KR" sz="1100" dirty="0" err="1"/>
              <a:t>crt.right</a:t>
            </a:r>
            <a:r>
              <a:rPr lang="en-US" altLang="ko-KR" sz="1100" dirty="0"/>
              <a:t>-R) {</a:t>
            </a:r>
          </a:p>
          <a:p>
            <a:r>
              <a:rPr lang="en-US" altLang="ko-KR" sz="1100" dirty="0"/>
              <a:t>		xi*=-1;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if (y &lt;= R || y &gt;= </a:t>
            </a:r>
            <a:r>
              <a:rPr lang="en-US" altLang="ko-KR" sz="1100" dirty="0" err="1"/>
              <a:t>crt.bottom</a:t>
            </a:r>
            <a:r>
              <a:rPr lang="en-US" altLang="ko-KR" sz="1100" dirty="0"/>
              <a:t>-R)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yi</a:t>
            </a:r>
            <a:r>
              <a:rPr lang="en-US" altLang="ko-KR" sz="1100" dirty="0"/>
              <a:t>*=-1;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x+=xi;</a:t>
            </a:r>
          </a:p>
          <a:p>
            <a:r>
              <a:rPr lang="en-US" altLang="ko-KR" sz="1100" dirty="0"/>
              <a:t>	y+=</a:t>
            </a:r>
            <a:r>
              <a:rPr lang="en-US" altLang="ko-KR" sz="1100" dirty="0" err="1"/>
              <a:t>yi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// </a:t>
            </a:r>
            <a:r>
              <a:rPr lang="ko-KR" altLang="en-US" sz="1100" dirty="0"/>
              <a:t>전체 무효화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//</a:t>
            </a:r>
            <a:r>
              <a:rPr lang="en-US" altLang="ko-KR" sz="1100" dirty="0" err="1"/>
              <a:t>InvalidateRect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hWndMain,NULL,TRUE</a:t>
            </a:r>
            <a:r>
              <a:rPr lang="en-US" altLang="ko-KR" sz="1100" dirty="0"/>
              <a:t>); //TRUE</a:t>
            </a:r>
            <a:r>
              <a:rPr lang="ko-KR" altLang="en-US" sz="1100" dirty="0"/>
              <a:t>이면 화면 전체를 다시 그린다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// </a:t>
            </a:r>
            <a:r>
              <a:rPr lang="ko-KR" altLang="en-US" sz="1100" dirty="0"/>
              <a:t>공 주변만 무효화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RECT 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SetRect</a:t>
            </a:r>
            <a:r>
              <a:rPr lang="en-US" altLang="ko-KR" sz="1100" dirty="0"/>
              <a:t>(&amp;rt,x-R-5,y-R-5,x+R+5,y+R+5);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InvalidateRect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hWndMain</a:t>
            </a:r>
            <a:r>
              <a:rPr lang="en-US" altLang="ko-KR" sz="1100" dirty="0"/>
              <a:t>,&amp;</a:t>
            </a:r>
            <a:r>
              <a:rPr lang="en-US" altLang="ko-KR" sz="1100" dirty="0" err="1"/>
              <a:t>rt,TRUE</a:t>
            </a:r>
            <a:r>
              <a:rPr lang="en-US" altLang="ko-KR" sz="1100" dirty="0"/>
              <a:t>); //</a:t>
            </a:r>
            <a:r>
              <a:rPr lang="en-US" altLang="ko-KR" sz="1100" dirty="0" err="1"/>
              <a:t>rt</a:t>
            </a:r>
            <a:r>
              <a:rPr lang="en-US" altLang="ko-KR" sz="1100" dirty="0"/>
              <a:t> </a:t>
            </a:r>
            <a:r>
              <a:rPr lang="ko-KR" altLang="en-US" sz="1100" dirty="0"/>
              <a:t>부분만 다시 그린다</a:t>
            </a:r>
          </a:p>
          <a:p>
            <a:r>
              <a:rPr lang="en-US" altLang="ko-KR" sz="1100" dirty="0"/>
              <a:t>//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30212" y="18864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 소스는 깜박임을 수용하는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Win32 </a:t>
            </a:r>
            <a:r>
              <a:rPr lang="ko-KR" altLang="en-US" dirty="0"/>
              <a:t>프로그램임</a:t>
            </a:r>
          </a:p>
        </p:txBody>
      </p:sp>
    </p:spTree>
    <p:extLst>
      <p:ext uri="{BB962C8B-B14F-4D97-AF65-F5344CB8AC3E}">
        <p14:creationId xmlns:p14="http://schemas.microsoft.com/office/powerpoint/2010/main" val="397181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624"/>
            <a:ext cx="7417415" cy="88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LRESULT CALLBACK </a:t>
            </a:r>
            <a:r>
              <a:rPr lang="en-US" altLang="ko-KR" sz="1100" dirty="0" err="1"/>
              <a:t>WndProc</a:t>
            </a:r>
            <a:r>
              <a:rPr lang="en-US" altLang="ko-KR" sz="1100" dirty="0"/>
              <a:t>(HWND </a:t>
            </a:r>
            <a:r>
              <a:rPr lang="en-US" altLang="ko-KR" sz="1100" dirty="0" err="1"/>
              <a:t>hWnd,UINT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iMessage,WPARAM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wParam,LPARAM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HDC 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PAINTSTRUCT 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HPEN </a:t>
            </a:r>
            <a:r>
              <a:rPr lang="en-US" altLang="ko-KR" sz="1100" dirty="0" err="1"/>
              <a:t>hPen,OldPen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HBRUSH </a:t>
            </a:r>
            <a:r>
              <a:rPr lang="en-US" altLang="ko-KR" sz="1100" dirty="0" err="1"/>
              <a:t>hBrush,OldBrush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RECT </a:t>
            </a:r>
            <a:r>
              <a:rPr lang="en-US" altLang="ko-KR" sz="1100" dirty="0" err="1"/>
              <a:t>crt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switch (</a:t>
            </a:r>
            <a:r>
              <a:rPr lang="en-US" altLang="ko-KR" sz="1100" dirty="0" err="1"/>
              <a:t>iMessage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case WM_CREATE: //</a:t>
            </a:r>
            <a:r>
              <a:rPr lang="ko-KR" altLang="en-US" sz="1100" dirty="0"/>
              <a:t>윈도우가 시작되면 수행되는 부분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x=50;</a:t>
            </a:r>
          </a:p>
          <a:p>
            <a:r>
              <a:rPr lang="en-US" altLang="ko-KR" sz="1100" dirty="0"/>
              <a:t>		y=50;</a:t>
            </a:r>
          </a:p>
          <a:p>
            <a:r>
              <a:rPr lang="en-US" altLang="ko-KR" sz="1100" dirty="0"/>
              <a:t>		xi=4;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yi</a:t>
            </a:r>
            <a:r>
              <a:rPr lang="en-US" altLang="ko-KR" sz="1100" dirty="0"/>
              <a:t>=5;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SetTimer</a:t>
            </a:r>
            <a:r>
              <a:rPr lang="en-US" altLang="ko-KR" sz="1100" dirty="0"/>
              <a:t>(hWnd,1,25,NULL);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WM_TIMER: // </a:t>
            </a:r>
            <a:r>
              <a:rPr lang="ko-KR" altLang="en-US" sz="1100" dirty="0"/>
              <a:t>윈도우가 수행됨과 동시에 타이머를 작동하는 부분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OnTimer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case WM_PAINT: // </a:t>
            </a:r>
            <a:r>
              <a:rPr lang="en-US" altLang="ko-KR" sz="1100" dirty="0" err="1"/>
              <a:t>OnTimer</a:t>
            </a:r>
            <a:r>
              <a:rPr lang="ko-KR" altLang="en-US" sz="1100" dirty="0"/>
              <a:t>가 작동한 후에 </a:t>
            </a:r>
            <a:r>
              <a:rPr lang="en-US" altLang="ko-KR" sz="1100" dirty="0" err="1"/>
              <a:t>InvalidateRect</a:t>
            </a:r>
            <a:r>
              <a:rPr lang="ko-KR" altLang="en-US" sz="1100" dirty="0"/>
              <a:t>가 수행되면 작동하는 부분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hdc</a:t>
            </a:r>
            <a:r>
              <a:rPr lang="en-US" altLang="ko-KR" sz="1100" dirty="0"/>
              <a:t>=</a:t>
            </a:r>
            <a:r>
              <a:rPr lang="en-US" altLang="ko-KR" sz="1100" dirty="0" err="1"/>
              <a:t>BeginPaint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 // </a:t>
            </a:r>
            <a:r>
              <a:rPr lang="ko-KR" altLang="en-US" sz="1100" dirty="0"/>
              <a:t>그리기 작업을 시작한다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GetClientRect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,&amp;</a:t>
            </a:r>
            <a:r>
              <a:rPr lang="en-US" altLang="ko-KR" sz="1100" dirty="0" err="1"/>
              <a:t>crt</a:t>
            </a:r>
            <a:r>
              <a:rPr lang="en-US" altLang="ko-KR" sz="1100" dirty="0"/>
              <a:t>); //</a:t>
            </a:r>
            <a:r>
              <a:rPr lang="ko-KR" altLang="en-US" sz="1100" dirty="0"/>
              <a:t>실행 중인 윈도우의 크기를 얻는다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for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=0;i&lt;</a:t>
            </a:r>
            <a:r>
              <a:rPr lang="en-US" altLang="ko-KR" sz="1100" dirty="0" err="1"/>
              <a:t>crt.right;i</a:t>
            </a:r>
            <a:r>
              <a:rPr lang="en-US" altLang="ko-KR" sz="1100" dirty="0"/>
              <a:t>+=10) {  // </a:t>
            </a:r>
            <a:r>
              <a:rPr lang="ko-KR" altLang="en-US" sz="1100" dirty="0"/>
              <a:t>격자의 </a:t>
            </a:r>
            <a:r>
              <a:rPr lang="en-US" altLang="ko-KR" sz="1100" dirty="0"/>
              <a:t>x</a:t>
            </a:r>
            <a:r>
              <a:rPr lang="ko-KR" altLang="en-US" sz="1100" dirty="0"/>
              <a:t>축을 그리는 부분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 err="1"/>
              <a:t>MoveToEx</a:t>
            </a:r>
            <a:r>
              <a:rPr lang="en-US" altLang="ko-KR" sz="1100" dirty="0"/>
              <a:t>(hdc,i,0,NULL);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LineTo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hdc,i,crt.bottom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}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for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=0;i&lt;</a:t>
            </a:r>
            <a:r>
              <a:rPr lang="en-US" altLang="ko-KR" sz="1100" dirty="0" err="1"/>
              <a:t>crt.bottom;i</a:t>
            </a:r>
            <a:r>
              <a:rPr lang="en-US" altLang="ko-KR" sz="1100" dirty="0"/>
              <a:t>+=10) {  // </a:t>
            </a:r>
            <a:r>
              <a:rPr lang="ko-KR" altLang="en-US" sz="1100" dirty="0"/>
              <a:t>격자의 </a:t>
            </a:r>
            <a:r>
              <a:rPr lang="en-US" altLang="ko-KR" sz="1100" dirty="0"/>
              <a:t>y </a:t>
            </a:r>
            <a:r>
              <a:rPr lang="ko-KR" altLang="en-US" sz="1100" dirty="0"/>
              <a:t>축을 그리는 부분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 err="1"/>
              <a:t>MoveToEx</a:t>
            </a:r>
            <a:r>
              <a:rPr lang="en-US" altLang="ko-KR" sz="1100" dirty="0"/>
              <a:t>(hdc,0,i,NULL);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LineTo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hdc,crt.right,i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}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hPen</a:t>
            </a:r>
            <a:r>
              <a:rPr lang="en-US" altLang="ko-KR" sz="1100" dirty="0"/>
              <a:t>=</a:t>
            </a:r>
            <a:r>
              <a:rPr lang="en-US" altLang="ko-KR" sz="1100" dirty="0" err="1"/>
              <a:t>CreatePen</a:t>
            </a:r>
            <a:r>
              <a:rPr lang="en-US" altLang="ko-KR" sz="1100" dirty="0"/>
              <a:t>(PS_INSIDEFRAME,5,RGB(255,0,0)); //</a:t>
            </a:r>
            <a:r>
              <a:rPr lang="ko-KR" altLang="en-US" sz="1100" dirty="0"/>
              <a:t>원을 </a:t>
            </a:r>
            <a:r>
              <a:rPr lang="ko-KR" altLang="en-US" sz="1100" dirty="0" err="1"/>
              <a:t>그리기위한</a:t>
            </a:r>
            <a:r>
              <a:rPr lang="ko-KR" altLang="en-US" sz="1100" dirty="0"/>
              <a:t> 펜을 설정한다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OldPen</a:t>
            </a:r>
            <a:r>
              <a:rPr lang="en-US" altLang="ko-KR" sz="1100" dirty="0"/>
              <a:t>=(HPEN)</a:t>
            </a:r>
            <a:r>
              <a:rPr lang="en-US" altLang="ko-KR" sz="1100" dirty="0" err="1"/>
              <a:t>SelectObject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hdc,hPen</a:t>
            </a:r>
            <a:r>
              <a:rPr lang="en-US" altLang="ko-KR" sz="1100" dirty="0"/>
              <a:t>); //</a:t>
            </a:r>
            <a:r>
              <a:rPr lang="ko-KR" altLang="en-US" sz="1100" dirty="0"/>
              <a:t>기존 펜 설정은 </a:t>
            </a:r>
            <a:r>
              <a:rPr lang="en-US" altLang="ko-KR" sz="1100" dirty="0" err="1"/>
              <a:t>OldPen</a:t>
            </a:r>
            <a:r>
              <a:rPr lang="ko-KR" altLang="en-US" sz="1100" dirty="0"/>
              <a:t>으로 이동한다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hBrush</a:t>
            </a:r>
            <a:r>
              <a:rPr lang="en-US" altLang="ko-KR" sz="1100" dirty="0"/>
              <a:t>=</a:t>
            </a:r>
            <a:r>
              <a:rPr lang="en-US" altLang="ko-KR" sz="1100" dirty="0" err="1"/>
              <a:t>CreateSolidBrush</a:t>
            </a:r>
            <a:r>
              <a:rPr lang="en-US" altLang="ko-KR" sz="1100" dirty="0"/>
              <a:t>(RGB(0,0,255)); //</a:t>
            </a:r>
            <a:r>
              <a:rPr lang="ko-KR" altLang="en-US" sz="1100" dirty="0"/>
              <a:t>원을 채우기 위한 브러시를 설정한다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OldBrush</a:t>
            </a:r>
            <a:r>
              <a:rPr lang="en-US" altLang="ko-KR" sz="1100" dirty="0"/>
              <a:t>=(HBRUSH)</a:t>
            </a:r>
            <a:r>
              <a:rPr lang="en-US" altLang="ko-KR" sz="1100" dirty="0" err="1"/>
              <a:t>SelectObject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hdc,hBrush</a:t>
            </a:r>
            <a:r>
              <a:rPr lang="en-US" altLang="ko-KR" sz="1100" dirty="0"/>
              <a:t>); //</a:t>
            </a:r>
            <a:r>
              <a:rPr lang="ko-KR" altLang="en-US" sz="1100" dirty="0"/>
              <a:t>기존 브러시를 </a:t>
            </a:r>
            <a:r>
              <a:rPr lang="en-US" altLang="ko-KR" sz="1100" dirty="0" err="1"/>
              <a:t>OldBrush</a:t>
            </a:r>
            <a:r>
              <a:rPr lang="ko-KR" altLang="en-US" sz="1100" dirty="0"/>
              <a:t>로 이동한다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Ellipse(</a:t>
            </a:r>
            <a:r>
              <a:rPr lang="en-US" altLang="ko-KR" sz="1100" dirty="0" err="1"/>
              <a:t>hdc,x-R,y-R,x+R,y+R</a:t>
            </a:r>
            <a:r>
              <a:rPr lang="en-US" altLang="ko-KR" sz="1100" dirty="0"/>
              <a:t>); // </a:t>
            </a:r>
            <a:r>
              <a:rPr lang="ko-KR" altLang="en-US" sz="1100" dirty="0"/>
              <a:t>원을 그린다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DeleteObject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SelectObject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hdc,OldPen</a:t>
            </a:r>
            <a:r>
              <a:rPr lang="en-US" altLang="ko-KR" sz="1100" dirty="0"/>
              <a:t>)); //</a:t>
            </a:r>
            <a:r>
              <a:rPr lang="ko-KR" altLang="en-US" sz="1100" dirty="0"/>
              <a:t>기존 펜 설정을 복구한다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DeleteObject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SelectObject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hdc,OldBrush</a:t>
            </a:r>
            <a:r>
              <a:rPr lang="en-US" altLang="ko-KR" sz="1100" dirty="0"/>
              <a:t>)); //</a:t>
            </a:r>
            <a:r>
              <a:rPr lang="ko-KR" altLang="en-US" sz="1100" dirty="0"/>
              <a:t>기존 브러시 설정을 복구한다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 err="1"/>
              <a:t>EndPaint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, &amp;</a:t>
            </a:r>
            <a:r>
              <a:rPr lang="en-US" altLang="ko-KR" sz="1100" dirty="0" err="1"/>
              <a:t>ps</a:t>
            </a:r>
            <a:r>
              <a:rPr lang="en-US" altLang="ko-KR" sz="1100" dirty="0"/>
              <a:t>); //</a:t>
            </a:r>
            <a:r>
              <a:rPr lang="ko-KR" altLang="en-US" sz="1100" dirty="0"/>
              <a:t>그리기 작업을 끝낸다</a:t>
            </a:r>
          </a:p>
          <a:p>
            <a:r>
              <a:rPr lang="ko-KR" altLang="en-US" sz="1100" dirty="0"/>
              <a:t>		</a:t>
            </a:r>
            <a:r>
              <a:rPr lang="en-US" altLang="ko-KR" sz="1100" dirty="0"/>
              <a:t>return 0;</a:t>
            </a:r>
          </a:p>
          <a:p>
            <a:r>
              <a:rPr lang="en-US" altLang="ko-KR" sz="1100" dirty="0"/>
              <a:t>	case WM_DESTROY: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PostQuitMessage</a:t>
            </a:r>
            <a:r>
              <a:rPr lang="en-US" altLang="ko-KR" sz="1100" dirty="0"/>
              <a:t>(0);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KillTimer</a:t>
            </a:r>
            <a:r>
              <a:rPr lang="en-US" altLang="ko-KR" sz="1100" dirty="0"/>
              <a:t>(hWnd,1);</a:t>
            </a:r>
          </a:p>
          <a:p>
            <a:r>
              <a:rPr lang="en-US" altLang="ko-KR" sz="1100" dirty="0"/>
              <a:t>		return 0;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return(</a:t>
            </a:r>
            <a:r>
              <a:rPr lang="en-US" altLang="ko-KR" sz="1100" dirty="0" err="1"/>
              <a:t>DefWindowProc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hWnd,iMessage,wParam,lParam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30212" y="18864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 소스는 깜박임을 수용하는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Win32 </a:t>
            </a:r>
            <a:r>
              <a:rPr lang="ko-KR" altLang="en-US" dirty="0"/>
              <a:t>프로그램임</a:t>
            </a:r>
          </a:p>
        </p:txBody>
      </p:sp>
    </p:spTree>
    <p:extLst>
      <p:ext uri="{BB962C8B-B14F-4D97-AF65-F5344CB8AC3E}">
        <p14:creationId xmlns:p14="http://schemas.microsoft.com/office/powerpoint/2010/main" val="21411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9297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윈도우에서 그래픽을 위한 방법은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가지가 있다</a:t>
            </a:r>
            <a:endParaRPr lang="en-US" altLang="ko-KR" sz="1600" b="1" dirty="0"/>
          </a:p>
          <a:p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/>
              <a:t>Bitmap : </a:t>
            </a:r>
            <a:r>
              <a:rPr lang="ko-KR" altLang="en-US" sz="1200" dirty="0"/>
              <a:t>픽셀 단위로 저장하는 개념</a:t>
            </a:r>
            <a:r>
              <a:rPr lang="en-US" altLang="ko-KR" sz="1200" dirty="0"/>
              <a:t>, </a:t>
            </a:r>
            <a:r>
              <a:rPr lang="ko-KR" altLang="en-US" sz="1200" dirty="0"/>
              <a:t>전체 픽셀 정보를 기억해야 하므로 용량이 크다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</a:p>
          <a:p>
            <a:r>
              <a:rPr lang="en-US" altLang="ko-KR" sz="1200" dirty="0"/>
              <a:t>         &lt; </a:t>
            </a:r>
            <a:r>
              <a:rPr lang="ko-KR" altLang="en-US" sz="1200" dirty="0"/>
              <a:t>분류 </a:t>
            </a:r>
            <a:r>
              <a:rPr lang="en-US" altLang="ko-KR" sz="1200" dirty="0"/>
              <a:t>&gt;  DDB(Device Dependent Bitmap) / DIB( Device Independent Bitmap) </a:t>
            </a:r>
          </a:p>
          <a:p>
            <a:r>
              <a:rPr lang="en-US" altLang="ko-KR" sz="1200" dirty="0"/>
              <a:t>                       Grayscale(</a:t>
            </a:r>
            <a:r>
              <a:rPr lang="ko-KR" altLang="en-US" sz="1200" dirty="0"/>
              <a:t>흑백</a:t>
            </a:r>
            <a:r>
              <a:rPr lang="en-US" altLang="ko-KR" sz="1200" dirty="0"/>
              <a:t>) / True-Color(</a:t>
            </a:r>
            <a:r>
              <a:rPr lang="ko-KR" altLang="en-US" sz="1200" dirty="0"/>
              <a:t>칼라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            JPG(</a:t>
            </a:r>
            <a:r>
              <a:rPr lang="ko-KR" altLang="en-US" sz="1200" dirty="0" err="1"/>
              <a:t>트루컬러</a:t>
            </a:r>
            <a:r>
              <a:rPr lang="ko-KR" altLang="en-US" sz="1200" dirty="0"/>
              <a:t> </a:t>
            </a:r>
            <a:r>
              <a:rPr lang="en-US" altLang="ko-KR" sz="1200" dirty="0"/>
              <a:t>Bitmap</a:t>
            </a:r>
            <a:r>
              <a:rPr lang="ko-KR" altLang="en-US" sz="1200" dirty="0"/>
              <a:t>이면서 손실압축을 사용하는 것</a:t>
            </a:r>
            <a:r>
              <a:rPr lang="en-US" altLang="ko-KR" sz="1200" dirty="0"/>
              <a:t>)/GIF(256</a:t>
            </a:r>
            <a:r>
              <a:rPr lang="ko-KR" altLang="en-US" sz="1200" dirty="0"/>
              <a:t>컬러 이하에서 사용하며</a:t>
            </a:r>
            <a:r>
              <a:rPr lang="en-US" altLang="ko-KR" sz="1200" dirty="0"/>
              <a:t>, </a:t>
            </a:r>
            <a:r>
              <a:rPr lang="ko-KR" altLang="en-US" sz="1200" dirty="0"/>
              <a:t>무손실압축 사용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</a:t>
            </a:r>
          </a:p>
          <a:p>
            <a:r>
              <a:rPr lang="en-US" altLang="ko-KR" sz="1200" dirty="0"/>
              <a:t>         &lt; </a:t>
            </a:r>
            <a:r>
              <a:rPr lang="ko-KR" altLang="en-US" sz="1200" dirty="0"/>
              <a:t>픽셀 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r>
              <a:rPr lang="en-US" altLang="ko-KR" sz="1200" dirty="0"/>
              <a:t>: Picture element</a:t>
            </a:r>
            <a:r>
              <a:rPr lang="ko-KR" altLang="en-US" sz="1200" dirty="0"/>
              <a:t>의 약어이고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                Grayscale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그림의 한 픽셀을 표현하는데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</a:t>
            </a:r>
            <a:r>
              <a:rPr lang="en-US" altLang="ko-KR" sz="1200" dirty="0"/>
              <a:t>(=8 </a:t>
            </a:r>
            <a:r>
              <a:rPr lang="ko-KR" altLang="en-US" sz="1200" dirty="0"/>
              <a:t>비트</a:t>
            </a:r>
            <a:r>
              <a:rPr lang="en-US" altLang="ko-KR" sz="1200" dirty="0"/>
              <a:t>)</a:t>
            </a:r>
            <a:r>
              <a:rPr lang="ko-KR" altLang="en-US" sz="1200" dirty="0"/>
              <a:t>가 사용되면</a:t>
            </a:r>
            <a:r>
              <a:rPr lang="en-US" altLang="ko-KR" sz="1200" dirty="0"/>
              <a:t>, </a:t>
            </a:r>
            <a:r>
              <a:rPr lang="ko-KR" altLang="en-US" sz="1200" dirty="0"/>
              <a:t>흑백을 </a:t>
            </a:r>
            <a:r>
              <a:rPr lang="en-US" altLang="ko-KR" sz="1200" dirty="0"/>
              <a:t>256</a:t>
            </a:r>
            <a:r>
              <a:rPr lang="ko-KR" altLang="en-US" sz="1200" dirty="0"/>
              <a:t>가지로 표현하게 된다</a:t>
            </a:r>
            <a:endParaRPr lang="en-US" altLang="ko-KR" sz="1200" dirty="0"/>
          </a:p>
          <a:p>
            <a:r>
              <a:rPr lang="en-US" altLang="ko-KR" sz="1200" dirty="0"/>
              <a:t>                                           “0”</a:t>
            </a:r>
            <a:r>
              <a:rPr lang="ko-KR" altLang="en-US" sz="1200" dirty="0"/>
              <a:t>은 검정색이고</a:t>
            </a:r>
            <a:r>
              <a:rPr lang="en-US" altLang="ko-KR" sz="1200" dirty="0"/>
              <a:t>…. “252”</a:t>
            </a:r>
            <a:r>
              <a:rPr lang="ko-KR" altLang="en-US" sz="1200" dirty="0" err="1"/>
              <a:t>흰색이된다</a:t>
            </a:r>
            <a:r>
              <a:rPr lang="en-US" altLang="ko-KR" sz="1200" dirty="0"/>
              <a:t>. </a:t>
            </a:r>
            <a:r>
              <a:rPr lang="ko-KR" altLang="en-US" sz="1200" dirty="0"/>
              <a:t>중간의 값은 중간 색을 가진다</a:t>
            </a:r>
            <a:endParaRPr lang="en-US" altLang="ko-KR" sz="1200" dirty="0"/>
          </a:p>
          <a:p>
            <a:r>
              <a:rPr lang="en-US" altLang="ko-KR" sz="1200" dirty="0"/>
              <a:t>                    True Color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한 </a:t>
            </a:r>
            <a:r>
              <a:rPr lang="ko-KR" altLang="en-US" sz="1200" dirty="0" err="1"/>
              <a:t>픽셀를</a:t>
            </a:r>
            <a:r>
              <a:rPr lang="ko-KR" altLang="en-US" sz="1200" dirty="0"/>
              <a:t> 표현하기 위하여 </a:t>
            </a:r>
            <a:r>
              <a:rPr lang="en-US" altLang="ko-KR" sz="1200" dirty="0"/>
              <a:t>B, G, R</a:t>
            </a:r>
            <a:r>
              <a:rPr lang="ko-KR" altLang="en-US" sz="1200" dirty="0"/>
              <a:t>이 각각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바이트의 값을 가진다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3 </a:t>
            </a:r>
            <a:r>
              <a:rPr lang="ko-KR" altLang="en-US" sz="1200" dirty="0"/>
              <a:t>바이트가 </a:t>
            </a:r>
            <a:endParaRPr lang="en-US" altLang="ko-KR" sz="1200" dirty="0"/>
          </a:p>
          <a:p>
            <a:r>
              <a:rPr lang="en-US" altLang="ko-KR" sz="1200" dirty="0"/>
              <a:t>                                           </a:t>
            </a:r>
            <a:r>
              <a:rPr lang="ko-KR" altLang="en-US" sz="1200" dirty="0"/>
              <a:t>한 픽셀을 표현한다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ym typeface="Wingdings" panose="05000000000000000000" pitchFamily="2" charset="2"/>
              </a:rPr>
              <a:t>비트맵이 그래픽을 저장하는 방식을 </a:t>
            </a:r>
            <a:r>
              <a:rPr lang="ko-KR" altLang="en-US" sz="1200" dirty="0" err="1">
                <a:sym typeface="Wingdings" panose="05000000000000000000" pitchFamily="2" charset="2"/>
              </a:rPr>
              <a:t>래스터</a:t>
            </a:r>
            <a:r>
              <a:rPr lang="en-US" altLang="ko-KR" sz="1200" dirty="0">
                <a:sym typeface="Wingdings" panose="05000000000000000000" pitchFamily="2" charset="2"/>
              </a:rPr>
              <a:t>(Raster) </a:t>
            </a:r>
            <a:r>
              <a:rPr lang="ko-KR" altLang="en-US" sz="1200" dirty="0">
                <a:sym typeface="Wingdings" panose="05000000000000000000" pitchFamily="2" charset="2"/>
              </a:rPr>
              <a:t>방식이라 한다</a:t>
            </a:r>
            <a:r>
              <a:rPr lang="en-US" altLang="ko-KR" sz="1200" dirty="0"/>
              <a:t>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메타 파일</a:t>
            </a:r>
            <a:r>
              <a:rPr lang="en-US" altLang="ko-KR" sz="1200" dirty="0"/>
              <a:t>: 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선 면 등을 이용하는 방식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CAD</a:t>
            </a:r>
            <a:r>
              <a:rPr lang="ko-KR" altLang="en-US" sz="1200" dirty="0"/>
              <a:t>에서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모서리 좌표만 기억하면 되므로 용량이 작다</a:t>
            </a: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ym typeface="Wingdings" panose="05000000000000000000" pitchFamily="2" charset="2"/>
              </a:rPr>
              <a:t>메타 파일이 그래픽을 저장하는 방식을 벡터</a:t>
            </a:r>
            <a:r>
              <a:rPr lang="en-US" altLang="ko-KR" sz="1200" dirty="0">
                <a:sym typeface="Wingdings" panose="05000000000000000000" pitchFamily="2" charset="2"/>
              </a:rPr>
              <a:t>(Vector) </a:t>
            </a:r>
            <a:r>
              <a:rPr lang="ko-KR" altLang="en-US" sz="1200" dirty="0">
                <a:sym typeface="Wingdings" panose="05000000000000000000" pitchFamily="2" charset="2"/>
              </a:rPr>
              <a:t>라고 한다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83922" y="4509120"/>
            <a:ext cx="8390438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ko-KR" altLang="en-US" sz="1400" dirty="0" err="1"/>
              <a:t>알아둘</a:t>
            </a:r>
            <a:r>
              <a:rPr lang="ko-KR" altLang="en-US" sz="1400" dirty="0"/>
              <a:t> 것 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벡터 그래픽은 선이나 면 등의 개체에 대한 정보를 가지고 있으므로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다른 개체에 영향을 주지 않고</a:t>
            </a:r>
            <a:br>
              <a:rPr lang="en-US" altLang="ko-KR" sz="1400" dirty="0"/>
            </a:br>
            <a:r>
              <a:rPr lang="ko-KR" altLang="en-US" sz="1400" dirty="0"/>
              <a:t>그래픽 개체를 자유롭게 편집할 수 있다 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파워포인트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코렐드로우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일러스트레이터</a:t>
            </a:r>
            <a:r>
              <a:rPr lang="en-US" altLang="ko-KR" sz="1400" dirty="0"/>
              <a:t>, CAD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err="1"/>
              <a:t>레스터그래픽은</a:t>
            </a:r>
            <a:r>
              <a:rPr lang="ko-KR" altLang="en-US" sz="1400" dirty="0"/>
              <a:t> 도형이 이미지에 새겨진 것이므로 개별적으로 이동이 불가하다</a:t>
            </a:r>
            <a:r>
              <a:rPr lang="en-US" altLang="ko-KR" sz="1400" dirty="0"/>
              <a:t>. </a:t>
            </a:r>
            <a:r>
              <a:rPr lang="ko-KR" altLang="en-US" sz="1400" dirty="0"/>
              <a:t>크기 변화</a:t>
            </a:r>
            <a:br>
              <a:rPr lang="en-US" altLang="ko-KR" sz="1400" dirty="0"/>
            </a:br>
            <a:r>
              <a:rPr lang="ko-KR" altLang="en-US" sz="1400" dirty="0"/>
              <a:t>확대 축소도 할 수 없다 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그림판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597446"/>
            <a:ext cx="5715000" cy="9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98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4401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버퍼링을 적용한 소스는 다음페이지와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개념은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메모리에 화면과 동일한 것을 만들고</a:t>
            </a:r>
            <a:r>
              <a:rPr lang="en-US" altLang="ko-KR" dirty="0"/>
              <a:t>, </a:t>
            </a:r>
            <a:r>
              <a:rPr lang="ko-KR" altLang="en-US" dirty="0"/>
              <a:t>거기에 다양한 변화에 대한 추가를 수행한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후에</a:t>
            </a:r>
            <a:r>
              <a:rPr lang="en-US" altLang="ko-KR" dirty="0"/>
              <a:t>, </a:t>
            </a:r>
            <a:r>
              <a:rPr lang="ko-KR" altLang="en-US" dirty="0"/>
              <a:t>최후에 남은 것을 화면에 복사하는 것이다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방법을 통하여 화면의 깜박거림을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0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715689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LRESULT CALLBACK 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(HWND,UINT,WPARAM,LPARAM);</a:t>
            </a:r>
          </a:p>
          <a:p>
            <a:r>
              <a:rPr lang="en-US" altLang="ko-KR" sz="1200" dirty="0"/>
              <a:t>HINSTANCE 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HWND 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LPCTSTR 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=TEXT("Bounce3");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APIENTRY </a:t>
            </a:r>
            <a:r>
              <a:rPr lang="en-US" altLang="ko-KR" sz="1200" dirty="0" err="1"/>
              <a:t>WinMain</a:t>
            </a:r>
            <a:r>
              <a:rPr lang="en-US" altLang="ko-KR" sz="1200" dirty="0"/>
              <a:t>(HINSTANCE </a:t>
            </a:r>
            <a:r>
              <a:rPr lang="en-US" altLang="ko-KR" sz="1200" dirty="0" err="1"/>
              <a:t>hInstance,HINSTANCE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hPrevInstance</a:t>
            </a:r>
            <a:endParaRPr lang="en-US" altLang="ko-KR" sz="1200" dirty="0"/>
          </a:p>
          <a:p>
            <a:r>
              <a:rPr lang="en-US" altLang="ko-KR" sz="1200" dirty="0"/>
              <a:t>	  ,LPSTR </a:t>
            </a:r>
            <a:r>
              <a:rPr lang="en-US" altLang="ko-KR" sz="1200" dirty="0" err="1"/>
              <a:t>lpszCmdParam,int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nCmdShow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HWND 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MSG Message;</a:t>
            </a:r>
          </a:p>
          <a:p>
            <a:r>
              <a:rPr lang="en-US" altLang="ko-KR" sz="1200" dirty="0"/>
              <a:t>	WNDCLASS 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WndClass.cbClsExtra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WndClass.cbWndExtra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WndClass.hbrBackground</a:t>
            </a:r>
            <a:r>
              <a:rPr lang="en-US" altLang="ko-KR" sz="1200" dirty="0"/>
              <a:t>=(HBRUSH)(COLOR_WINDOW+1);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WndClass.hCursor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LoadCursor</a:t>
            </a:r>
            <a:r>
              <a:rPr lang="en-US" altLang="ko-KR" sz="1200" dirty="0"/>
              <a:t>(NULL,IDC_ARROW);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WndClass.hIcon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LoadIcon</a:t>
            </a:r>
            <a:r>
              <a:rPr lang="en-US" altLang="ko-KR" sz="1200" dirty="0"/>
              <a:t>(NULL,IDI_APPLICATION);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WndClass.hInstance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WndClass.lpfnWndProc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WndClass.lpszClassName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WndClass.lpszMenuName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WndClass.style</a:t>
            </a:r>
            <a:r>
              <a:rPr lang="en-US" altLang="ko-KR" sz="1200" dirty="0"/>
              <a:t>=CS_HREDRAW | CS_VREDRAW;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RegisterClass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lpszClass,lpszClass,WS_BORDER</a:t>
            </a:r>
            <a:r>
              <a:rPr lang="en-US" altLang="ko-KR" sz="1200" dirty="0"/>
              <a:t> | WS_CAPTION | WS_SYSMENU,</a:t>
            </a:r>
          </a:p>
          <a:p>
            <a:r>
              <a:rPr lang="en-US" altLang="ko-KR" sz="1200" dirty="0"/>
              <a:t>		CW_USEDEFAULT,CW_USEDEFAULT,640,350,</a:t>
            </a:r>
          </a:p>
          <a:p>
            <a:r>
              <a:rPr lang="en-US" altLang="ko-KR" sz="1200" dirty="0"/>
              <a:t>		NULL,(HMENU)</a:t>
            </a:r>
            <a:r>
              <a:rPr lang="en-US" altLang="ko-KR" sz="1200" dirty="0" err="1"/>
              <a:t>NULL,hInstance,NULL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ShowWindow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hWnd,nCmdShow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while (</a:t>
            </a:r>
            <a:r>
              <a:rPr lang="en-US" altLang="ko-KR" sz="1200" dirty="0" err="1"/>
              <a:t>GetMessage</a:t>
            </a:r>
            <a:r>
              <a:rPr lang="en-US" altLang="ko-KR" sz="1200" dirty="0"/>
              <a:t>(&amp;Message,NULL,0,0))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TranslateMessage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DispatchMessage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return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Message.wParam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169" y="332656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제공된 소스는 앞페이지에서</a:t>
            </a:r>
            <a:endParaRPr lang="en-US" altLang="ko-KR" dirty="0"/>
          </a:p>
          <a:p>
            <a:r>
              <a:rPr lang="ko-KR" altLang="en-US" dirty="0"/>
              <a:t>설명한 것을 개선하기 위하여</a:t>
            </a:r>
            <a:endParaRPr lang="en-US" altLang="ko-KR" dirty="0"/>
          </a:p>
          <a:p>
            <a:r>
              <a:rPr lang="ko-KR" altLang="en-US" dirty="0"/>
              <a:t>만들어진 것이다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즐감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248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46217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DrawBitmap</a:t>
            </a:r>
            <a:r>
              <a:rPr lang="en-US" altLang="ko-KR" sz="1200" dirty="0"/>
              <a:t>(HDC </a:t>
            </a:r>
            <a:r>
              <a:rPr lang="en-US" altLang="ko-KR" sz="1200" dirty="0" err="1"/>
              <a:t>hdc,int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x,int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y,HBITMAP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HDC </a:t>
            </a:r>
            <a:r>
              <a:rPr lang="en-US" altLang="ko-KR" sz="1200" dirty="0" err="1"/>
              <a:t>MemDC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HBITMAP </a:t>
            </a:r>
            <a:r>
              <a:rPr lang="en-US" altLang="ko-KR" sz="1200" dirty="0" err="1"/>
              <a:t>OldBitmap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bx,by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BITMAP bit;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MemDC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CreateCompatibleDC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hdc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OldBitmap</a:t>
            </a:r>
            <a:r>
              <a:rPr lang="en-US" altLang="ko-KR" sz="1200" dirty="0"/>
              <a:t>=(HBITMAP)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MemDC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GetObject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hBit,sizeof</a:t>
            </a:r>
            <a:r>
              <a:rPr lang="en-US" altLang="ko-KR" sz="1200" dirty="0"/>
              <a:t>(BITMAP),&amp;bit);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bit.bmWidth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by=</a:t>
            </a:r>
            <a:r>
              <a:rPr lang="en-US" altLang="ko-KR" sz="1200" dirty="0" err="1"/>
              <a:t>bit.bmHeight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BitBlt</a:t>
            </a:r>
            <a:r>
              <a:rPr lang="en-US" altLang="ko-KR" sz="1200" dirty="0"/>
              <a:t>(hdc,x,y,bx,by,MemDC,0,0,SRCCOPY);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MemDC,OldBitmap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DeleteDC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MemDC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2204864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제공된 소스는 앞페이지에서</a:t>
            </a:r>
            <a:endParaRPr lang="en-US" altLang="ko-KR" dirty="0"/>
          </a:p>
          <a:p>
            <a:r>
              <a:rPr lang="ko-KR" altLang="en-US" dirty="0"/>
              <a:t>설명한 것을 개선하기 위하여</a:t>
            </a:r>
            <a:endParaRPr lang="en-US" altLang="ko-KR" dirty="0"/>
          </a:p>
          <a:p>
            <a:r>
              <a:rPr lang="ko-KR" altLang="en-US" dirty="0"/>
              <a:t>만들어진 것이다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즐감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626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42282" cy="1135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#define R 20  //</a:t>
            </a:r>
            <a:r>
              <a:rPr lang="ko-KR" altLang="en-US" sz="1200" dirty="0"/>
              <a:t>공의 지름을 </a:t>
            </a:r>
            <a:r>
              <a:rPr lang="en-US" altLang="ko-KR" sz="1200" dirty="0"/>
              <a:t>20</a:t>
            </a:r>
            <a:r>
              <a:rPr lang="ko-KR" altLang="en-US" sz="1200" dirty="0"/>
              <a:t>으로 정한다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x[10],y[10];  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xi[10],</a:t>
            </a:r>
            <a:r>
              <a:rPr lang="en-US" altLang="ko-KR" sz="1200" dirty="0" err="1"/>
              <a:t>yi</a:t>
            </a:r>
            <a:r>
              <a:rPr lang="en-US" altLang="ko-KR" sz="1200" dirty="0"/>
              <a:t>[10];</a:t>
            </a:r>
          </a:p>
          <a:p>
            <a:r>
              <a:rPr lang="en-US" altLang="ko-KR" sz="1200" dirty="0"/>
              <a:t>HBITMAP 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OnTimer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RECT </a:t>
            </a:r>
            <a:r>
              <a:rPr lang="en-US" altLang="ko-KR" sz="1200" dirty="0" err="1"/>
              <a:t>crt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HDC </a:t>
            </a:r>
            <a:r>
              <a:rPr lang="en-US" altLang="ko-KR" sz="1200" dirty="0" err="1"/>
              <a:t>hdc,hMemDC</a:t>
            </a:r>
            <a:r>
              <a:rPr lang="en-US" altLang="ko-KR" sz="1200" dirty="0"/>
              <a:t>;  //</a:t>
            </a:r>
            <a:r>
              <a:rPr lang="ko-KR" altLang="en-US" sz="1200" dirty="0"/>
              <a:t>더블 버퍼링을 사용하므로 </a:t>
            </a:r>
            <a:r>
              <a:rPr lang="en-US" altLang="ko-KR" sz="1200" dirty="0" err="1"/>
              <a:t>hMemDC</a:t>
            </a:r>
            <a:r>
              <a:rPr lang="ko-KR" altLang="en-US" sz="1200" dirty="0"/>
              <a:t>가 필요하다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HBITMAP </a:t>
            </a:r>
            <a:r>
              <a:rPr lang="en-US" altLang="ko-KR" sz="1200" dirty="0" err="1"/>
              <a:t>OldBit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HPEN </a:t>
            </a:r>
            <a:r>
              <a:rPr lang="en-US" altLang="ko-KR" sz="1200" dirty="0" err="1"/>
              <a:t>hPen,OldPen</a:t>
            </a:r>
            <a:r>
              <a:rPr lang="en-US" altLang="ko-KR" sz="1200" dirty="0"/>
              <a:t>;  // </a:t>
            </a:r>
            <a:r>
              <a:rPr lang="ko-KR" altLang="en-US" sz="1200" dirty="0"/>
              <a:t>사용할 </a:t>
            </a:r>
            <a:r>
              <a:rPr lang="en-US" altLang="ko-KR" sz="1200" dirty="0"/>
              <a:t>Pen</a:t>
            </a:r>
            <a:r>
              <a:rPr lang="ko-KR" altLang="en-US" sz="1200" dirty="0"/>
              <a:t>과 이전의 설정을 저장할 공간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OldPen</a:t>
            </a:r>
            <a:r>
              <a:rPr lang="en-US" altLang="ko-KR" sz="1200" dirty="0"/>
              <a:t>)</a:t>
            </a:r>
            <a:r>
              <a:rPr lang="ko-KR" altLang="en-US" sz="1200" dirty="0"/>
              <a:t>이 필요하다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HBRUSH </a:t>
            </a:r>
            <a:r>
              <a:rPr lang="en-US" altLang="ko-KR" sz="1200" dirty="0" err="1"/>
              <a:t>hBrush,OldBrush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i,ball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GetClientRect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,&amp;</a:t>
            </a:r>
            <a:r>
              <a:rPr lang="en-US" altLang="ko-KR" sz="1200" dirty="0" err="1"/>
              <a:t>crt</a:t>
            </a:r>
            <a:r>
              <a:rPr lang="en-US" altLang="ko-KR" sz="1200" dirty="0"/>
              <a:t>); //</a:t>
            </a:r>
            <a:r>
              <a:rPr lang="ko-KR" altLang="en-US" sz="1200" dirty="0"/>
              <a:t>현 윈도우의 크기를 얻는다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hdc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GetDC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);  //</a:t>
            </a:r>
            <a:r>
              <a:rPr lang="ko-KR" altLang="en-US" sz="1200" dirty="0"/>
              <a:t>현 윈도우의 조작을 위한 핸들을 얻는다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==NULL) {  //</a:t>
            </a:r>
            <a:r>
              <a:rPr lang="ko-KR" altLang="en-US" sz="1200" dirty="0"/>
              <a:t>비트맵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없다면 새로 만든다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CreateCompatibleBitmap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hdc,crt.right,crt.bottom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hMemDC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CreateCompatibleDC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hdc</a:t>
            </a:r>
            <a:r>
              <a:rPr lang="en-US" altLang="ko-KR" sz="1200" dirty="0"/>
              <a:t>); // </a:t>
            </a:r>
            <a:r>
              <a:rPr lang="ko-KR" altLang="en-US" sz="1200" dirty="0"/>
              <a:t>버블 버퍼링을 </a:t>
            </a:r>
            <a:r>
              <a:rPr lang="ko-KR" altLang="en-US" sz="1200" dirty="0" err="1"/>
              <a:t>위항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설정한다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hdc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hMemDC</a:t>
            </a:r>
            <a:r>
              <a:rPr lang="ko-KR" altLang="en-US" sz="1200" dirty="0"/>
              <a:t>는 동일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OldBit</a:t>
            </a:r>
            <a:r>
              <a:rPr lang="en-US" altLang="ko-KR" sz="1200" dirty="0"/>
              <a:t>=(HBITMAP)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hMemDC,hBit</a:t>
            </a:r>
            <a:r>
              <a:rPr lang="en-US" altLang="ko-KR" sz="1200" dirty="0"/>
              <a:t>); //</a:t>
            </a:r>
            <a:r>
              <a:rPr lang="ko-KR" altLang="en-US" sz="1200" dirty="0"/>
              <a:t>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비트맵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할당한다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</a:t>
            </a:r>
            <a:r>
              <a:rPr lang="en-US" altLang="ko-KR" sz="1200" dirty="0"/>
              <a:t>DC</a:t>
            </a:r>
            <a:r>
              <a:rPr lang="ko-KR" altLang="en-US" sz="1200" dirty="0"/>
              <a:t>에 쓰는 것은 </a:t>
            </a:r>
            <a:r>
              <a:rPr lang="en-US" altLang="ko-KR" sz="1200" dirty="0" err="1"/>
              <a:t>hBit</a:t>
            </a:r>
            <a:r>
              <a:rPr lang="ko-KR" altLang="en-US" sz="1200" dirty="0"/>
              <a:t>에 할당된다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FillRect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</a:t>
            </a:r>
            <a:r>
              <a:rPr lang="en-US" altLang="ko-KR" sz="1200" dirty="0"/>
              <a:t>,&amp;</a:t>
            </a:r>
            <a:r>
              <a:rPr lang="en-US" altLang="ko-KR" sz="1200" dirty="0" err="1"/>
              <a:t>crt,GetSysColorBrush</a:t>
            </a:r>
            <a:r>
              <a:rPr lang="en-US" altLang="ko-KR" sz="1200" dirty="0"/>
              <a:t>(COLOR_WINDOW)); //</a:t>
            </a:r>
            <a:r>
              <a:rPr lang="ko-KR" altLang="en-US" sz="1200" dirty="0"/>
              <a:t>현 윈도우의 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crt</a:t>
            </a:r>
            <a:r>
              <a:rPr lang="en-US" altLang="ko-KR" sz="1200" dirty="0"/>
              <a:t>)</a:t>
            </a:r>
            <a:r>
              <a:rPr lang="ko-KR" altLang="en-US" sz="1200" dirty="0"/>
              <a:t>을 메모리</a:t>
            </a:r>
            <a:r>
              <a:rPr lang="en-US" altLang="ko-KR" sz="1200" dirty="0"/>
              <a:t>DC</a:t>
            </a:r>
            <a:r>
              <a:rPr lang="ko-KR" altLang="en-US" sz="1200" dirty="0"/>
              <a:t>에 설정한다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</a:t>
            </a:r>
            <a:r>
              <a:rPr lang="en-US" altLang="ko-KR" sz="1200" dirty="0" err="1"/>
              <a:t>crt.right;i</a:t>
            </a:r>
            <a:r>
              <a:rPr lang="en-US" altLang="ko-KR" sz="1200" dirty="0"/>
              <a:t>+=10) { //</a:t>
            </a:r>
            <a:r>
              <a:rPr lang="ko-KR" altLang="en-US" sz="1200" dirty="0"/>
              <a:t>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수평선을 그리고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MoveToEx</a:t>
            </a:r>
            <a:r>
              <a:rPr lang="en-US" altLang="ko-KR" sz="1200" dirty="0"/>
              <a:t>(hMemDC,i,0,NULL);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LineTo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hMemDC,i,crt.bottom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</a:t>
            </a:r>
            <a:r>
              <a:rPr lang="en-US" altLang="ko-KR" sz="1200" dirty="0" err="1"/>
              <a:t>crt.bottom;i</a:t>
            </a:r>
            <a:r>
              <a:rPr lang="en-US" altLang="ko-KR" sz="1200" dirty="0"/>
              <a:t>+=10) { //</a:t>
            </a:r>
            <a:r>
              <a:rPr lang="ko-KR" altLang="en-US" sz="1200" dirty="0"/>
              <a:t>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수직선을 그리고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MoveToEx</a:t>
            </a:r>
            <a:r>
              <a:rPr lang="en-US" altLang="ko-KR" sz="1200" dirty="0"/>
              <a:t>(hMemDC,0,i,NULL);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LineTo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hMemDC,crt.right,i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hPen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CreatePen</a:t>
            </a:r>
            <a:r>
              <a:rPr lang="en-US" altLang="ko-KR" sz="1200" dirty="0"/>
              <a:t>(PS_INSIDEFRAME,5,RGB(255,0,0)); //</a:t>
            </a:r>
            <a:r>
              <a:rPr lang="ko-KR" altLang="en-US" sz="1200" dirty="0"/>
              <a:t>펜을 생성하고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OldPen</a:t>
            </a:r>
            <a:r>
              <a:rPr lang="en-US" altLang="ko-KR" sz="1200" dirty="0"/>
              <a:t>=(HPEN)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hMemDC,hPen</a:t>
            </a:r>
            <a:r>
              <a:rPr lang="en-US" altLang="ko-KR" sz="1200" dirty="0"/>
              <a:t>); //</a:t>
            </a:r>
            <a:r>
              <a:rPr lang="ko-KR" altLang="en-US" sz="1200" dirty="0"/>
              <a:t>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펜을 할당하고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hBrush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CreateSolidBrush</a:t>
            </a:r>
            <a:r>
              <a:rPr lang="en-US" altLang="ko-KR" sz="1200" dirty="0"/>
              <a:t>(RGB(0,0,255));  //</a:t>
            </a:r>
            <a:r>
              <a:rPr lang="ko-KR" altLang="en-US" sz="1200" dirty="0"/>
              <a:t>브러시를 생성하고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OldBrush</a:t>
            </a:r>
            <a:r>
              <a:rPr lang="en-US" altLang="ko-KR" sz="1200" dirty="0"/>
              <a:t>=(HBRUSH)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hMemDC,hBrush</a:t>
            </a:r>
            <a:r>
              <a:rPr lang="en-US" altLang="ko-KR" sz="1200" dirty="0"/>
              <a:t>); //</a:t>
            </a:r>
            <a:r>
              <a:rPr lang="ko-KR" altLang="en-US" sz="1200" dirty="0"/>
              <a:t>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브러시를 할당하고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for (ball=0;ball&lt;10;ball++) {  //10</a:t>
            </a:r>
            <a:r>
              <a:rPr lang="ko-KR" altLang="en-US" sz="1200" dirty="0"/>
              <a:t>개의 볼을 이동하고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if (x[ball] &lt;= R || x[ball] &gt;= </a:t>
            </a:r>
            <a:r>
              <a:rPr lang="en-US" altLang="ko-KR" sz="1200" dirty="0" err="1"/>
              <a:t>crt.right</a:t>
            </a:r>
            <a:r>
              <a:rPr lang="en-US" altLang="ko-KR" sz="1200" dirty="0"/>
              <a:t>-R) {</a:t>
            </a:r>
          </a:p>
          <a:p>
            <a:r>
              <a:rPr lang="en-US" altLang="ko-KR" sz="1200" dirty="0"/>
              <a:t>			xi[ball]*=-1;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if (y[ball] &lt;= R || y[ball] &gt;= </a:t>
            </a:r>
            <a:r>
              <a:rPr lang="en-US" altLang="ko-KR" sz="1200" dirty="0" err="1"/>
              <a:t>crt.bottom</a:t>
            </a:r>
            <a:r>
              <a:rPr lang="en-US" altLang="ko-KR" sz="1200" dirty="0"/>
              <a:t>-R)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yi</a:t>
            </a:r>
            <a:r>
              <a:rPr lang="en-US" altLang="ko-KR" sz="1200" dirty="0"/>
              <a:t>[ball]*=-1;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x[ball]+=xi[ball];</a:t>
            </a:r>
          </a:p>
          <a:p>
            <a:r>
              <a:rPr lang="en-US" altLang="ko-KR" sz="1200" dirty="0"/>
              <a:t>		y[ball]+=</a:t>
            </a:r>
            <a:r>
              <a:rPr lang="en-US" altLang="ko-KR" sz="1200" dirty="0" err="1"/>
              <a:t>yi</a:t>
            </a:r>
            <a:r>
              <a:rPr lang="en-US" altLang="ko-KR" sz="1200" dirty="0"/>
              <a:t>[ball];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Ellipse(</a:t>
            </a:r>
            <a:r>
              <a:rPr lang="en-US" altLang="ko-KR" sz="1200" dirty="0" err="1"/>
              <a:t>hMemDC,x</a:t>
            </a:r>
            <a:r>
              <a:rPr lang="en-US" altLang="ko-KR" sz="1200" dirty="0"/>
              <a:t>[ball]-</a:t>
            </a:r>
            <a:r>
              <a:rPr lang="en-US" altLang="ko-KR" sz="1200" dirty="0" err="1"/>
              <a:t>R,y</a:t>
            </a:r>
            <a:r>
              <a:rPr lang="en-US" altLang="ko-KR" sz="1200" dirty="0"/>
              <a:t>[ball]-</a:t>
            </a:r>
            <a:r>
              <a:rPr lang="en-US" altLang="ko-KR" sz="1200" dirty="0" err="1"/>
              <a:t>R,x</a:t>
            </a:r>
            <a:r>
              <a:rPr lang="en-US" altLang="ko-KR" sz="1200" dirty="0"/>
              <a:t>[ball]+</a:t>
            </a:r>
            <a:r>
              <a:rPr lang="en-US" altLang="ko-KR" sz="1200" dirty="0" err="1"/>
              <a:t>R,y</a:t>
            </a:r>
            <a:r>
              <a:rPr lang="en-US" altLang="ko-KR" sz="1200" dirty="0"/>
              <a:t>[ball]+R); //</a:t>
            </a:r>
            <a:r>
              <a:rPr lang="ko-KR" altLang="en-US" sz="1200" dirty="0"/>
              <a:t>볼을 메모리 </a:t>
            </a:r>
            <a:r>
              <a:rPr lang="en-US" altLang="ko-KR" sz="1200" dirty="0"/>
              <a:t>DC</a:t>
            </a:r>
            <a:r>
              <a:rPr lang="ko-KR" altLang="en-US" sz="1200" dirty="0"/>
              <a:t>에 그리고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DeleteObject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hMemDC,OldPen</a:t>
            </a:r>
            <a:r>
              <a:rPr lang="en-US" altLang="ko-KR" sz="1200" dirty="0"/>
              <a:t>));  //</a:t>
            </a:r>
            <a:r>
              <a:rPr lang="ko-KR" altLang="en-US" sz="1200" dirty="0"/>
              <a:t>원위치하고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DeleteObject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hMemDC,OldBrush</a:t>
            </a:r>
            <a:r>
              <a:rPr lang="en-US" altLang="ko-KR" sz="1200" dirty="0"/>
              <a:t>)); //</a:t>
            </a:r>
            <a:r>
              <a:rPr lang="ko-KR" altLang="en-US" sz="1200" dirty="0"/>
              <a:t>원위치하고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SelectObject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hMemDC,OldBit</a:t>
            </a:r>
            <a:r>
              <a:rPr lang="en-US" altLang="ko-KR" sz="1200" dirty="0"/>
              <a:t>); //</a:t>
            </a:r>
            <a:r>
              <a:rPr lang="ko-KR" altLang="en-US" sz="1200" dirty="0"/>
              <a:t>원위치하고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DeleteDC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hMemDC</a:t>
            </a:r>
            <a:r>
              <a:rPr lang="en-US" altLang="ko-KR" sz="1200" dirty="0"/>
              <a:t>); //</a:t>
            </a:r>
            <a:r>
              <a:rPr lang="ko-KR" altLang="en-US" sz="1200" dirty="0"/>
              <a:t>지우고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ReleaseDC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hWndMain,hdc</a:t>
            </a:r>
            <a:r>
              <a:rPr lang="en-US" altLang="ko-KR" sz="1200" dirty="0"/>
              <a:t>);//</a:t>
            </a:r>
            <a:r>
              <a:rPr lang="ko-KR" altLang="en-US" sz="1200" dirty="0"/>
              <a:t>풀고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InvalidateRect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hWndMain,NULL,FALSE</a:t>
            </a:r>
            <a:r>
              <a:rPr lang="en-US" altLang="ko-KR" sz="1200" dirty="0"/>
              <a:t>); //Paint</a:t>
            </a:r>
            <a:r>
              <a:rPr lang="ko-KR" altLang="en-US" sz="1200" dirty="0"/>
              <a:t>를 부른다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970845" y="18864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제공된 소스는 앞페이지에서</a:t>
            </a:r>
            <a:endParaRPr lang="en-US" altLang="ko-KR" dirty="0"/>
          </a:p>
          <a:p>
            <a:r>
              <a:rPr lang="ko-KR" altLang="en-US" dirty="0"/>
              <a:t>설명한 것을 개선하기 위하여</a:t>
            </a:r>
            <a:endParaRPr lang="en-US" altLang="ko-KR" dirty="0"/>
          </a:p>
          <a:p>
            <a:r>
              <a:rPr lang="ko-KR" altLang="en-US" dirty="0"/>
              <a:t>만들어진 것이다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04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00" y="44245"/>
            <a:ext cx="8946680" cy="8032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LRESULT CALLBACK 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(HWND </a:t>
            </a:r>
            <a:r>
              <a:rPr lang="en-US" altLang="ko-KR" sz="1200" dirty="0" err="1"/>
              <a:t>hWnd,UINT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iMessage,WPARAM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wParam,LPARAM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lParam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HDC </a:t>
            </a:r>
            <a:r>
              <a:rPr lang="en-US" altLang="ko-KR" sz="1200" dirty="0" err="1"/>
              <a:t>hdc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PAINTSTRUCT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ball;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switch (</a:t>
            </a:r>
            <a:r>
              <a:rPr lang="en-US" altLang="ko-KR" sz="1200" dirty="0" err="1"/>
              <a:t>iMessage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case WM_CREATE: //</a:t>
            </a:r>
            <a:r>
              <a:rPr lang="ko-KR" altLang="en-US" sz="1200" dirty="0"/>
              <a:t>윈도우가 만들어진다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for (ball=0;ball&lt;10;ball++) {  //</a:t>
            </a:r>
            <a:r>
              <a:rPr lang="ko-KR" altLang="en-US" sz="1200" dirty="0"/>
              <a:t>공을 </a:t>
            </a:r>
            <a:r>
              <a:rPr lang="en-US" altLang="ko-KR" sz="1200" dirty="0"/>
              <a:t>10</a:t>
            </a:r>
            <a:r>
              <a:rPr lang="ko-KR" altLang="en-US" sz="1200" dirty="0"/>
              <a:t>개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처음 생성되는 위치는 </a:t>
            </a:r>
            <a:r>
              <a:rPr lang="en-US" altLang="ko-KR" sz="1200" dirty="0"/>
              <a:t>50,50</a:t>
            </a:r>
            <a:r>
              <a:rPr lang="ko-KR" altLang="en-US" sz="1200" dirty="0"/>
              <a:t>이다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x[ball]=50;</a:t>
            </a:r>
          </a:p>
          <a:p>
            <a:r>
              <a:rPr lang="en-US" altLang="ko-KR" sz="1200" dirty="0"/>
              <a:t>			y[ball]=50;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xi[0]=4;yi[0]=5; //0 </a:t>
            </a:r>
            <a:r>
              <a:rPr lang="ko-KR" altLang="en-US" sz="1200" dirty="0"/>
              <a:t>번째 공의 증가하는 값을 </a:t>
            </a:r>
            <a:r>
              <a:rPr lang="en-US" altLang="ko-KR" sz="1200" dirty="0"/>
              <a:t>4, 5</a:t>
            </a:r>
            <a:r>
              <a:rPr lang="ko-KR" altLang="en-US" sz="1200" dirty="0"/>
              <a:t>로 정하였다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xi[1]=5;yi[1]=4;</a:t>
            </a:r>
          </a:p>
          <a:p>
            <a:r>
              <a:rPr lang="en-US" altLang="ko-KR" sz="1200" dirty="0"/>
              <a:t>		xi[2]=3;yi[2]=4;</a:t>
            </a:r>
          </a:p>
          <a:p>
            <a:r>
              <a:rPr lang="en-US" altLang="ko-KR" sz="1200" dirty="0"/>
              <a:t>		xi[3]=8;yi[3]=3;</a:t>
            </a:r>
          </a:p>
          <a:p>
            <a:r>
              <a:rPr lang="en-US" altLang="ko-KR" sz="1200" dirty="0"/>
              <a:t>		xi[4]=3;yi[4]=8;</a:t>
            </a:r>
          </a:p>
          <a:p>
            <a:r>
              <a:rPr lang="en-US" altLang="ko-KR" sz="1200" dirty="0"/>
              <a:t>		xi[5]=2;yi[5]=1;</a:t>
            </a:r>
          </a:p>
          <a:p>
            <a:r>
              <a:rPr lang="en-US" altLang="ko-KR" sz="1200" dirty="0"/>
              <a:t>		xi[6]=10;yi[6]=12;</a:t>
            </a:r>
          </a:p>
          <a:p>
            <a:r>
              <a:rPr lang="en-US" altLang="ko-KR" sz="1200" dirty="0"/>
              <a:t>		xi[7]=12;yi[7]=16;</a:t>
            </a:r>
          </a:p>
          <a:p>
            <a:r>
              <a:rPr lang="en-US" altLang="ko-KR" sz="1200" dirty="0"/>
              <a:t>		xi[8]=3;yi[8]=3;</a:t>
            </a:r>
          </a:p>
          <a:p>
            <a:r>
              <a:rPr lang="en-US" altLang="ko-KR" sz="1200" dirty="0"/>
              <a:t>		xi[9]=6;yi[9]=7;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SetTimer</a:t>
            </a:r>
            <a:r>
              <a:rPr lang="en-US" altLang="ko-KR" sz="1200" dirty="0"/>
              <a:t>(hWnd,1,25,NULL); //</a:t>
            </a:r>
            <a:r>
              <a:rPr lang="ko-KR" altLang="en-US" sz="1200" dirty="0"/>
              <a:t>타이머를 가동한다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	case WM_TIMER: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OnTimer</a:t>
            </a:r>
            <a:r>
              <a:rPr lang="en-US" altLang="ko-KR" sz="1200" dirty="0"/>
              <a:t>();  //</a:t>
            </a:r>
            <a:r>
              <a:rPr lang="en-US" altLang="ko-KR" sz="1200" dirty="0" err="1"/>
              <a:t>OnTimer</a:t>
            </a:r>
            <a:r>
              <a:rPr lang="ko-KR" altLang="en-US" sz="1200" dirty="0"/>
              <a:t>를 부른다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	case WM_PAINT: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hdc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BeginPaint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DrawBitmap</a:t>
            </a:r>
            <a:r>
              <a:rPr lang="en-US" altLang="ko-KR" sz="1200" dirty="0"/>
              <a:t>(hdc,0,0,hBit);//</a:t>
            </a:r>
            <a:r>
              <a:rPr lang="en-US" altLang="ko-KR" sz="1200" dirty="0" err="1"/>
              <a:t>hBit</a:t>
            </a:r>
            <a:r>
              <a:rPr lang="ko-KR" altLang="en-US" sz="1200" dirty="0"/>
              <a:t>이 있다면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OnTimer</a:t>
            </a:r>
            <a:r>
              <a:rPr lang="ko-KR" altLang="en-US" sz="1200" dirty="0"/>
              <a:t>에서 작성한 비트맵을 화면으로 전송한다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EndPaint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return 0;</a:t>
            </a:r>
          </a:p>
          <a:p>
            <a:r>
              <a:rPr lang="en-US" altLang="ko-KR" sz="1200" dirty="0"/>
              <a:t>	case WM_DESTROY: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DeleteObject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hBit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PostQuitMessage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KillTimer</a:t>
            </a:r>
            <a:r>
              <a:rPr lang="en-US" altLang="ko-KR" sz="1200" dirty="0"/>
              <a:t>(hWnd,1);</a:t>
            </a:r>
          </a:p>
          <a:p>
            <a:r>
              <a:rPr lang="en-US" altLang="ko-KR" sz="1200" dirty="0"/>
              <a:t>		return 0;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return(</a:t>
            </a:r>
            <a:r>
              <a:rPr lang="en-US" altLang="ko-KR" sz="1200" dirty="0" err="1"/>
              <a:t>DefWindowProc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hWnd,iMessage,wParam,lParam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761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83568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폰트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폰트를 구별하는 </a:t>
            </a:r>
            <a:r>
              <a:rPr lang="en-US" altLang="ko-KR" sz="1600" dirty="0"/>
              <a:t>3</a:t>
            </a:r>
            <a:r>
              <a:rPr lang="ko-KR" altLang="en-US" sz="1600" dirty="0"/>
              <a:t>요소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타입페이스 </a:t>
            </a:r>
            <a:r>
              <a:rPr lang="en-US" altLang="ko-KR" sz="1600" dirty="0"/>
              <a:t>:  </a:t>
            </a:r>
            <a:r>
              <a:rPr lang="ko-KR" altLang="en-US" sz="1600" dirty="0"/>
              <a:t>수평</a:t>
            </a:r>
            <a:r>
              <a:rPr lang="en-US" altLang="ko-KR" sz="1600" dirty="0"/>
              <a:t>, </a:t>
            </a:r>
            <a:r>
              <a:rPr lang="ko-KR" altLang="en-US" sz="1600" dirty="0"/>
              <a:t>수직 획의 굵기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세리프</a:t>
            </a:r>
            <a:r>
              <a:rPr lang="en-US" altLang="ko-KR" sz="1600" dirty="0"/>
              <a:t>(Serif) </a:t>
            </a:r>
            <a:r>
              <a:rPr lang="ko-KR" altLang="en-US" sz="1600" dirty="0"/>
              <a:t>등의 특징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스타일 </a:t>
            </a:r>
            <a:r>
              <a:rPr lang="en-US" altLang="ko-KR" sz="1600" dirty="0"/>
              <a:t>: </a:t>
            </a:r>
            <a:r>
              <a:rPr lang="ko-KR" altLang="en-US" sz="1600" dirty="0"/>
              <a:t>획의 굵기와 기울임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크기 </a:t>
            </a:r>
            <a:r>
              <a:rPr lang="en-US" altLang="ko-KR" sz="1600" dirty="0"/>
              <a:t>: </a:t>
            </a:r>
            <a:r>
              <a:rPr lang="ko-KR" altLang="en-US" sz="1600" dirty="0"/>
              <a:t>글자의 크기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ko-KR" altLang="en-US" sz="1600" dirty="0"/>
              <a:t>폰트의 종류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래스터폰트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글자의 크기가 미리 정해져 있는 것</a:t>
            </a:r>
            <a:r>
              <a:rPr lang="en-US" altLang="ko-KR" sz="1600" dirty="0"/>
              <a:t>. </a:t>
            </a:r>
            <a:r>
              <a:rPr lang="ko-KR" altLang="en-US" sz="1600" dirty="0"/>
              <a:t>파일크기가 작고</a:t>
            </a:r>
            <a:r>
              <a:rPr lang="en-US" altLang="ko-KR" sz="1600" dirty="0"/>
              <a:t>, </a:t>
            </a:r>
            <a:r>
              <a:rPr lang="ko-KR" altLang="en-US" sz="1600" dirty="0"/>
              <a:t>출력 속도가 빠르다</a:t>
            </a:r>
            <a:r>
              <a:rPr lang="en-US" altLang="ko-KR" sz="1600" dirty="0"/>
              <a:t>. </a:t>
            </a:r>
            <a:r>
              <a:rPr lang="ko-KR" altLang="en-US" sz="1600" dirty="0"/>
              <a:t>정해진 크기를 사용하면 보기가 좋다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벡터폰트 </a:t>
            </a:r>
            <a:r>
              <a:rPr lang="en-US" altLang="ko-KR" sz="1600" dirty="0"/>
              <a:t>: </a:t>
            </a:r>
            <a:r>
              <a:rPr lang="ko-KR" altLang="en-US" sz="1600" dirty="0"/>
              <a:t>글자의 모양을 벡터로 기억하는 것</a:t>
            </a:r>
            <a:r>
              <a:rPr lang="en-US" altLang="ko-KR" sz="1600" dirty="0"/>
              <a:t>. </a:t>
            </a:r>
            <a:r>
              <a:rPr lang="ko-KR" altLang="en-US" sz="1600" dirty="0"/>
              <a:t>확대</a:t>
            </a:r>
            <a:r>
              <a:rPr lang="en-US" altLang="ko-KR" sz="1600" dirty="0"/>
              <a:t>/</a:t>
            </a:r>
            <a:r>
              <a:rPr lang="ko-KR" altLang="en-US" sz="1600" dirty="0"/>
              <a:t>축소가 쉽고</a:t>
            </a:r>
            <a:r>
              <a:rPr lang="en-US" altLang="ko-KR" sz="1600" dirty="0"/>
              <a:t>, </a:t>
            </a:r>
            <a:r>
              <a:rPr lang="ko-KR" altLang="en-US" sz="1600" dirty="0"/>
              <a:t>장치 독립적이다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트루타입폰트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선분과 곡선</a:t>
            </a:r>
            <a:r>
              <a:rPr lang="en-US" altLang="ko-KR" sz="1600" dirty="0"/>
              <a:t>, </a:t>
            </a:r>
            <a:r>
              <a:rPr lang="ko-KR" altLang="en-US" sz="1600" dirty="0"/>
              <a:t>힌트 정보로 구성된 폰트이다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/</a:t>
            </a:r>
            <a:r>
              <a:rPr lang="ko-KR" altLang="en-US" sz="1600" dirty="0"/>
              <a:t>축소가 쉽고</a:t>
            </a:r>
            <a:br>
              <a:rPr lang="en-US" altLang="ko-KR" sz="1600" dirty="0"/>
            </a:br>
            <a:r>
              <a:rPr lang="ko-KR" altLang="en-US" sz="1600" dirty="0"/>
              <a:t>속도가 빠르다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79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83568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폰트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62" y="677293"/>
            <a:ext cx="806489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폰트을</a:t>
            </a:r>
            <a:r>
              <a:rPr lang="ko-KR" altLang="en-US" sz="1600" dirty="0"/>
              <a:t> 만들고 이것에 맞추어 주어진 문자열을 출력하는 프로그램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LRESULT CALLBACK </a:t>
            </a:r>
            <a:r>
              <a:rPr lang="en-US" altLang="ko-KR" sz="1600" dirty="0" err="1"/>
              <a:t>WndProc</a:t>
            </a:r>
            <a:r>
              <a:rPr lang="en-US" altLang="ko-KR" sz="1600" dirty="0"/>
              <a:t>(HWND,UINT,WPARAM,LPARAM);</a:t>
            </a:r>
          </a:p>
          <a:p>
            <a:r>
              <a:rPr lang="en-US" altLang="ko-KR" sz="1600" dirty="0"/>
              <a:t>HINSTANCE </a:t>
            </a:r>
            <a:r>
              <a:rPr lang="en-US" altLang="ko-KR" sz="1600" dirty="0" err="1"/>
              <a:t>g_hInst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HWND </a:t>
            </a:r>
            <a:r>
              <a:rPr lang="en-US" altLang="ko-KR" sz="1600" dirty="0" err="1"/>
              <a:t>hWndMain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LPCTSTR </a:t>
            </a:r>
            <a:r>
              <a:rPr lang="en-US" altLang="ko-KR" sz="1600" dirty="0" err="1"/>
              <a:t>lpszClass</a:t>
            </a:r>
            <a:r>
              <a:rPr lang="en-US" altLang="ko-KR" sz="1600" dirty="0"/>
              <a:t>=TEXT("</a:t>
            </a:r>
            <a:r>
              <a:rPr lang="en-US" altLang="ko-KR" sz="1600" dirty="0" err="1"/>
              <a:t>MkFont</a:t>
            </a:r>
            <a:r>
              <a:rPr lang="en-US" altLang="ko-KR" sz="1600" dirty="0"/>
              <a:t>");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APIENTRY </a:t>
            </a:r>
            <a:r>
              <a:rPr lang="en-US" altLang="ko-KR" sz="1600" dirty="0" err="1"/>
              <a:t>WinMain</a:t>
            </a:r>
            <a:r>
              <a:rPr lang="en-US" altLang="ko-KR" sz="1600" dirty="0"/>
              <a:t>(HINSTANCE </a:t>
            </a:r>
            <a:r>
              <a:rPr lang="en-US" altLang="ko-KR" sz="1600" dirty="0" err="1"/>
              <a:t>hInstance,HINSTANCE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hPrevInstance</a:t>
            </a:r>
            <a:endParaRPr lang="en-US" altLang="ko-KR" sz="1600" dirty="0"/>
          </a:p>
          <a:p>
            <a:r>
              <a:rPr lang="en-US" altLang="ko-KR" sz="1600" dirty="0"/>
              <a:t>	  ,LPSTR </a:t>
            </a:r>
            <a:r>
              <a:rPr lang="en-US" altLang="ko-KR" sz="1600" dirty="0" err="1"/>
              <a:t>lpszCmdParam,int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nCmdShow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HWND 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MSG Message;</a:t>
            </a:r>
          </a:p>
          <a:p>
            <a:r>
              <a:rPr lang="en-US" altLang="ko-KR" sz="1600" dirty="0"/>
              <a:t>	WNDCLASS </a:t>
            </a:r>
            <a:r>
              <a:rPr lang="en-US" altLang="ko-KR" sz="1600" dirty="0" err="1"/>
              <a:t>WndClass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g_hInst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hInstance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WndClass.cbClsExtra</a:t>
            </a:r>
            <a:r>
              <a:rPr lang="en-US" altLang="ko-KR" sz="1600" dirty="0"/>
              <a:t>=0;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WndClass.cbWndExtra</a:t>
            </a:r>
            <a:r>
              <a:rPr lang="en-US" altLang="ko-KR" sz="1600" dirty="0"/>
              <a:t>=0;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WndClass.hbrBackground</a:t>
            </a:r>
            <a:r>
              <a:rPr lang="en-US" altLang="ko-KR" sz="1600" dirty="0"/>
              <a:t>=(HBRUSH)(COLOR_WINDOW+1);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WndClass.hCursor</a:t>
            </a:r>
            <a:r>
              <a:rPr lang="en-US" altLang="ko-KR" sz="1600" dirty="0"/>
              <a:t>=</a:t>
            </a:r>
            <a:r>
              <a:rPr lang="en-US" altLang="ko-KR" sz="1600" dirty="0" err="1"/>
              <a:t>LoadCursor</a:t>
            </a:r>
            <a:r>
              <a:rPr lang="en-US" altLang="ko-KR" sz="1600" dirty="0"/>
              <a:t>(NULL,IDC_ARROW);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WndClass.hIcon</a:t>
            </a:r>
            <a:r>
              <a:rPr lang="en-US" altLang="ko-KR" sz="1600" dirty="0"/>
              <a:t>=</a:t>
            </a:r>
            <a:r>
              <a:rPr lang="en-US" altLang="ko-KR" sz="1600" dirty="0" err="1"/>
              <a:t>LoadIcon</a:t>
            </a:r>
            <a:r>
              <a:rPr lang="en-US" altLang="ko-KR" sz="1600" dirty="0"/>
              <a:t>(NULL,IDI_APPLICATION);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WndClass.hInstance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hInstance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WndClass.lpfnWndProc</a:t>
            </a:r>
            <a:r>
              <a:rPr lang="en-US" altLang="ko-KR" sz="1600" dirty="0"/>
              <a:t>=</a:t>
            </a:r>
            <a:r>
              <a:rPr lang="en-US" altLang="ko-KR" sz="1600" dirty="0" err="1"/>
              <a:t>WndProc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WndClass.lpszClassName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lpszClass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WndClass.lpszMenuName</a:t>
            </a:r>
            <a:r>
              <a:rPr lang="en-US" altLang="ko-KR" sz="1600" dirty="0"/>
              <a:t>=NULL;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WndClass.style</a:t>
            </a:r>
            <a:r>
              <a:rPr lang="en-US" altLang="ko-KR" sz="1600" dirty="0"/>
              <a:t>=CS_HREDRAW | CS_VREDRAW;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RegisterClass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WndClass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CreateWindow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lpszClass,lpszClass,WS_OVERLAPPEDWINDOW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		CW_USEDEFAULT,CW_USEDEFAULT,CW_USEDEFAULT,CW_USEDEFAULT,</a:t>
            </a:r>
          </a:p>
          <a:p>
            <a:r>
              <a:rPr lang="en-US" altLang="ko-KR" sz="1600" dirty="0"/>
              <a:t>		NULL,(HMENU)</a:t>
            </a:r>
            <a:r>
              <a:rPr lang="en-US" altLang="ko-KR" sz="1600" dirty="0" err="1"/>
              <a:t>NULL,hInstance,NULL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ShowWindow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hWnd,nCmdShow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while (</a:t>
            </a:r>
            <a:r>
              <a:rPr lang="en-US" altLang="ko-KR" sz="1600" dirty="0" err="1"/>
              <a:t>GetMessage</a:t>
            </a:r>
            <a:r>
              <a:rPr lang="en-US" altLang="ko-KR" sz="1600" dirty="0"/>
              <a:t>(&amp;Message,NULL,0,0)) 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TranslateMessage</a:t>
            </a:r>
            <a:r>
              <a:rPr lang="en-US" altLang="ko-KR" sz="1600" dirty="0"/>
              <a:t>(&amp;Message);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DispatchMessage</a:t>
            </a:r>
            <a:r>
              <a:rPr lang="en-US" altLang="ko-KR" sz="1600" dirty="0"/>
              <a:t>(&amp;Message);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return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</a:t>
            </a:r>
            <a:r>
              <a:rPr lang="en-US" altLang="ko-KR" sz="1600" dirty="0" err="1"/>
              <a:t>Message.wParam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47213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83568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폰트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62" y="677293"/>
            <a:ext cx="806489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LRESULT CALLBACK </a:t>
            </a:r>
            <a:r>
              <a:rPr lang="en-US" altLang="ko-KR" sz="1600" dirty="0" err="1"/>
              <a:t>WndProc</a:t>
            </a:r>
            <a:r>
              <a:rPr lang="en-US" altLang="ko-KR" sz="1600" dirty="0"/>
              <a:t>(HWND </a:t>
            </a:r>
            <a:r>
              <a:rPr lang="en-US" altLang="ko-KR" sz="1600" dirty="0" err="1"/>
              <a:t>hWnd,UINT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iMessage,WPARAM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wParam,LPARAM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lParam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PAINTSTRUCT 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HFONT font, </a:t>
            </a:r>
            <a:r>
              <a:rPr lang="en-US" altLang="ko-KR" sz="1600" dirty="0" err="1"/>
              <a:t>oldfont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	TCHAR *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="</a:t>
            </a:r>
            <a:r>
              <a:rPr lang="ko-KR" altLang="en-US" sz="1600" dirty="0"/>
              <a:t>폰트 </a:t>
            </a:r>
            <a:r>
              <a:rPr lang="en-US" altLang="ko-KR" sz="1600" dirty="0"/>
              <a:t>Test 1234";</a:t>
            </a:r>
          </a:p>
          <a:p>
            <a:r>
              <a:rPr lang="en-US" altLang="ko-KR" sz="1600" dirty="0"/>
              <a:t>	switch (</a:t>
            </a:r>
            <a:r>
              <a:rPr lang="en-US" altLang="ko-KR" sz="1600" dirty="0" err="1"/>
              <a:t>iMessage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case WM_PAINT: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=</a:t>
            </a:r>
            <a:r>
              <a:rPr lang="en-US" altLang="ko-KR" sz="1600" dirty="0" err="1"/>
              <a:t>BeginPaint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, &amp;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//* </a:t>
            </a:r>
            <a:r>
              <a:rPr lang="ko-KR" altLang="en-US" sz="1600" dirty="0"/>
              <a:t>궁서 </a:t>
            </a:r>
            <a:r>
              <a:rPr lang="en-US" altLang="ko-KR" sz="1600" dirty="0"/>
              <a:t>50</a:t>
            </a:r>
            <a:r>
              <a:rPr lang="ko-KR" altLang="en-US" sz="1600" dirty="0"/>
              <a:t>픽셀 크기의 폰트</a:t>
            </a:r>
          </a:p>
          <a:p>
            <a:r>
              <a:rPr lang="en-US" altLang="ko-KR" sz="1600" dirty="0"/>
              <a:t>//		font=</a:t>
            </a:r>
            <a:r>
              <a:rPr lang="en-US" altLang="ko-KR" sz="1600" dirty="0" err="1"/>
              <a:t>CreateFont</a:t>
            </a:r>
            <a:r>
              <a:rPr lang="en-US" altLang="ko-KR" sz="1600" dirty="0"/>
              <a:t>(50,0,0,0,0,0,0,0,HANGEUL_CHARSET,3,2,1,</a:t>
            </a:r>
          </a:p>
          <a:p>
            <a:r>
              <a:rPr lang="en-US" altLang="ko-KR" sz="1600" dirty="0"/>
              <a:t>//			VARIABLE_PITCH | FF_ROMAN,"</a:t>
            </a:r>
            <a:r>
              <a:rPr lang="ko-KR" altLang="en-US" sz="1600" dirty="0"/>
              <a:t>궁서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//*/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기울어진 폰트</a:t>
            </a:r>
          </a:p>
          <a:p>
            <a:r>
              <a:rPr lang="en-US" altLang="ko-KR" sz="1600" dirty="0"/>
              <a:t>//		font=</a:t>
            </a:r>
            <a:r>
              <a:rPr lang="en-US" altLang="ko-KR" sz="1600" dirty="0" err="1"/>
              <a:t>CreateFont</a:t>
            </a:r>
            <a:r>
              <a:rPr lang="en-US" altLang="ko-KR" sz="1600" dirty="0"/>
              <a:t>(50,0,200,0,0,0,0,0,HANGUL_CHARSET,3,2,1,</a:t>
            </a:r>
          </a:p>
          <a:p>
            <a:r>
              <a:rPr lang="en-US" altLang="ko-KR" sz="1600" dirty="0"/>
              <a:t>//			VARIABLE_PITCH | FF_ROMAN,"</a:t>
            </a:r>
            <a:r>
              <a:rPr lang="ko-KR" altLang="en-US" sz="1600" dirty="0"/>
              <a:t>궁서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//*/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개별 문자가 기울어진 폰트</a:t>
            </a:r>
          </a:p>
          <a:p>
            <a:r>
              <a:rPr lang="ko-KR" altLang="en-US" sz="1600" dirty="0"/>
              <a:t>		</a:t>
            </a:r>
            <a:r>
              <a:rPr lang="en-US" altLang="ko-KR" sz="1600" dirty="0" err="1"/>
              <a:t>SetGraphicsMode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hdc,GM_ADVANCED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	font=</a:t>
            </a:r>
            <a:r>
              <a:rPr lang="en-US" altLang="ko-KR" sz="1600" dirty="0" err="1"/>
              <a:t>CreateFont</a:t>
            </a:r>
            <a:r>
              <a:rPr lang="en-US" altLang="ko-KR" sz="1600" dirty="0"/>
              <a:t>(50,0,0,150,0,0,0,0,HANGUL_CHARSET,3,2,1,</a:t>
            </a:r>
          </a:p>
          <a:p>
            <a:r>
              <a:rPr lang="en-US" altLang="ko-KR" sz="1600" dirty="0"/>
              <a:t>			VARIABLE_PITCH | FF_ROMAN,"</a:t>
            </a:r>
            <a:r>
              <a:rPr lang="ko-KR" altLang="en-US" sz="1600" dirty="0"/>
              <a:t>궁서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//*/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oldfont</a:t>
            </a:r>
            <a:r>
              <a:rPr lang="en-US" altLang="ko-KR" sz="1600" dirty="0"/>
              <a:t>=(HFONT)</a:t>
            </a:r>
            <a:r>
              <a:rPr lang="en-US" altLang="ko-KR" sz="1600" dirty="0" err="1"/>
              <a:t>SelectObject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hdc,font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TextOut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, 100,200,str,lstrlen(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SelectObject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hdc,oldfont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DeleteObject</a:t>
            </a:r>
            <a:r>
              <a:rPr lang="en-US" altLang="ko-KR" sz="1600" dirty="0"/>
              <a:t>(font);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EndPaint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, &amp;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	return 0;</a:t>
            </a:r>
          </a:p>
          <a:p>
            <a:r>
              <a:rPr lang="en-US" altLang="ko-KR" sz="1600" dirty="0"/>
              <a:t>	case WM_DESTROY: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PostQuitMessage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/>
              <a:t>		return 0;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	return(</a:t>
            </a:r>
            <a:r>
              <a:rPr lang="en-US" altLang="ko-KR" sz="1600" dirty="0" err="1"/>
              <a:t>DefWindowProc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hWnd,iMessage,wParam,lParam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39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231" y="918012"/>
            <a:ext cx="8182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윈도우에서 출력의 과정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 화면 출력을 하려면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먼저 </a:t>
            </a:r>
            <a:r>
              <a:rPr lang="en-US" altLang="ko-KR" dirty="0"/>
              <a:t>DC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이것을 이용하여 출력을 수행한다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프린터로 출력을 보내려면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먼저 프린터 </a:t>
            </a:r>
            <a:r>
              <a:rPr lang="en-US" altLang="ko-KR" dirty="0"/>
              <a:t>DC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이것을 이용하여 출력을 수행한다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TextOut</a:t>
            </a:r>
            <a:r>
              <a:rPr lang="en-US" altLang="ko-KR" dirty="0"/>
              <a:t> </a:t>
            </a:r>
            <a:r>
              <a:rPr lang="ko-KR" altLang="en-US" dirty="0"/>
              <a:t>함수를 사용할 때</a:t>
            </a:r>
            <a:r>
              <a:rPr lang="en-US" altLang="ko-KR" dirty="0"/>
              <a:t>, DC</a:t>
            </a:r>
            <a:r>
              <a:rPr lang="ko-KR" altLang="en-US" dirty="0"/>
              <a:t>가 무엇인가에 따라서 화면 또는 프린터로의 </a:t>
            </a:r>
            <a:endParaRPr lang="en-US" altLang="ko-KR" dirty="0"/>
          </a:p>
          <a:p>
            <a:r>
              <a:rPr lang="ko-KR" altLang="en-US" dirty="0"/>
              <a:t>출력이 정해진다</a:t>
            </a:r>
          </a:p>
        </p:txBody>
      </p:sp>
    </p:spTree>
    <p:extLst>
      <p:ext uri="{BB962C8B-B14F-4D97-AF65-F5344CB8AC3E}">
        <p14:creationId xmlns:p14="http://schemas.microsoft.com/office/powerpoint/2010/main" val="275889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847" y="652998"/>
            <a:ext cx="8182623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LRESULT CALLBACK </a:t>
            </a:r>
            <a:r>
              <a:rPr lang="en-US" altLang="ko-KR" sz="1400" dirty="0" err="1"/>
              <a:t>WndProc</a:t>
            </a:r>
            <a:r>
              <a:rPr lang="en-US" altLang="ko-KR" sz="1400" dirty="0"/>
              <a:t>(HWND,UINT,WPARAM,LPARAM);</a:t>
            </a:r>
          </a:p>
          <a:p>
            <a:r>
              <a:rPr lang="en-US" altLang="ko-KR" sz="1400" dirty="0"/>
              <a:t>HINSTANCE </a:t>
            </a:r>
            <a:r>
              <a:rPr lang="en-US" altLang="ko-KR" sz="1400" dirty="0" err="1"/>
              <a:t>g_hInst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HWND </a:t>
            </a:r>
            <a:r>
              <a:rPr lang="en-US" altLang="ko-KR" sz="1400" dirty="0" err="1"/>
              <a:t>hWndMain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LPCTSTR </a:t>
            </a:r>
            <a:r>
              <a:rPr lang="en-US" altLang="ko-KR" sz="1400" dirty="0" err="1"/>
              <a:t>lpszClass</a:t>
            </a:r>
            <a:r>
              <a:rPr lang="en-US" altLang="ko-KR" sz="1400" dirty="0"/>
              <a:t>=TEXT("Print");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APIENTRY </a:t>
            </a:r>
            <a:r>
              <a:rPr lang="en-US" altLang="ko-KR" sz="1400" dirty="0" err="1"/>
              <a:t>WinMain</a:t>
            </a:r>
            <a:r>
              <a:rPr lang="en-US" altLang="ko-KR" sz="1400" dirty="0"/>
              <a:t>(HINSTANCE </a:t>
            </a:r>
            <a:r>
              <a:rPr lang="en-US" altLang="ko-KR" sz="1400" dirty="0" err="1"/>
              <a:t>hInstance,HINSTANCE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hPrevInstance</a:t>
            </a:r>
            <a:endParaRPr lang="en-US" altLang="ko-KR" sz="1400" dirty="0"/>
          </a:p>
          <a:p>
            <a:r>
              <a:rPr lang="en-US" altLang="ko-KR" sz="1400" dirty="0"/>
              <a:t>	  ,LPSTR </a:t>
            </a:r>
            <a:r>
              <a:rPr lang="en-US" altLang="ko-KR" sz="1400" dirty="0" err="1"/>
              <a:t>lpszCmdParam,int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nCmdShow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HWND </a:t>
            </a:r>
            <a:r>
              <a:rPr lang="en-US" altLang="ko-KR" sz="1400" dirty="0" err="1"/>
              <a:t>hWnd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MSG Message;</a:t>
            </a:r>
          </a:p>
          <a:p>
            <a:r>
              <a:rPr lang="en-US" altLang="ko-KR" sz="1400" dirty="0"/>
              <a:t>	WNDCLASS </a:t>
            </a:r>
            <a:r>
              <a:rPr lang="en-US" altLang="ko-KR" sz="1400" dirty="0" err="1"/>
              <a:t>WndClass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g_hInst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hInstance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WndClass.cbClsExtra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WndClass.cbWndExtra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WndClass.hbrBackground</a:t>
            </a:r>
            <a:r>
              <a:rPr lang="en-US" altLang="ko-KR" sz="1400" dirty="0"/>
              <a:t>=(HBRUSH)(COLOR_WINDOW+1);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WndClass.hCursor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LoadCursor</a:t>
            </a:r>
            <a:r>
              <a:rPr lang="en-US" altLang="ko-KR" sz="1400" dirty="0"/>
              <a:t>(NULL,IDC_ARROW);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WndClass.hIcon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LoadIcon</a:t>
            </a:r>
            <a:r>
              <a:rPr lang="en-US" altLang="ko-KR" sz="1400" dirty="0"/>
              <a:t>(NULL,IDI_APPLICATION);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WndClass.hInstance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hInstance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WndClass.lpfnWndProc</a:t>
            </a:r>
            <a:r>
              <a:rPr lang="en-US" altLang="ko-KR" sz="1400" dirty="0"/>
              <a:t>=</a:t>
            </a:r>
            <a:r>
              <a:rPr lang="en-US" altLang="ko-KR" sz="1400" dirty="0" err="1"/>
              <a:t>WndProc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WndClass.lpszClassName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lpszClass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WndClass.lpszMenuName</a:t>
            </a:r>
            <a:r>
              <a:rPr lang="en-US" altLang="ko-KR" sz="1400" dirty="0"/>
              <a:t>=NULL;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WndClass.style</a:t>
            </a:r>
            <a:r>
              <a:rPr lang="en-US" altLang="ko-KR" sz="1400" dirty="0"/>
              <a:t>=CS_HREDRAW | CS_VREDRAW;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RegisterClass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WndClass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hWnd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CreateWindow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lpszClass,lpszClass,WS_OVERLAPPEDWINDOW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CW_USEDEFAULT,CW_USEDEFAULT,CW_USEDEFAULT,CW_USEDEFAULT,</a:t>
            </a:r>
          </a:p>
          <a:p>
            <a:r>
              <a:rPr lang="en-US" altLang="ko-KR" sz="1400" dirty="0"/>
              <a:t>		NULL,(HMENU)</a:t>
            </a:r>
            <a:r>
              <a:rPr lang="en-US" altLang="ko-KR" sz="1400" dirty="0" err="1"/>
              <a:t>NULL,hInstance,NULL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ShowWindow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hWnd,nCmdShow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while (</a:t>
            </a:r>
            <a:r>
              <a:rPr lang="en-US" altLang="ko-KR" sz="1400" dirty="0" err="1"/>
              <a:t>GetMessage</a:t>
            </a:r>
            <a:r>
              <a:rPr lang="en-US" altLang="ko-KR" sz="1400" dirty="0"/>
              <a:t>(&amp;Message,NULL,0,0))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TranslateMessage</a:t>
            </a:r>
            <a:r>
              <a:rPr lang="en-US" altLang="ko-KR" sz="1400" dirty="0"/>
              <a:t>(&amp;Message);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DispatchMessage</a:t>
            </a:r>
            <a:r>
              <a:rPr lang="en-US" altLang="ko-KR" sz="1400" dirty="0"/>
              <a:t>(&amp;Message);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return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</a:t>
            </a:r>
            <a:r>
              <a:rPr lang="en-US" altLang="ko-KR" sz="1400" dirty="0" err="1"/>
              <a:t>Message.wParam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1369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556792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Bitmap </a:t>
            </a:r>
            <a:r>
              <a:rPr lang="ko-KR" altLang="en-US" sz="4000" dirty="0"/>
              <a:t>파일 </a:t>
            </a:r>
            <a:r>
              <a:rPr lang="ko-KR" altLang="en-US" sz="4000" dirty="0" err="1"/>
              <a:t>콘트롤</a:t>
            </a:r>
            <a:endParaRPr lang="ko-KR" altLang="en-US" sz="4000" dirty="0"/>
          </a:p>
        </p:txBody>
      </p:sp>
      <p:pic>
        <p:nvPicPr>
          <p:cNvPr id="3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264678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643930"/>
            <a:ext cx="8182623" cy="119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Print()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HDC 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xpage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ypage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DOCINFO doc;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Result;</a:t>
            </a:r>
          </a:p>
          <a:p>
            <a:r>
              <a:rPr lang="en-US" altLang="ko-KR" sz="1400" dirty="0"/>
              <a:t>	PRINTDLG </a:t>
            </a:r>
            <a:r>
              <a:rPr lang="en-US" altLang="ko-KR" sz="1400" dirty="0" err="1"/>
              <a:t>pd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//</a:t>
            </a:r>
            <a:r>
              <a:rPr lang="ko-KR" altLang="en-US" sz="1400" dirty="0"/>
              <a:t>프린터에 관한 정보를 구하고 </a:t>
            </a:r>
            <a:r>
              <a:rPr lang="en-US" altLang="ko-KR" sz="1400" dirty="0"/>
              <a:t>DC</a:t>
            </a:r>
            <a:r>
              <a:rPr lang="ko-KR" altLang="en-US" sz="1400" dirty="0"/>
              <a:t>를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memset</a:t>
            </a:r>
            <a:r>
              <a:rPr lang="en-US" altLang="ko-KR" sz="1400" dirty="0"/>
              <a:t>(&amp;pd,0,sizeof(PRINTDLG));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pd.lStructSize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(PRINTDLG);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pd.Flags</a:t>
            </a:r>
            <a:r>
              <a:rPr lang="en-US" altLang="ko-KR" sz="1400" dirty="0"/>
              <a:t>=PD_RETURNDC;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pd.hwndOwner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hWndMain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pd.nFromPage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pd.nToPage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pd.nMinPage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pd.nMaxPage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pd.nCopies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PrintDlg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pd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=</a:t>
            </a:r>
            <a:r>
              <a:rPr lang="en-US" altLang="ko-KR" sz="1400" dirty="0" err="1"/>
              <a:t>pd.hDC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 == NULL) return;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</a:t>
            </a:r>
            <a:r>
              <a:rPr lang="ko-KR" altLang="en-US" sz="1400" dirty="0"/>
              <a:t>인쇄 작업을 시작한다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doc.cbSize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(DOCINFO);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doc.lpszDocName</a:t>
            </a:r>
            <a:r>
              <a:rPr lang="en-US" altLang="ko-KR" sz="1400" dirty="0"/>
              <a:t>="Test Document";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doc.lpszOutput</a:t>
            </a:r>
            <a:r>
              <a:rPr lang="en-US" altLang="ko-KR" sz="1400" dirty="0"/>
              <a:t>=NULL;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doc.lpszDatatype</a:t>
            </a:r>
            <a:r>
              <a:rPr lang="en-US" altLang="ko-KR" sz="1400" dirty="0"/>
              <a:t>=NULL;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doc.fwType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	Result=</a:t>
            </a:r>
            <a:r>
              <a:rPr lang="en-US" altLang="ko-KR" sz="1400" dirty="0" err="1"/>
              <a:t>StartDoc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, &amp;doc);  //</a:t>
            </a:r>
            <a:r>
              <a:rPr lang="ko-KR" altLang="en-US" sz="1400" dirty="0"/>
              <a:t>인쇄의 시작을 알린다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if (Result &lt;= 0) 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end;</a:t>
            </a:r>
          </a:p>
          <a:p>
            <a:r>
              <a:rPr lang="en-US" altLang="ko-KR" sz="1400" dirty="0"/>
              <a:t>	Result=</a:t>
            </a:r>
            <a:r>
              <a:rPr lang="en-US" altLang="ko-KR" sz="1400" dirty="0" err="1"/>
              <a:t>StartPage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);  //</a:t>
            </a:r>
            <a:r>
              <a:rPr lang="ko-KR" altLang="en-US" sz="1400" dirty="0"/>
              <a:t>프린터 드라이버에게 데이터를 받도록 준비시킨다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if (Result &lt;= 0) 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end;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</a:t>
            </a:r>
            <a:r>
              <a:rPr lang="ko-KR" altLang="en-US" sz="1400" dirty="0"/>
              <a:t>출력을 보낸다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xpage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GetDeviceCaps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, HORZRES);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ypage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GetDeviceCaps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, VERTRES);</a:t>
            </a:r>
          </a:p>
          <a:p>
            <a:r>
              <a:rPr lang="en-US" altLang="ko-KR" sz="1400" dirty="0"/>
              <a:t>	Rectangle(hPrtdc,0,0,xpage,ypage);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SetTextAlign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hPrtdc,TA_CENTER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TextOut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hPrtdc,xpage</a:t>
            </a:r>
            <a:r>
              <a:rPr lang="en-US" altLang="ko-KR" sz="1400" dirty="0"/>
              <a:t>/2,ypage/2,"Test String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",20);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</a:t>
            </a:r>
            <a:r>
              <a:rPr lang="ko-KR" altLang="en-US" sz="1400" dirty="0"/>
              <a:t>출력을 종료한다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Result=</a:t>
            </a:r>
            <a:r>
              <a:rPr lang="en-US" altLang="ko-KR" sz="1400" dirty="0" err="1"/>
              <a:t>EndPage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); // </a:t>
            </a:r>
            <a:r>
              <a:rPr lang="ko-KR" altLang="en-US" sz="1400" dirty="0"/>
              <a:t>한페이지의 출력을 마치고 새 용지를 </a:t>
            </a:r>
            <a:r>
              <a:rPr lang="ko-KR" altLang="en-US" sz="1400" dirty="0" err="1"/>
              <a:t>로드한다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if (Result &lt;= 0) 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end;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</a:t>
            </a:r>
            <a:r>
              <a:rPr lang="ko-KR" altLang="en-US" sz="1400" dirty="0"/>
              <a:t>인쇄 작업을 끝낸다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Result=</a:t>
            </a:r>
            <a:r>
              <a:rPr lang="en-US" altLang="ko-KR" sz="1400" dirty="0" err="1"/>
              <a:t>EndDoc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); //</a:t>
            </a:r>
            <a:r>
              <a:rPr lang="ko-KR" altLang="en-US" sz="1400" dirty="0"/>
              <a:t>인쇄 작업의 종료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if (Result &lt;= 0) 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end;</a:t>
            </a:r>
          </a:p>
          <a:p>
            <a:endParaRPr lang="en-US" altLang="ko-KR" sz="1400" dirty="0"/>
          </a:p>
          <a:p>
            <a:r>
              <a:rPr lang="en-US" altLang="ko-KR" sz="1400" dirty="0"/>
              <a:t>end: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pd.hDevMode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GlobalFree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pd.hDevMode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pd.hDevNames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GlobalFree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pd.hDevNames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DeleteDC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hPrtdc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return;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1282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643930"/>
            <a:ext cx="81826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LRESULT CALLBACK </a:t>
            </a:r>
            <a:r>
              <a:rPr lang="en-US" altLang="ko-KR" sz="1400" dirty="0" err="1"/>
              <a:t>WndProc</a:t>
            </a:r>
            <a:r>
              <a:rPr lang="en-US" altLang="ko-KR" sz="1400" dirty="0"/>
              <a:t>(HWND </a:t>
            </a:r>
            <a:r>
              <a:rPr lang="en-US" altLang="ko-KR" sz="1400" dirty="0" err="1"/>
              <a:t>hWnd,UINT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iMessage,WPARAM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wParam,LPARAM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lParam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HDC </a:t>
            </a:r>
            <a:r>
              <a:rPr lang="en-US" altLang="ko-KR" sz="1400" dirty="0" err="1"/>
              <a:t>hdc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PAINTSTRUCT </a:t>
            </a:r>
            <a:r>
              <a:rPr lang="en-US" altLang="ko-KR" sz="1400" dirty="0" err="1"/>
              <a:t>ps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TCHAR *</a:t>
            </a:r>
            <a:r>
              <a:rPr lang="en-US" altLang="ko-KR" sz="1400" dirty="0" err="1"/>
              <a:t>Mes</a:t>
            </a:r>
            <a:r>
              <a:rPr lang="en-US" altLang="ko-KR" sz="1400" dirty="0"/>
              <a:t>="</a:t>
            </a:r>
            <a:r>
              <a:rPr lang="ko-KR" altLang="en-US" sz="1400" dirty="0"/>
              <a:t>마우스 왼쪽 버튼을 누르면 인쇄를 시작합니다</a:t>
            </a:r>
            <a:r>
              <a:rPr lang="en-US" altLang="ko-KR" sz="1400" dirty="0"/>
              <a:t>";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switch (</a:t>
            </a:r>
            <a:r>
              <a:rPr lang="en-US" altLang="ko-KR" sz="1400" dirty="0" err="1"/>
              <a:t>iMessage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case WM_CREATE: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hWndMain</a:t>
            </a:r>
            <a:r>
              <a:rPr lang="en-US" altLang="ko-KR" sz="1400" dirty="0"/>
              <a:t>=</a:t>
            </a:r>
            <a:r>
              <a:rPr lang="en-US" altLang="ko-KR" sz="1400" dirty="0" err="1"/>
              <a:t>hWnd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return 0;</a:t>
            </a:r>
          </a:p>
          <a:p>
            <a:r>
              <a:rPr lang="en-US" altLang="ko-KR" sz="1400" dirty="0"/>
              <a:t>	case WM_LBUTTONDOWN:</a:t>
            </a:r>
          </a:p>
          <a:p>
            <a:r>
              <a:rPr lang="en-US" altLang="ko-KR" sz="1400" dirty="0"/>
              <a:t>		Print();</a:t>
            </a:r>
          </a:p>
          <a:p>
            <a:r>
              <a:rPr lang="en-US" altLang="ko-KR" sz="1400" dirty="0"/>
              <a:t>		return 0;</a:t>
            </a:r>
          </a:p>
          <a:p>
            <a:r>
              <a:rPr lang="en-US" altLang="ko-KR" sz="1400" dirty="0"/>
              <a:t>	case WM_PAINT: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hdc</a:t>
            </a:r>
            <a:r>
              <a:rPr lang="en-US" altLang="ko-KR" sz="1400" dirty="0"/>
              <a:t>=</a:t>
            </a:r>
            <a:r>
              <a:rPr lang="en-US" altLang="ko-KR" sz="1400" dirty="0" err="1"/>
              <a:t>BeginPaint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hWnd</a:t>
            </a:r>
            <a:r>
              <a:rPr lang="en-US" altLang="ko-KR" sz="1400" dirty="0"/>
              <a:t>,&amp;</a:t>
            </a:r>
            <a:r>
              <a:rPr lang="en-US" altLang="ko-KR" sz="1400" dirty="0" err="1"/>
              <a:t>ps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TextOut</a:t>
            </a:r>
            <a:r>
              <a:rPr lang="en-US" altLang="ko-KR" sz="1400" dirty="0"/>
              <a:t>(hdc,100,100,Mes,lstrlen(</a:t>
            </a:r>
            <a:r>
              <a:rPr lang="en-US" altLang="ko-KR" sz="1400" dirty="0" err="1"/>
              <a:t>Mes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EndPaint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hWnd</a:t>
            </a:r>
            <a:r>
              <a:rPr lang="en-US" altLang="ko-KR" sz="1400" dirty="0"/>
              <a:t>,&amp;</a:t>
            </a:r>
            <a:r>
              <a:rPr lang="en-US" altLang="ko-KR" sz="1400" dirty="0" err="1"/>
              <a:t>ps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return 0;</a:t>
            </a:r>
          </a:p>
          <a:p>
            <a:r>
              <a:rPr lang="en-US" altLang="ko-KR" sz="1400" dirty="0"/>
              <a:t>	case WM_DESTROY: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PostQuitMessage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/>
              <a:t>		return 0;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return(</a:t>
            </a:r>
            <a:r>
              <a:rPr lang="en-US" altLang="ko-KR" sz="1400" dirty="0" err="1"/>
              <a:t>DefWindowProc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hWnd,iMessage,wParam,lParam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821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레지스트리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프로그램의 설정 정보를 저장하는 방법은 </a:t>
            </a:r>
            <a:r>
              <a:rPr lang="en-US" altLang="ko-KR" dirty="0"/>
              <a:t>INI </a:t>
            </a:r>
            <a:r>
              <a:rPr lang="ko-KR" altLang="en-US" dirty="0"/>
              <a:t>파일을 사용하는 것과 레지스트리를 사용하는 방법이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저장되는 정보는 사용자 신상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사용자의 설정</a:t>
            </a:r>
            <a:r>
              <a:rPr lang="en-US" altLang="ko-KR" dirty="0"/>
              <a:t>, </a:t>
            </a:r>
            <a:r>
              <a:rPr lang="ko-KR" altLang="en-US" dirty="0"/>
              <a:t>최근 연 파일 목록</a:t>
            </a:r>
            <a:r>
              <a:rPr lang="en-US" altLang="ko-KR" dirty="0"/>
              <a:t>, </a:t>
            </a:r>
            <a:r>
              <a:rPr lang="ko-KR" altLang="en-US" dirty="0"/>
              <a:t>설치 관련 정보 및 기타 정보이다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INI </a:t>
            </a:r>
            <a:r>
              <a:rPr lang="ko-KR" altLang="en-US" dirty="0"/>
              <a:t>파일의 사용예는 </a:t>
            </a:r>
            <a:r>
              <a:rPr lang="en-US" altLang="ko-KR" dirty="0"/>
              <a:t>Window </a:t>
            </a:r>
            <a:r>
              <a:rPr lang="ko-KR" altLang="en-US" dirty="0"/>
              <a:t>디렉토리의 </a:t>
            </a:r>
            <a:r>
              <a:rPr lang="en-US" altLang="ko-KR" dirty="0"/>
              <a:t>Win.ini  System.ini </a:t>
            </a:r>
            <a:r>
              <a:rPr lang="ko-KR" altLang="en-US" dirty="0"/>
              <a:t>파일등이다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[ INI </a:t>
            </a:r>
            <a:r>
              <a:rPr lang="ko-KR" altLang="en-US" dirty="0"/>
              <a:t>파일의 단점 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- INI </a:t>
            </a:r>
            <a:r>
              <a:rPr lang="ko-KR" altLang="en-US" dirty="0"/>
              <a:t>파일은 텍스트 형태이므로 사용자가 임의로 조작이 가능하다</a:t>
            </a:r>
            <a:endParaRPr lang="en-US" altLang="ko-KR" dirty="0"/>
          </a:p>
          <a:p>
            <a:r>
              <a:rPr lang="en-US" altLang="ko-KR" dirty="0"/>
              <a:t>    - INI </a:t>
            </a:r>
            <a:r>
              <a:rPr lang="ko-KR" altLang="en-US" dirty="0"/>
              <a:t>파일의 숫자가 많아지면 관리가 어렵다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손상되면 복구가 불가하다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사용자별로 별도의 파일을 만들어서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3501714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레지스트리에 내가 생성한 윈도우의 정보를 기록하고</a:t>
            </a:r>
            <a:r>
              <a:rPr lang="en-US" altLang="ko-KR" dirty="0"/>
              <a:t>, </a:t>
            </a:r>
            <a:r>
              <a:rPr lang="ko-KR" altLang="en-US" dirty="0"/>
              <a:t>활용하는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70" y="767041"/>
            <a:ext cx="84249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windows.h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LRESULT CALLBACK 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(HWND,UINT,WPARAM,LPARAM);</a:t>
            </a:r>
          </a:p>
          <a:p>
            <a:r>
              <a:rPr lang="en-US" altLang="ko-KR" sz="1000" dirty="0"/>
              <a:t>HINSTANCE </a:t>
            </a:r>
            <a:r>
              <a:rPr lang="en-US" altLang="ko-KR" sz="1000" dirty="0" err="1"/>
              <a:t>g_hInst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HWND </a:t>
            </a:r>
            <a:r>
              <a:rPr lang="en-US" altLang="ko-KR" sz="1000" dirty="0" err="1"/>
              <a:t>hWndMain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LPCTSTR </a:t>
            </a:r>
            <a:r>
              <a:rPr lang="en-US" altLang="ko-KR" sz="1000" dirty="0" err="1"/>
              <a:t>lpszClass</a:t>
            </a:r>
            <a:r>
              <a:rPr lang="en-US" altLang="ko-KR" sz="1000" dirty="0"/>
              <a:t>=TEXT("Registry");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APIENTRY </a:t>
            </a:r>
            <a:r>
              <a:rPr lang="en-US" altLang="ko-KR" sz="1000" dirty="0" err="1"/>
              <a:t>WinMain</a:t>
            </a:r>
            <a:r>
              <a:rPr lang="en-US" altLang="ko-KR" sz="1000" dirty="0"/>
              <a:t>(HINSTANCE </a:t>
            </a:r>
            <a:r>
              <a:rPr lang="en-US" altLang="ko-KR" sz="1000" dirty="0" err="1"/>
              <a:t>hInstance,HINSTANCE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hPrevInstance</a:t>
            </a:r>
            <a:endParaRPr lang="en-US" altLang="ko-KR" sz="1000" dirty="0"/>
          </a:p>
          <a:p>
            <a:r>
              <a:rPr lang="en-US" altLang="ko-KR" sz="1000" dirty="0"/>
              <a:t>	  ,LPSTR </a:t>
            </a:r>
            <a:r>
              <a:rPr lang="en-US" altLang="ko-KR" sz="1000" dirty="0" err="1"/>
              <a:t>lpszCmdParam,int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nCmdShow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HWND 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MSG Message;</a:t>
            </a:r>
          </a:p>
          <a:p>
            <a:r>
              <a:rPr lang="en-US" altLang="ko-KR" sz="1000" dirty="0"/>
              <a:t>	WNDCLASS </a:t>
            </a:r>
            <a:r>
              <a:rPr lang="en-US" altLang="ko-KR" sz="1000" dirty="0" err="1"/>
              <a:t>WndClass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g_hInst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hInstance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WndClass.cbClsExtra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WndClass.cbWndExtra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WndClass.hbrBackground</a:t>
            </a:r>
            <a:r>
              <a:rPr lang="en-US" altLang="ko-KR" sz="1000" dirty="0"/>
              <a:t>=(HBRUSH)(COLOR_WINDOW+1);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WndClass.hCursor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LoadCursor</a:t>
            </a:r>
            <a:r>
              <a:rPr lang="en-US" altLang="ko-KR" sz="1000" dirty="0"/>
              <a:t>(NULL,IDC_ARROW);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WndClass.hIcon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LoadIcon</a:t>
            </a:r>
            <a:r>
              <a:rPr lang="en-US" altLang="ko-KR" sz="1000" dirty="0"/>
              <a:t>(NULL,IDI_APPLICATION);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hInstance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WndClass.lpfnWndProc</a:t>
            </a:r>
            <a:r>
              <a:rPr lang="en-US" altLang="ko-KR" sz="1000" dirty="0"/>
              <a:t>=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WndClass.lpszClassName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lpszClass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WndClass.lpszMenuName</a:t>
            </a:r>
            <a:r>
              <a:rPr lang="en-US" altLang="ko-KR" sz="1000" dirty="0"/>
              <a:t>=NULL;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WndClass.style</a:t>
            </a:r>
            <a:r>
              <a:rPr lang="en-US" altLang="ko-KR" sz="1000" dirty="0"/>
              <a:t>=CS_HREDRAW | CS_VREDRAW;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RegisterClass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WndClass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CreateWindow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lpszClass,lpszClass,WS_OVERLAPPEDWINDOW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		CW_USEDEFAULT,CW_USEDEFAULT,CW_USEDEFAULT,CW_USEDEFAULT,</a:t>
            </a:r>
          </a:p>
          <a:p>
            <a:r>
              <a:rPr lang="en-US" altLang="ko-KR" sz="1000" dirty="0"/>
              <a:t>		NULL,(HMENU)</a:t>
            </a:r>
            <a:r>
              <a:rPr lang="en-US" altLang="ko-KR" sz="1000" dirty="0" err="1"/>
              <a:t>NULL,hInstance,NULL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ShowWindow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hWnd,nCmdShow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GetMessage</a:t>
            </a:r>
            <a:r>
              <a:rPr lang="en-US" altLang="ko-KR" sz="1000" dirty="0"/>
              <a:t>(&amp;Message,NULL,0,0)) 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TranslateMessage</a:t>
            </a:r>
            <a:r>
              <a:rPr lang="en-US" altLang="ko-KR" sz="1000" dirty="0"/>
              <a:t>(&amp;Message);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DispatchMessage</a:t>
            </a:r>
            <a:r>
              <a:rPr lang="en-US" altLang="ko-KR" sz="1000" dirty="0"/>
              <a:t>(&amp;Message);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Message.wParam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238" y="1700808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프로그램을 수행하면 윈도우가 열리고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윈도우의 사이즈를 변경한 후에</a:t>
            </a:r>
            <a:endParaRPr lang="en-US" altLang="ko-KR" sz="1400" dirty="0"/>
          </a:p>
          <a:p>
            <a:r>
              <a:rPr lang="ko-KR" altLang="en-US" sz="1400" dirty="0"/>
              <a:t>종료한 다음</a:t>
            </a:r>
            <a:r>
              <a:rPr lang="en-US" altLang="ko-KR" sz="1400" dirty="0"/>
              <a:t>, </a:t>
            </a:r>
            <a:r>
              <a:rPr lang="ko-KR" altLang="en-US" sz="1400" dirty="0"/>
              <a:t>다시 수행하면</a:t>
            </a:r>
            <a:endParaRPr lang="en-US" altLang="ko-KR" sz="1400" dirty="0"/>
          </a:p>
          <a:p>
            <a:r>
              <a:rPr lang="ko-KR" altLang="en-US" sz="1400" dirty="0"/>
              <a:t>이전에 변경한 사이즈로</a:t>
            </a:r>
            <a:endParaRPr lang="en-US" altLang="ko-KR" sz="1400" dirty="0"/>
          </a:p>
          <a:p>
            <a:r>
              <a:rPr lang="ko-KR" altLang="en-US" sz="1400" dirty="0"/>
              <a:t>윈도가 열리게 된다</a:t>
            </a:r>
          </a:p>
        </p:txBody>
      </p:sp>
    </p:spTree>
    <p:extLst>
      <p:ext uri="{BB962C8B-B14F-4D97-AF65-F5344CB8AC3E}">
        <p14:creationId xmlns:p14="http://schemas.microsoft.com/office/powerpoint/2010/main" val="511185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레지스트리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70" y="767041"/>
            <a:ext cx="842493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LRESULT CALLBACK 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(HWND </a:t>
            </a:r>
            <a:r>
              <a:rPr lang="en-US" altLang="ko-KR" sz="1000" dirty="0" err="1"/>
              <a:t>hWnd,UINT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iMessage,WPARAM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wParam,LPARAM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lParam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RECT </a:t>
            </a:r>
            <a:r>
              <a:rPr lang="en-US" altLang="ko-KR" sz="1000" dirty="0" err="1"/>
              <a:t>rt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HKEY key;</a:t>
            </a:r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dwDisp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DWORD Size;</a:t>
            </a:r>
          </a:p>
          <a:p>
            <a:r>
              <a:rPr lang="en-US" altLang="ko-KR" sz="1000" dirty="0"/>
              <a:t>	switch (</a:t>
            </a:r>
            <a:r>
              <a:rPr lang="en-US" altLang="ko-KR" sz="1000" dirty="0" err="1"/>
              <a:t>iMessage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	case WM_CREATE: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RegCreateKeyEx</a:t>
            </a:r>
            <a:r>
              <a:rPr lang="en-US" altLang="ko-KR" sz="1000" dirty="0"/>
              <a:t>(HKEY_CURRENT_USER,     //</a:t>
            </a:r>
            <a:r>
              <a:rPr lang="ko-KR" altLang="en-US" sz="1000" dirty="0"/>
              <a:t>새로 만들어지는 키의 부모키를 설정한다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/>
              <a:t>"Software\\</a:t>
            </a:r>
            <a:r>
              <a:rPr lang="en-US" altLang="ko-KR" sz="1000" dirty="0" err="1"/>
              <a:t>MiyoungSoft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RegiTest</a:t>
            </a:r>
            <a:r>
              <a:rPr lang="en-US" altLang="ko-KR" sz="1000" dirty="0"/>
              <a:t>\\Position", //</a:t>
            </a:r>
            <a:r>
              <a:rPr lang="ko-KR" altLang="en-US" sz="1000" dirty="0"/>
              <a:t>새로 만들어지는 서브키를 설정한다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/>
              <a:t>0,NULL,</a:t>
            </a:r>
          </a:p>
          <a:p>
            <a:r>
              <a:rPr lang="en-US" altLang="ko-KR" sz="1000" dirty="0"/>
              <a:t>			REG_OPTION_NON_VOLATILE,  //</a:t>
            </a:r>
            <a:r>
              <a:rPr lang="ko-KR" altLang="en-US" sz="1000" dirty="0"/>
              <a:t>레지스트리에 저장되는 정보는 파일에 영구 저장된다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/>
              <a:t>KEY_ALL_ACCESS,    //</a:t>
            </a:r>
            <a:r>
              <a:rPr lang="ko-KR" altLang="en-US" sz="1000" dirty="0"/>
              <a:t>생성된 </a:t>
            </a:r>
            <a:r>
              <a:rPr lang="ko-KR" altLang="en-US" sz="1000" dirty="0" err="1"/>
              <a:t>카의</a:t>
            </a:r>
            <a:r>
              <a:rPr lang="ko-KR" altLang="en-US" sz="1000" dirty="0"/>
              <a:t> 보안속성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/>
              <a:t>NULL,&amp;key,&amp;</a:t>
            </a:r>
            <a:r>
              <a:rPr lang="en-US" altLang="ko-KR" sz="1000" dirty="0" err="1"/>
              <a:t>dwDisp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Size=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(LONG);</a:t>
            </a:r>
          </a:p>
          <a:p>
            <a:r>
              <a:rPr lang="en-US" altLang="ko-KR" sz="1000" dirty="0"/>
              <a:t>		if (</a:t>
            </a:r>
            <a:r>
              <a:rPr lang="en-US" altLang="ko-KR" sz="1000" dirty="0" err="1"/>
              <a:t>RegQueryValueEx</a:t>
            </a:r>
            <a:r>
              <a:rPr lang="en-US" altLang="ko-KR" sz="1000" dirty="0"/>
              <a:t>(key, "Left", 0, NULL,(LPBYTE)&amp;</a:t>
            </a:r>
            <a:r>
              <a:rPr lang="en-US" altLang="ko-KR" sz="1000" dirty="0" err="1"/>
              <a:t>rt.left</a:t>
            </a:r>
            <a:r>
              <a:rPr lang="en-US" altLang="ko-KR" sz="1000" dirty="0"/>
              <a:t>, &amp;Size)</a:t>
            </a:r>
          </a:p>
          <a:p>
            <a:r>
              <a:rPr lang="en-US" altLang="ko-KR" sz="1000" dirty="0"/>
              <a:t>			!=ERROR_SUCCESS) //</a:t>
            </a:r>
            <a:r>
              <a:rPr lang="ko-KR" altLang="en-US" sz="1000" dirty="0"/>
              <a:t>레지스트리에서 </a:t>
            </a:r>
            <a:r>
              <a:rPr lang="ko-KR" altLang="en-US" sz="1000" dirty="0" err="1"/>
              <a:t>필요값을</a:t>
            </a:r>
            <a:r>
              <a:rPr lang="ko-KR" altLang="en-US" sz="1000" dirty="0"/>
              <a:t> 얻어온다</a:t>
            </a:r>
          </a:p>
          <a:p>
            <a:r>
              <a:rPr lang="ko-KR" altLang="en-US" sz="1000" dirty="0"/>
              <a:t>			</a:t>
            </a:r>
            <a:r>
              <a:rPr lang="en-US" altLang="ko-KR" sz="1000" dirty="0" err="1"/>
              <a:t>rt.left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	Size=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(LONG);</a:t>
            </a:r>
          </a:p>
          <a:p>
            <a:r>
              <a:rPr lang="en-US" altLang="ko-KR" sz="1000" dirty="0"/>
              <a:t>		if (</a:t>
            </a:r>
            <a:r>
              <a:rPr lang="en-US" altLang="ko-KR" sz="1000" dirty="0" err="1"/>
              <a:t>RegQueryValueEx</a:t>
            </a:r>
            <a:r>
              <a:rPr lang="en-US" altLang="ko-KR" sz="1000" dirty="0"/>
              <a:t>(key, "Top", 0, NULL,(LPBYTE)&amp;</a:t>
            </a:r>
            <a:r>
              <a:rPr lang="en-US" altLang="ko-KR" sz="1000" dirty="0" err="1"/>
              <a:t>rt.top</a:t>
            </a:r>
            <a:r>
              <a:rPr lang="en-US" altLang="ko-KR" sz="1000" dirty="0"/>
              <a:t>, &amp;Size)</a:t>
            </a:r>
          </a:p>
          <a:p>
            <a:r>
              <a:rPr lang="en-US" altLang="ko-KR" sz="1000" dirty="0"/>
              <a:t>			!=ERROR_SUCCESS)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rt.top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	Size=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(LONG);</a:t>
            </a:r>
          </a:p>
          <a:p>
            <a:r>
              <a:rPr lang="en-US" altLang="ko-KR" sz="1000" dirty="0"/>
              <a:t>		if (</a:t>
            </a:r>
            <a:r>
              <a:rPr lang="en-US" altLang="ko-KR" sz="1000" dirty="0" err="1"/>
              <a:t>RegQueryValueEx</a:t>
            </a:r>
            <a:r>
              <a:rPr lang="en-US" altLang="ko-KR" sz="1000" dirty="0"/>
              <a:t>(key, "Right", 0, NULL,(LPBYTE)&amp;</a:t>
            </a:r>
            <a:r>
              <a:rPr lang="en-US" altLang="ko-KR" sz="1000" dirty="0" err="1"/>
              <a:t>rt.right</a:t>
            </a:r>
            <a:r>
              <a:rPr lang="en-US" altLang="ko-KR" sz="1000" dirty="0"/>
              <a:t>, &amp;Size)</a:t>
            </a:r>
          </a:p>
          <a:p>
            <a:r>
              <a:rPr lang="en-US" altLang="ko-KR" sz="1000" dirty="0"/>
              <a:t>			!=ERROR_SUCCESS)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rt.right</a:t>
            </a:r>
            <a:r>
              <a:rPr lang="en-US" altLang="ko-KR" sz="1000" dirty="0"/>
              <a:t>=100;</a:t>
            </a:r>
          </a:p>
          <a:p>
            <a:r>
              <a:rPr lang="en-US" altLang="ko-KR" sz="1000" dirty="0"/>
              <a:t>		Size=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(LONG);</a:t>
            </a:r>
          </a:p>
          <a:p>
            <a:r>
              <a:rPr lang="en-US" altLang="ko-KR" sz="1000" dirty="0"/>
              <a:t>		if (</a:t>
            </a:r>
            <a:r>
              <a:rPr lang="en-US" altLang="ko-KR" sz="1000" dirty="0" err="1"/>
              <a:t>RegQueryValueEx</a:t>
            </a:r>
            <a:r>
              <a:rPr lang="en-US" altLang="ko-KR" sz="1000" dirty="0"/>
              <a:t>(key, "Bottom", 0, NULL,(LPBYTE)&amp;</a:t>
            </a:r>
            <a:r>
              <a:rPr lang="en-US" altLang="ko-KR" sz="1000" dirty="0" err="1"/>
              <a:t>rt.bottom</a:t>
            </a:r>
            <a:r>
              <a:rPr lang="en-US" altLang="ko-KR" sz="1000" dirty="0"/>
              <a:t>, &amp;Size)</a:t>
            </a:r>
          </a:p>
          <a:p>
            <a:r>
              <a:rPr lang="en-US" altLang="ko-KR" sz="1000" dirty="0"/>
              <a:t>			!=ERROR_SUCCESS)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rt.bottom</a:t>
            </a:r>
            <a:r>
              <a:rPr lang="en-US" altLang="ko-KR" sz="1000" dirty="0"/>
              <a:t>=100;;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RegCloseKey</a:t>
            </a:r>
            <a:r>
              <a:rPr lang="en-US" altLang="ko-KR" sz="1000" dirty="0"/>
              <a:t>(key);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MoveWindow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rt.left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rt.top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rt.right-rt.left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		</a:t>
            </a:r>
            <a:r>
              <a:rPr lang="en-US" altLang="ko-KR" sz="1000" dirty="0" err="1"/>
              <a:t>rt.bottom-rt.top</a:t>
            </a:r>
            <a:r>
              <a:rPr lang="en-US" altLang="ko-KR" sz="1000" dirty="0"/>
              <a:t>, TRUE);</a:t>
            </a:r>
          </a:p>
          <a:p>
            <a:r>
              <a:rPr lang="en-US" altLang="ko-KR" sz="1000" dirty="0"/>
              <a:t>		return 0;</a:t>
            </a:r>
          </a:p>
          <a:p>
            <a:r>
              <a:rPr lang="en-US" altLang="ko-KR" sz="1000" dirty="0"/>
              <a:t>	case WM_DESTROY: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RegCreateKeyEx</a:t>
            </a:r>
            <a:r>
              <a:rPr lang="en-US" altLang="ko-KR" sz="1000" dirty="0"/>
              <a:t>(HKEY_CURRENT_USER, </a:t>
            </a:r>
          </a:p>
          <a:p>
            <a:r>
              <a:rPr lang="en-US" altLang="ko-KR" sz="1000" dirty="0"/>
              <a:t>			"Software\\</a:t>
            </a:r>
            <a:r>
              <a:rPr lang="en-US" altLang="ko-KR" sz="1000" dirty="0" err="1"/>
              <a:t>MiyoungSoft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RegiTest</a:t>
            </a:r>
            <a:r>
              <a:rPr lang="en-US" altLang="ko-KR" sz="1000" dirty="0"/>
              <a:t>\\Position",0,NULL,</a:t>
            </a:r>
          </a:p>
          <a:p>
            <a:r>
              <a:rPr lang="en-US" altLang="ko-KR" sz="1000" dirty="0"/>
              <a:t>			REG_OPTION_NON_VOLATILE, KEY_ALL_ACCESS,NULL,&amp;key,&amp;</a:t>
            </a:r>
            <a:r>
              <a:rPr lang="en-US" altLang="ko-KR" sz="1000" dirty="0" err="1"/>
              <a:t>dwDisp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GetWindowRect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rt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RegSetValueEx</a:t>
            </a:r>
            <a:r>
              <a:rPr lang="en-US" altLang="ko-KR" sz="1000" dirty="0"/>
              <a:t>(key, "Left",0,REG_DWORD,(LPBYTE)&amp;</a:t>
            </a:r>
            <a:r>
              <a:rPr lang="en-US" altLang="ko-KR" sz="1000" dirty="0" err="1"/>
              <a:t>rt.left,sizeof</a:t>
            </a:r>
            <a:r>
              <a:rPr lang="en-US" altLang="ko-KR" sz="1000" dirty="0"/>
              <a:t>(LONG)); //</a:t>
            </a:r>
            <a:r>
              <a:rPr lang="ko-KR" altLang="en-US" sz="1000" dirty="0"/>
              <a:t>레지스트리에 </a:t>
            </a:r>
            <a:r>
              <a:rPr lang="ko-KR" altLang="en-US" sz="1000" dirty="0" err="1"/>
              <a:t>필요값을</a:t>
            </a:r>
            <a:r>
              <a:rPr lang="ko-KR" altLang="en-US" sz="1000" dirty="0"/>
              <a:t> 설정한다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 err="1"/>
              <a:t>RegSetValueEx</a:t>
            </a:r>
            <a:r>
              <a:rPr lang="en-US" altLang="ko-KR" sz="1000" dirty="0"/>
              <a:t>(key, "Top",0,REG_DWORD,(LPBYTE)&amp;</a:t>
            </a:r>
            <a:r>
              <a:rPr lang="en-US" altLang="ko-KR" sz="1000" dirty="0" err="1"/>
              <a:t>rt.top,sizeof</a:t>
            </a:r>
            <a:r>
              <a:rPr lang="en-US" altLang="ko-KR" sz="1000" dirty="0"/>
              <a:t>(LONG));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RegSetValueEx</a:t>
            </a:r>
            <a:r>
              <a:rPr lang="en-US" altLang="ko-KR" sz="1000" dirty="0"/>
              <a:t>(key, "Right",0,REG_DWORD,(LPBYTE)&amp;</a:t>
            </a:r>
            <a:r>
              <a:rPr lang="en-US" altLang="ko-KR" sz="1000" dirty="0" err="1"/>
              <a:t>rt.right,sizeof</a:t>
            </a:r>
            <a:r>
              <a:rPr lang="en-US" altLang="ko-KR" sz="1000" dirty="0"/>
              <a:t>(LONG));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RegSetValueEx</a:t>
            </a:r>
            <a:r>
              <a:rPr lang="en-US" altLang="ko-KR" sz="1000" dirty="0"/>
              <a:t>(key, "Bottom",0,REG_DWORD,(LPBYTE)&amp;</a:t>
            </a:r>
            <a:r>
              <a:rPr lang="en-US" altLang="ko-KR" sz="1000" dirty="0" err="1"/>
              <a:t>rt.bottom,sizeof</a:t>
            </a:r>
            <a:r>
              <a:rPr lang="en-US" altLang="ko-KR" sz="1000" dirty="0"/>
              <a:t>(LONG));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RegCloseKey</a:t>
            </a:r>
            <a:r>
              <a:rPr lang="en-US" altLang="ko-KR" sz="1000" dirty="0"/>
              <a:t>(key);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PostQuitMessage</a:t>
            </a:r>
            <a:r>
              <a:rPr lang="en-US" altLang="ko-KR" sz="1000" dirty="0"/>
              <a:t>(0);</a:t>
            </a:r>
          </a:p>
          <a:p>
            <a:r>
              <a:rPr lang="en-US" altLang="ko-KR" sz="1000" dirty="0"/>
              <a:t>		return 0;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return(</a:t>
            </a:r>
            <a:r>
              <a:rPr lang="en-US" altLang="ko-KR" sz="1000" dirty="0" err="1"/>
              <a:t>DefWindowProc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hWnd,iMessage,wParam,lParam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0311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18" y="801617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컴퓨터에서 문자를 다루기 위하여 문자와 숫자의 대응 관계를 정의한 체계가 문자 코드이다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/>
              <a:t>[ASCII </a:t>
            </a:r>
            <a:r>
              <a:rPr lang="ko-KR" altLang="en-US" sz="1600" dirty="0"/>
              <a:t>코드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/>
              <a:t>7</a:t>
            </a:r>
            <a:r>
              <a:rPr lang="ko-KR" altLang="en-US" sz="1600" dirty="0"/>
              <a:t>비트 크기로 영문자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기호를 대응시킨 문자 코드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     </a:t>
            </a:r>
            <a:r>
              <a:rPr lang="ko-KR" altLang="en-US" sz="1600" dirty="0" err="1">
                <a:sym typeface="Wingdings" panose="05000000000000000000" pitchFamily="2" charset="2"/>
              </a:rPr>
              <a:t>한바이트로</a:t>
            </a:r>
            <a:r>
              <a:rPr lang="ko-KR" altLang="en-US" sz="1600" dirty="0">
                <a:sym typeface="Wingdings" panose="05000000000000000000" pitchFamily="2" charset="2"/>
              </a:rPr>
              <a:t> 한 문자를 표현하므로 이런 문자 코드를 </a:t>
            </a:r>
            <a:r>
              <a:rPr lang="en-US" altLang="ko-KR" sz="1600" dirty="0">
                <a:sym typeface="Wingdings" panose="05000000000000000000" pitchFamily="2" charset="2"/>
              </a:rPr>
              <a:t>SBCS(Single Byte Character Set)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        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sym typeface="Wingdings" panose="05000000000000000000" pitchFamily="2" charset="2"/>
              </a:rPr>
              <a:t>ASCII </a:t>
            </a:r>
            <a:r>
              <a:rPr lang="ko-KR" altLang="en-US" sz="1600" dirty="0">
                <a:sym typeface="Wingdings" panose="05000000000000000000" pitchFamily="2" charset="2"/>
              </a:rPr>
              <a:t>코드는 서양의 다른 문자나 동양의 문자를 표현하기에 용량이 부족하다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그래서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   문자 하나를 표현하기 위하여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바이트를 사용하는 체계가 도입되었다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 DBCS(Double Byte Character Set)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       : </a:t>
            </a:r>
            <a:r>
              <a:rPr lang="ko-KR" altLang="en-US" sz="1600" dirty="0">
                <a:sym typeface="Wingdings" panose="05000000000000000000" pitchFamily="2" charset="2"/>
              </a:rPr>
              <a:t>영문 기호는 </a:t>
            </a:r>
            <a:r>
              <a:rPr lang="en-US" altLang="ko-KR" sz="1600" dirty="0"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sym typeface="Wingdings" panose="05000000000000000000" pitchFamily="2" charset="2"/>
              </a:rPr>
              <a:t>비트로 표현하고 한글은 </a:t>
            </a:r>
            <a:r>
              <a:rPr lang="en-US" altLang="ko-KR" sz="1600" dirty="0">
                <a:sym typeface="Wingdings" panose="05000000000000000000" pitchFamily="2" charset="2"/>
              </a:rPr>
              <a:t>16</a:t>
            </a:r>
            <a:r>
              <a:rPr lang="ko-KR" altLang="en-US" sz="1600" dirty="0">
                <a:sym typeface="Wingdings" panose="05000000000000000000" pitchFamily="2" charset="2"/>
              </a:rPr>
              <a:t>비트로 표현한다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그래서 </a:t>
            </a:r>
            <a:r>
              <a:rPr lang="en-US" altLang="ko-KR" sz="1600" dirty="0">
                <a:sym typeface="Wingdings" panose="05000000000000000000" pitchFamily="2" charset="2"/>
              </a:rPr>
              <a:t>MBCS(Multi ~)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         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    (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“</a:t>
            </a:r>
            <a:r>
              <a:rPr lang="ko-KR" altLang="en-US" sz="1600" dirty="0" err="1">
                <a:sym typeface="Wingdings" panose="05000000000000000000" pitchFamily="2" charset="2"/>
              </a:rPr>
              <a:t>럭키</a:t>
            </a:r>
            <a:r>
              <a:rPr lang="en-US" altLang="ko-KR" sz="1600" dirty="0">
                <a:sym typeface="Wingdings" panose="05000000000000000000" pitchFamily="2" charset="2"/>
              </a:rPr>
              <a:t>Seoul”</a:t>
            </a:r>
            <a:r>
              <a:rPr lang="ko-KR" altLang="en-US" sz="1600" dirty="0">
                <a:sym typeface="Wingdings" panose="05000000000000000000" pitchFamily="2" charset="2"/>
              </a:rPr>
              <a:t>문자열은 메모리상에 다음과 같이 표시된다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ym typeface="Wingdings" panose="05000000000000000000" pitchFamily="2" charset="2"/>
              </a:rPr>
              <a:t>문자의 숫자나 앞의 문자를 확인하고 싶은 경우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처음 부터 읽어와야 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ym typeface="Wingdings" panose="05000000000000000000" pitchFamily="2" charset="2"/>
              </a:rPr>
              <a:t>각 나라 문자에 대한 정확한 매핑이 필요하다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중국어 윈도우에서는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 err="1">
                <a:sym typeface="Wingdings" panose="05000000000000000000" pitchFamily="2" charset="2"/>
              </a:rPr>
              <a:t>럭키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라는 글자는 중국어 글자로 대체될 것이다</a:t>
            </a:r>
            <a:r>
              <a:rPr lang="en-US" altLang="ko-KR" sz="1600" dirty="0">
                <a:sym typeface="Wingdings" panose="05000000000000000000" pitchFamily="2" charset="2"/>
              </a:rPr>
              <a:t>.        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50778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1770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0282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634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4690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4045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274" y="466661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09786" y="4653136"/>
            <a:ext cx="50405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5237" y="4725144"/>
            <a:ext cx="7554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30372" y="4680500"/>
            <a:ext cx="7554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515530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유니코드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DBCS</a:t>
            </a:r>
            <a:r>
              <a:rPr lang="ko-KR" altLang="en-US" dirty="0"/>
              <a:t>가 가지는 단점을 극복하고자 하나의 문자코드로 전 세계의 모든 문자를</a:t>
            </a:r>
            <a:endParaRPr lang="en-US" altLang="ko-KR" dirty="0"/>
          </a:p>
          <a:p>
            <a:r>
              <a:rPr lang="ko-KR" altLang="en-US" dirty="0"/>
              <a:t>표현하고자 만들어진 코드체계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모든 문자는 </a:t>
            </a:r>
            <a:r>
              <a:rPr lang="en-US" altLang="ko-KR" dirty="0"/>
              <a:t>16</a:t>
            </a:r>
            <a:r>
              <a:rPr lang="ko-KR" altLang="en-US" dirty="0"/>
              <a:t>비트로 표현한다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각 국가별로 코드 영역이 구분되므로 별도의 컴파일이 필요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유니코드를 실제 적용을 위해 변형하는 것이 </a:t>
            </a:r>
            <a:r>
              <a:rPr lang="en-US" altLang="ko-KR" dirty="0"/>
              <a:t>UTF(UCS Transformation Format)</a:t>
            </a:r>
            <a:r>
              <a:rPr lang="ko-KR" altLang="en-US" dirty="0"/>
              <a:t>이며</a:t>
            </a:r>
            <a:r>
              <a:rPr lang="en-US" altLang="ko-KR" dirty="0"/>
              <a:t>, UTF-1, UTF-7, UTF-8, UTF-16,, UTF-32 </a:t>
            </a:r>
            <a:r>
              <a:rPr lang="ko-KR" altLang="en-US" dirty="0"/>
              <a:t>등이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UTF-16 : </a:t>
            </a:r>
            <a:r>
              <a:rPr lang="ko-KR" altLang="en-US" dirty="0"/>
              <a:t>중국어의 표현에 </a:t>
            </a:r>
            <a:r>
              <a:rPr lang="en-US" altLang="ko-KR" dirty="0"/>
              <a:t>16</a:t>
            </a:r>
            <a:r>
              <a:rPr lang="ko-KR" altLang="en-US" dirty="0"/>
              <a:t>비트가 부족하므로</a:t>
            </a:r>
            <a:r>
              <a:rPr lang="en-US" altLang="ko-KR" dirty="0"/>
              <a:t>, </a:t>
            </a:r>
            <a:r>
              <a:rPr lang="ko-KR" altLang="en-US" dirty="0" err="1"/>
              <a:t>서로게이트</a:t>
            </a:r>
            <a:r>
              <a:rPr lang="en-US" altLang="ko-KR" dirty="0"/>
              <a:t>(Surrogate)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이용하여 표현하는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UTF-8 : </a:t>
            </a:r>
            <a:r>
              <a:rPr lang="ko-KR" altLang="en-US" dirty="0"/>
              <a:t>유니코드를 사용하는 영어권 사람을 위한 변형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8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유니코드 문자열을 출력하는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617989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#define UNICODE  //</a:t>
            </a:r>
            <a:r>
              <a:rPr lang="ko-KR" altLang="en-US" sz="1000" dirty="0"/>
              <a:t>유니코드를 사용한다는 의미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windows.h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LRESULT CALLBACK 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(HWND,UINT,WPARAM,LPARAM);</a:t>
            </a:r>
          </a:p>
          <a:p>
            <a:r>
              <a:rPr lang="en-US" altLang="ko-KR" sz="1000" dirty="0"/>
              <a:t>HINSTANCE </a:t>
            </a:r>
            <a:r>
              <a:rPr lang="en-US" altLang="ko-KR" sz="1000" dirty="0" err="1"/>
              <a:t>g_hInst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HWND </a:t>
            </a:r>
            <a:r>
              <a:rPr lang="en-US" altLang="ko-KR" sz="1000" dirty="0" err="1"/>
              <a:t>hWndMain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wchar_t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lpszClass</a:t>
            </a:r>
            <a:r>
              <a:rPr lang="en-US" altLang="ko-KR" sz="1000" dirty="0"/>
              <a:t>=L"UniTest1";//</a:t>
            </a:r>
            <a:r>
              <a:rPr lang="ko-KR" altLang="en-US" sz="1000" dirty="0"/>
              <a:t>유니코드임을 의미 </a:t>
            </a:r>
            <a:r>
              <a:rPr lang="en-US" altLang="ko-KR" sz="1000" dirty="0" err="1"/>
              <a:t>wchar_t</a:t>
            </a:r>
            <a:r>
              <a:rPr lang="en-US" altLang="ko-KR" sz="1000" dirty="0"/>
              <a:t>,  L </a:t>
            </a:r>
            <a:r>
              <a:rPr lang="ko-KR" altLang="en-US" sz="1000" dirty="0"/>
              <a:t>주의 할 것</a:t>
            </a:r>
            <a:r>
              <a:rPr lang="en-US" altLang="ko-KR" sz="1000" dirty="0"/>
              <a:t>!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APIENTRY </a:t>
            </a:r>
            <a:r>
              <a:rPr lang="en-US" altLang="ko-KR" sz="1000" dirty="0" err="1"/>
              <a:t>WinMain</a:t>
            </a:r>
            <a:r>
              <a:rPr lang="en-US" altLang="ko-KR" sz="1000" dirty="0"/>
              <a:t>(HINSTANCE </a:t>
            </a:r>
            <a:r>
              <a:rPr lang="en-US" altLang="ko-KR" sz="1000" dirty="0" err="1"/>
              <a:t>hInstance,HINSTANCE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hPrevInstance</a:t>
            </a:r>
            <a:endParaRPr lang="en-US" altLang="ko-KR" sz="1000" dirty="0"/>
          </a:p>
          <a:p>
            <a:r>
              <a:rPr lang="en-US" altLang="ko-KR" sz="1000" dirty="0"/>
              <a:t>	  ,LPSTR </a:t>
            </a:r>
            <a:r>
              <a:rPr lang="en-US" altLang="ko-KR" sz="1000" dirty="0" err="1"/>
              <a:t>lpszCmdParam,int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nCmdShow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HWND 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MSG Message;</a:t>
            </a:r>
          </a:p>
          <a:p>
            <a:r>
              <a:rPr lang="en-US" altLang="ko-KR" sz="1000" dirty="0"/>
              <a:t>	WNDCLASS </a:t>
            </a:r>
            <a:r>
              <a:rPr lang="en-US" altLang="ko-KR" sz="1000" dirty="0" err="1"/>
              <a:t>WndClass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g_hInst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hInstance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WndClass.cbClsExtra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WndClass.cbWndExtra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WndClass.hbrBackground</a:t>
            </a:r>
            <a:r>
              <a:rPr lang="en-US" altLang="ko-KR" sz="1000" dirty="0"/>
              <a:t>=(HBRUSH)(COLOR_WINDOW+1);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WndClass.hCursor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LoadCursor</a:t>
            </a:r>
            <a:r>
              <a:rPr lang="en-US" altLang="ko-KR" sz="1000" dirty="0"/>
              <a:t>(NULL,IDC_ARROW);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WndClass.hIcon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LoadIcon</a:t>
            </a:r>
            <a:r>
              <a:rPr lang="en-US" altLang="ko-KR" sz="1000" dirty="0"/>
              <a:t>(NULL,IDI_APPLICATION);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WndClass.hInstance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hInstance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WndClass.lpfnWndProc</a:t>
            </a:r>
            <a:r>
              <a:rPr lang="en-US" altLang="ko-KR" sz="1000" dirty="0"/>
              <a:t>=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WndClass.lpszClassName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lpszClass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WndClass.lpszMenuName</a:t>
            </a:r>
            <a:r>
              <a:rPr lang="en-US" altLang="ko-KR" sz="1000" dirty="0"/>
              <a:t>=NULL;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WndClass.style</a:t>
            </a:r>
            <a:r>
              <a:rPr lang="en-US" altLang="ko-KR" sz="1000" dirty="0"/>
              <a:t>=CS_HREDRAW | CS_VREDRAW;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RegisterClass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WndClass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CreateWindow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lpszClass,lpszClass,WS_OVERLAPPEDWINDOW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		CW_USEDEFAULT,CW_USEDEFAULT,CW_USEDEFAULT,CW_USEDEFAULT,</a:t>
            </a:r>
          </a:p>
          <a:p>
            <a:r>
              <a:rPr lang="en-US" altLang="ko-KR" sz="1000" dirty="0"/>
              <a:t>		NULL,(HMENU)</a:t>
            </a:r>
            <a:r>
              <a:rPr lang="en-US" altLang="ko-KR" sz="1000" dirty="0" err="1"/>
              <a:t>NULL,hInstance,NULL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ShowWindow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hWnd,nCmdShow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GetMessage</a:t>
            </a:r>
            <a:r>
              <a:rPr lang="en-US" altLang="ko-KR" sz="1000" dirty="0"/>
              <a:t>(&amp;Message,NULL,0,0)) 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TranslateMessage</a:t>
            </a:r>
            <a:r>
              <a:rPr lang="en-US" altLang="ko-KR" sz="1000" dirty="0"/>
              <a:t>(&amp;Message);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DispatchMessage</a:t>
            </a:r>
            <a:r>
              <a:rPr lang="en-US" altLang="ko-KR" sz="1000" dirty="0"/>
              <a:t>(&amp;Message);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Message.wParam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15587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575029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LRESULT CALLBACK </a:t>
            </a:r>
            <a:r>
              <a:rPr lang="en-US" altLang="ko-KR" sz="1000" dirty="0" err="1"/>
              <a:t>WndProc</a:t>
            </a:r>
            <a:r>
              <a:rPr lang="en-US" altLang="ko-KR" sz="1000" dirty="0"/>
              <a:t>(HWND </a:t>
            </a:r>
            <a:r>
              <a:rPr lang="en-US" altLang="ko-KR" sz="1000" dirty="0" err="1"/>
              <a:t>hWnd,UINT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iMessage,WPARAM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wParam,LPARAM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lParam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HDC </a:t>
            </a:r>
            <a:r>
              <a:rPr lang="en-US" altLang="ko-KR" sz="1000" dirty="0" err="1"/>
              <a:t>hdc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PAINTSTRUCT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wchar_t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wMes</a:t>
            </a:r>
            <a:r>
              <a:rPr lang="en-US" altLang="ko-KR" sz="1000" dirty="0"/>
              <a:t>=L"</a:t>
            </a:r>
            <a:r>
              <a:rPr lang="ko-KR" altLang="en-US" sz="1000" dirty="0"/>
              <a:t>유니코드 문자열입니다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switch (</a:t>
            </a:r>
            <a:r>
              <a:rPr lang="en-US" altLang="ko-KR" sz="1000" dirty="0" err="1"/>
              <a:t>iMessage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	case WM_PAINT: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hdc</a:t>
            </a:r>
            <a:r>
              <a:rPr lang="en-US" altLang="ko-KR" sz="1000" dirty="0"/>
              <a:t>=</a:t>
            </a:r>
            <a:r>
              <a:rPr lang="en-US" altLang="ko-KR" sz="1000" dirty="0" err="1"/>
              <a:t>BeginPaint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TextOut</a:t>
            </a:r>
            <a:r>
              <a:rPr lang="en-US" altLang="ko-KR" sz="1000" dirty="0"/>
              <a:t>(hdc,10,10,wMes,lstrlen(</a:t>
            </a:r>
            <a:r>
              <a:rPr lang="en-US" altLang="ko-KR" sz="1000" dirty="0" err="1"/>
              <a:t>wMes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EndPaint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</a:t>
            </a:r>
            <a:r>
              <a:rPr lang="en-US" altLang="ko-KR" sz="1000" dirty="0"/>
              <a:t>, &amp;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	return 0;</a:t>
            </a:r>
          </a:p>
          <a:p>
            <a:r>
              <a:rPr lang="en-US" altLang="ko-KR" sz="1000" dirty="0"/>
              <a:t>	case WM_DESTROY: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PostQuitMessage</a:t>
            </a:r>
            <a:r>
              <a:rPr lang="en-US" altLang="ko-KR" sz="1000" dirty="0"/>
              <a:t>(0);</a:t>
            </a:r>
          </a:p>
          <a:p>
            <a:r>
              <a:rPr lang="en-US" altLang="ko-KR" sz="1000" dirty="0"/>
              <a:t>		return 0;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return(</a:t>
            </a:r>
            <a:r>
              <a:rPr lang="en-US" altLang="ko-KR" sz="1000" dirty="0" err="1"/>
              <a:t>DefWindowProc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hWnd,iMessage,wParam,lParam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924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5715000" cy="952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유니코드</a:t>
            </a:r>
          </a:p>
        </p:txBody>
      </p:sp>
    </p:spTree>
    <p:extLst>
      <p:ext uri="{BB962C8B-B14F-4D97-AF65-F5344CB8AC3E}">
        <p14:creationId xmlns:p14="http://schemas.microsoft.com/office/powerpoint/2010/main" val="263752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5776" y="1621736"/>
            <a:ext cx="2071702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BITMAPFILEHEADER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2121802"/>
            <a:ext cx="2071702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BITMAPINFOHEADER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21868"/>
            <a:ext cx="2071702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RGBQUAD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색상테이블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121934"/>
            <a:ext cx="2071702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Color/Index </a:t>
            </a:r>
            <a:r>
              <a:rPr lang="ko-KR" altLang="en-US" sz="1400">
                <a:solidFill>
                  <a:schemeClr val="tx1"/>
                </a:solidFill>
              </a:rPr>
              <a:t>배열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픽셀데이타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9826" y="1621736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9826" y="3620412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198322" y="2621868"/>
            <a:ext cx="200026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950" y="1764612"/>
            <a:ext cx="12282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BMP </a:t>
            </a:r>
            <a:r>
              <a:rPr lang="ko-KR" altLang="en-US" sz="1200"/>
              <a:t>파일 구조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9826" y="2120214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734901" y="2871107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66711" y="3202125"/>
            <a:ext cx="7889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DIB </a:t>
            </a:r>
            <a:r>
              <a:rPr lang="ko-KR" altLang="en-US" sz="1200"/>
              <a:t>구조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69826" y="3120346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1341330" y="262186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7863" y="2407554"/>
            <a:ext cx="9364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BITMAPINFO</a:t>
            </a:r>
          </a:p>
          <a:p>
            <a:r>
              <a:rPr lang="ko-KR" altLang="en-US" sz="1000"/>
              <a:t>구조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8916" y="2650386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GrayScale : 256</a:t>
            </a:r>
            <a:r>
              <a:rPr lang="ko-KR" altLang="en-US" sz="1000"/>
              <a:t>개의 무채색을 표현하는 </a:t>
            </a:r>
            <a:r>
              <a:rPr lang="en-US" altLang="ko-KR" sz="1000"/>
              <a:t>RGB Quad </a:t>
            </a:r>
            <a:r>
              <a:rPr lang="ko-KR" altLang="en-US" sz="1000"/>
              <a:t>배열이 서술된다</a:t>
            </a:r>
            <a:endParaRPr lang="en-US" altLang="ko-KR" sz="1000"/>
          </a:p>
          <a:p>
            <a:r>
              <a:rPr lang="en-US" altLang="ko-KR" sz="1000"/>
              <a:t>True Color : </a:t>
            </a:r>
            <a:r>
              <a:rPr lang="ko-KR" altLang="en-US" sz="1000"/>
              <a:t>없다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98916" y="3150452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GrayScale : </a:t>
            </a:r>
            <a:r>
              <a:rPr lang="ko-KR" altLang="en-US" sz="1000"/>
              <a:t>각 픽셀의 </a:t>
            </a:r>
            <a:r>
              <a:rPr lang="en-US" altLang="ko-KR" sz="1000"/>
              <a:t>RGB </a:t>
            </a:r>
            <a:r>
              <a:rPr lang="ko-KR" altLang="en-US" sz="1000"/>
              <a:t>배열 값이 픽셀당 </a:t>
            </a:r>
            <a:r>
              <a:rPr lang="en-US" altLang="ko-KR" sz="1000"/>
              <a:t>8</a:t>
            </a:r>
            <a:r>
              <a:rPr lang="ko-KR" altLang="en-US" sz="1000"/>
              <a:t>비트로 서술</a:t>
            </a:r>
            <a:endParaRPr lang="en-US" altLang="ko-KR" sz="1000"/>
          </a:p>
          <a:p>
            <a:r>
              <a:rPr lang="en-US" altLang="ko-KR" sz="1000"/>
              <a:t>True Color : </a:t>
            </a:r>
            <a:r>
              <a:rPr lang="ko-KR" altLang="en-US" sz="1000"/>
              <a:t>각 픽셀당 </a:t>
            </a:r>
            <a:r>
              <a:rPr lang="en-US" altLang="ko-KR" sz="1000"/>
              <a:t>B, G, R</a:t>
            </a:r>
            <a:r>
              <a:rPr lang="ko-KR" altLang="en-US" sz="1000"/>
              <a:t>의 순설로 서술</a:t>
            </a:r>
            <a:r>
              <a:rPr lang="en-US" altLang="ko-KR" sz="1000"/>
              <a:t>, </a:t>
            </a:r>
            <a:r>
              <a:rPr lang="ko-KR" altLang="en-US" sz="1000"/>
              <a:t>한 픽셀당 </a:t>
            </a:r>
            <a:r>
              <a:rPr lang="en-US" altLang="ko-KR" sz="1000"/>
              <a:t>3</a:t>
            </a:r>
            <a:r>
              <a:rPr lang="ko-KR" altLang="en-US" sz="1000"/>
              <a:t>바이트 사용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5776" y="836712"/>
            <a:ext cx="378621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비트맵 파일 구조</a:t>
            </a:r>
          </a:p>
        </p:txBody>
      </p:sp>
    </p:spTree>
    <p:extLst>
      <p:ext uri="{BB962C8B-B14F-4D97-AF65-F5344CB8AC3E}">
        <p14:creationId xmlns:p14="http://schemas.microsoft.com/office/powerpoint/2010/main" val="4108746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36912"/>
            <a:ext cx="404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End of Document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730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72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BITMAPFILEHEADER </a:t>
            </a:r>
            <a:r>
              <a:rPr lang="ko-KR" altLang="en-US" sz="1200"/>
              <a:t>구조체</a:t>
            </a:r>
            <a:endParaRPr lang="en-US" altLang="ko-KR" sz="1200"/>
          </a:p>
          <a:p>
            <a:endParaRPr lang="en-US" altLang="ko-KR" sz="1000"/>
          </a:p>
          <a:p>
            <a:r>
              <a:rPr lang="en-US" altLang="ko-KR" sz="1000"/>
              <a:t>typedef struct tagBITMAPFILEHEADER {</a:t>
            </a:r>
          </a:p>
          <a:p>
            <a:r>
              <a:rPr lang="en-US" altLang="ko-KR" sz="1000"/>
              <a:t>	WORD bfType;  //</a:t>
            </a:r>
            <a:r>
              <a:rPr lang="ko-KR" altLang="en-US" sz="1000"/>
              <a:t>항상 </a:t>
            </a:r>
            <a:r>
              <a:rPr lang="en-US" altLang="ko-KR" sz="1000"/>
              <a:t>BM </a:t>
            </a:r>
            <a:r>
              <a:rPr lang="ko-KR" altLang="en-US" sz="1000"/>
              <a:t>값을 가짐</a:t>
            </a:r>
            <a:endParaRPr lang="en-US" altLang="ko-KR" sz="1000"/>
          </a:p>
          <a:p>
            <a:r>
              <a:rPr lang="en-US" altLang="ko-KR" sz="1000"/>
              <a:t>	DWORD bfSize;  //</a:t>
            </a:r>
            <a:r>
              <a:rPr lang="ko-KR" altLang="en-US" sz="1000"/>
              <a:t>비트맵파일의 크기를 바이트 단위로 나타낸다</a:t>
            </a:r>
            <a:endParaRPr lang="en-US" altLang="ko-KR" sz="1000"/>
          </a:p>
          <a:p>
            <a:r>
              <a:rPr lang="en-US" altLang="ko-KR" sz="1000"/>
              <a:t>	WORD bfReserved1;</a:t>
            </a:r>
          </a:p>
          <a:p>
            <a:r>
              <a:rPr lang="en-US" altLang="ko-KR" sz="1000"/>
              <a:t>	WORD bfReserved2;</a:t>
            </a:r>
          </a:p>
          <a:p>
            <a:r>
              <a:rPr lang="en-US" altLang="ko-KR" sz="1000"/>
              <a:t>	DWORD bfOffBits;  //BITMAPFILEHEADER+BITMAPINFOHEADER+RGBQUAD</a:t>
            </a:r>
            <a:r>
              <a:rPr lang="ko-KR" altLang="en-US" sz="1000"/>
              <a:t>의 크기를 가진다</a:t>
            </a:r>
            <a:r>
              <a:rPr lang="en-US" altLang="ko-KR" sz="1000"/>
              <a:t>. </a:t>
            </a:r>
            <a:r>
              <a:rPr lang="ko-KR" altLang="en-US" sz="1000"/>
              <a:t>바이트단위</a:t>
            </a:r>
            <a:endParaRPr lang="en-US" altLang="ko-KR" sz="1000"/>
          </a:p>
          <a:p>
            <a:r>
              <a:rPr lang="en-US" altLang="ko-KR" sz="1000"/>
              <a:t>} BITMAPFILEHEADER, *pBITMAPFILEHEADER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0" y="2357430"/>
            <a:ext cx="9144000" cy="2431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BITMAPINFOHEADER </a:t>
            </a:r>
            <a:r>
              <a:rPr lang="ko-KR" altLang="en-US" sz="1200" dirty="0"/>
              <a:t>구조체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Typedef struct </a:t>
            </a:r>
            <a:r>
              <a:rPr lang="en-US" altLang="ko-KR" sz="1000" dirty="0" err="1"/>
              <a:t>tagBITMAPINFOHEADER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biSize</a:t>
            </a:r>
            <a:r>
              <a:rPr lang="en-US" altLang="ko-KR" sz="1000" dirty="0"/>
              <a:t>; //BITMAPINFOHEADER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</a:t>
            </a:r>
            <a:r>
              <a:rPr lang="ko-KR" altLang="en-US" sz="1000" dirty="0"/>
              <a:t>일반적으로 </a:t>
            </a:r>
            <a:r>
              <a:rPr lang="en-US" altLang="ko-KR" sz="1000" dirty="0"/>
              <a:t>40</a:t>
            </a:r>
            <a:r>
              <a:rPr lang="ko-KR" altLang="en-US" sz="1000" dirty="0"/>
              <a:t>이며</a:t>
            </a:r>
            <a:r>
              <a:rPr lang="en-US" altLang="ko-KR" sz="1000" dirty="0"/>
              <a:t>, 40</a:t>
            </a:r>
            <a:r>
              <a:rPr lang="ko-KR" altLang="en-US" sz="1000" dirty="0"/>
              <a:t>이 아니면 확장형 </a:t>
            </a:r>
            <a:r>
              <a:rPr lang="en-US" altLang="ko-KR" sz="1000" dirty="0"/>
              <a:t>DIB</a:t>
            </a:r>
            <a:r>
              <a:rPr lang="ko-KR" altLang="en-US" sz="1000" dirty="0"/>
              <a:t>이다</a:t>
            </a:r>
            <a:endParaRPr lang="en-US" altLang="ko-KR" sz="1000" dirty="0"/>
          </a:p>
          <a:p>
            <a:r>
              <a:rPr lang="en-US" altLang="ko-KR" sz="1000" dirty="0"/>
              <a:t>	LONG </a:t>
            </a:r>
            <a:r>
              <a:rPr lang="en-US" altLang="ko-KR" sz="1000" dirty="0" err="1"/>
              <a:t>biWidth</a:t>
            </a:r>
            <a:r>
              <a:rPr lang="en-US" altLang="ko-KR" sz="1000" dirty="0"/>
              <a:t>; //</a:t>
            </a:r>
            <a:r>
              <a:rPr lang="ko-KR" altLang="en-US" sz="1000" dirty="0"/>
              <a:t>비트맵의 가로크기를 픽셀단위로</a:t>
            </a:r>
            <a:endParaRPr lang="en-US" altLang="ko-KR" sz="1000" dirty="0"/>
          </a:p>
          <a:p>
            <a:r>
              <a:rPr lang="en-US" altLang="ko-KR" sz="1000" dirty="0"/>
              <a:t>	LONG </a:t>
            </a:r>
            <a:r>
              <a:rPr lang="en-US" altLang="ko-KR" sz="1000" dirty="0" err="1"/>
              <a:t>biHeight</a:t>
            </a:r>
            <a:r>
              <a:rPr lang="en-US" altLang="ko-KR" sz="1000" dirty="0"/>
              <a:t>; //</a:t>
            </a:r>
            <a:r>
              <a:rPr lang="ko-KR" altLang="en-US" sz="1000" dirty="0"/>
              <a:t>비트맵의 세로크기를 픽셀단위로</a:t>
            </a:r>
            <a:r>
              <a:rPr lang="en-US" altLang="ko-KR" sz="1000" dirty="0"/>
              <a:t>…  </a:t>
            </a:r>
            <a:r>
              <a:rPr lang="ko-KR" altLang="en-US" sz="1000" dirty="0"/>
              <a:t>양수인 경우  이미지는 뒤집어진 상태로 저장된다</a:t>
            </a:r>
            <a:r>
              <a:rPr lang="en-US" altLang="ko-KR" sz="1000" dirty="0"/>
              <a:t>.  </a:t>
            </a:r>
            <a:r>
              <a:rPr lang="ko-KR" altLang="en-US" sz="1000" dirty="0"/>
              <a:t>양수가 기본</a:t>
            </a:r>
            <a:endParaRPr lang="en-US" altLang="ko-KR" sz="1000" dirty="0"/>
          </a:p>
          <a:p>
            <a:r>
              <a:rPr lang="en-US" altLang="ko-KR" sz="1000" dirty="0"/>
              <a:t>	WORD </a:t>
            </a:r>
            <a:r>
              <a:rPr lang="en-US" altLang="ko-KR" sz="1000" dirty="0" err="1"/>
              <a:t>biPlanes</a:t>
            </a:r>
            <a:r>
              <a:rPr lang="en-US" altLang="ko-KR" sz="1000" dirty="0"/>
              <a:t>; //</a:t>
            </a:r>
            <a:r>
              <a:rPr lang="ko-KR" altLang="en-US" sz="1000" dirty="0"/>
              <a:t>항상 </a:t>
            </a:r>
            <a:r>
              <a:rPr lang="en-US" altLang="ko-KR" sz="1000" dirty="0"/>
              <a:t>1</a:t>
            </a:r>
            <a:r>
              <a:rPr lang="ko-KR" altLang="en-US" sz="1000" dirty="0"/>
              <a:t>이다</a:t>
            </a:r>
            <a:endParaRPr lang="en-US" altLang="ko-KR" sz="1000" dirty="0"/>
          </a:p>
          <a:p>
            <a:r>
              <a:rPr lang="en-US" altLang="ko-KR" sz="1000" dirty="0"/>
              <a:t>	WORD </a:t>
            </a:r>
            <a:r>
              <a:rPr lang="en-US" altLang="ko-KR" sz="1000" dirty="0" err="1"/>
              <a:t>biBitCount</a:t>
            </a:r>
            <a:r>
              <a:rPr lang="en-US" altLang="ko-KR" sz="1000" dirty="0"/>
              <a:t>; // </a:t>
            </a:r>
            <a:r>
              <a:rPr lang="ko-KR" altLang="en-US" sz="1000" dirty="0"/>
              <a:t>픽셀을 표현하기 위한 </a:t>
            </a:r>
            <a:r>
              <a:rPr lang="ko-KR" altLang="en-US" sz="1000" dirty="0" err="1"/>
              <a:t>비트수</a:t>
            </a:r>
            <a:r>
              <a:rPr lang="en-US" altLang="ko-KR" sz="1000" dirty="0"/>
              <a:t>. 8</a:t>
            </a:r>
            <a:r>
              <a:rPr lang="ko-KR" altLang="en-US" sz="1000" dirty="0"/>
              <a:t>이면 </a:t>
            </a:r>
            <a:r>
              <a:rPr lang="en-US" altLang="ko-KR" sz="1000" dirty="0"/>
              <a:t>2</a:t>
            </a:r>
            <a:r>
              <a:rPr lang="ko-KR" altLang="en-US" sz="1000" dirty="0"/>
              <a:t>의 </a:t>
            </a:r>
            <a:r>
              <a:rPr lang="en-US" altLang="ko-KR" sz="1000" dirty="0"/>
              <a:t>8</a:t>
            </a:r>
            <a:r>
              <a:rPr lang="ko-KR" altLang="en-US" sz="1000" dirty="0"/>
              <a:t>승이므로 </a:t>
            </a:r>
            <a:r>
              <a:rPr lang="en-US" altLang="ko-KR" sz="1000" dirty="0"/>
              <a:t>256</a:t>
            </a:r>
            <a:r>
              <a:rPr lang="ko-KR" altLang="en-US" sz="1000" dirty="0"/>
              <a:t>컬러표현</a:t>
            </a:r>
            <a:r>
              <a:rPr lang="en-US" altLang="ko-KR" sz="1000" dirty="0"/>
              <a:t>, 24</a:t>
            </a:r>
            <a:r>
              <a:rPr lang="ko-KR" altLang="en-US" sz="1000" dirty="0"/>
              <a:t>이면 </a:t>
            </a:r>
            <a:r>
              <a:rPr lang="en-US" altLang="ko-KR" sz="1000" dirty="0"/>
              <a:t>16,777,216 </a:t>
            </a:r>
            <a:r>
              <a:rPr lang="ko-KR" altLang="en-US" sz="1000" dirty="0"/>
              <a:t>컬러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트루컬러</a:t>
            </a:r>
            <a:r>
              <a:rPr lang="en-US" altLang="ko-KR" sz="1000" dirty="0"/>
              <a:t>)</a:t>
            </a:r>
            <a:r>
              <a:rPr lang="ko-KR" altLang="en-US" sz="1000" dirty="0"/>
              <a:t>표현</a:t>
            </a:r>
            <a:endParaRPr lang="en-US" altLang="ko-KR" sz="1000" dirty="0"/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biCompression</a:t>
            </a:r>
            <a:r>
              <a:rPr lang="en-US" altLang="ko-KR" sz="1000" dirty="0"/>
              <a:t>; //</a:t>
            </a:r>
            <a:r>
              <a:rPr lang="ko-KR" altLang="en-US" sz="1000" dirty="0"/>
              <a:t>압축유형</a:t>
            </a:r>
            <a:r>
              <a:rPr lang="en-US" altLang="ko-KR" sz="1000" dirty="0"/>
              <a:t>, </a:t>
            </a:r>
            <a:r>
              <a:rPr lang="ko-KR" altLang="en-US" sz="1000" dirty="0"/>
              <a:t>비트맵파일은 압축하지 않으므로 </a:t>
            </a:r>
            <a:r>
              <a:rPr lang="en-US" altLang="ko-KR" sz="1000" dirty="0"/>
              <a:t>BI_RGB(=0) </a:t>
            </a:r>
            <a:r>
              <a:rPr lang="ko-KR" altLang="en-US" sz="1000" dirty="0"/>
              <a:t>값을 가짐</a:t>
            </a:r>
            <a:endParaRPr lang="en-US" altLang="ko-KR" sz="1000" dirty="0"/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biSizeImage</a:t>
            </a:r>
            <a:r>
              <a:rPr lang="en-US" altLang="ko-KR" sz="1000" dirty="0"/>
              <a:t>; //</a:t>
            </a:r>
            <a:r>
              <a:rPr lang="ko-KR" altLang="en-US" sz="1000" dirty="0"/>
              <a:t>영상의 크기를 </a:t>
            </a:r>
            <a:r>
              <a:rPr lang="ko-KR" altLang="en-US" sz="1000" dirty="0" err="1"/>
              <a:t>바이트단위로표시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픽셀데이타</a:t>
            </a:r>
            <a:r>
              <a:rPr lang="ko-KR" altLang="en-US" sz="1000" dirty="0"/>
              <a:t> 부분의 크기를 말함</a:t>
            </a:r>
            <a:endParaRPr lang="en-US" altLang="ko-KR" sz="1000" dirty="0"/>
          </a:p>
          <a:p>
            <a:r>
              <a:rPr lang="en-US" altLang="ko-KR" sz="1000" dirty="0"/>
              <a:t>	LONG </a:t>
            </a:r>
            <a:r>
              <a:rPr lang="en-US" altLang="ko-KR" sz="1000" dirty="0" err="1"/>
              <a:t>biXPelsPerMeter</a:t>
            </a:r>
            <a:r>
              <a:rPr lang="en-US" altLang="ko-KR" sz="1000" dirty="0"/>
              <a:t>; //</a:t>
            </a:r>
            <a:r>
              <a:rPr lang="ko-KR" altLang="en-US" sz="1000" dirty="0"/>
              <a:t>가로 </a:t>
            </a:r>
            <a:r>
              <a:rPr lang="ko-KR" altLang="en-US" sz="1000" dirty="0" err="1"/>
              <a:t>픽셀수</a:t>
            </a:r>
            <a:endParaRPr lang="en-US" altLang="ko-KR" sz="1000" dirty="0"/>
          </a:p>
          <a:p>
            <a:r>
              <a:rPr lang="en-US" altLang="ko-KR" sz="1000" dirty="0"/>
              <a:t>	LONG </a:t>
            </a:r>
            <a:r>
              <a:rPr lang="en-US" altLang="ko-KR" sz="1000" dirty="0" err="1"/>
              <a:t>biYPelsPerMeter</a:t>
            </a:r>
            <a:r>
              <a:rPr lang="en-US" altLang="ko-KR" sz="1000" dirty="0"/>
              <a:t>; //</a:t>
            </a:r>
            <a:r>
              <a:rPr lang="ko-KR" altLang="en-US" sz="1000" dirty="0" err="1"/>
              <a:t>세로픽셀수</a:t>
            </a:r>
            <a:endParaRPr lang="en-US" altLang="ko-KR" sz="1000" dirty="0"/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biClrUsed</a:t>
            </a:r>
            <a:r>
              <a:rPr lang="en-US" altLang="ko-KR" sz="1000" dirty="0"/>
              <a:t>; //</a:t>
            </a:r>
            <a:r>
              <a:rPr lang="ko-KR" altLang="en-US" sz="1000" dirty="0"/>
              <a:t>색상테이블에서 실제 사용되는 색상수</a:t>
            </a:r>
            <a:r>
              <a:rPr lang="en-US" altLang="ko-KR" sz="1000" dirty="0"/>
              <a:t>,  0 </a:t>
            </a:r>
            <a:r>
              <a:rPr lang="ko-KR" altLang="en-US" sz="1000" dirty="0"/>
              <a:t>이면 </a:t>
            </a:r>
            <a:r>
              <a:rPr lang="en-US" altLang="ko-KR" sz="1000" dirty="0" err="1"/>
              <a:t>biBitCount</a:t>
            </a:r>
            <a:r>
              <a:rPr lang="ko-KR" altLang="en-US" sz="1000" dirty="0"/>
              <a:t>에서 지정한 색상을 모두 사용함</a:t>
            </a:r>
            <a:endParaRPr lang="en-US" altLang="ko-KR" sz="1000" dirty="0"/>
          </a:p>
          <a:p>
            <a:r>
              <a:rPr lang="en-US" altLang="ko-KR" sz="1000" dirty="0"/>
              <a:t>	DWORD </a:t>
            </a:r>
            <a:r>
              <a:rPr lang="en-US" altLang="ko-KR" sz="1000" dirty="0" err="1"/>
              <a:t>biClrImportant</a:t>
            </a:r>
            <a:r>
              <a:rPr lang="en-US" altLang="ko-KR" sz="1000" dirty="0"/>
              <a:t>; //</a:t>
            </a:r>
            <a:r>
              <a:rPr lang="ko-KR" altLang="en-US" sz="1000" dirty="0"/>
              <a:t>비트맵을 화면에 표현하기 위해 필요한 색상 </a:t>
            </a:r>
            <a:r>
              <a:rPr lang="ko-KR" altLang="en-US" sz="1000" dirty="0" err="1"/>
              <a:t>인텍스의</a:t>
            </a:r>
            <a:r>
              <a:rPr lang="ko-KR" altLang="en-US" sz="1000" dirty="0"/>
              <a:t> 수</a:t>
            </a:r>
            <a:r>
              <a:rPr lang="en-US" altLang="ko-KR" sz="1000" dirty="0"/>
              <a:t>.  </a:t>
            </a:r>
            <a:r>
              <a:rPr lang="ko-KR" altLang="en-US" sz="1000" dirty="0"/>
              <a:t>일반적으로 </a:t>
            </a:r>
            <a:r>
              <a:rPr lang="en-US" altLang="ko-KR" sz="1000" dirty="0"/>
              <a:t>0</a:t>
            </a:r>
            <a:r>
              <a:rPr lang="ko-KR" altLang="en-US" sz="1000" dirty="0"/>
              <a:t>이다</a:t>
            </a:r>
            <a:endParaRPr lang="en-US" altLang="ko-KR" sz="1000" dirty="0"/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BITMAPINFOHEADERm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pBITMAPINFOHEADER</a:t>
            </a:r>
            <a:r>
              <a:rPr lang="en-US" altLang="ko-KR" sz="1000" dirty="0"/>
              <a:t>;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143512"/>
            <a:ext cx="42148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RGBQUAD </a:t>
            </a:r>
            <a:r>
              <a:rPr lang="ko-KR" altLang="en-US" sz="1200"/>
              <a:t>구조체</a:t>
            </a:r>
            <a:endParaRPr lang="en-US" altLang="ko-KR" sz="1200"/>
          </a:p>
          <a:p>
            <a:endParaRPr lang="en-US" altLang="ko-KR" sz="1000"/>
          </a:p>
          <a:p>
            <a:r>
              <a:rPr lang="en-US" altLang="ko-KR" sz="1000"/>
              <a:t>Typedef struct tagRGBQUAD {</a:t>
            </a:r>
          </a:p>
          <a:p>
            <a:r>
              <a:rPr lang="en-US" altLang="ko-KR" sz="1000"/>
              <a:t>	BYTE rgbBlue;</a:t>
            </a:r>
          </a:p>
          <a:p>
            <a:r>
              <a:rPr lang="en-US" altLang="ko-KR" sz="1000"/>
              <a:t>	BYTE rgbGreen;</a:t>
            </a:r>
          </a:p>
          <a:p>
            <a:r>
              <a:rPr lang="en-US" altLang="ko-KR" sz="1000"/>
              <a:t>	BYTE rgbRed;</a:t>
            </a:r>
          </a:p>
          <a:p>
            <a:r>
              <a:rPr lang="en-US" altLang="ko-KR" sz="1000"/>
              <a:t>	BYTE rgbReserved’</a:t>
            </a:r>
          </a:p>
          <a:p>
            <a:r>
              <a:rPr lang="en-US" altLang="ko-KR" sz="1000"/>
              <a:t>} RGBQUAD;</a:t>
            </a:r>
            <a:endParaRPr lang="ko-KR" altLang="en-US" sz="1000"/>
          </a:p>
        </p:txBody>
      </p:sp>
      <p:pic>
        <p:nvPicPr>
          <p:cNvPr id="5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393" y="574805"/>
            <a:ext cx="5715000" cy="95250"/>
          </a:xfrm>
          <a:prstGeom prst="rect">
            <a:avLst/>
          </a:prstGeom>
          <a:noFill/>
        </p:spPr>
      </p:pic>
      <p:pic>
        <p:nvPicPr>
          <p:cNvPr id="6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992" y="2579146"/>
            <a:ext cx="5715000" cy="95250"/>
          </a:xfrm>
          <a:prstGeom prst="rect">
            <a:avLst/>
          </a:prstGeom>
          <a:noFill/>
        </p:spPr>
      </p:pic>
      <p:pic>
        <p:nvPicPr>
          <p:cNvPr id="7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992" y="5373216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트루컬러 </a:t>
            </a:r>
            <a:r>
              <a:rPr lang="en-US" altLang="ko-KR" sz="1400" b="1"/>
              <a:t>BMP </a:t>
            </a:r>
            <a:r>
              <a:rPr lang="ko-KR" altLang="en-US" sz="1400" b="1"/>
              <a:t>파일의 분석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52"/>
            <a:ext cx="714380" cy="7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000496" y="285728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Color 4X4 bmp </a:t>
            </a:r>
            <a:r>
              <a:rPr lang="ko-KR" altLang="en-US" sz="1200"/>
              <a:t>파일 </a:t>
            </a:r>
            <a:r>
              <a:rPr lang="en-US" altLang="ko-KR" sz="1200"/>
              <a:t>: </a:t>
            </a:r>
            <a:r>
              <a:rPr lang="ko-KR" altLang="en-US" sz="1200"/>
              <a:t>파랑</a:t>
            </a:r>
            <a:r>
              <a:rPr lang="en-US" altLang="ko-KR" sz="1200"/>
              <a:t>( FF 00 00), </a:t>
            </a:r>
            <a:r>
              <a:rPr lang="ko-KR" altLang="en-US" sz="1200"/>
              <a:t>회색</a:t>
            </a:r>
            <a:r>
              <a:rPr lang="en-US" altLang="ko-KR" sz="1200"/>
              <a:t>(80 80 80)</a:t>
            </a:r>
          </a:p>
          <a:p>
            <a:r>
              <a:rPr lang="en-US" altLang="ko-KR" sz="1200"/>
              <a:t>                             </a:t>
            </a:r>
            <a:r>
              <a:rPr lang="ko-KR" altLang="en-US" sz="1200"/>
              <a:t>빨강</a:t>
            </a:r>
            <a:r>
              <a:rPr lang="en-US" altLang="ko-KR" sz="1200"/>
              <a:t>(00 00 FF),  </a:t>
            </a:r>
            <a:r>
              <a:rPr lang="ko-KR" altLang="en-US" sz="1200"/>
              <a:t>녹색</a:t>
            </a:r>
            <a:r>
              <a:rPr lang="en-US" altLang="ko-KR" sz="1200"/>
              <a:t>(00 FF 00)</a:t>
            </a:r>
            <a:endParaRPr lang="ko-KR" altLang="en-US" sz="12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36" y="764704"/>
            <a:ext cx="89793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083507" y="1196752"/>
            <a:ext cx="642943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3429000"/>
            <a:ext cx="87154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WORD  </a:t>
            </a:r>
            <a:r>
              <a:rPr lang="en-US" altLang="ko-KR" sz="1200" dirty="0" err="1"/>
              <a:t>bfType</a:t>
            </a:r>
            <a:r>
              <a:rPr lang="en-US" altLang="ko-KR" sz="1200" dirty="0"/>
              <a:t> : 42, 4D</a:t>
            </a:r>
            <a:r>
              <a:rPr lang="ko-KR" altLang="en-US" sz="1200" dirty="0"/>
              <a:t>는 </a:t>
            </a:r>
            <a:r>
              <a:rPr lang="en-US" altLang="ko-KR" sz="1200" dirty="0"/>
              <a:t>ASCII </a:t>
            </a:r>
            <a:r>
              <a:rPr lang="ko-KR" altLang="en-US" sz="1200" dirty="0"/>
              <a:t>코드에서 </a:t>
            </a:r>
            <a:r>
              <a:rPr lang="en-US" altLang="ko-KR" sz="1200" dirty="0"/>
              <a:t>B, M</a:t>
            </a:r>
            <a:r>
              <a:rPr lang="ko-KR" altLang="en-US" sz="1200" dirty="0"/>
              <a:t>에 해당된다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bfSize</a:t>
            </a:r>
            <a:r>
              <a:rPr lang="en-US" altLang="ko-KR" sz="1200" dirty="0"/>
              <a:t> :  66 00 00 00 00 : 66</a:t>
            </a:r>
            <a:r>
              <a:rPr lang="ko-KR" altLang="en-US" sz="1200" dirty="0"/>
              <a:t>은</a:t>
            </a:r>
            <a:r>
              <a:rPr lang="en-US" altLang="ko-KR" sz="1200" dirty="0"/>
              <a:t> 10</a:t>
            </a:r>
            <a:r>
              <a:rPr lang="ko-KR" altLang="en-US" sz="1200" dirty="0"/>
              <a:t>진수로 바꾸면 </a:t>
            </a:r>
            <a:r>
              <a:rPr lang="en-US" altLang="ko-KR" sz="1200" dirty="0"/>
              <a:t>102 </a:t>
            </a:r>
            <a:r>
              <a:rPr lang="ko-KR" altLang="en-US" sz="1200" dirty="0"/>
              <a:t>바이트이므로 약 </a:t>
            </a:r>
            <a:r>
              <a:rPr lang="en-US" altLang="ko-KR" sz="1200" dirty="0"/>
              <a:t>1K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WORD bfReserved1, 2 : 0</a:t>
            </a:r>
            <a:r>
              <a:rPr lang="ko-KR" altLang="en-US" sz="1200" dirty="0"/>
              <a:t>으로 설정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bfOffBits</a:t>
            </a:r>
            <a:r>
              <a:rPr lang="en-US" altLang="ko-KR" sz="1200" dirty="0"/>
              <a:t> : 36</a:t>
            </a:r>
            <a:r>
              <a:rPr lang="ko-KR" altLang="en-US" sz="1200" dirty="0"/>
              <a:t>은</a:t>
            </a:r>
            <a:r>
              <a:rPr lang="en-US" altLang="ko-KR" sz="1200" dirty="0"/>
              <a:t> 10</a:t>
            </a:r>
            <a:r>
              <a:rPr lang="ko-KR" altLang="en-US" sz="1200" dirty="0"/>
              <a:t>진수로 </a:t>
            </a:r>
            <a:r>
              <a:rPr lang="en-US" altLang="ko-KR" sz="1200" dirty="0"/>
              <a:t>54</a:t>
            </a:r>
            <a:r>
              <a:rPr lang="ko-KR" altLang="en-US" sz="1200" dirty="0"/>
              <a:t>이며</a:t>
            </a:r>
            <a:r>
              <a:rPr lang="en-US" altLang="ko-KR" sz="1200" dirty="0"/>
              <a:t>, BITMAPFILEHEADER+BITMAPINFOHEADER </a:t>
            </a:r>
            <a:r>
              <a:rPr lang="ko-KR" altLang="en-US" sz="1200" dirty="0"/>
              <a:t>값이다</a:t>
            </a:r>
            <a:r>
              <a:rPr lang="en-US" altLang="ko-KR" sz="1200" dirty="0"/>
              <a:t>( 42~00 </a:t>
            </a:r>
            <a:r>
              <a:rPr lang="ko-KR" altLang="en-US" sz="1200" dirty="0"/>
              <a:t>까지</a:t>
            </a:r>
            <a:r>
              <a:rPr lang="en-US" altLang="ko-KR" sz="1200" dirty="0"/>
              <a:t>)  :: FF</a:t>
            </a:r>
            <a:r>
              <a:rPr lang="ko-KR" altLang="en-US" sz="1200" dirty="0"/>
              <a:t>전</a:t>
            </a:r>
            <a:endParaRPr lang="en-US" altLang="ko-KR" sz="1200" dirty="0"/>
          </a:p>
          <a:p>
            <a:r>
              <a:rPr lang="en-US" altLang="ko-KR" sz="1200" dirty="0"/>
              <a:t>-----------------------------------------------------------------------------------------------------------------------------------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biSize</a:t>
            </a:r>
            <a:r>
              <a:rPr lang="en-US" altLang="ko-KR" sz="1200" dirty="0"/>
              <a:t>;  28</a:t>
            </a:r>
            <a:r>
              <a:rPr lang="ko-KR" altLang="en-US" sz="1200" dirty="0"/>
              <a:t>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 </a:t>
            </a:r>
            <a:r>
              <a:rPr lang="en-US" altLang="ko-KR" sz="1200" dirty="0"/>
              <a:t>40</a:t>
            </a:r>
            <a:r>
              <a:rPr lang="ko-KR" altLang="en-US" sz="1200" dirty="0"/>
              <a:t>이다</a:t>
            </a:r>
            <a:r>
              <a:rPr lang="en-US" altLang="ko-KR" sz="1200" dirty="0"/>
              <a:t>. // </a:t>
            </a:r>
            <a:r>
              <a:rPr lang="ko-KR" altLang="en-US" sz="1200" dirty="0"/>
              <a:t>일반적으로 </a:t>
            </a:r>
            <a:r>
              <a:rPr lang="en-US" altLang="ko-KR" sz="1200" dirty="0"/>
              <a:t>40</a:t>
            </a:r>
            <a:r>
              <a:rPr lang="ko-KR" altLang="en-US" sz="1200" dirty="0"/>
              <a:t>이며</a:t>
            </a:r>
            <a:r>
              <a:rPr lang="en-US" altLang="ko-KR" sz="1200" dirty="0"/>
              <a:t>, 40</a:t>
            </a:r>
            <a:r>
              <a:rPr lang="ko-KR" altLang="en-US" sz="1200" dirty="0"/>
              <a:t>이 아니면 확장형 </a:t>
            </a:r>
            <a:r>
              <a:rPr lang="en-US" altLang="ko-KR" sz="1200" dirty="0"/>
              <a:t>DIB</a:t>
            </a:r>
            <a:r>
              <a:rPr lang="ko-KR" altLang="en-US" sz="1200" dirty="0"/>
              <a:t>이다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LONG </a:t>
            </a:r>
            <a:r>
              <a:rPr lang="en-US" altLang="ko-KR" sz="1200" dirty="0" err="1"/>
              <a:t>biWidth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iHeight</a:t>
            </a:r>
            <a:r>
              <a:rPr lang="en-US" altLang="ko-KR" sz="1200" dirty="0"/>
              <a:t>; </a:t>
            </a:r>
            <a:r>
              <a:rPr lang="ko-KR" altLang="en-US" sz="1200" dirty="0"/>
              <a:t>비트맵의 가로</a:t>
            </a:r>
            <a:r>
              <a:rPr lang="en-US" altLang="ko-KR" sz="1200" dirty="0"/>
              <a:t>, </a:t>
            </a:r>
            <a:r>
              <a:rPr lang="ko-KR" altLang="en-US" sz="1200" dirty="0"/>
              <a:t>세로크기가 </a:t>
            </a:r>
            <a:r>
              <a:rPr lang="en-US" altLang="ko-KR" sz="1200" dirty="0"/>
              <a:t>4 </a:t>
            </a:r>
            <a:r>
              <a:rPr lang="ko-KR" altLang="en-US" sz="1200" dirty="0"/>
              <a:t>픽셀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WORD </a:t>
            </a:r>
            <a:r>
              <a:rPr lang="en-US" altLang="ko-KR" sz="1200" dirty="0" err="1"/>
              <a:t>biPlanes</a:t>
            </a:r>
            <a:r>
              <a:rPr lang="en-US" altLang="ko-KR" sz="1200" dirty="0"/>
              <a:t>; //</a:t>
            </a:r>
            <a:r>
              <a:rPr lang="ko-KR" altLang="en-US" sz="1200" dirty="0"/>
              <a:t>항상 </a:t>
            </a:r>
            <a:r>
              <a:rPr lang="en-US" altLang="ko-KR" sz="1200" dirty="0"/>
              <a:t>1</a:t>
            </a:r>
            <a:r>
              <a:rPr lang="ko-KR" altLang="en-US" sz="1200" dirty="0"/>
              <a:t>이다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WORD </a:t>
            </a:r>
            <a:r>
              <a:rPr lang="en-US" altLang="ko-KR" sz="1200" dirty="0" err="1"/>
              <a:t>biBitCount</a:t>
            </a:r>
            <a:r>
              <a:rPr lang="en-US" altLang="ko-KR" sz="1200" dirty="0"/>
              <a:t>; 18</a:t>
            </a:r>
            <a:r>
              <a:rPr lang="ko-KR" altLang="en-US" sz="1200" dirty="0"/>
              <a:t>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</a:t>
            </a:r>
            <a:r>
              <a:rPr lang="en-US" altLang="ko-KR" sz="1200" dirty="0"/>
              <a:t>24</a:t>
            </a:r>
            <a:r>
              <a:rPr lang="ko-KR" altLang="en-US" sz="1200" dirty="0"/>
              <a:t>이므로 </a:t>
            </a:r>
            <a:r>
              <a:rPr lang="ko-KR" altLang="en-US" sz="1200" dirty="0" err="1"/>
              <a:t>트루컬러임을</a:t>
            </a:r>
            <a:r>
              <a:rPr lang="ko-KR" altLang="en-US" sz="1200" dirty="0"/>
              <a:t> 표현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biCompression</a:t>
            </a:r>
            <a:r>
              <a:rPr lang="en-US" altLang="ko-KR" sz="1200" dirty="0"/>
              <a:t>; </a:t>
            </a:r>
            <a:r>
              <a:rPr lang="ko-KR" altLang="en-US" sz="1200" dirty="0"/>
              <a:t>압축하지 않으므로 </a:t>
            </a:r>
            <a:r>
              <a:rPr lang="en-US" altLang="ko-KR" sz="1200" dirty="0"/>
              <a:t>0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값을 가짐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biSizeImage</a:t>
            </a:r>
            <a:r>
              <a:rPr lang="en-US" altLang="ko-KR" sz="1200" dirty="0"/>
              <a:t>; 30</a:t>
            </a:r>
            <a:r>
              <a:rPr lang="ko-KR" altLang="en-US" sz="1200" dirty="0"/>
              <a:t>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</a:t>
            </a:r>
            <a:r>
              <a:rPr lang="en-US" altLang="ko-KR" sz="1200" dirty="0"/>
              <a:t>48</a:t>
            </a:r>
            <a:r>
              <a:rPr lang="ko-KR" altLang="en-US" sz="1200" dirty="0"/>
              <a:t>이다</a:t>
            </a:r>
            <a:r>
              <a:rPr lang="en-US" altLang="ko-KR" sz="1200" dirty="0"/>
              <a:t>.  4X4X3</a:t>
            </a:r>
            <a:r>
              <a:rPr lang="ko-KR" altLang="en-US" sz="1200" dirty="0"/>
              <a:t>바이트</a:t>
            </a:r>
            <a:r>
              <a:rPr lang="en-US" altLang="ko-KR" sz="1200" dirty="0"/>
              <a:t>=48</a:t>
            </a:r>
            <a:r>
              <a:rPr lang="ko-KR" altLang="en-US" sz="1200" dirty="0"/>
              <a:t>이다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LONG </a:t>
            </a:r>
            <a:r>
              <a:rPr lang="en-US" altLang="ko-KR" sz="1200" dirty="0" err="1"/>
              <a:t>biXPelsPerMeter</a:t>
            </a:r>
            <a:r>
              <a:rPr lang="en-US" altLang="ko-KR" sz="1200" dirty="0"/>
              <a:t>; //</a:t>
            </a:r>
            <a:r>
              <a:rPr lang="ko-KR" altLang="en-US" sz="1200" dirty="0"/>
              <a:t>가로 </a:t>
            </a:r>
            <a:r>
              <a:rPr lang="ko-KR" altLang="en-US" sz="1200" dirty="0" err="1"/>
              <a:t>픽셀수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LONG </a:t>
            </a:r>
            <a:r>
              <a:rPr lang="en-US" altLang="ko-KR" sz="1200" dirty="0" err="1"/>
              <a:t>biYPelsPerMeter</a:t>
            </a:r>
            <a:r>
              <a:rPr lang="en-US" altLang="ko-KR" sz="1200" dirty="0"/>
              <a:t>; //</a:t>
            </a:r>
            <a:r>
              <a:rPr lang="ko-KR" altLang="en-US" sz="1200" dirty="0" err="1"/>
              <a:t>세로픽셀수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biClrUsed</a:t>
            </a:r>
            <a:r>
              <a:rPr lang="en-US" altLang="ko-KR" sz="1200" dirty="0"/>
              <a:t>; //</a:t>
            </a:r>
            <a:r>
              <a:rPr lang="ko-KR" altLang="en-US" sz="1200" dirty="0"/>
              <a:t>색상테이블에서 실제 사용되는 색상수</a:t>
            </a:r>
            <a:r>
              <a:rPr lang="en-US" altLang="ko-KR" sz="1200" dirty="0"/>
              <a:t>,  0 </a:t>
            </a:r>
            <a:r>
              <a:rPr lang="ko-KR" altLang="en-US" sz="1200" dirty="0"/>
              <a:t>이면 </a:t>
            </a:r>
            <a:r>
              <a:rPr lang="en-US" altLang="ko-KR" sz="1200" dirty="0" err="1"/>
              <a:t>biBitCount</a:t>
            </a:r>
            <a:r>
              <a:rPr lang="ko-KR" altLang="en-US" sz="1200" dirty="0"/>
              <a:t>에서 지정한 색상을 모두 사용함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r>
              <a:rPr lang="en-US" altLang="ko-KR" sz="1200" dirty="0"/>
              <a:t> DWORD </a:t>
            </a:r>
            <a:r>
              <a:rPr lang="en-US" altLang="ko-KR" sz="1200" dirty="0" err="1"/>
              <a:t>biClrImportant</a:t>
            </a:r>
            <a:r>
              <a:rPr lang="en-US" altLang="ko-KR" sz="1200" dirty="0"/>
              <a:t>; //</a:t>
            </a:r>
            <a:r>
              <a:rPr lang="ko-KR" altLang="en-US" sz="1200" dirty="0"/>
              <a:t>비트맵을 화면에 표현하기</a:t>
            </a:r>
            <a:endParaRPr lang="en-US" altLang="ko-KR" sz="1200" dirty="0"/>
          </a:p>
          <a:p>
            <a:pPr>
              <a:buFont typeface="Wingdings" pitchFamily="2" charset="2"/>
              <a:buChar char="§"/>
            </a:pPr>
            <a:endParaRPr lang="en-US" altLang="ko-KR" sz="1200" dirty="0"/>
          </a:p>
          <a:p>
            <a:r>
              <a:rPr lang="en-US" altLang="ko-KR" sz="1200" dirty="0"/>
              <a:t>FF 00 00  </a:t>
            </a:r>
            <a:r>
              <a:rPr lang="ko-KR" altLang="en-US" sz="1200" dirty="0"/>
              <a:t>부터는 각 픽셀의 </a:t>
            </a:r>
            <a:r>
              <a:rPr lang="en-US" altLang="ko-KR" sz="1200" dirty="0"/>
              <a:t>B G R</a:t>
            </a:r>
            <a:r>
              <a:rPr lang="ko-KR" altLang="en-US" sz="1200" dirty="0"/>
              <a:t>의 자료이다</a:t>
            </a:r>
            <a:r>
              <a:rPr lang="en-US" altLang="ko-KR" sz="1200" dirty="0"/>
              <a:t>…. </a:t>
            </a:r>
            <a:r>
              <a:rPr lang="ko-KR" altLang="en-US" sz="1200" dirty="0"/>
              <a:t>뒤집어져서 표현되고 있음을 주의할 것</a:t>
            </a:r>
            <a:r>
              <a:rPr lang="en-US" altLang="ko-KR" sz="1200" dirty="0"/>
              <a:t>!!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26449" y="1196752"/>
            <a:ext cx="1214447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0895" y="1196752"/>
            <a:ext cx="642943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83838" y="1196752"/>
            <a:ext cx="642943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26779" y="1196752"/>
            <a:ext cx="117677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83508" y="1553942"/>
            <a:ext cx="642943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41225" y="1268190"/>
            <a:ext cx="642943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26450" y="1553942"/>
            <a:ext cx="121444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40896" y="1553942"/>
            <a:ext cx="1285884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26779" y="1553942"/>
            <a:ext cx="642943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69722" y="1553942"/>
            <a:ext cx="533832" cy="2688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41226" y="1553942"/>
            <a:ext cx="642942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3508" y="1839694"/>
            <a:ext cx="642942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26450" y="1839694"/>
            <a:ext cx="121444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40895" y="1839694"/>
            <a:ext cx="1285021" cy="2740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26780" y="1839694"/>
            <a:ext cx="121444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41226" y="1839694"/>
            <a:ext cx="642942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3508" y="2125446"/>
            <a:ext cx="642942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26450" y="2125446"/>
            <a:ext cx="121444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69458" y="2125446"/>
            <a:ext cx="107157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16216" y="3582720"/>
            <a:ext cx="217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BITMAPFILEHEADER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5016336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BITMAPINFOHEADER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4282" y="6543244"/>
            <a:ext cx="279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RGBQUAD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True Color </a:t>
            </a:r>
            <a:r>
              <a:rPr lang="ko-KR" altLang="en-US" sz="1200" b="1" dirty="0"/>
              <a:t>임으로 없다</a:t>
            </a:r>
          </a:p>
        </p:txBody>
      </p:sp>
      <p:pic>
        <p:nvPicPr>
          <p:cNvPr id="30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598210"/>
            <a:ext cx="2743140" cy="45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그레이스케일 </a:t>
            </a:r>
            <a:r>
              <a:rPr lang="en-US" altLang="ko-KR" sz="1400" b="1"/>
              <a:t>BMP </a:t>
            </a:r>
            <a:r>
              <a:rPr lang="ko-KR" altLang="en-US" sz="1400" b="1"/>
              <a:t>파일의 분석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2714644" cy="30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352923"/>
            <a:ext cx="2776057" cy="207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1214422"/>
            <a:ext cx="421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그레이스케일 </a:t>
            </a:r>
            <a:r>
              <a:rPr lang="en-US" altLang="ko-KR" sz="1400" b="1"/>
              <a:t>BMP </a:t>
            </a:r>
            <a:r>
              <a:rPr lang="ko-KR" altLang="en-US" sz="1400" b="1"/>
              <a:t>파일의 경우에는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sz="1400" b="1"/>
              <a:t>BITMAPFILEHEADER+BITMAPINFOHEADER</a:t>
            </a:r>
            <a:r>
              <a:rPr lang="ko-KR" altLang="en-US" sz="1400" b="1"/>
              <a:t>에</a:t>
            </a:r>
            <a:endParaRPr lang="en-US" altLang="ko-KR" sz="1400" b="1"/>
          </a:p>
          <a:p>
            <a:r>
              <a:rPr lang="en-US" altLang="ko-KR" sz="1400" b="1"/>
              <a:t>RGBQUAD</a:t>
            </a:r>
            <a:r>
              <a:rPr lang="ko-KR" altLang="en-US" sz="1400" b="1"/>
              <a:t>부분이 추가되게 된다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1" y="2285992"/>
            <a:ext cx="52864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428992" y="3690468"/>
            <a:ext cx="5500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위의 그림과 같이 </a:t>
            </a:r>
            <a:r>
              <a:rPr lang="en-US" altLang="ko-KR" sz="1400" b="1"/>
              <a:t>RGBQUAD</a:t>
            </a:r>
            <a:r>
              <a:rPr lang="ko-KR" altLang="en-US" sz="1400" b="1"/>
              <a:t>는  </a:t>
            </a:r>
            <a:r>
              <a:rPr lang="en-US" altLang="ko-KR" sz="1400" b="1"/>
              <a:t>4</a:t>
            </a:r>
            <a:r>
              <a:rPr lang="ko-KR" altLang="en-US" sz="1400" b="1"/>
              <a:t>바이트로 구성되는 구조체로서</a:t>
            </a:r>
            <a:endParaRPr lang="en-US" altLang="ko-KR" sz="1400" b="1"/>
          </a:p>
          <a:p>
            <a:r>
              <a:rPr lang="en-US" altLang="ko-KR" sz="1400" b="1"/>
              <a:t>00 00 00 00</a:t>
            </a:r>
            <a:r>
              <a:rPr lang="ko-KR" altLang="en-US" sz="1400" b="1"/>
              <a:t>에서</a:t>
            </a:r>
            <a:r>
              <a:rPr lang="en-US" altLang="ko-KR" sz="1400" b="1"/>
              <a:t> FF FF FF 00</a:t>
            </a:r>
            <a:r>
              <a:rPr lang="ko-KR" altLang="en-US" sz="1400" b="1"/>
              <a:t>까지 차례로 채워지고 있음을 </a:t>
            </a:r>
            <a:endParaRPr lang="en-US" altLang="ko-KR" sz="1400" b="1"/>
          </a:p>
          <a:p>
            <a:r>
              <a:rPr lang="ko-KR" altLang="en-US" sz="1400" b="1"/>
              <a:t>확인할 수 있다</a:t>
            </a:r>
            <a:r>
              <a:rPr lang="en-US" altLang="ko-KR" sz="1400" b="1"/>
              <a:t>.</a:t>
            </a:r>
            <a:r>
              <a:rPr lang="ko-KR" altLang="en-US" sz="1400" b="1"/>
              <a:t> </a:t>
            </a:r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ko-KR" altLang="en-US" sz="1400" b="1"/>
              <a:t>나머지는 앞의 자료에 근거하여 추론하여 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2214554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348" y="928670"/>
            <a:ext cx="192882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전체 파일</a:t>
            </a:r>
          </a:p>
        </p:txBody>
      </p:sp>
      <p:pic>
        <p:nvPicPr>
          <p:cNvPr id="11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528" y="548680"/>
            <a:ext cx="5451000" cy="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14"/>
            <a:ext cx="88582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BMP </a:t>
            </a:r>
            <a:r>
              <a:rPr lang="ko-KR" altLang="en-US" sz="1400" b="1"/>
              <a:t>파일을 화면에 보여주기 위한 윈도우 </a:t>
            </a:r>
            <a:r>
              <a:rPr lang="en-US" altLang="ko-KR" sz="1400" b="1"/>
              <a:t>API </a:t>
            </a:r>
            <a:r>
              <a:rPr lang="ko-KR" altLang="en-US" sz="1400" b="1"/>
              <a:t>함수</a:t>
            </a:r>
            <a:endParaRPr lang="en-US" altLang="ko-KR" sz="1400" b="1"/>
          </a:p>
          <a:p>
            <a:endParaRPr lang="en-US" altLang="ko-KR" sz="1400" b="1"/>
          </a:p>
          <a:p>
            <a:pPr marL="342900" indent="-342900">
              <a:buAutoNum type="arabicPeriod"/>
            </a:pPr>
            <a:r>
              <a:rPr lang="en-US" altLang="ko-KR" sz="1400" b="1"/>
              <a:t>SetDIBitsToDevice </a:t>
            </a:r>
            <a:r>
              <a:rPr lang="ko-KR" altLang="en-US" sz="1400" b="1"/>
              <a:t>함수 </a:t>
            </a:r>
            <a:r>
              <a:rPr lang="en-US" altLang="ko-KR" sz="1400" b="1"/>
              <a:t>: </a:t>
            </a:r>
            <a:r>
              <a:rPr lang="ko-KR" altLang="en-US" sz="1400" b="1"/>
              <a:t>비트맵의 전체 또는 일부를 그대로 화면에 출력하기 위한 함수</a:t>
            </a:r>
            <a:endParaRPr lang="en-US" altLang="ko-KR" sz="1400" b="1"/>
          </a:p>
          <a:p>
            <a:pPr marL="342900" indent="-342900">
              <a:buAutoNum type="arabicPeriod"/>
            </a:pPr>
            <a:endParaRPr lang="en-US" altLang="ko-KR" sz="1400" b="1"/>
          </a:p>
          <a:p>
            <a:pPr marL="342900" indent="-342900"/>
            <a:r>
              <a:rPr lang="en-US" altLang="ko-KR" sz="1200" b="1">
                <a:latin typeface="+mj-ea"/>
                <a:ea typeface="+mj-ea"/>
              </a:rPr>
              <a:t>      int SetDibitsToDevice {</a:t>
            </a: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HDC  hdc,  //</a:t>
            </a:r>
            <a:r>
              <a:rPr lang="ko-KR" altLang="en-US" sz="1200">
                <a:latin typeface="+mj-ea"/>
                <a:ea typeface="+mj-ea"/>
              </a:rPr>
              <a:t>출력대상의 </a:t>
            </a:r>
            <a:r>
              <a:rPr lang="en-US" altLang="ko-KR" sz="1200">
                <a:latin typeface="+mj-ea"/>
                <a:ea typeface="+mj-ea"/>
              </a:rPr>
              <a:t>DC</a:t>
            </a:r>
            <a:r>
              <a:rPr lang="ko-KR" altLang="en-US" sz="1200">
                <a:latin typeface="+mj-ea"/>
                <a:ea typeface="+mj-ea"/>
              </a:rPr>
              <a:t>핸들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 		int XDest, //</a:t>
            </a:r>
            <a:r>
              <a:rPr lang="ko-KR" altLang="en-US" sz="1200">
                <a:latin typeface="+mj-ea"/>
                <a:ea typeface="+mj-ea"/>
              </a:rPr>
              <a:t>출력대상의 좌상귀 </a:t>
            </a:r>
            <a:r>
              <a:rPr lang="en-US" altLang="ko-KR" sz="1200">
                <a:latin typeface="+mj-ea"/>
                <a:ea typeface="+mj-ea"/>
              </a:rPr>
              <a:t>X </a:t>
            </a:r>
            <a:r>
              <a:rPr lang="ko-KR" altLang="en-US" sz="1200">
                <a:latin typeface="+mj-ea"/>
                <a:ea typeface="+mj-ea"/>
              </a:rPr>
              <a:t>좌표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int Ydest, //</a:t>
            </a:r>
            <a:r>
              <a:rPr lang="ko-KR" altLang="en-US" sz="1200">
                <a:latin typeface="+mj-ea"/>
                <a:ea typeface="+mj-ea"/>
              </a:rPr>
              <a:t>출력 대상의 좌상귀 </a:t>
            </a:r>
            <a:r>
              <a:rPr lang="en-US" altLang="ko-KR" sz="1200">
                <a:latin typeface="+mj-ea"/>
                <a:ea typeface="+mj-ea"/>
              </a:rPr>
              <a:t>Y </a:t>
            </a:r>
            <a:r>
              <a:rPr lang="ko-KR" altLang="en-US" sz="1200">
                <a:latin typeface="+mj-ea"/>
                <a:ea typeface="+mj-ea"/>
              </a:rPr>
              <a:t>좌표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  		DWORD dwWidth, //DIB </a:t>
            </a:r>
            <a:r>
              <a:rPr lang="ko-KR" altLang="en-US" sz="1200">
                <a:latin typeface="+mj-ea"/>
                <a:ea typeface="+mj-ea"/>
              </a:rPr>
              <a:t>원본 사각형 너비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가로 픽셀 크기</a:t>
            </a:r>
            <a:r>
              <a:rPr lang="en-US" altLang="ko-KR" sz="120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DWORD dwHeight, //DIB </a:t>
            </a:r>
            <a:r>
              <a:rPr lang="ko-KR" altLang="en-US" sz="1200">
                <a:latin typeface="+mj-ea"/>
                <a:ea typeface="+mj-ea"/>
              </a:rPr>
              <a:t>원본 사각형 높이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세로 픽셀 크기</a:t>
            </a:r>
            <a:r>
              <a:rPr lang="en-US" altLang="ko-KR" sz="120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int XSrc, //DIB </a:t>
            </a:r>
            <a:r>
              <a:rPr lang="ko-KR" altLang="en-US" sz="1200">
                <a:latin typeface="+mj-ea"/>
                <a:ea typeface="+mj-ea"/>
              </a:rPr>
              <a:t>원본의 좌상귀 </a:t>
            </a:r>
            <a:r>
              <a:rPr lang="en-US" altLang="ko-KR" sz="1200">
                <a:latin typeface="+mj-ea"/>
                <a:ea typeface="+mj-ea"/>
              </a:rPr>
              <a:t>X </a:t>
            </a:r>
            <a:r>
              <a:rPr lang="ko-KR" altLang="en-US" sz="1200">
                <a:latin typeface="+mj-ea"/>
                <a:ea typeface="+mj-ea"/>
              </a:rPr>
              <a:t>좌표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int Ysrc, //DIB </a:t>
            </a:r>
            <a:r>
              <a:rPr lang="ko-KR" altLang="en-US" sz="1200">
                <a:latin typeface="+mj-ea"/>
                <a:ea typeface="+mj-ea"/>
              </a:rPr>
              <a:t>원본의 좌상귀 </a:t>
            </a:r>
            <a:r>
              <a:rPr lang="en-US" altLang="ko-KR" sz="1200">
                <a:latin typeface="+mj-ea"/>
                <a:ea typeface="+mj-ea"/>
              </a:rPr>
              <a:t>Y </a:t>
            </a:r>
            <a:r>
              <a:rPr lang="ko-KR" altLang="en-US" sz="1200">
                <a:latin typeface="+mj-ea"/>
                <a:ea typeface="+mj-ea"/>
              </a:rPr>
              <a:t>좌표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UINT uStartScan, //</a:t>
            </a:r>
            <a:r>
              <a:rPr lang="ko-KR" altLang="en-US" sz="1200">
                <a:latin typeface="+mj-ea"/>
                <a:ea typeface="+mj-ea"/>
              </a:rPr>
              <a:t>첫번째 스캔라인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UINT cScanLines, //</a:t>
            </a:r>
            <a:r>
              <a:rPr lang="ko-KR" altLang="en-US" sz="1200">
                <a:latin typeface="+mj-ea"/>
                <a:ea typeface="+mj-ea"/>
              </a:rPr>
              <a:t>출력할 스캐라인의 개수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CONST VOID *lpvBits, // </a:t>
            </a:r>
            <a:r>
              <a:rPr lang="ko-KR" altLang="en-US" sz="1200">
                <a:latin typeface="+mj-ea"/>
                <a:ea typeface="+mj-ea"/>
              </a:rPr>
              <a:t>픽셀 데이터 시작 주소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CONST BITMAPINFO *lpbmi, //bitmapinfo </a:t>
            </a:r>
            <a:r>
              <a:rPr lang="ko-KR" altLang="en-US" sz="1200">
                <a:latin typeface="+mj-ea"/>
                <a:ea typeface="+mj-ea"/>
              </a:rPr>
              <a:t>시작 주소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/>
            <a:r>
              <a:rPr lang="en-US" altLang="ko-KR" sz="1200">
                <a:latin typeface="+mj-ea"/>
                <a:ea typeface="+mj-ea"/>
              </a:rPr>
              <a:t>		UINT fuColorUse  //RGB </a:t>
            </a:r>
            <a:r>
              <a:rPr lang="ko-KR" altLang="en-US" sz="1200">
                <a:latin typeface="+mj-ea"/>
                <a:ea typeface="+mj-ea"/>
              </a:rPr>
              <a:t>또는 팔레트 인덱스 </a:t>
            </a:r>
            <a:r>
              <a:rPr lang="en-US" altLang="ko-KR" sz="1200">
                <a:latin typeface="+mj-ea"/>
                <a:ea typeface="+mj-ea"/>
              </a:rPr>
              <a:t>};</a:t>
            </a:r>
          </a:p>
          <a:p>
            <a:pPr marL="342900" indent="-342900">
              <a:buAutoNum type="arabicPeriod"/>
            </a:pPr>
            <a:endParaRPr lang="en-US" altLang="ko-KR" sz="1400" b="1"/>
          </a:p>
          <a:p>
            <a:pPr marL="342900" indent="-342900">
              <a:buAutoNum type="arabicPeriod"/>
            </a:pPr>
            <a:r>
              <a:rPr lang="en-US" altLang="ko-KR" sz="1400" b="1"/>
              <a:t>StretchDIBits </a:t>
            </a:r>
            <a:r>
              <a:rPr lang="ko-KR" altLang="en-US" sz="1400" b="1"/>
              <a:t>함수 </a:t>
            </a:r>
            <a:r>
              <a:rPr lang="en-US" altLang="ko-KR" sz="1400" b="1"/>
              <a:t>: </a:t>
            </a:r>
            <a:r>
              <a:rPr lang="ko-KR" altLang="en-US" sz="1400" b="1"/>
              <a:t>비트맵을 원하는 크기로 확대 또는 축소시켜 화면에 출력할 수 있는 함수</a:t>
            </a:r>
            <a:endParaRPr lang="en-US" altLang="ko-KR" sz="1400" b="1"/>
          </a:p>
          <a:p>
            <a:pPr marL="342900" indent="-342900"/>
            <a:endParaRPr lang="en-US" altLang="ko-KR" sz="1400" b="1"/>
          </a:p>
          <a:p>
            <a:pPr marL="342900" indent="-342900"/>
            <a:r>
              <a:rPr lang="en-US" altLang="ko-KR" sz="1400" b="1"/>
              <a:t>	</a:t>
            </a:r>
            <a:r>
              <a:rPr lang="en-US" altLang="ko-KR" sz="1200" b="1"/>
              <a:t>int StretchDIBits {</a:t>
            </a:r>
          </a:p>
          <a:p>
            <a:pPr marL="342900" indent="-342900"/>
            <a:r>
              <a:rPr lang="en-US" altLang="ko-KR" sz="1200" b="1"/>
              <a:t>		HDC hdc,  // </a:t>
            </a:r>
            <a:r>
              <a:rPr lang="ko-KR" altLang="en-US" sz="1200" b="1"/>
              <a:t>출력대상의 </a:t>
            </a:r>
            <a:r>
              <a:rPr lang="en-US" altLang="ko-KR" sz="1200" b="1"/>
              <a:t>DC </a:t>
            </a:r>
            <a:r>
              <a:rPr lang="ko-KR" altLang="en-US" sz="1200" b="1"/>
              <a:t>핸들</a:t>
            </a:r>
            <a:endParaRPr lang="en-US" altLang="ko-KR" sz="1200" b="1"/>
          </a:p>
          <a:p>
            <a:pPr marL="342900" indent="-342900"/>
            <a:r>
              <a:rPr lang="en-US" altLang="ko-KR" sz="1200" b="1"/>
              <a:t>		</a:t>
            </a:r>
            <a:r>
              <a:rPr lang="en-US" altLang="ko-KR" sz="1200">
                <a:latin typeface="+mj-ea"/>
              </a:rPr>
              <a:t>int XDest, //</a:t>
            </a:r>
            <a:r>
              <a:rPr lang="ko-KR" altLang="en-US" sz="1200">
                <a:latin typeface="+mj-ea"/>
              </a:rPr>
              <a:t>출력대상의 좌상귀 </a:t>
            </a:r>
            <a:r>
              <a:rPr lang="en-US" altLang="ko-KR" sz="1200">
                <a:latin typeface="+mj-ea"/>
              </a:rPr>
              <a:t>X </a:t>
            </a:r>
            <a:r>
              <a:rPr lang="ko-KR" altLang="en-US" sz="1200">
                <a:latin typeface="+mj-ea"/>
              </a:rPr>
              <a:t>좌표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Ydest, //</a:t>
            </a:r>
            <a:r>
              <a:rPr lang="ko-KR" altLang="en-US" sz="1200">
                <a:latin typeface="+mj-ea"/>
              </a:rPr>
              <a:t>출력 대상의 좌상귀 </a:t>
            </a:r>
            <a:r>
              <a:rPr lang="en-US" altLang="ko-KR" sz="1200">
                <a:latin typeface="+mj-ea"/>
              </a:rPr>
              <a:t>Y </a:t>
            </a:r>
            <a:r>
              <a:rPr lang="ko-KR" altLang="en-US" sz="1200">
                <a:latin typeface="+mj-ea"/>
              </a:rPr>
              <a:t>좌표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  		int nDestWidth, //</a:t>
            </a:r>
            <a:r>
              <a:rPr lang="ko-KR" altLang="en-US" sz="1200">
                <a:latin typeface="+mj-ea"/>
              </a:rPr>
              <a:t>출력대상의 사각형 너비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nDestHeight, //</a:t>
            </a:r>
            <a:r>
              <a:rPr lang="ko-KR" altLang="en-US" sz="1200">
                <a:latin typeface="+mj-ea"/>
              </a:rPr>
              <a:t>출력대상의 사각형 높이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XSrc, //DIB </a:t>
            </a:r>
            <a:r>
              <a:rPr lang="ko-KR" altLang="en-US" sz="1200">
                <a:latin typeface="+mj-ea"/>
              </a:rPr>
              <a:t>원본의 좌상귀 </a:t>
            </a:r>
            <a:r>
              <a:rPr lang="en-US" altLang="ko-KR" sz="1200">
                <a:latin typeface="+mj-ea"/>
              </a:rPr>
              <a:t>X </a:t>
            </a:r>
            <a:r>
              <a:rPr lang="ko-KR" altLang="en-US" sz="1200">
                <a:latin typeface="+mj-ea"/>
              </a:rPr>
              <a:t>좌표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Ysrc, //DIB </a:t>
            </a:r>
            <a:r>
              <a:rPr lang="ko-KR" altLang="en-US" sz="1200">
                <a:latin typeface="+mj-ea"/>
              </a:rPr>
              <a:t>원본의 좌상귀 </a:t>
            </a:r>
            <a:r>
              <a:rPr lang="en-US" altLang="ko-KR" sz="1200">
                <a:latin typeface="+mj-ea"/>
              </a:rPr>
              <a:t>Y </a:t>
            </a:r>
            <a:r>
              <a:rPr lang="ko-KR" altLang="en-US" sz="1200">
                <a:latin typeface="+mj-ea"/>
              </a:rPr>
              <a:t>좌표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nSrcWidth, //DIB </a:t>
            </a:r>
            <a:r>
              <a:rPr lang="ko-KR" altLang="en-US" sz="1200">
                <a:latin typeface="+mj-ea"/>
              </a:rPr>
              <a:t>원본의 사각형 넓이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int nSrcHeight, //DIB </a:t>
            </a:r>
            <a:r>
              <a:rPr lang="ko-KR" altLang="en-US" sz="1200">
                <a:latin typeface="+mj-ea"/>
              </a:rPr>
              <a:t>원본의 사각형 높이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CONST VOID *lpvBits, // </a:t>
            </a:r>
            <a:r>
              <a:rPr lang="ko-KR" altLang="en-US" sz="1200">
                <a:latin typeface="+mj-ea"/>
              </a:rPr>
              <a:t>픽셀 데이터 시작 주소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CONST BITMAPINFO *lpBitsInfo, //bitmapinfoheader </a:t>
            </a:r>
            <a:r>
              <a:rPr lang="ko-KR" altLang="en-US" sz="1200">
                <a:latin typeface="+mj-ea"/>
              </a:rPr>
              <a:t>시작 주소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UINT iUsage  //RGB </a:t>
            </a:r>
            <a:r>
              <a:rPr lang="ko-KR" altLang="en-US" sz="1200">
                <a:latin typeface="+mj-ea"/>
              </a:rPr>
              <a:t>또는 팔레트 인덱스 </a:t>
            </a:r>
            <a:endParaRPr lang="en-US" altLang="ko-KR" sz="1200">
              <a:latin typeface="+mj-ea"/>
            </a:endParaRPr>
          </a:p>
          <a:p>
            <a:pPr marL="342900" indent="-342900"/>
            <a:r>
              <a:rPr lang="en-US" altLang="ko-KR" sz="1200">
                <a:latin typeface="+mj-ea"/>
              </a:rPr>
              <a:t>		DWORD dwRop //</a:t>
            </a:r>
            <a:r>
              <a:rPr lang="ko-KR" altLang="en-US" sz="1200">
                <a:latin typeface="+mj-ea"/>
              </a:rPr>
              <a:t>레스터 연산코드 </a:t>
            </a:r>
            <a:r>
              <a:rPr lang="en-US" altLang="ko-KR" sz="1200">
                <a:latin typeface="+mj-e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04" y="2357430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기본적으로 입력</a:t>
            </a:r>
            <a:r>
              <a:rPr lang="en-US" altLang="ko-KR" sz="1200"/>
              <a:t>DIB</a:t>
            </a:r>
            <a:r>
              <a:rPr lang="ko-KR" altLang="en-US" sz="1200"/>
              <a:t>의 </a:t>
            </a:r>
            <a:r>
              <a:rPr lang="en-US" altLang="ko-KR" sz="1200"/>
              <a:t>(XSrc, Ysrc)</a:t>
            </a:r>
            <a:r>
              <a:rPr lang="ko-KR" altLang="en-US" sz="1200"/>
              <a:t>좌표로 부터</a:t>
            </a:r>
            <a:endParaRPr lang="en-US" altLang="ko-KR" sz="1200"/>
          </a:p>
          <a:p>
            <a:r>
              <a:rPr lang="ko-KR" altLang="en-US" sz="1200"/>
              <a:t>가로 </a:t>
            </a:r>
            <a:r>
              <a:rPr lang="en-US" altLang="ko-KR" sz="1200"/>
              <a:t>dwWidth, </a:t>
            </a:r>
            <a:r>
              <a:rPr lang="ko-KR" altLang="en-US" sz="1200"/>
              <a:t>세로 </a:t>
            </a:r>
            <a:r>
              <a:rPr lang="en-US" altLang="ko-KR" sz="1200"/>
              <a:t>dwHeight </a:t>
            </a:r>
            <a:r>
              <a:rPr lang="ko-KR" altLang="en-US" sz="1200"/>
              <a:t>크기 만큼의</a:t>
            </a:r>
            <a:endParaRPr lang="en-US" altLang="ko-KR" sz="1200"/>
          </a:p>
          <a:p>
            <a:r>
              <a:rPr lang="ko-KR" altLang="en-US" sz="1200"/>
              <a:t>사각형 영역을 출력대상 좌표</a:t>
            </a:r>
            <a:r>
              <a:rPr lang="en-US" altLang="ko-KR" sz="1200"/>
              <a:t>(Xdest, Ydest)</a:t>
            </a:r>
            <a:r>
              <a:rPr lang="ko-KR" altLang="en-US" sz="1200"/>
              <a:t>에</a:t>
            </a:r>
            <a:endParaRPr lang="en-US" altLang="ko-KR" sz="1200"/>
          </a:p>
          <a:p>
            <a:r>
              <a:rPr lang="ko-KR" altLang="en-US" sz="1200"/>
              <a:t>동일크기로 출력한다</a:t>
            </a:r>
          </a:p>
        </p:txBody>
      </p:sp>
      <p:pic>
        <p:nvPicPr>
          <p:cNvPr id="4" name="Picture 2" descr="C:\Program Files (x86)\Microsoft Office\MEDIA\OFFICE12\Lines\BD14710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332656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45395"/>
            <a:ext cx="8091574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LRESULT CALLBACK 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(HWND,UINT,WPARAM,LPARAM);</a:t>
            </a:r>
          </a:p>
          <a:p>
            <a:r>
              <a:rPr lang="en-US" altLang="ko-KR" sz="1200" dirty="0"/>
              <a:t>HINSTANCE 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HWND </a:t>
            </a:r>
            <a:r>
              <a:rPr lang="en-US" altLang="ko-KR" sz="1200" dirty="0" err="1"/>
              <a:t>hWndMain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LPCTSTR 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=TEXT("</a:t>
            </a:r>
            <a:r>
              <a:rPr lang="en-US" altLang="ko-KR" sz="1200" dirty="0" err="1"/>
              <a:t>ReadDIB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APIENTRY </a:t>
            </a:r>
            <a:r>
              <a:rPr lang="en-US" altLang="ko-KR" sz="1200" dirty="0" err="1"/>
              <a:t>WinMain</a:t>
            </a:r>
            <a:r>
              <a:rPr lang="en-US" altLang="ko-KR" sz="1200" dirty="0"/>
              <a:t>(HINSTANCE </a:t>
            </a:r>
            <a:r>
              <a:rPr lang="en-US" altLang="ko-KR" sz="1200" dirty="0" err="1"/>
              <a:t>hInstance,HINSTANCE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hPrevInstance</a:t>
            </a:r>
            <a:r>
              <a:rPr lang="en-US" altLang="ko-KR" sz="1200" dirty="0"/>
              <a:t> ,LPSTR </a:t>
            </a:r>
            <a:r>
              <a:rPr lang="en-US" altLang="ko-KR" sz="1200" dirty="0" err="1"/>
              <a:t>lpszCmdParam,int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nCmdShow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HWND 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MSG Message;</a:t>
            </a:r>
          </a:p>
          <a:p>
            <a:r>
              <a:rPr lang="en-US" altLang="ko-KR" sz="1200" dirty="0"/>
              <a:t>    WNDCLASS 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g_hInst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WndClass.cbClsExtra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WndClass.cbWndExtra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WndClass.hbrBackground</a:t>
            </a:r>
            <a:r>
              <a:rPr lang="en-US" altLang="ko-KR" sz="1200" dirty="0"/>
              <a:t>=(HBRUSH)(COLOR_WINDOW+1);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WndClass.hCursor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LoadCursor</a:t>
            </a:r>
            <a:r>
              <a:rPr lang="en-US" altLang="ko-KR" sz="1200" dirty="0"/>
              <a:t>(NULL,IDC_ARROW);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WndClass.hIcon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LoadIcon</a:t>
            </a:r>
            <a:r>
              <a:rPr lang="en-US" altLang="ko-KR" sz="1200" dirty="0"/>
              <a:t>(NULL,IDI_APPLICATION);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WndClass.hInstance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hInstance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WndClass.lpfnWndProc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WndClass.lpszClassName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lpszClass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WndClass.lpszMenuName</a:t>
            </a:r>
            <a:r>
              <a:rPr lang="en-US" altLang="ko-KR" sz="1200" dirty="0"/>
              <a:t>=NULL;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WndClass.style</a:t>
            </a:r>
            <a:r>
              <a:rPr lang="en-US" altLang="ko-KR" sz="1200" dirty="0"/>
              <a:t>=CS_HREDRAW | CS_VREDRAW;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RegisterClass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hWnd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CreateWindow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lpszClass,lpszClass,WS_OVERLAPPEDWINDOW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CW_USEDEFAULT,CW_USEDEFAULT,CW_USEDEFAULT,CW_USEDEFAULT, NULL,(HMENU)</a:t>
            </a:r>
            <a:r>
              <a:rPr lang="en-US" altLang="ko-KR" sz="1200" dirty="0" err="1"/>
              <a:t>NULL,hInstance,NULL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ShowWindow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hWnd,nCmdShow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while (</a:t>
            </a:r>
            <a:r>
              <a:rPr lang="en-US" altLang="ko-KR" sz="1200" dirty="0" err="1"/>
              <a:t>GetMessage</a:t>
            </a:r>
            <a:r>
              <a:rPr lang="en-US" altLang="ko-KR" sz="1200" dirty="0"/>
              <a:t>(&amp;Message,NULL,0,0))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TranslateMessage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DispatchMessage</a:t>
            </a:r>
            <a:r>
              <a:rPr lang="en-US" altLang="ko-KR" sz="1200" dirty="0"/>
              <a:t>(&amp;Message);</a:t>
            </a:r>
          </a:p>
          <a:p>
            <a:r>
              <a:rPr lang="en-US" altLang="ko-KR" sz="1200" dirty="0"/>
              <a:t>     }</a:t>
            </a:r>
          </a:p>
          <a:p>
            <a:r>
              <a:rPr lang="en-US" altLang="ko-KR" sz="1200" dirty="0"/>
              <a:t>     return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Message.wParam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116632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프로그램 실행 후에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활성 윈도우에서 마우스 왼쪽 버튼을 누른 경우에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비트맵을 선정하는</a:t>
            </a:r>
            <a:endParaRPr lang="en-US" altLang="ko-KR" sz="1200" b="1" dirty="0"/>
          </a:p>
          <a:p>
            <a:r>
              <a:rPr lang="ko-KR" altLang="en-US" sz="1200" b="1" dirty="0"/>
              <a:t>화면을 보여주고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선정된 비트맵을</a:t>
            </a:r>
            <a:endParaRPr lang="en-US" altLang="ko-KR" sz="1200" b="1" dirty="0"/>
          </a:p>
          <a:p>
            <a:r>
              <a:rPr lang="ko-KR" altLang="en-US" sz="1200" b="1" dirty="0"/>
              <a:t>화면에 보여주는 기능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1543</Words>
  <Application>Microsoft Office PowerPoint</Application>
  <PresentationFormat>화면 슬라이드 쇼(4:3)</PresentationFormat>
  <Paragraphs>1079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</dc:creator>
  <cp:lastModifiedBy>조민호</cp:lastModifiedBy>
  <cp:revision>47</cp:revision>
  <dcterms:created xsi:type="dcterms:W3CDTF">2013-12-12T00:27:13Z</dcterms:created>
  <dcterms:modified xsi:type="dcterms:W3CDTF">2016-11-21T10:48:03Z</dcterms:modified>
</cp:coreProperties>
</file>