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65" r:id="rId12"/>
    <p:sldId id="266" r:id="rId13"/>
    <p:sldId id="270" r:id="rId14"/>
    <p:sldId id="271" r:id="rId15"/>
    <p:sldId id="272" r:id="rId16"/>
    <p:sldId id="267" r:id="rId17"/>
    <p:sldId id="273" r:id="rId18"/>
    <p:sldId id="274" r:id="rId19"/>
    <p:sldId id="275" r:id="rId20"/>
    <p:sldId id="276" r:id="rId21"/>
    <p:sldId id="277" r:id="rId22"/>
    <p:sldId id="278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>
        <p:scale>
          <a:sx n="60" d="100"/>
          <a:sy n="60" d="100"/>
        </p:scale>
        <p:origin x="3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4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8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7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6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8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D80C-072E-4155-BD0A-460DA225E7F7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B256-FE0D-4A98-974A-96637B32D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3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6455" y="1791222"/>
            <a:ext cx="56877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Win32API</a:t>
            </a:r>
            <a:r>
              <a:rPr lang="ko-KR" altLang="en-US" sz="2400"/>
              <a:t>의 객체지향 버전</a:t>
            </a:r>
            <a:endParaRPr lang="en-US" altLang="ko-KR" sz="2400"/>
          </a:p>
          <a:p>
            <a:endParaRPr lang="en-US" altLang="ko-KR" sz="4400"/>
          </a:p>
          <a:p>
            <a:r>
              <a:rPr lang="en-US" altLang="ko-KR" sz="4400"/>
              <a:t>MFC </a:t>
            </a:r>
            <a:r>
              <a:rPr lang="ko-KR" altLang="en-US" sz="4400"/>
              <a:t>프로그래밍 개론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314241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548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의 구성요소 </a:t>
            </a:r>
            <a:r>
              <a:rPr lang="en-US" altLang="ko-KR" b="1"/>
              <a:t>&gt; AfxGetInstanceHandle() </a:t>
            </a:r>
            <a:r>
              <a:rPr lang="ko-KR" altLang="en-US" b="1"/>
              <a:t>함수 </a:t>
            </a:r>
            <a:endParaRPr lang="ko-KR" altLang="en-US" b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04900" y="1054101"/>
            <a:ext cx="8534400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사용 예</a:t>
            </a:r>
            <a:endParaRPr lang="ko-KR" altLang="en-US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95388" y="1628776"/>
            <a:ext cx="8640762" cy="2305050"/>
          </a:xfrm>
          <a:prstGeom prst="roundRect">
            <a:avLst>
              <a:gd name="adj" fmla="val 5222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void CMainFrame::OnLButtonDown(UINT nFlags, CPoint point)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00990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  // </a:t>
            </a:r>
            <a:r>
              <a:rPr lang="ko-KR" altLang="en-US" sz="2000" b="0">
                <a:solidFill>
                  <a:srgbClr val="00990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인스턴스 핸들값은 실행 파일이 로드된 가상 메모리 주소를 나타낸다</a:t>
            </a:r>
            <a:r>
              <a:rPr lang="en-US" altLang="ko-KR" sz="2000" b="0">
                <a:solidFill>
                  <a:srgbClr val="00990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   TRACE("</a:t>
            </a:r>
            <a:r>
              <a:rPr lang="ko-KR" altLang="en-US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실행 파일이 로드된 가상 메모리의 주소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: %p\n",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FF000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      AfxGetInstanceHandle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9" name="Picture 5" descr="ch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4508501"/>
            <a:ext cx="8069262" cy="136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7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 프로그램의 구성 요소</a:t>
            </a:r>
            <a:endParaRPr lang="ko-KR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02906" y="1124034"/>
            <a:ext cx="8566735" cy="3999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일반적인 </a:t>
            </a:r>
            <a:r>
              <a:rPr lang="en-US" altLang="ko-KR" b="1"/>
              <a:t>MFC </a:t>
            </a:r>
            <a:r>
              <a:rPr lang="ko-KR" altLang="en-US" b="1"/>
              <a:t>프로그램 구성 요소</a:t>
            </a:r>
            <a:endParaRPr lang="ko-KR" altLang="en-US" b="1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06" y="2001066"/>
            <a:ext cx="10337730" cy="412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0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583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AppWizard</a:t>
            </a:r>
            <a:r>
              <a:rPr lang="ko-KR" altLang="en-US" b="1"/>
              <a:t>를 이용한 </a:t>
            </a:r>
            <a:r>
              <a:rPr lang="en-US" altLang="ko-KR" b="1"/>
              <a:t>MFC </a:t>
            </a:r>
            <a:r>
              <a:rPr lang="ko-KR" altLang="en-US" b="1"/>
              <a:t>응용 프로그램의 생성</a:t>
            </a:r>
            <a:r>
              <a:rPr lang="en-US" altLang="ko-KR" b="1"/>
              <a:t>(1/4)</a:t>
            </a:r>
            <a:endParaRPr lang="ko-KR" altLang="en-US" b="1"/>
          </a:p>
        </p:txBody>
      </p:sp>
      <p:pic>
        <p:nvPicPr>
          <p:cNvPr id="4" name="Picture 4" descr="ch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9" y="842963"/>
            <a:ext cx="635158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h03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03" y="2473325"/>
            <a:ext cx="524668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1145" y="52578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프로젝트의 종류 선택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7890157" y="1952625"/>
            <a:ext cx="243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 AppWizard 1 </a:t>
            </a:r>
            <a:r>
              <a:rPr lang="ko-KR" altLang="en-US" b="1"/>
              <a:t>단계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2552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583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AppWizard</a:t>
            </a:r>
            <a:r>
              <a:rPr lang="ko-KR" altLang="en-US" b="1"/>
              <a:t>를 이용한 </a:t>
            </a:r>
            <a:r>
              <a:rPr lang="en-US" altLang="ko-KR" b="1"/>
              <a:t>MFC </a:t>
            </a:r>
            <a:r>
              <a:rPr lang="ko-KR" altLang="en-US" b="1"/>
              <a:t>응용 프로그램의 생성</a:t>
            </a:r>
            <a:r>
              <a:rPr lang="en-US" altLang="ko-KR" b="1"/>
              <a:t>(2/4)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51145" y="5257800"/>
            <a:ext cx="256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3. AppWizaard 2 </a:t>
            </a:r>
            <a:r>
              <a:rPr lang="ko-KR" altLang="en-US" b="1"/>
              <a:t>단계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7890157" y="1952625"/>
            <a:ext cx="243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4. AppWizard 3 </a:t>
            </a:r>
            <a:r>
              <a:rPr lang="ko-KR" altLang="en-US" b="1"/>
              <a:t>단계</a:t>
            </a:r>
            <a:endParaRPr lang="ko-KR" altLang="en-US" b="1"/>
          </a:p>
        </p:txBody>
      </p:sp>
      <p:pic>
        <p:nvPicPr>
          <p:cNvPr id="8" name="Picture 4" descr="ch0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8" y="824925"/>
            <a:ext cx="524668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h03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80" y="2530476"/>
            <a:ext cx="524668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20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583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AppWizard</a:t>
            </a:r>
            <a:r>
              <a:rPr lang="ko-KR" altLang="en-US" b="1"/>
              <a:t>를 이용한 </a:t>
            </a:r>
            <a:r>
              <a:rPr lang="en-US" altLang="ko-KR" b="1"/>
              <a:t>MFC </a:t>
            </a:r>
            <a:r>
              <a:rPr lang="ko-KR" altLang="en-US" b="1"/>
              <a:t>응용 프로그램의 생성</a:t>
            </a:r>
            <a:r>
              <a:rPr lang="en-US" altLang="ko-KR" b="1"/>
              <a:t>(3/4)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51145" y="5257800"/>
            <a:ext cx="243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5. AppWizard 4 </a:t>
            </a:r>
            <a:r>
              <a:rPr lang="ko-KR" altLang="en-US" b="1"/>
              <a:t>단계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7890157" y="1952625"/>
            <a:ext cx="25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6.  AppWizard 5 </a:t>
            </a:r>
            <a:r>
              <a:rPr lang="ko-KR" altLang="en-US" b="1"/>
              <a:t>단계</a:t>
            </a:r>
            <a:endParaRPr lang="ko-KR" altLang="en-US" b="1"/>
          </a:p>
        </p:txBody>
      </p:sp>
      <p:pic>
        <p:nvPicPr>
          <p:cNvPr id="10" name="Picture 4" descr="ch03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45" y="920384"/>
            <a:ext cx="524668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ch03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80" y="2487613"/>
            <a:ext cx="524668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8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22695" y="920384"/>
            <a:ext cx="3705726" cy="539448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583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AppWizard</a:t>
            </a:r>
            <a:r>
              <a:rPr lang="ko-KR" altLang="en-US" b="1"/>
              <a:t>를 이용한 </a:t>
            </a:r>
            <a:r>
              <a:rPr lang="en-US" altLang="ko-KR" b="1"/>
              <a:t>MFC </a:t>
            </a:r>
            <a:r>
              <a:rPr lang="ko-KR" altLang="en-US" b="1"/>
              <a:t>응용 프로그램의 생성</a:t>
            </a:r>
            <a:r>
              <a:rPr lang="en-US" altLang="ko-KR" b="1"/>
              <a:t>(4/4)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51145" y="5257800"/>
            <a:ext cx="25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7</a:t>
            </a:r>
            <a:r>
              <a:rPr lang="en-US" altLang="ko-KR" b="1"/>
              <a:t>.  AppWizard 6 </a:t>
            </a:r>
            <a:r>
              <a:rPr lang="ko-KR" altLang="en-US" b="1"/>
              <a:t>단계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7346758" y="963703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 </a:t>
            </a:r>
            <a:r>
              <a:rPr lang="ko-KR" altLang="en-US" b="1"/>
              <a:t>프로그램의 중요 </a:t>
            </a:r>
            <a:r>
              <a:rPr lang="en-US" altLang="ko-KR" b="1"/>
              <a:t>3 </a:t>
            </a:r>
            <a:r>
              <a:rPr lang="ko-KR" altLang="en-US" b="1"/>
              <a:t>부분</a:t>
            </a:r>
            <a:endParaRPr lang="ko-KR" altLang="en-US" b="1"/>
          </a:p>
        </p:txBody>
      </p:sp>
      <p:pic>
        <p:nvPicPr>
          <p:cNvPr id="8" name="Picture 4" descr="ch03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7" y="920384"/>
            <a:ext cx="524668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Fig3-3-4-수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59" y="3139520"/>
            <a:ext cx="347887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59697" y="1825070"/>
            <a:ext cx="2209800" cy="6985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응용 프로그램 클래스</a:t>
            </a:r>
          </a:p>
          <a:p>
            <a:pPr algn="ctr" eaLnBrk="1" latinLnBrk="1" hangingPunct="1">
              <a:spcBef>
                <a:spcPct val="50000"/>
              </a:spcBef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</a:rPr>
              <a:t>CSimpleApp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140697" y="2918858"/>
            <a:ext cx="2209800" cy="6985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1400" b="1">
                <a:solidFill>
                  <a:schemeClr val="tx1"/>
                </a:solidFill>
                <a:latin typeface="+mj-lt"/>
              </a:rPr>
              <a:t>프레임 윈도우 클래스</a:t>
            </a:r>
          </a:p>
          <a:p>
            <a:pPr algn="ctr" eaLnBrk="1" latinLnBrk="1" hangingPunct="1">
              <a:spcBef>
                <a:spcPct val="50000"/>
              </a:spcBef>
              <a:defRPr/>
            </a:pPr>
            <a:r>
              <a:rPr lang="en-US" altLang="ko-KR" sz="1400" b="1">
                <a:solidFill>
                  <a:schemeClr val="tx1"/>
                </a:solidFill>
                <a:latin typeface="+mj-lt"/>
              </a:rPr>
              <a:t>(CMainFrame)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140697" y="4568270"/>
            <a:ext cx="2209800" cy="6985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뷰 클래스</a:t>
            </a:r>
          </a:p>
          <a:p>
            <a:pPr algn="ctr" eaLnBrk="1" latinLnBrk="1" hangingPunct="1">
              <a:spcBef>
                <a:spcPct val="50000"/>
              </a:spcBef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(CChildView)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5912097" y="2529920"/>
            <a:ext cx="0" cy="240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5912097" y="329192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912097" y="494133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8350497" y="329192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350497" y="494133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969497" y="1856820"/>
            <a:ext cx="17526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윈도우 생성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루프 제공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140697" y="3704318"/>
            <a:ext cx="22098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윈도우 기능 제공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뷰 생성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251028" y="529852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뷰 기능 제공</a:t>
            </a:r>
          </a:p>
        </p:txBody>
      </p:sp>
    </p:spTree>
    <p:extLst>
      <p:ext uri="{BB962C8B-B14F-4D97-AF65-F5344CB8AC3E}">
        <p14:creationId xmlns:p14="http://schemas.microsoft.com/office/powerpoint/2010/main" val="36157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547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Wizard</a:t>
            </a:r>
            <a:r>
              <a:rPr lang="ko-KR" altLang="en-US" b="1"/>
              <a:t>가 생성한 </a:t>
            </a:r>
            <a:r>
              <a:rPr lang="en-US" altLang="ko-KR" b="1"/>
              <a:t>MFC </a:t>
            </a:r>
            <a:r>
              <a:rPr lang="ko-KR" altLang="en-US" b="1"/>
              <a:t>프로그램의 기본 구조 </a:t>
            </a:r>
            <a:r>
              <a:rPr lang="en-US" altLang="ko-KR" b="1"/>
              <a:t>(1/3)</a:t>
            </a:r>
            <a:endParaRPr lang="ko-KR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125538"/>
            <a:ext cx="8534400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HelloMFC </a:t>
            </a:r>
            <a:r>
              <a:rPr lang="ko-KR" altLang="en-US" b="1"/>
              <a:t>예제 코드 </a:t>
            </a:r>
            <a:r>
              <a:rPr lang="en-US" altLang="ko-KR" b="1"/>
              <a:t>(1/3)</a:t>
            </a:r>
          </a:p>
          <a:p>
            <a:endParaRPr lang="en-US" altLang="ko-KR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95288" y="1773238"/>
            <a:ext cx="8353425" cy="4608512"/>
          </a:xfrm>
          <a:prstGeom prst="roundRect">
            <a:avLst>
              <a:gd name="adj" fmla="val 2222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#include &lt;afxwin.h&gt;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응용 프로그램 클래스를 선언한다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class CHelloApp : public CWinApp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virtual BOOL InitInstance();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메인 윈도우 클래스를 선언한다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class CMainFrame : public CFrameWnd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CMainFrame();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protected: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afx_msg void OnPaint();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afx_msg void OnLButtonDown(UINT nFlags, CPoint point);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DECLARE_MESSAGE_MAP()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929188" y="2643188"/>
            <a:ext cx="1384300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 class </a:t>
            </a:r>
            <a:endParaRPr lang="ko-KR" altLang="en-US" sz="14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929188" y="3906838"/>
            <a:ext cx="42068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맑은 고딕" panose="020B0503020000020004" pitchFamily="50" charset="-127"/>
                <a:ea typeface="맑은 고딕" panose="020B0503020000020004" pitchFamily="50" charset="-127"/>
              </a:rPr>
              <a:t>Window class (include OnPaint, OnLButtonDown)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맑은 고딕" panose="020B0503020000020004" pitchFamily="50" charset="-127"/>
                <a:ea typeface="맑은 고딕" panose="020B0503020000020004" pitchFamily="50" charset="-127"/>
              </a:rPr>
              <a:t>: Program consist of windows</a:t>
            </a:r>
            <a:endParaRPr lang="ko-KR" altLang="en-US" sz="14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5143501" y="3429000"/>
            <a:ext cx="977900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129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538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Wizard</a:t>
            </a:r>
            <a:r>
              <a:rPr lang="ko-KR" altLang="en-US" b="1"/>
              <a:t>가 생성한 </a:t>
            </a:r>
            <a:r>
              <a:rPr lang="en-US" altLang="ko-KR" b="1"/>
              <a:t>MFC </a:t>
            </a:r>
            <a:r>
              <a:rPr lang="ko-KR" altLang="en-US" b="1"/>
              <a:t>프로그램의 기본 구조</a:t>
            </a:r>
            <a:r>
              <a:rPr lang="en-US" altLang="ko-KR" b="1"/>
              <a:t>(2/3)</a:t>
            </a:r>
            <a:endParaRPr lang="ko-KR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125538"/>
            <a:ext cx="8534400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HelloMFC </a:t>
            </a:r>
            <a:r>
              <a:rPr lang="ko-KR" altLang="en-US" b="1"/>
              <a:t>예제 코드 </a:t>
            </a:r>
            <a:r>
              <a:rPr lang="en-US" altLang="ko-KR" b="1"/>
              <a:t>(2/3)</a:t>
            </a:r>
            <a:endParaRPr lang="en-US" altLang="ko-KR" b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844675"/>
            <a:ext cx="8353425" cy="374491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응용 프로그램 객체를 선언한다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CHelloApp theApp;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응용 프로그램 클래스를 정의한다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BOOL CHelloApp::InitInstance()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m_pMainWnd = new CMainFrame;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m_pMainWnd-&gt;ShowWindow(m_nCmdShow);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return TRUE;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메인 윈도우 클래스를 정의한다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CMainFrame::CMainFrame()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Create(NULL, "HelloMFC Application");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57813" y="1928813"/>
            <a:ext cx="3265487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 object create by using class </a:t>
            </a:r>
            <a:endParaRPr lang="ko-KR" altLang="en-US" sz="14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357813" y="2835275"/>
            <a:ext cx="3652837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method create by using class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맑은 고딕" panose="020B0503020000020004" pitchFamily="50" charset="-127"/>
                <a:ea typeface="맑은 고딕" panose="020B0503020000020004" pitchFamily="50" charset="-127"/>
              </a:rPr>
              <a:t>In this step, we link program and window </a:t>
            </a:r>
            <a:endParaRPr lang="ko-KR" altLang="en-US" sz="14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>
            <a:cxnSpLocks noChangeShapeType="1"/>
          </p:cNvCxnSpPr>
          <p:nvPr/>
        </p:nvCxnSpPr>
        <p:spPr bwMode="auto">
          <a:xfrm flipV="1">
            <a:off x="4214813" y="3214688"/>
            <a:ext cx="1214437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직선 화살표 연결선 9"/>
          <p:cNvCxnSpPr>
            <a:cxnSpLocks noChangeShapeType="1"/>
          </p:cNvCxnSpPr>
          <p:nvPr/>
        </p:nvCxnSpPr>
        <p:spPr bwMode="auto">
          <a:xfrm rot="5400000">
            <a:off x="6037263" y="2535238"/>
            <a:ext cx="642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357813" y="4572000"/>
            <a:ext cx="2306637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맑은 고딕" panose="020B0503020000020004" pitchFamily="50" charset="-127"/>
                <a:ea typeface="맑은 고딕" panose="020B0503020000020004" pitchFamily="50" charset="-127"/>
              </a:rPr>
              <a:t>Window creater definition</a:t>
            </a:r>
            <a:endParaRPr lang="ko-KR" altLang="en-US" sz="14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2"/>
          <p:cNvCxnSpPr>
            <a:cxnSpLocks noChangeShapeType="1"/>
          </p:cNvCxnSpPr>
          <p:nvPr/>
        </p:nvCxnSpPr>
        <p:spPr bwMode="auto">
          <a:xfrm rot="5400000">
            <a:off x="5750719" y="3964782"/>
            <a:ext cx="12160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8246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538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Wizard</a:t>
            </a:r>
            <a:r>
              <a:rPr lang="ko-KR" altLang="en-US" b="1"/>
              <a:t>가 생성한 </a:t>
            </a:r>
            <a:r>
              <a:rPr lang="en-US" altLang="ko-KR" b="1"/>
              <a:t>MFC </a:t>
            </a:r>
            <a:r>
              <a:rPr lang="ko-KR" altLang="en-US" b="1"/>
              <a:t>프로그램의 기본 구조</a:t>
            </a:r>
            <a:r>
              <a:rPr lang="en-US" altLang="ko-KR" b="1"/>
              <a:t>(3/3)</a:t>
            </a:r>
            <a:endParaRPr lang="ko-KR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125538"/>
            <a:ext cx="8534400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HelloMFC </a:t>
            </a:r>
            <a:r>
              <a:rPr lang="ko-KR" altLang="en-US" b="1"/>
              <a:t>예제 코드 </a:t>
            </a:r>
            <a:r>
              <a:rPr lang="en-US" altLang="ko-KR" b="1"/>
              <a:t>(3/3)</a:t>
            </a:r>
            <a:endParaRPr lang="en-US" altLang="ko-KR" b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844675"/>
            <a:ext cx="8353425" cy="4176713"/>
          </a:xfrm>
          <a:prstGeom prst="roundRect">
            <a:avLst>
              <a:gd name="adj" fmla="val 2019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void CMainFrame::OnPaint()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char *msg = "Hello, MFC";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CPaintDC dc(this);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dc.TextOut(100, 100, msg, lstrlen(msg));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void CMainFrame::OnLButtonDown(UINT nFlags, CPoint point)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MessageBox("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마우스를 클릭했습니다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.", "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마우스 메시지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");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메시지맵을 선언한다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BEGIN_MESSAGE_MAP(CMainFrame, CFrameWnd)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ON_WM_PAINT()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ON_WM_LBUTTONDOWN()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</a:rPr>
              <a:t>END_MESSAGE_MAP()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429250" y="2000250"/>
            <a:ext cx="2495550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맑은 고딕" panose="020B0503020000020004" pitchFamily="50" charset="-127"/>
                <a:ea typeface="맑은 고딕" panose="020B0503020000020004" pitchFamily="50" charset="-127"/>
              </a:rPr>
              <a:t>Window’s method definition</a:t>
            </a:r>
            <a:endParaRPr lang="ko-KR" altLang="en-US" sz="14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715000" y="4786313"/>
            <a:ext cx="2128838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맑은 고딕" panose="020B0503020000020004" pitchFamily="50" charset="-127"/>
                <a:ea typeface="맑은 고딕" panose="020B0503020000020004" pitchFamily="50" charset="-127"/>
              </a:rPr>
              <a:t>Nessage map definition</a:t>
            </a:r>
            <a:endParaRPr lang="ko-KR" altLang="en-US" sz="14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>
            <a:cxnSpLocks noChangeShapeType="1"/>
          </p:cNvCxnSpPr>
          <p:nvPr/>
        </p:nvCxnSpPr>
        <p:spPr bwMode="auto">
          <a:xfrm flipH="1">
            <a:off x="7115175" y="2286000"/>
            <a:ext cx="28575" cy="25003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289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602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Wizard</a:t>
            </a:r>
            <a:r>
              <a:rPr lang="ko-KR" altLang="en-US" b="1"/>
              <a:t>가 생성한 </a:t>
            </a:r>
            <a:r>
              <a:rPr lang="en-US" altLang="ko-KR" b="1"/>
              <a:t>MFC </a:t>
            </a:r>
            <a:r>
              <a:rPr lang="ko-KR" altLang="en-US" b="1"/>
              <a:t>프로그램의 기본 구조</a:t>
            </a:r>
            <a:r>
              <a:rPr lang="en-US" altLang="ko-KR" b="1"/>
              <a:t>(</a:t>
            </a:r>
            <a:r>
              <a:rPr lang="ko-KR" altLang="en-US" b="1"/>
              <a:t>전체 요약</a:t>
            </a:r>
            <a:r>
              <a:rPr lang="en-US" altLang="ko-KR" b="1"/>
              <a:t>)</a:t>
            </a:r>
            <a:endParaRPr lang="ko-KR" altLang="en-US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1491" y="977895"/>
            <a:ext cx="3714750" cy="5909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class CHelloApp : public CWinApp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>
              <a:latin typeface="Lucida Sans Unicode" panose="020B0602030504020204" pitchFamily="34" charset="0"/>
              <a:ea typeface="굴림체" panose="020B0609000101010101" pitchFamily="49" charset="-127"/>
              <a:cs typeface="Lucida Sans Unicode" panose="020B0602030504020204" pitchFamily="34" charset="0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class CMainFrame : public CFrameWnd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      ...     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CHelloApp theApp;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BOOL CHelloApp::InitInstance()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  </a:t>
            </a:r>
            <a:r>
              <a:rPr lang="en-US" altLang="ko-KR" sz="14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Link CHelloApp and CMainFrame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CMainFrame::CMainFrame()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void CMainFrame::OnPaint()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      ... 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void CMainFrame::OnLButtonDown()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          ... 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BEGIN_MESSAGE_MAP(CMainFrame, CFrameWnd)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latin typeface="Lucida Sans Unicode" panose="020B0602030504020204" pitchFamily="34" charset="0"/>
                <a:ea typeface="굴림체" panose="020B0609000101010101" pitchFamily="49" charset="-127"/>
              </a:rPr>
              <a:t>END_MESSAGE_MAP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19241" y="673095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Lucida Sans Unicode" panose="020B0602030504020204" pitchFamily="34" charset="0"/>
                <a:ea typeface="굴림" panose="020B0600000101010101" pitchFamily="50" charset="-127"/>
              </a:rPr>
              <a:t>HelloMFC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920690" y="2511953"/>
            <a:ext cx="4051985" cy="39616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99CC00"/>
              </a:buClr>
              <a:buSzPct val="70000"/>
              <a:defRPr/>
            </a:pPr>
            <a:r>
              <a:rPr lang="en-US" altLang="ko-KR" sz="1400" b="1" kern="0">
                <a:latin typeface="HY중고딕" pitchFamily="18" charset="-127"/>
                <a:ea typeface="HY중고딕" pitchFamily="18" charset="-127"/>
              </a:rPr>
              <a:t>                 MFC </a:t>
            </a:r>
            <a:r>
              <a:rPr lang="ko-KR" altLang="en-US" sz="1400" b="1" kern="0">
                <a:latin typeface="HY중고딕" pitchFamily="18" charset="-127"/>
                <a:ea typeface="HY중고딕" pitchFamily="18" charset="-127"/>
              </a:rPr>
              <a:t>프로그램 기본 골격</a:t>
            </a:r>
            <a:endParaRPr lang="en-US" altLang="ko-KR" sz="1400" b="1" kern="0">
              <a:latin typeface="HY중고딕" pitchFamily="18" charset="-127"/>
              <a:ea typeface="HY중고딕" pitchFamily="18" charset="-127"/>
            </a:endParaRPr>
          </a:p>
          <a:p>
            <a:pPr marL="269875" indent="-269875">
              <a:spcBef>
                <a:spcPct val="20000"/>
              </a:spcBef>
              <a:buClr>
                <a:srgbClr val="99CC00"/>
              </a:buClr>
              <a:buSzPct val="70000"/>
              <a:defRPr/>
            </a:pPr>
            <a:r>
              <a:rPr lang="en-US" altLang="ko-KR" sz="1400" b="1" kern="0">
                <a:latin typeface="HY중고딕" pitchFamily="18" charset="-127"/>
                <a:ea typeface="HY중고딕" pitchFamily="18" charset="-127"/>
              </a:rPr>
              <a:t>          (=</a:t>
            </a:r>
            <a:r>
              <a:rPr lang="en-US" altLang="ko-KR" sz="1400" b="1" kern="0">
                <a:latin typeface="HY중고딕" pitchFamily="18" charset="-127"/>
                <a:ea typeface="HY중고딕" pitchFamily="18" charset="-127"/>
              </a:rPr>
              <a:t>The architecture of MFC Program)</a:t>
            </a:r>
          </a:p>
          <a:p>
            <a:pPr marL="269875" indent="-269875">
              <a:spcBef>
                <a:spcPct val="20000"/>
              </a:spcBef>
              <a:buClr>
                <a:srgbClr val="99CC00"/>
              </a:buClr>
              <a:buSzPct val="70000"/>
              <a:defRPr/>
            </a:pPr>
            <a:endParaRPr lang="ko-KR" altLang="en-US" sz="1400" b="1" kern="0">
              <a:latin typeface="HY중고딕" pitchFamily="18" charset="-127"/>
              <a:ea typeface="HY중고딕" pitchFamily="18" charset="-127"/>
            </a:endParaRP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r>
              <a:rPr lang="ko-KR" altLang="en-US" sz="1400" b="1" kern="0">
                <a:latin typeface="HY중고딕" pitchFamily="18" charset="-127"/>
                <a:ea typeface="HY중고딕" pitchFamily="18" charset="-127"/>
              </a:rPr>
              <a:t>① 응용 프로그램 클래스 정의</a:t>
            </a:r>
            <a:endParaRPr lang="en-US" altLang="ko-KR" sz="1400" b="1" kern="0">
              <a:latin typeface="HY중고딕" pitchFamily="18" charset="-127"/>
              <a:ea typeface="HY중고딕" pitchFamily="18" charset="-127"/>
            </a:endParaRP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r>
              <a:rPr lang="en-US" altLang="ko-KR" sz="1400" b="1" kern="0">
                <a:latin typeface="HY중고딕" pitchFamily="18" charset="-127"/>
                <a:ea typeface="HY중고딕" pitchFamily="18" charset="-127"/>
              </a:rPr>
              <a:t>    (application program class definition)</a:t>
            </a: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endParaRPr lang="ko-KR" altLang="en-US" sz="1400" b="1" kern="0">
              <a:latin typeface="HY중고딕" pitchFamily="18" charset="-127"/>
              <a:ea typeface="HY중고딕" pitchFamily="18" charset="-127"/>
            </a:endParaRP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r>
              <a:rPr lang="ko-KR" altLang="en-US" sz="1400" b="1" kern="0">
                <a:latin typeface="HY중고딕" pitchFamily="18" charset="-127"/>
                <a:ea typeface="HY중고딕" pitchFamily="18" charset="-127"/>
              </a:rPr>
              <a:t>② 메인</a:t>
            </a:r>
            <a:r>
              <a:rPr lang="en-US" altLang="ko-KR" sz="1400" b="1" kern="0">
                <a:latin typeface="HY중고딕" pitchFamily="18" charset="-127"/>
                <a:ea typeface="HY중고딕" pitchFamily="18" charset="-127"/>
              </a:rPr>
              <a:t>(=</a:t>
            </a:r>
            <a:r>
              <a:rPr lang="ko-KR" altLang="en-US" sz="1400" b="1" kern="0">
                <a:latin typeface="HY중고딕" pitchFamily="18" charset="-127"/>
                <a:ea typeface="HY중고딕" pitchFamily="18" charset="-127"/>
              </a:rPr>
              <a:t>프레임</a:t>
            </a:r>
            <a:r>
              <a:rPr lang="en-US" altLang="ko-KR" sz="1400" b="1" kern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400" b="1" kern="0">
                <a:latin typeface="HY중고딕" pitchFamily="18" charset="-127"/>
                <a:ea typeface="HY중고딕" pitchFamily="18" charset="-127"/>
              </a:rPr>
              <a:t>윈도우 클래스 정의</a:t>
            </a:r>
            <a:endParaRPr lang="en-US" altLang="ko-KR" sz="1400" b="1" kern="0">
              <a:latin typeface="HY중고딕" pitchFamily="18" charset="-127"/>
              <a:ea typeface="HY중고딕" pitchFamily="18" charset="-127"/>
            </a:endParaRP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r>
              <a:rPr lang="en-US" altLang="ko-KR" sz="1400" b="1" kern="0">
                <a:latin typeface="HY중고딕" pitchFamily="18" charset="-127"/>
                <a:ea typeface="HY중고딕" pitchFamily="18" charset="-127"/>
              </a:rPr>
              <a:t>    (Main windown class definition)</a:t>
            </a: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endParaRPr lang="ko-KR" altLang="en-US" sz="1400" b="1" kern="0">
              <a:latin typeface="HY중고딕" pitchFamily="18" charset="-127"/>
              <a:ea typeface="HY중고딕" pitchFamily="18" charset="-127"/>
            </a:endParaRP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r>
              <a:rPr lang="ko-KR" altLang="en-US" sz="1400" b="1" kern="0">
                <a:latin typeface="HY중고딕" pitchFamily="18" charset="-127"/>
                <a:ea typeface="HY중고딕" pitchFamily="18" charset="-127"/>
              </a:rPr>
              <a:t>③ 응용 프로그램 객체 선언</a:t>
            </a:r>
            <a:endParaRPr lang="en-US" altLang="ko-KR" sz="1400" b="1" kern="0">
              <a:latin typeface="HY중고딕" pitchFamily="18" charset="-127"/>
              <a:ea typeface="HY중고딕" pitchFamily="18" charset="-127"/>
            </a:endParaRP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r>
              <a:rPr lang="en-US" altLang="ko-KR" sz="1400" b="1" kern="0">
                <a:latin typeface="HY중고딕" pitchFamily="18" charset="-127"/>
                <a:ea typeface="HY중고딕" pitchFamily="18" charset="-127"/>
              </a:rPr>
              <a:t>    (application program object declare)</a:t>
            </a: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endParaRPr lang="ko-KR" altLang="en-US" sz="1400" b="1" kern="0">
              <a:latin typeface="HY중고딕" pitchFamily="18" charset="-127"/>
              <a:ea typeface="HY중고딕" pitchFamily="18" charset="-127"/>
            </a:endParaRP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r>
              <a:rPr lang="ko-KR" altLang="en-US" sz="1400" b="1" kern="0">
                <a:latin typeface="HY중고딕" pitchFamily="18" charset="-127"/>
                <a:ea typeface="HY중고딕" pitchFamily="18" charset="-127"/>
              </a:rPr>
              <a:t>④ 메시지 맵 선언</a:t>
            </a:r>
            <a:endParaRPr lang="en-US" altLang="ko-KR" sz="1400" b="1" kern="0">
              <a:latin typeface="HY중고딕" pitchFamily="18" charset="-127"/>
              <a:ea typeface="HY중고딕" pitchFamily="18" charset="-127"/>
            </a:endParaRPr>
          </a:p>
          <a:p>
            <a:pPr marL="627063" lvl="1" indent="-269875">
              <a:spcBef>
                <a:spcPct val="20000"/>
              </a:spcBef>
              <a:buClr>
                <a:srgbClr val="FF3300"/>
              </a:buClr>
              <a:buSzPct val="90000"/>
              <a:buFont typeface="Wingdings 2" pitchFamily="18" charset="2"/>
              <a:buNone/>
              <a:tabLst>
                <a:tab pos="627063" algn="l"/>
              </a:tabLst>
              <a:defRPr/>
            </a:pPr>
            <a:r>
              <a:rPr lang="en-US" altLang="ko-KR" sz="1400" b="1" kern="0">
                <a:latin typeface="HY중고딕" pitchFamily="18" charset="-127"/>
                <a:ea typeface="HY중고딕" pitchFamily="18" charset="-127"/>
              </a:rPr>
              <a:t>   (Message Map declare)</a:t>
            </a:r>
            <a:endParaRPr lang="ko-KR" altLang="en-US" sz="1400" b="1" kern="0">
              <a:latin typeface="HY중고딕" pitchFamily="18" charset="-127"/>
              <a:ea typeface="HY중고딕" pitchFamily="18" charset="-127"/>
            </a:endParaRPr>
          </a:p>
        </p:txBody>
      </p:sp>
      <p:cxnSp>
        <p:nvCxnSpPr>
          <p:cNvPr id="7" name="직선 연결선 18"/>
          <p:cNvCxnSpPr>
            <a:cxnSpLocks noChangeShapeType="1"/>
          </p:cNvCxnSpPr>
          <p:nvPr/>
        </p:nvCxnSpPr>
        <p:spPr bwMode="auto">
          <a:xfrm flipH="1" flipV="1">
            <a:off x="3786188" y="1140611"/>
            <a:ext cx="2363103" cy="2174089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7787677" y="0"/>
            <a:ext cx="415209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MFC Program don’t have main function …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It’s hide in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MFC Library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개발자는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Window API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가지는 모양의 한계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키보드 입력 등의 처리부분이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특정 모듈의 일부로 들어가 있어서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전체 소스의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모양이 기형이 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극복하고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동작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(OnPaint, OnLButtonDown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따라 별도의 모듈을 만들어 프로그램을 제작할 수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8"/>
          <p:cNvCxnSpPr>
            <a:cxnSpLocks noChangeShapeType="1"/>
          </p:cNvCxnSpPr>
          <p:nvPr/>
        </p:nvCxnSpPr>
        <p:spPr bwMode="auto">
          <a:xfrm flipH="1" flipV="1">
            <a:off x="3786188" y="2020953"/>
            <a:ext cx="2543175" cy="2093847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18"/>
          <p:cNvCxnSpPr>
            <a:cxnSpLocks noChangeShapeType="1"/>
          </p:cNvCxnSpPr>
          <p:nvPr/>
        </p:nvCxnSpPr>
        <p:spPr bwMode="auto">
          <a:xfrm flipH="1" flipV="1">
            <a:off x="2528866" y="2843213"/>
            <a:ext cx="3800497" cy="2151929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18"/>
          <p:cNvCxnSpPr>
            <a:cxnSpLocks noChangeShapeType="1"/>
          </p:cNvCxnSpPr>
          <p:nvPr/>
        </p:nvCxnSpPr>
        <p:spPr bwMode="auto">
          <a:xfrm flipH="1">
            <a:off x="3786188" y="5817402"/>
            <a:ext cx="2543175" cy="43401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0125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4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85504"/>
              </p:ext>
            </p:extLst>
          </p:nvPr>
        </p:nvGraphicFramePr>
        <p:xfrm>
          <a:off x="862469" y="1746124"/>
          <a:ext cx="9869698" cy="4734885"/>
        </p:xfrm>
        <a:graphic>
          <a:graphicData uri="http://schemas.openxmlformats.org/drawingml/2006/table">
            <a:tbl>
              <a:tblPr/>
              <a:tblGrid>
                <a:gridCol w="73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5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연도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개발 도구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MFC 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주요 특징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1992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MS C/C++ 7.0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1.0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16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비트 윈도우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API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를 클래스화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OLE 1.0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지원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1993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C++ 1.0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2.0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도큐먼트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뷰 구조 도입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DDX/DDV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지원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AppWizard/ClassWizard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를 이용한 코드 생성 지원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1993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C++ 1.5x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2.5x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OLE 2.0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지원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ODBC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클래스 추가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 페이지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시트 추가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1994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C++ 2.x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3.x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32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비트 윈도우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API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로 전환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멀티스레드 지원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소켓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/MAPI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클래스 추가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1995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C++ 4.x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(mfc40.dll)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4.x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공용 컨트롤 클래스 추가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DAO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32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비트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ODBC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지원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인터넷 관련 클래스 추가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1997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C++ 5.0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(mfc42.dll)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4.21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ATL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추가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액티브 도큐먼트 지원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DAO 3.5/ODBC 3.0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지원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인터넷 프로그래밍 지원 향상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1998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비주얼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C++ 6.0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(mfc42.dll)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6.0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ATL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업그레이드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동적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HTML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지원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(CHtmlView)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OLE DB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클래스 추가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ADO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지원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자잘한 클래스 추가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갱신</a:t>
                      </a:r>
                    </a:p>
                  </a:txBody>
                  <a:tcPr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62469" y="873380"/>
            <a:ext cx="80650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맑은 고딕" panose="020B0503020000020004" pitchFamily="50" charset="-127"/>
                <a:ea typeface="맑은 고딕" panose="020B0503020000020004" pitchFamily="50" charset="-127"/>
              </a:rPr>
              <a:t>MFC</a:t>
            </a:r>
            <a:r>
              <a:rPr lang="ko-KR" altLang="en-US" sz="1800" b="0"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 응용 프로그램 개발을 위해 만든 </a:t>
            </a:r>
            <a:r>
              <a:rPr lang="en-US" altLang="ko-KR" sz="1800" b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800" b="0"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sz="1800" b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클래스라이브러리이다</a:t>
            </a:r>
            <a:r>
              <a:rPr lang="en-US" altLang="ko-KR" sz="1800" b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맑은 고딕" panose="020B0503020000020004" pitchFamily="50" charset="-127"/>
                <a:ea typeface="맑은 고딕" panose="020B0503020000020004" pitchFamily="50" charset="-127"/>
              </a:rPr>
              <a:t>Window API</a:t>
            </a:r>
            <a:r>
              <a:rPr lang="ko-KR" altLang="en-US" sz="1800" b="0">
                <a:latin typeface="맑은 고딕" panose="020B0503020000020004" pitchFamily="50" charset="-127"/>
                <a:ea typeface="맑은 고딕" panose="020B0503020000020004" pitchFamily="50" charset="-127"/>
              </a:rPr>
              <a:t>에 객체 지향 개념을 적용해서 만든 것이다</a:t>
            </a:r>
            <a:endParaRPr lang="ko-KR" altLang="en-US" sz="18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145" y="182177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의 역사 </a:t>
            </a:r>
            <a:r>
              <a:rPr lang="en-US" altLang="ko-KR" b="1"/>
              <a:t>(1/2)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5148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 </a:t>
            </a:r>
            <a:r>
              <a:rPr lang="ko-KR" altLang="en-US" b="1"/>
              <a:t>프로그램의 동작원리</a:t>
            </a:r>
            <a:endParaRPr lang="ko-KR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76387" y="-628650"/>
            <a:ext cx="11382375" cy="731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7662" y="1531156"/>
            <a:ext cx="3753556" cy="46442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CHelloApp theApp;</a:t>
            </a:r>
            <a:endParaRPr lang="ko-KR" altLang="ko-KR" sz="1600" b="0">
              <a:latin typeface="Lucida Sans Unicode" panose="020B0602030504020204" pitchFamily="34" charset="0"/>
              <a:ea typeface="굴림체" panose="020B0609000101010101" pitchFamily="49" charset="-127"/>
              <a:cs typeface="Lucida Sans Unicode" panose="020B0602030504020204" pitchFamily="34" charset="0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  <a:cs typeface="Lucida Sans Unicode" panose="020B0602030504020204" pitchFamily="34" charset="0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BOOL CHelloApp::InitInstance()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      ... 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  <a:cs typeface="Lucida Sans Unicode" panose="020B0602030504020204" pitchFamily="34" charset="0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CMainFrame::CMainFrame()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      ...     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  <a:cs typeface="Lucida Sans Unicode" panose="020B0602030504020204" pitchFamily="34" charset="0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void CMainFrame::OnPaint()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      ... 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}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>
              <a:latin typeface="Lucida Sans Unicode" panose="020B0602030504020204" pitchFamily="34" charset="0"/>
              <a:ea typeface="굴림체" panose="020B0609000101010101" pitchFamily="49" charset="-127"/>
              <a:cs typeface="Lucida Sans Unicode" panose="020B0602030504020204" pitchFamily="34" charset="0"/>
            </a:endParaRP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void CMainFrame::OnLButtonDown()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      ... 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7662" y="1087664"/>
            <a:ext cx="1608667" cy="443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Lucida Sans Unicode" panose="020B0602030504020204" pitchFamily="34" charset="0"/>
                <a:ea typeface="굴림" panose="020B0600000101010101" pitchFamily="50" charset="-127"/>
              </a:rPr>
              <a:t>HelloMFC</a:t>
            </a:r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2385307" y="2540563"/>
            <a:ext cx="1286933" cy="0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3672240" y="2533634"/>
            <a:ext cx="0" cy="556675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724914" y="3083380"/>
            <a:ext cx="947326" cy="0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208462" y="1531156"/>
            <a:ext cx="7721601" cy="5150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int WINAPI WinMain(…)   // MFC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라이브러리 내부에 숨겨진 프로그램 실행 시작점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{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ptr = ...;                  //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응용 프로그램 객체의 주소값으로 변수 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ptr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초기화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...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ptr-&gt;InitInstance(); // </a:t>
            </a: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초기화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: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각종 초기화 작업과 더불어 메인 윈도우 객체 생성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                               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// →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메인 윈도우 객체의 생성자에서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                               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//   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운영체제 수준의 실제 윈도우를 만든다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.  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...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ptr-&gt;Run();             // </a:t>
            </a: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메시지 루프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: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메시지 큐에서 메시지를 꺼내 처리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                               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// →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메인 윈도우가 받은 메시지의 종류에 따라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                               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//   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해당 메시지 핸들러가 적절히 호출된다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...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ptr-&gt;ExitInstance(); // </a:t>
            </a: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종료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: </a:t>
            </a: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각종 청소 작업 수행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    </a:t>
            </a: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...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Lucida Sans Unicode" panose="020B0602030504020204" pitchFamily="34" charset="0"/>
                <a:ea typeface="굴림체" panose="020B0609000101010101" pitchFamily="49" charset="-127"/>
                <a:cs typeface="Lucida Sans Unicode" panose="020B0602030504020204" pitchFamily="34" charset="0"/>
              </a:rPr>
              <a:t>}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08462" y="1087664"/>
            <a:ext cx="2895600" cy="443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Lucida Sans Unicode" panose="020B0602030504020204" pitchFamily="34" charset="0"/>
              </a:rPr>
              <a:t>MFC</a:t>
            </a:r>
            <a:r>
              <a:rPr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  <a:cs typeface="Lucida Sans Unicode" panose="020B0602030504020204" pitchFamily="34" charset="0"/>
              </a:rPr>
              <a:t>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Lucida Sans Unicode" panose="020B0602030504020204" pitchFamily="34" charset="0"/>
              </a:rPr>
              <a:t>라이브러리 내부 코드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198929" y="2180284"/>
            <a:ext cx="1282231" cy="80849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198929" y="4314825"/>
            <a:ext cx="1331266" cy="562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3929062" y="4485370"/>
            <a:ext cx="657341" cy="78671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779485" y="1910071"/>
            <a:ext cx="831145" cy="457352"/>
          </a:xfrm>
          <a:prstGeom prst="line">
            <a:avLst/>
          </a:prstGeom>
          <a:noFill/>
          <a:ln w="12700" cmpd="thickThin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385307" y="1781408"/>
            <a:ext cx="1394178" cy="128663"/>
          </a:xfrm>
          <a:prstGeom prst="line">
            <a:avLst/>
          </a:prstGeom>
          <a:noFill/>
          <a:ln w="127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072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 </a:t>
            </a:r>
            <a:r>
              <a:rPr lang="ko-KR" altLang="en-US" b="1"/>
              <a:t>프로그램의 제작 예</a:t>
            </a:r>
            <a:endParaRPr lang="ko-KR" altLang="en-US" b="1"/>
          </a:p>
        </p:txBody>
      </p:sp>
      <p:pic>
        <p:nvPicPr>
          <p:cNvPr id="4" name="Picture 5" descr="ch03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834931"/>
            <a:ext cx="10445750" cy="319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650" y="906826"/>
            <a:ext cx="8802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윈도우에 특정 글자를 나타내게 하고 싶다면 </a:t>
            </a:r>
            <a:r>
              <a:rPr lang="en-US" altLang="ko-KR"/>
              <a:t>…..</a:t>
            </a:r>
          </a:p>
          <a:p>
            <a:endParaRPr lang="en-US" altLang="ko-KR"/>
          </a:p>
          <a:p>
            <a:r>
              <a:rPr lang="ko-KR" altLang="en-US"/>
              <a:t>마법사가 생성한 코드 중에서 화면이므로 </a:t>
            </a:r>
            <a:r>
              <a:rPr lang="en-US" altLang="ko-KR"/>
              <a:t>CChildView </a:t>
            </a:r>
            <a:r>
              <a:rPr lang="ko-KR" altLang="en-US"/>
              <a:t>를 선택하고</a:t>
            </a:r>
            <a:r>
              <a:rPr lang="en-US" altLang="ko-KR"/>
              <a:t>, </a:t>
            </a:r>
          </a:p>
          <a:p>
            <a:r>
              <a:rPr lang="ko-KR" altLang="en-US"/>
              <a:t>특정 글자를 표시하므로  </a:t>
            </a:r>
            <a:r>
              <a:rPr lang="en-US" altLang="ko-KR"/>
              <a:t>OnPaint </a:t>
            </a:r>
            <a:r>
              <a:rPr lang="ko-KR" altLang="en-US"/>
              <a:t>부분을 선정하여</a:t>
            </a:r>
            <a:r>
              <a:rPr lang="en-US" altLang="ko-KR"/>
              <a:t>, </a:t>
            </a:r>
            <a:r>
              <a:rPr lang="ko-KR" altLang="en-US"/>
              <a:t>여기에 글자를 표시하는 코드를</a:t>
            </a:r>
            <a:endParaRPr lang="en-US" altLang="ko-KR"/>
          </a:p>
          <a:p>
            <a:r>
              <a:rPr lang="ko-KR" altLang="en-US"/>
              <a:t>입력한다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 </a:t>
            </a:r>
            <a:r>
              <a:rPr lang="ko-KR" altLang="en-US" b="1"/>
              <a:t>프로그램의 제작 예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685800" y="1185863"/>
            <a:ext cx="106181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프로그램이 실행될 때</a:t>
            </a:r>
            <a:r>
              <a:rPr lang="en-US" altLang="ko-KR"/>
              <a:t>, </a:t>
            </a:r>
            <a:r>
              <a:rPr lang="ko-KR" altLang="en-US"/>
              <a:t>최대크기로 실행되도록 하고 싶다면</a:t>
            </a:r>
            <a:endParaRPr lang="en-US" altLang="ko-KR"/>
          </a:p>
          <a:p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CSimpleApp, CMainFrame, CChildView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윈도우 크기에 대한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것이므로 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CSimpleApp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설정한다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CSimpleApp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InitInstance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부분에서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pFrame-&gt;ShowWindow(SW_MAXIMIZE)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설정한다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실행되는 윈도우에 스크롤바를 추가하고 싶다면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ko-KR"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>
                <a:ea typeface="굴림" panose="020B0600000101010101" pitchFamily="50" charset="-127"/>
              </a:rPr>
              <a:t>Window </a:t>
            </a:r>
            <a:r>
              <a:rPr lang="en-US" altLang="ko-KR">
                <a:ea typeface="굴림" panose="020B0600000101010101" pitchFamily="50" charset="-127"/>
              </a:rPr>
              <a:t>Title </a:t>
            </a:r>
            <a:r>
              <a:rPr lang="ko-KR" altLang="en-US">
                <a:ea typeface="굴림" panose="020B0600000101010101" pitchFamily="50" charset="-127"/>
              </a:rPr>
              <a:t>내이므로 </a:t>
            </a:r>
            <a:r>
              <a:rPr lang="en-US" altLang="ko-KR">
                <a:ea typeface="굴림" panose="020B0600000101010101" pitchFamily="50" charset="-127"/>
              </a:rPr>
              <a:t>CChildView, CMainFrame, CSimpleApp </a:t>
            </a:r>
            <a:r>
              <a:rPr lang="ko-KR" altLang="en-US">
                <a:ea typeface="굴림" panose="020B0600000101010101" pitchFamily="50" charset="-127"/>
              </a:rPr>
              <a:t>중에서 </a:t>
            </a:r>
            <a:r>
              <a:rPr lang="en-US" altLang="ko-KR">
                <a:ea typeface="굴림" panose="020B0600000101010101" pitchFamily="50" charset="-127"/>
              </a:rPr>
              <a:t>CMainFrame</a:t>
            </a:r>
            <a:r>
              <a:rPr lang="ko-KR" altLang="en-US">
                <a:ea typeface="굴림" panose="020B0600000101010101" pitchFamily="50" charset="-127"/>
              </a:rPr>
              <a:t>에 </a:t>
            </a:r>
            <a:endParaRPr lang="en-US" altLang="ko-KR"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</a:pPr>
            <a:r>
              <a:rPr lang="ko-KR" altLang="en-US">
                <a:ea typeface="굴림" panose="020B0600000101010101" pitchFamily="50" charset="-127"/>
              </a:rPr>
              <a:t>   해당됨</a:t>
            </a:r>
            <a:r>
              <a:rPr lang="en-US" altLang="ko-KR">
                <a:ea typeface="굴림" panose="020B0600000101010101" pitchFamily="50" charset="-127"/>
              </a:rPr>
              <a:t>. </a:t>
            </a:r>
            <a:r>
              <a:rPr lang="ko-KR" altLang="en-US">
                <a:ea typeface="굴림" panose="020B0600000101010101" pitchFamily="50" charset="-127"/>
              </a:rPr>
              <a:t>화면에 그리는 것이므로 </a:t>
            </a:r>
            <a:r>
              <a:rPr lang="en-US" altLang="ko-KR">
                <a:ea typeface="굴림" panose="020B0600000101010101" pitchFamily="50" charset="-127"/>
              </a:rPr>
              <a:t>OnPreCreateWinow</a:t>
            </a:r>
            <a:r>
              <a:rPr lang="ko-KR" altLang="en-US">
                <a:ea typeface="굴림" panose="020B0600000101010101" pitchFamily="50" charset="-127"/>
              </a:rPr>
              <a:t>에 속하는 것이다</a:t>
            </a:r>
            <a:r>
              <a:rPr lang="en-US" altLang="ko-KR">
                <a:ea typeface="굴림" panose="020B0600000101010101" pitchFamily="50" charset="-127"/>
              </a:rPr>
              <a:t>. </a:t>
            </a:r>
            <a:r>
              <a:rPr lang="ko-KR" altLang="en-US">
                <a:ea typeface="굴림" panose="020B0600000101010101" pitchFamily="50" charset="-127"/>
              </a:rPr>
              <a:t>아래의 소스를 추가하면 됨</a:t>
            </a:r>
            <a:endParaRPr lang="en-US" altLang="ko-KR"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굴림" panose="020B0600000101010101" pitchFamily="50" charset="-127"/>
              </a:rPr>
              <a:t>    cs.style </a:t>
            </a:r>
            <a:r>
              <a:rPr lang="en-US" altLang="ko-KR">
                <a:ea typeface="굴림" panose="020B0600000101010101" pitchFamily="50" charset="-127"/>
              </a:rPr>
              <a:t>|= WS_VSCROLL|WS_HSCROLL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;  </a:t>
            </a:r>
          </a:p>
          <a:p>
            <a:pPr>
              <a:spcBef>
                <a:spcPct val="0"/>
              </a:spcBef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2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2340" y="2304789"/>
            <a:ext cx="428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The End of Document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21084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3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77665"/>
              </p:ext>
            </p:extLst>
          </p:nvPr>
        </p:nvGraphicFramePr>
        <p:xfrm>
          <a:off x="679451" y="1096963"/>
          <a:ext cx="8785225" cy="5330825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4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연도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개발 도구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MFC </a:t>
                      </a: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주요 특징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2002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C++ .NET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(mfc70.dll)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7.0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MFC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와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ATL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의 통합 강화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CException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클래스를 추상 클래스로 변경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CString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BSTR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사이의 변환 방법 변경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CFile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클래스 변경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(64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비트 옵셋 지원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CTime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클래스 변경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(64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비트 시간 지원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부울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(Boolean)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표현식 의미 변경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(BOOL → bool)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ON_MESSAGE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매크로의 매개변수 타입 변경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OLE DB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템플릿 변경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2003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C++ .NET 2003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(mfc71.dll)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7.1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ATL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일부 변경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2005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C++ 2005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(mfc80.dll)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8.0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ATL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업그레이드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Windows Forms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지원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CTime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클래스 변경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(1970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년 이후 지원 →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1900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년 이후 지원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2007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C++ 2008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(mfc90.dll)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9.0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윈도우 비스타 공용 컨트롤 지원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2008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C++ 2008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Feature Pack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(mfc90.dll)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9.0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현대적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UI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지원을 위한 다수의 클래스 추가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2010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비주얼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C++ 2010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(mfc100.dll)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10.0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윈도우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7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에 새로 도입된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UI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지원을 위한 클래스 추가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멀티터치와 고해상도 인식 기능 지원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재시작 관리자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(Restart Manager)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추가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AfxMessageBox()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함수를 대체할 </a:t>
                      </a:r>
                      <a:r>
                        <a:rPr kumimoji="1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CTaskDialog </a:t>
                      </a:r>
                      <a:r>
                        <a:rPr kumimoji="1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Times New Roman" pitchFamily="18" charset="0"/>
                        </a:rPr>
                        <a:t>클래스 추가</a:t>
                      </a:r>
                    </a:p>
                  </a:txBody>
                  <a:tcPr marR="36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1145" y="182177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의 역사</a:t>
            </a:r>
            <a:r>
              <a:rPr lang="en-US" altLang="ko-KR" b="1"/>
              <a:t>(2/2)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419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의 주요 특징</a:t>
            </a:r>
            <a:endParaRPr lang="ko-KR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5090" y="985465"/>
            <a:ext cx="12339638" cy="601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/>
              <a:t>윈도우 응용 프로그램을 작성하는 데 드는 수고를 크게 덜어준다</a:t>
            </a:r>
            <a:r>
              <a:rPr lang="en-US" altLang="ko-KR" sz="2000"/>
              <a:t>. : save time </a:t>
            </a:r>
          </a:p>
          <a:p>
            <a:pPr lvl="1" algn="l"/>
            <a:r>
              <a:rPr lang="en-US" altLang="ko-KR"/>
              <a:t>-  </a:t>
            </a:r>
            <a:r>
              <a:rPr lang="ko-KR" altLang="en-US"/>
              <a:t>검증된 라이브러리 재사용</a:t>
            </a:r>
            <a:r>
              <a:rPr lang="en-US" altLang="ko-KR"/>
              <a:t>(Window API</a:t>
            </a:r>
            <a:r>
              <a:rPr lang="ko-KR" altLang="en-US"/>
              <a:t>를 내부적으로 사용한다</a:t>
            </a:r>
            <a:r>
              <a:rPr lang="en-US" altLang="ko-KR"/>
              <a:t>)</a:t>
            </a:r>
            <a:endParaRPr lang="ko-KR" altLang="en-US"/>
          </a:p>
          <a:p>
            <a:pPr marL="742950" lvl="1" indent="-285750" algn="l">
              <a:buFontTx/>
              <a:buChar char="-"/>
            </a:pPr>
            <a:r>
              <a:rPr lang="en-US" altLang="ko-KR"/>
              <a:t>AppWizard, ClassWizard, ...  (</a:t>
            </a:r>
            <a:r>
              <a:rPr lang="ko-KR" altLang="en-US"/>
              <a:t>개발자를 위한 다양한 마법사 기능을 제공한다</a:t>
            </a:r>
            <a:r>
              <a:rPr lang="en-US" altLang="ko-KR"/>
              <a:t>)</a:t>
            </a:r>
          </a:p>
          <a:p>
            <a:pPr marL="742950" lvl="1" indent="-285750" algn="l">
              <a:buFontTx/>
              <a:buChar char="-"/>
            </a:pPr>
            <a:endParaRPr lang="en-US" altLang="ko-KR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2000"/>
              <a:t>API</a:t>
            </a:r>
            <a:r>
              <a:rPr lang="ko-KR" altLang="en-US" sz="2000"/>
              <a:t>를 기반으로 한 </a:t>
            </a:r>
            <a:r>
              <a:rPr lang="en-US" altLang="ko-KR" sz="2000"/>
              <a:t>SDK </a:t>
            </a:r>
            <a:r>
              <a:rPr lang="ko-KR" altLang="en-US" sz="2000"/>
              <a:t>프로그램과 대등한 속도를 가진다</a:t>
            </a:r>
            <a:r>
              <a:rPr lang="en-US" altLang="ko-KR" sz="2000"/>
              <a:t>.: fast run time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200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2000"/>
              <a:t>코드 크기 증가를 최소화한다</a:t>
            </a:r>
            <a:r>
              <a:rPr lang="en-US" altLang="ko-KR" sz="2000"/>
              <a:t>. :small size</a:t>
            </a:r>
          </a:p>
          <a:p>
            <a:pPr marL="742950" lvl="1" indent="-285750" algn="l">
              <a:buFontTx/>
              <a:buChar char="-"/>
            </a:pPr>
            <a:r>
              <a:rPr lang="en-US" altLang="ko-KR"/>
              <a:t>MFC DLL</a:t>
            </a:r>
            <a:r>
              <a:rPr lang="ko-KR" altLang="en-US"/>
              <a:t>형태로 실행시에 적용된다</a:t>
            </a:r>
            <a:endParaRPr lang="en-US" altLang="ko-KR"/>
          </a:p>
          <a:p>
            <a:pPr marL="742950" lvl="1" indent="-285750" algn="l">
              <a:buFontTx/>
              <a:buChar char="-"/>
            </a:pPr>
            <a:endParaRPr lang="en-US" altLang="ko-KR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/>
              <a:t>API </a:t>
            </a:r>
            <a:r>
              <a:rPr lang="ko-KR" altLang="en-US" sz="2000"/>
              <a:t>함수를 직접 호출할 수 있다</a:t>
            </a:r>
            <a:r>
              <a:rPr lang="en-US" altLang="ko-KR" sz="2000"/>
              <a:t>.: use win32API</a:t>
            </a:r>
          </a:p>
          <a:p>
            <a:pPr lvl="1" algn="l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en-US" altLang="ko-KR">
                <a:latin typeface="바탕" panose="02030600000101010101" pitchFamily="18" charset="-127"/>
                <a:cs typeface="Times New Roman" panose="02020603050405020304" pitchFamily="18" charset="0"/>
              </a:rPr>
              <a:t>::ReleaseCapture();</a:t>
            </a:r>
          </a:p>
          <a:p>
            <a:pPr lvl="1" algn="l"/>
            <a:endParaRPr lang="en-US" altLang="ko-KR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/>
              <a:t>API</a:t>
            </a:r>
            <a:r>
              <a:rPr lang="ko-KR" altLang="en-US" sz="2000"/>
              <a:t>를 직접 사용해서 구현할 경우 복잡도가 높은 부분을 </a:t>
            </a:r>
            <a:r>
              <a:rPr lang="en-US" altLang="ko-KR" sz="2000"/>
              <a:t>MFC</a:t>
            </a:r>
            <a:r>
              <a:rPr lang="ko-KR" altLang="en-US" sz="2000"/>
              <a:t>를 이용하면 쉽게 구현할 수 있다</a:t>
            </a:r>
            <a:r>
              <a:rPr lang="en-US" altLang="ko-KR" sz="2000"/>
              <a:t>.</a:t>
            </a:r>
          </a:p>
          <a:p>
            <a:pPr marL="742950" lvl="1" indent="-285750" algn="l">
              <a:buFontTx/>
              <a:buChar char="-"/>
            </a:pP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489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의 구성 요소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5" y="1260543"/>
            <a:ext cx="9174806" cy="5215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8" y="814388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 </a:t>
            </a:r>
            <a:r>
              <a:rPr lang="ko-KR" altLang="en-US" b="1"/>
              <a:t>클래스 계층도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0012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318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의 구성 요소 </a:t>
            </a:r>
            <a:r>
              <a:rPr lang="en-US" altLang="ko-KR" b="1"/>
              <a:t>&gt; CObject</a:t>
            </a:r>
            <a:endParaRPr lang="ko-KR" altLang="en-US" b="1"/>
          </a:p>
        </p:txBody>
      </p:sp>
      <p:graphicFrame>
        <p:nvGraphicFramePr>
          <p:cNvPr id="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12881"/>
              </p:ext>
            </p:extLst>
          </p:nvPr>
        </p:nvGraphicFramePr>
        <p:xfrm>
          <a:off x="701676" y="1430338"/>
          <a:ext cx="8245475" cy="3311526"/>
        </p:xfrm>
        <a:graphic>
          <a:graphicData uri="http://schemas.openxmlformats.org/drawingml/2006/table">
            <a:tbl>
              <a:tblPr/>
              <a:tblGrid>
                <a:gridCol w="314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시간 클래스 정보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실행 중 객체 정보를 알아낸다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 객체 생성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객체를 동적으로 생성한다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직렬화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객체를 저장하거나 읽어들인다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타당성 점검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상태를 점검한다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29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 클래스와의 호환성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다른 클래스 객체를 집합 클래스에</a:t>
                      </a:r>
                      <a:b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저장할 수 있게 한다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4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의 구성 요소 </a:t>
            </a:r>
            <a:r>
              <a:rPr lang="en-US" altLang="ko-KR" b="1"/>
              <a:t>&gt; </a:t>
            </a:r>
            <a:r>
              <a:rPr lang="ko-KR" altLang="en-US" b="1"/>
              <a:t>전역함수 </a:t>
            </a:r>
            <a:r>
              <a:rPr lang="en-US" altLang="ko-KR" b="1"/>
              <a:t>(</a:t>
            </a:r>
            <a:r>
              <a:rPr lang="ko-KR" altLang="en-US" b="1"/>
              <a:t>어디에서나 사용가능</a:t>
            </a:r>
            <a:r>
              <a:rPr lang="en-US" altLang="ko-KR" b="1"/>
              <a:t>)</a:t>
            </a:r>
            <a:endParaRPr lang="ko-KR" altLang="en-US" b="1"/>
          </a:p>
        </p:txBody>
      </p:sp>
      <p:graphicFrame>
        <p:nvGraphicFramePr>
          <p:cNvPr id="4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90869"/>
              </p:ext>
            </p:extLst>
          </p:nvPr>
        </p:nvGraphicFramePr>
        <p:xfrm>
          <a:off x="715963" y="1239838"/>
          <a:ext cx="10176626" cy="4771330"/>
        </p:xfrm>
        <a:graphic>
          <a:graphicData uri="http://schemas.openxmlformats.org/drawingml/2006/table">
            <a:tbl>
              <a:tblPr/>
              <a:tblGrid>
                <a:gridCol w="399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5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AfxMessageBox()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상자를 표시한다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: Display MessagBox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AfxGetApp()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프로그램 객체의 주소를 리턴한다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: Program address return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AfxGetMainWnd()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윈도우 객체의 주소를 리턴한다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.: Main Window’s address return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5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AfxGetAppName()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프로그램의 이름을 리턴한다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.: Program name return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5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AfxGetInstanceHandle()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인스턴스 핸들을 리턴한다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.: Program handle return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9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AfxRegisterWndClass()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클래스를 등록한다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.:Window class register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5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AfxBeginThread()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스레드를 시작한다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5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AfxEndThread()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스레드를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0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478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의 구성요소 </a:t>
            </a:r>
            <a:r>
              <a:rPr lang="en-US" altLang="ko-KR" b="1"/>
              <a:t>&gt; AfxMessageBox() </a:t>
            </a:r>
            <a:r>
              <a:rPr lang="ko-KR" altLang="en-US" b="1"/>
              <a:t>함수 </a:t>
            </a:r>
            <a:endParaRPr lang="ko-KR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0625" y="939800"/>
            <a:ext cx="8534400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사용 예</a:t>
            </a:r>
            <a:endParaRPr lang="ko-KR" altLang="en-US" b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1113" y="1514475"/>
            <a:ext cx="8353425" cy="1655762"/>
          </a:xfrm>
          <a:prstGeom prst="roundRect">
            <a:avLst>
              <a:gd name="adj" fmla="val 8704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void CMainFrame::OnLButtonDown(UINT nFlags, CPoint point)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rgbClr val="FF000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   AfxMessageBox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마우스를 클릭했습니다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6" name="Picture 6" descr="ch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3459162"/>
            <a:ext cx="296227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0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145" y="601249"/>
            <a:ext cx="6187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1145" y="182177"/>
            <a:ext cx="854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MFC</a:t>
            </a:r>
            <a:r>
              <a:rPr lang="ko-KR" altLang="en-US" b="1"/>
              <a:t>의 구성요소 </a:t>
            </a:r>
            <a:r>
              <a:rPr lang="en-US" altLang="ko-KR" b="1"/>
              <a:t>&gt; AfxGetApp(), AfxGetMainWnd(), AfxGetAppName() </a:t>
            </a:r>
            <a:r>
              <a:rPr lang="ko-KR" altLang="en-US" b="1"/>
              <a:t>함수 </a:t>
            </a:r>
            <a:endParaRPr lang="ko-KR" altLang="en-US" b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76337" y="954088"/>
            <a:ext cx="8534400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사용 예</a:t>
            </a:r>
            <a:endParaRPr lang="ko-KR" altLang="en-US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6825" y="1528763"/>
            <a:ext cx="8353425" cy="2881312"/>
          </a:xfrm>
          <a:prstGeom prst="roundRect">
            <a:avLst>
              <a:gd name="adj" fmla="val 5986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void CMainFrame::OnLButtonDown(UINT nFlags, CPoint point)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    TRACE("</a:t>
            </a:r>
            <a:r>
              <a:rPr lang="ko-KR" altLang="en-US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응용 프로그램 객체의 주소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: %p = %p\n",</a:t>
            </a:r>
            <a:b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</a:br>
            <a:r>
              <a:rPr lang="en-US" altLang="ko-KR" sz="2000" b="0">
                <a:solidFill>
                  <a:srgbClr val="FF000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	AfxGetApp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(), &amp;theApp);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    TRACE("</a:t>
            </a:r>
            <a:r>
              <a:rPr lang="ko-KR" altLang="en-US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메인 윈도우 객체의 주소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: %p = %p\n",</a:t>
            </a:r>
            <a:b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</a:br>
            <a:r>
              <a:rPr lang="en-US" altLang="ko-KR" sz="2000" b="0">
                <a:solidFill>
                  <a:srgbClr val="FF000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	AfxGetMainWnd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(), theApp.m_pMainWnd);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    TRACE("</a:t>
            </a:r>
            <a:r>
              <a:rPr lang="ko-KR" altLang="en-US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응용 프로그램 이름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: %s\n", </a:t>
            </a:r>
            <a:r>
              <a:rPr lang="en-US" altLang="ko-KR" sz="2000" b="0">
                <a:solidFill>
                  <a:srgbClr val="FF000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AfxGetAppName</a:t>
            </a: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Lucida Sans Unicode" panose="020B0602030504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9" name="Picture 5" descr="ch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31" y="4812654"/>
            <a:ext cx="8075612" cy="1360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2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1539</Words>
  <Application>Microsoft Office PowerPoint</Application>
  <PresentationFormat>와이드스크린</PresentationFormat>
  <Paragraphs>375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HY중고딕</vt:lpstr>
      <vt:lpstr>굴림</vt:lpstr>
      <vt:lpstr>굴림체</vt:lpstr>
      <vt:lpstr>맑은 고딕</vt:lpstr>
      <vt:lpstr>바탕</vt:lpstr>
      <vt:lpstr>Arial</vt:lpstr>
      <vt:lpstr>Lucida Sans Unicode</vt:lpstr>
      <vt:lpstr>Times New Roman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조민호</dc:creator>
  <cp:lastModifiedBy>조민호</cp:lastModifiedBy>
  <cp:revision>9</cp:revision>
  <dcterms:created xsi:type="dcterms:W3CDTF">2017-01-25T07:26:14Z</dcterms:created>
  <dcterms:modified xsi:type="dcterms:W3CDTF">2017-01-25T08:46:22Z</dcterms:modified>
</cp:coreProperties>
</file>