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15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계산 인터프리터 구현하기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프로그래밍 미션 </a:t>
            </a:r>
            <a:r>
              <a:rPr lang="ko-KR" altLang="en-US" dirty="0"/>
              <a:t>테스트</a:t>
            </a:r>
          </a:p>
        </p:txBody>
      </p:sp>
    </p:spTree>
    <p:extLst>
      <p:ext uri="{BB962C8B-B14F-4D97-AF65-F5344CB8AC3E}">
        <p14:creationId xmlns:p14="http://schemas.microsoft.com/office/powerpoint/2010/main" val="267475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ko-KR" altLang="en-US" dirty="0"/>
              <a:t>하려고 하는 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/>
              <a:t> </a:t>
            </a:r>
            <a:r>
              <a:rPr lang="ko-KR" altLang="en-US" sz="2000"/>
              <a:t>계산을 수행하는 프로그래밍 언어 </a:t>
            </a:r>
            <a:r>
              <a:rPr lang="en-US" altLang="ko-KR" sz="2000"/>
              <a:t>(</a:t>
            </a:r>
            <a:r>
              <a:rPr lang="ko-KR" altLang="en-US" sz="2000"/>
              <a:t>인터프리터</a:t>
            </a:r>
            <a:r>
              <a:rPr lang="en-US" altLang="ko-KR" sz="2000"/>
              <a:t>) </a:t>
            </a:r>
            <a:r>
              <a:rPr lang="ko-KR" altLang="en-US" sz="2000"/>
              <a:t>구현하는 것</a:t>
            </a:r>
            <a:r>
              <a:rPr lang="en-US" altLang="ko-KR" sz="2000"/>
              <a:t>. </a:t>
            </a:r>
            <a:r>
              <a:rPr lang="ko-KR" altLang="en-US" sz="2000"/>
              <a:t>아래와 같은 입력 소스를 파일로 받아 해석</a:t>
            </a:r>
            <a:r>
              <a:rPr lang="en-US" altLang="ko-KR" sz="2000"/>
              <a:t>(</a:t>
            </a:r>
            <a:r>
              <a:rPr lang="ko-KR" altLang="en-US" sz="2000"/>
              <a:t>인터프리팅</a:t>
            </a:r>
            <a:r>
              <a:rPr lang="en-US" altLang="ko-KR" sz="2000"/>
              <a:t>) </a:t>
            </a:r>
            <a:r>
              <a:rPr lang="ko-KR" altLang="en-US" sz="2000"/>
              <a:t>하는 프로그램 개발</a:t>
            </a:r>
            <a:r>
              <a:rPr lang="en-US" altLang="ko-KR" sz="2000"/>
              <a:t>.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3002118"/>
            <a:ext cx="14766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 = 10;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i = 20;</a:t>
            </a:r>
          </a:p>
          <a:p>
            <a:r>
              <a:rPr lang="en-US" altLang="ko-KR"/>
              <a:t>  k = i + 30;</a:t>
            </a:r>
          </a:p>
          <a:p>
            <a:r>
              <a:rPr lang="en-US" altLang="ko-KR"/>
              <a:t>  print k;</a:t>
            </a:r>
          </a:p>
          <a:p>
            <a:r>
              <a:rPr lang="en-US" altLang="ko-KR"/>
              <a:t>}</a:t>
            </a:r>
          </a:p>
          <a:p>
            <a:r>
              <a:rPr lang="en-US" altLang="ko-KR"/>
              <a:t>k = i + 10;</a:t>
            </a:r>
          </a:p>
          <a:p>
            <a:r>
              <a:rPr lang="en-US" altLang="ko-KR"/>
              <a:t>print k;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279949" y="3897053"/>
            <a:ext cx="7200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00192" y="3825915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50</a:t>
            </a:r>
          </a:p>
          <a:p>
            <a:r>
              <a:rPr lang="en-US" altLang="ko-KR">
                <a:sym typeface="Wingdings" pitchFamily="2" charset="2"/>
              </a:rPr>
              <a:t>20</a:t>
            </a:r>
            <a:endParaRPr lang="en-US" altLang="ko-K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921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ko-KR" altLang="en-US"/>
              <a:t>파서 만들기 </a:t>
            </a:r>
            <a:r>
              <a:rPr lang="en-US" altLang="ko-KR"/>
              <a:t>(BNF)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/>
              <a:t> 먼저 파서를 만든다</a:t>
            </a:r>
            <a:r>
              <a:rPr lang="en-US" altLang="ko-KR" sz="2000"/>
              <a:t>. </a:t>
            </a:r>
            <a:r>
              <a:rPr lang="ko-KR" altLang="en-US" sz="2000"/>
              <a:t>파서는 </a:t>
            </a:r>
            <a:r>
              <a:rPr lang="en-US" altLang="ko-KR" sz="2000"/>
              <a:t>JavaCC, ANTLR, jparsec </a:t>
            </a:r>
            <a:r>
              <a:rPr lang="ko-KR" altLang="en-US" sz="2000"/>
              <a:t>등 무엇을 사용하여 만들어도 좋다 </a:t>
            </a:r>
            <a:r>
              <a:rPr lang="en-US" altLang="ko-KR" sz="2000"/>
              <a:t>(JavaCC </a:t>
            </a:r>
            <a:r>
              <a:rPr lang="ko-KR" altLang="en-US" sz="2000"/>
              <a:t>권장</a:t>
            </a:r>
            <a:r>
              <a:rPr lang="en-US" altLang="ko-KR" sz="2000"/>
              <a:t>). </a:t>
            </a:r>
            <a:r>
              <a:rPr lang="ko-KR" altLang="en-US" sz="2000"/>
              <a:t>파서를 만들기 위한 </a:t>
            </a:r>
            <a:r>
              <a:rPr lang="en-US" altLang="ko-KR" sz="2000"/>
              <a:t>BNF Grammar </a:t>
            </a:r>
            <a:r>
              <a:rPr lang="ko-KR" altLang="en-US" sz="2000"/>
              <a:t>는 다음과 같다</a:t>
            </a:r>
            <a:r>
              <a:rPr lang="en-US" altLang="ko-KR" sz="2000"/>
              <a:t>.</a:t>
            </a:r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Program := Statement*</a:t>
            </a:r>
          </a:p>
          <a:p>
            <a:pPr marL="0" indent="0">
              <a:buNone/>
            </a:pPr>
            <a:r>
              <a:rPr lang="en-US" altLang="ko-KR" sz="2000"/>
              <a:t>Statement := AssignStmt | PrintStmt | Block</a:t>
            </a:r>
          </a:p>
          <a:p>
            <a:pPr marL="0" indent="0">
              <a:buNone/>
            </a:pPr>
            <a:r>
              <a:rPr lang="en-US" altLang="ko-KR" sz="2000"/>
              <a:t>AssignStmt := &lt;IDENT&gt; “=“ Expression “;”</a:t>
            </a:r>
          </a:p>
          <a:p>
            <a:pPr marL="0" indent="0">
              <a:buNone/>
            </a:pPr>
            <a:r>
              <a:rPr lang="en-US" altLang="ko-KR" sz="2000"/>
              <a:t>Expression := ( “(“ Expression “)” )</a:t>
            </a:r>
          </a:p>
          <a:p>
            <a:pPr marL="0" indent="0">
              <a:buNone/>
            </a:pPr>
            <a:r>
              <a:rPr lang="en-US" altLang="ko-KR" sz="2000"/>
              <a:t>                | ( Expression “+” Expression )</a:t>
            </a:r>
          </a:p>
          <a:p>
            <a:pPr marL="0" indent="0">
              <a:buNone/>
            </a:pPr>
            <a:r>
              <a:rPr lang="en-US" altLang="ko-KR" sz="2000"/>
              <a:t>                | ( Expression “-” Expression )</a:t>
            </a:r>
          </a:p>
          <a:p>
            <a:pPr marL="0" indent="0">
              <a:buNone/>
            </a:pPr>
            <a:r>
              <a:rPr lang="en-US" altLang="ko-KR" sz="2000"/>
              <a:t>                | &lt;IDENT&gt;</a:t>
            </a:r>
          </a:p>
          <a:p>
            <a:pPr marL="0" indent="0">
              <a:buNone/>
            </a:pPr>
            <a:r>
              <a:rPr lang="en-US" altLang="ko-KR" sz="2000"/>
              <a:t>                | &lt;NUMBER&gt;</a:t>
            </a:r>
          </a:p>
          <a:p>
            <a:pPr marL="0" indent="0">
              <a:buNone/>
            </a:pPr>
            <a:r>
              <a:rPr lang="en-US" altLang="ko-KR" sz="2000"/>
              <a:t>PrintStmt := “print” &lt;IDENT&gt; “;”</a:t>
            </a:r>
          </a:p>
          <a:p>
            <a:pPr marL="0" indent="0">
              <a:buNone/>
            </a:pPr>
            <a:r>
              <a:rPr lang="en-US" altLang="ko-KR" sz="2000"/>
              <a:t>Block := “{“ Statement* “}”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1071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altLang="ko-KR"/>
              <a:t>AST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/>
              <a:t>  </a:t>
            </a:r>
            <a:r>
              <a:rPr lang="ko-KR" altLang="en-US" sz="2000"/>
              <a:t>파서를 만들었다면 </a:t>
            </a:r>
            <a:r>
              <a:rPr lang="en-US" altLang="ko-KR" sz="2000"/>
              <a:t>AST (Abstract Syntax Tree) </a:t>
            </a:r>
            <a:r>
              <a:rPr lang="ko-KR" altLang="en-US" sz="2000"/>
              <a:t>클래스를 만들어서 파서 실행 결과로 </a:t>
            </a:r>
            <a:r>
              <a:rPr lang="en-US" altLang="ko-KR" sz="2000"/>
              <a:t>AST </a:t>
            </a:r>
            <a:r>
              <a:rPr lang="ko-KR" altLang="en-US" sz="2000"/>
              <a:t>객체를 만들게끔 해야 한다</a:t>
            </a:r>
            <a:r>
              <a:rPr lang="en-US" altLang="ko-KR" sz="2000"/>
              <a:t>.</a:t>
            </a:r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AST </a:t>
            </a:r>
            <a:r>
              <a:rPr lang="ko-KR" altLang="en-US" sz="2000"/>
              <a:t>클래스명 </a:t>
            </a:r>
            <a:r>
              <a:rPr lang="en-US" altLang="ko-KR" sz="2000">
                <a:sym typeface="Wingdings" panose="05000000000000000000" pitchFamily="2" charset="2"/>
              </a:rPr>
              <a:t></a:t>
            </a:r>
            <a:r>
              <a:rPr lang="en-US" altLang="ko-KR" sz="2000"/>
              <a:t> </a:t>
            </a:r>
            <a:r>
              <a:rPr lang="ko-KR" altLang="en-US" sz="2000"/>
              <a:t>가지는 데이터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Program</a:t>
            </a:r>
            <a:r>
              <a:rPr lang="ko-KR" altLang="en-US" sz="2000"/>
              <a:t> </a:t>
            </a:r>
            <a:r>
              <a:rPr lang="en-US" altLang="ko-KR" sz="2000">
                <a:sym typeface="Wingdings" panose="05000000000000000000" pitchFamily="2" charset="2"/>
              </a:rPr>
              <a:t></a:t>
            </a:r>
            <a:r>
              <a:rPr lang="en-US" altLang="ko-KR" sz="2000"/>
              <a:t> List&lt;Statement&gt; statementList</a:t>
            </a:r>
          </a:p>
          <a:p>
            <a:pPr marL="0" indent="0">
              <a:buNone/>
            </a:pPr>
            <a:r>
              <a:rPr lang="en-US" altLang="ko-KR" sz="2000"/>
              <a:t>Statement </a:t>
            </a:r>
            <a:r>
              <a:rPr lang="ko-KR" altLang="en-US" sz="2000"/>
              <a:t>추상 클래스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AssignStmt</a:t>
            </a:r>
            <a:r>
              <a:rPr lang="ko-KR" altLang="en-US" sz="2000"/>
              <a:t> </a:t>
            </a:r>
            <a:r>
              <a:rPr lang="en-US" altLang="ko-KR" sz="2000"/>
              <a:t>extends Statement </a:t>
            </a:r>
            <a:r>
              <a:rPr lang="en-US" altLang="ko-KR" sz="2000">
                <a:sym typeface="Wingdings" panose="05000000000000000000" pitchFamily="2" charset="2"/>
              </a:rPr>
              <a:t> String ident, Expression expr</a:t>
            </a:r>
          </a:p>
          <a:p>
            <a:pPr marL="0" indent="0">
              <a:buNone/>
            </a:pPr>
            <a:r>
              <a:rPr lang="en-US" altLang="ko-KR" sz="2000">
                <a:sym typeface="Wingdings" panose="05000000000000000000" pitchFamily="2" charset="2"/>
              </a:rPr>
              <a:t>PrintStmt extends Statement  String ident</a:t>
            </a:r>
          </a:p>
          <a:p>
            <a:pPr marL="0" indent="0">
              <a:buNone/>
            </a:pPr>
            <a:r>
              <a:rPr lang="en-US" altLang="ko-KR" sz="2000">
                <a:sym typeface="Wingdings" panose="05000000000000000000" pitchFamily="2" charset="2"/>
              </a:rPr>
              <a:t>Block extends Statement  </a:t>
            </a:r>
            <a:r>
              <a:rPr lang="en-US" altLang="ko-KR" sz="2000"/>
              <a:t>List&lt;Statement&gt; statementList</a:t>
            </a:r>
          </a:p>
          <a:p>
            <a:pPr marL="0" indent="0">
              <a:buNone/>
            </a:pPr>
            <a:r>
              <a:rPr lang="en-US" altLang="ko-KR" sz="2000"/>
              <a:t>Expression </a:t>
            </a:r>
            <a:r>
              <a:rPr lang="ko-KR" altLang="en-US" sz="2000"/>
              <a:t>추상 클래스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AddExpr extends Expression </a:t>
            </a:r>
            <a:r>
              <a:rPr lang="en-US" altLang="ko-KR" sz="2000">
                <a:sym typeface="Wingdings" panose="05000000000000000000" pitchFamily="2" charset="2"/>
              </a:rPr>
              <a:t> Expression left, Expression right</a:t>
            </a:r>
          </a:p>
          <a:p>
            <a:pPr marL="0" indent="0">
              <a:buNone/>
            </a:pPr>
            <a:r>
              <a:rPr lang="en-US" altLang="ko-KR" sz="2000"/>
              <a:t>…</a:t>
            </a:r>
          </a:p>
          <a:p>
            <a:pPr marL="0" indent="0">
              <a:buNone/>
            </a:pPr>
            <a:r>
              <a:rPr lang="en-US" altLang="ko-KR" sz="2000"/>
              <a:t>IdentExpr extends Expresion </a:t>
            </a:r>
            <a:r>
              <a:rPr lang="en-US" altLang="ko-KR" sz="2000">
                <a:sym typeface="Wingdings" panose="05000000000000000000" pitchFamily="2" charset="2"/>
              </a:rPr>
              <a:t> String ident</a:t>
            </a:r>
          </a:p>
          <a:p>
            <a:pPr marL="0" indent="0">
              <a:buNone/>
            </a:pPr>
            <a:r>
              <a:rPr lang="en-US" altLang="ko-KR" sz="2000">
                <a:sym typeface="Wingdings" panose="05000000000000000000" pitchFamily="2" charset="2"/>
              </a:rPr>
              <a:t>…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2000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ko-KR" altLang="en-US"/>
              <a:t>인터프리터 </a:t>
            </a:r>
            <a:r>
              <a:rPr lang="en-US" altLang="ko-KR"/>
              <a:t>: Visitor </a:t>
            </a:r>
            <a:r>
              <a:rPr lang="ko-KR" altLang="en-US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778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/>
              <a:t>  </a:t>
            </a:r>
            <a:r>
              <a:rPr lang="ko-KR" altLang="en-US" sz="2000"/>
              <a:t>인터프리터는 </a:t>
            </a:r>
            <a:r>
              <a:rPr lang="en-US" altLang="ko-KR" sz="2000"/>
              <a:t>Visitor </a:t>
            </a:r>
            <a:r>
              <a:rPr lang="ko-KR" altLang="en-US" sz="2000"/>
              <a:t>패턴을 사용하여 개발한다</a:t>
            </a:r>
            <a:r>
              <a:rPr lang="en-US" altLang="ko-KR" sz="2000"/>
              <a:t>.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EEAB204-E2FF-B811-1B24-73FEAA43D83F}"/>
              </a:ext>
            </a:extLst>
          </p:cNvPr>
          <p:cNvSpPr txBox="1">
            <a:spLocks/>
          </p:cNvSpPr>
          <p:nvPr/>
        </p:nvSpPr>
        <p:spPr>
          <a:xfrm>
            <a:off x="271959" y="2564904"/>
            <a:ext cx="5680248" cy="3960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/>
              <a:t>public interface StatementVisitor 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2000"/>
              <a:t>  void visit(AssignStmt stmt);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2000"/>
              <a:t>  void visit(PrintStmt stmt);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2000"/>
              <a:t>  void visit(Block block);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2000"/>
              <a:t>}</a:t>
            </a:r>
          </a:p>
          <a:p>
            <a:pPr marL="0" indent="0">
              <a:buFont typeface="Arial" pitchFamily="34" charset="0"/>
              <a:buNone/>
            </a:pPr>
            <a:endParaRPr lang="en-US" altLang="ko-KR" sz="2000"/>
          </a:p>
          <a:p>
            <a:pPr marL="0" indent="0">
              <a:buFont typeface="Arial" pitchFamily="34" charset="0"/>
              <a:buNone/>
            </a:pPr>
            <a:endParaRPr lang="en-US" altLang="ko-KR" sz="2000"/>
          </a:p>
          <a:p>
            <a:pPr marL="0" indent="0">
              <a:buFont typeface="Arial" pitchFamily="34" charset="0"/>
              <a:buNone/>
            </a:pPr>
            <a:endParaRPr lang="en-US" altLang="ko-KR" sz="2000"/>
          </a:p>
          <a:p>
            <a:pPr marL="0" indent="0">
              <a:buFont typeface="Arial" pitchFamily="34" charset="0"/>
              <a:buNone/>
            </a:pPr>
            <a:endParaRPr lang="en-US" altLang="ko-KR" sz="2000"/>
          </a:p>
          <a:p>
            <a:pPr marL="0" indent="0">
              <a:buFont typeface="Arial" pitchFamily="34" charset="0"/>
              <a:buNone/>
            </a:pPr>
            <a:endParaRPr lang="en-US" altLang="ko-KR" sz="2000"/>
          </a:p>
          <a:p>
            <a:pPr marL="0" indent="0">
              <a:buFont typeface="Arial" pitchFamily="34" charset="0"/>
              <a:buNone/>
            </a:pPr>
            <a:r>
              <a:rPr lang="en-US" altLang="ko-KR" sz="2000"/>
              <a:t>public interface ExpressionVisitor 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2000"/>
              <a:t>  void visit(AddExpr expr);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2000"/>
              <a:t>  …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2000"/>
              <a:t>}</a:t>
            </a:r>
            <a:endParaRPr lang="ko-KR" altLang="en-US" sz="20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9C14448-F9E2-DF25-4508-F729935F7E83}"/>
              </a:ext>
            </a:extLst>
          </p:cNvPr>
          <p:cNvSpPr txBox="1">
            <a:spLocks/>
          </p:cNvSpPr>
          <p:nvPr/>
        </p:nvSpPr>
        <p:spPr>
          <a:xfrm>
            <a:off x="4379737" y="2982962"/>
            <a:ext cx="4464496" cy="2534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/>
              <a:t>public class AssignStmt extends Statement 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/>
              <a:t>  …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/>
              <a:t>  public void accept(StatementVisitor visitor) 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/>
              <a:t>    visitor.visit(this);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/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612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ko-KR" altLang="en-US"/>
              <a:t>인터프리터 </a:t>
            </a:r>
            <a:r>
              <a:rPr lang="en-US" altLang="ko-KR"/>
              <a:t>: </a:t>
            </a:r>
            <a:r>
              <a:rPr lang="ko-KR" altLang="en-US"/>
              <a:t>구현체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778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/>
              <a:t>  </a:t>
            </a:r>
            <a:r>
              <a:rPr lang="ko-KR" altLang="en-US" sz="2000"/>
              <a:t>인터프리터는 </a:t>
            </a:r>
            <a:r>
              <a:rPr lang="en-US" altLang="ko-KR" sz="2000"/>
              <a:t>Visitor </a:t>
            </a:r>
            <a:r>
              <a:rPr lang="ko-KR" altLang="en-US" sz="2000"/>
              <a:t>인터페이스 구현하여 개발한다</a:t>
            </a:r>
            <a:r>
              <a:rPr lang="en-US" altLang="ko-KR" sz="2000"/>
              <a:t>.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EEAB204-E2FF-B811-1B24-73FEAA43D83F}"/>
              </a:ext>
            </a:extLst>
          </p:cNvPr>
          <p:cNvSpPr txBox="1">
            <a:spLocks/>
          </p:cNvSpPr>
          <p:nvPr/>
        </p:nvSpPr>
        <p:spPr>
          <a:xfrm>
            <a:off x="683568" y="2133305"/>
            <a:ext cx="6720506" cy="4471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400"/>
              <a:t>public</a:t>
            </a:r>
            <a:r>
              <a:rPr lang="ko-KR" altLang="en-US" sz="1400"/>
              <a:t> </a:t>
            </a:r>
            <a:r>
              <a:rPr lang="en-US" altLang="ko-KR" sz="1400"/>
              <a:t>class ProgramInterpreter implements StatementVisitor 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/>
              <a:t>  …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/>
              <a:t>  public void interpret(List&lt;Statement&gt; statementList) 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/>
              <a:t>   …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/>
              <a:t>}</a:t>
            </a:r>
          </a:p>
          <a:p>
            <a:pPr marL="0" indent="0">
              <a:buFont typeface="Arial" pitchFamily="34" charset="0"/>
              <a:buNone/>
            </a:pPr>
            <a:endParaRPr lang="en-US" altLang="ko-KR" sz="1400"/>
          </a:p>
          <a:p>
            <a:pPr marL="0" indent="0">
              <a:buFont typeface="Arial" pitchFamily="34" charset="0"/>
              <a:buNone/>
            </a:pPr>
            <a:r>
              <a:rPr lang="en-US" altLang="ko-KR" sz="1400"/>
              <a:t>public class ExpressionEvaluator implements ExpressionVisitor 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/>
              <a:t>  …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/>
              <a:t>}</a:t>
            </a:r>
          </a:p>
          <a:p>
            <a:pPr marL="0" indent="0">
              <a:buFont typeface="Arial" pitchFamily="34" charset="0"/>
              <a:buNone/>
            </a:pPr>
            <a:endParaRPr lang="en-US" altLang="ko-KR" sz="1400"/>
          </a:p>
          <a:p>
            <a:pPr marL="0" indent="0">
              <a:buFont typeface="Arial" pitchFamily="34" charset="0"/>
              <a:buNone/>
            </a:pPr>
            <a:r>
              <a:rPr lang="ko-KR" altLang="en-US" sz="1400" b="1"/>
              <a:t>메인 프로그램 </a:t>
            </a:r>
            <a:r>
              <a:rPr lang="en-US" altLang="ko-KR" sz="1400" b="1"/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/>
              <a:t>File f = …</a:t>
            </a:r>
            <a:endParaRPr lang="en-US" altLang="ko-KR" sz="1400" dirty="0"/>
          </a:p>
          <a:p>
            <a:pPr marL="0" indent="0">
              <a:buFont typeface="Arial" pitchFamily="34" charset="0"/>
              <a:buNone/>
            </a:pPr>
            <a:r>
              <a:rPr lang="en-US" altLang="ko-KR" sz="1400"/>
              <a:t>ProgramParser parser = new ProgramParser(new FileInputStream(f));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/>
              <a:t>List&lt;String&gt; statementList = parser.program();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/>
              <a:t>ProgramInterpreter interpreter = new ProgramInterpreter();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/>
              <a:t>interpreter.interpret(statementList);</a:t>
            </a:r>
          </a:p>
        </p:txBody>
      </p:sp>
    </p:spTree>
    <p:extLst>
      <p:ext uri="{BB962C8B-B14F-4D97-AF65-F5344CB8AC3E}">
        <p14:creationId xmlns:p14="http://schemas.microsoft.com/office/powerpoint/2010/main" val="392755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고려 사항 및 기타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000">
                <a:sym typeface="Wingdings" pitchFamily="2" charset="2"/>
              </a:rPr>
              <a:t>변수의 타입은 </a:t>
            </a:r>
            <a:r>
              <a:rPr lang="en-US" altLang="ko-KR" sz="2000">
                <a:sym typeface="Wingdings" pitchFamily="2" charset="2"/>
              </a:rPr>
              <a:t>integer </a:t>
            </a:r>
            <a:r>
              <a:rPr lang="ko-KR" altLang="en-US" sz="2000">
                <a:sym typeface="Wingdings" pitchFamily="2" charset="2"/>
              </a:rPr>
              <a:t>만으로 고정해도 좋다</a:t>
            </a:r>
            <a:r>
              <a:rPr lang="en-US" altLang="ko-KR" sz="2000">
                <a:sym typeface="Wingdings" pitchFamily="2" charset="2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2000">
                <a:sym typeface="Wingdings" pitchFamily="2" charset="2"/>
              </a:rPr>
              <a:t>아래 사항은 필수는 아니지만 구현한 경우에는 추가 점수가 있을 수 있다</a:t>
            </a:r>
            <a:r>
              <a:rPr lang="en-US" altLang="ko-KR" sz="2000">
                <a:sym typeface="Wingdings" pitchFamily="2" charset="2"/>
              </a:rPr>
              <a:t>.</a:t>
            </a:r>
          </a:p>
          <a:p>
            <a:pPr marL="514350" indent="-514350">
              <a:buAutoNum type="arabicPeriod"/>
            </a:pPr>
            <a:r>
              <a:rPr lang="en-US" altLang="ko-KR" sz="2000">
                <a:sym typeface="Wingdings" pitchFamily="2" charset="2"/>
              </a:rPr>
              <a:t>Block </a:t>
            </a:r>
            <a:r>
              <a:rPr lang="ko-KR" altLang="en-US" sz="2000">
                <a:sym typeface="Wingdings" pitchFamily="2" charset="2"/>
              </a:rPr>
              <a:t>은 프로그래밍 언어에서의 </a:t>
            </a:r>
            <a:r>
              <a:rPr lang="en-US" altLang="ko-KR" sz="2000">
                <a:sym typeface="Wingdings" pitchFamily="2" charset="2"/>
              </a:rPr>
              <a:t>Scope </a:t>
            </a:r>
            <a:r>
              <a:rPr lang="ko-KR" altLang="en-US" sz="2000">
                <a:sym typeface="Wingdings" pitchFamily="2" charset="2"/>
              </a:rPr>
              <a:t>를 지켜야 한다</a:t>
            </a:r>
            <a:r>
              <a:rPr lang="en-US" altLang="ko-KR" sz="2000">
                <a:sym typeface="Wingdings" pitchFamily="2" charset="2"/>
              </a:rPr>
              <a:t>. </a:t>
            </a:r>
            <a:r>
              <a:rPr lang="ko-KR" altLang="en-US" sz="2000">
                <a:sym typeface="Wingdings" pitchFamily="2" charset="2"/>
              </a:rPr>
              <a:t>예컨데 제일 앞 예제에서 상위의 변수 </a:t>
            </a:r>
            <a:r>
              <a:rPr lang="en-US" altLang="ko-KR" sz="2000">
                <a:sym typeface="Wingdings" pitchFamily="2" charset="2"/>
              </a:rPr>
              <a:t>‘i’ </a:t>
            </a:r>
            <a:r>
              <a:rPr lang="ko-KR" altLang="en-US" sz="2000">
                <a:sym typeface="Wingdings" pitchFamily="2" charset="2"/>
              </a:rPr>
              <a:t>와 블록 안의 변수 </a:t>
            </a:r>
            <a:r>
              <a:rPr lang="en-US" altLang="ko-KR" sz="2000">
                <a:sym typeface="Wingdings" pitchFamily="2" charset="2"/>
              </a:rPr>
              <a:t>‘i’ </a:t>
            </a:r>
            <a:r>
              <a:rPr lang="ko-KR" altLang="en-US" sz="2000">
                <a:sym typeface="Wingdings" pitchFamily="2" charset="2"/>
              </a:rPr>
              <a:t>는 다른 변수이다</a:t>
            </a:r>
            <a:r>
              <a:rPr lang="en-US" altLang="ko-KR" sz="2000">
                <a:sym typeface="Wingdings" pitchFamily="2" charset="2"/>
              </a:rPr>
              <a:t>.  </a:t>
            </a:r>
            <a:r>
              <a:rPr lang="ko-KR" altLang="en-US" sz="2000">
                <a:sym typeface="Wingdings" pitchFamily="2" charset="2"/>
              </a:rPr>
              <a:t>이를 구현하기 위해 </a:t>
            </a:r>
            <a:r>
              <a:rPr lang="en-US" altLang="ko-KR" sz="2000">
                <a:sym typeface="Wingdings" pitchFamily="2" charset="2"/>
              </a:rPr>
              <a:t>Stack </a:t>
            </a:r>
            <a:r>
              <a:rPr lang="ko-KR" altLang="en-US" sz="2000">
                <a:sym typeface="Wingdings" pitchFamily="2" charset="2"/>
              </a:rPr>
              <a:t>또는 </a:t>
            </a:r>
            <a:r>
              <a:rPr lang="en-US" altLang="ko-KR" sz="2000">
                <a:sym typeface="Wingdings" pitchFamily="2" charset="2"/>
              </a:rPr>
              <a:t>Linked List </a:t>
            </a:r>
            <a:r>
              <a:rPr lang="ko-KR" altLang="en-US" sz="2000">
                <a:sym typeface="Wingdings" pitchFamily="2" charset="2"/>
              </a:rPr>
              <a:t>를 사용할 수 있다</a:t>
            </a:r>
            <a:r>
              <a:rPr lang="en-US" altLang="ko-KR" sz="2000">
                <a:sym typeface="Wingdings" pitchFamily="2" charset="2"/>
              </a:rPr>
              <a:t>.</a:t>
            </a:r>
            <a:endParaRPr lang="en-US" altLang="ko-KR" sz="2000" dirty="0">
              <a:sym typeface="Wingdings" pitchFamily="2" charset="2"/>
            </a:endParaRPr>
          </a:p>
          <a:p>
            <a:pPr marL="514350" indent="-514350">
              <a:buAutoNum type="arabicPeriod"/>
            </a:pPr>
            <a:r>
              <a:rPr lang="ko-KR" altLang="en-US" sz="2000">
                <a:sym typeface="Wingdings" pitchFamily="2" charset="2"/>
              </a:rPr>
              <a:t>덧셈</a:t>
            </a:r>
            <a:r>
              <a:rPr lang="en-US" altLang="ko-KR" sz="2000">
                <a:sym typeface="Wingdings" pitchFamily="2" charset="2"/>
              </a:rPr>
              <a:t>/</a:t>
            </a:r>
            <a:r>
              <a:rPr lang="ko-KR" altLang="en-US" sz="2000">
                <a:sym typeface="Wingdings" pitchFamily="2" charset="2"/>
              </a:rPr>
              <a:t>뺄셈 외에 곱셈</a:t>
            </a:r>
            <a:r>
              <a:rPr lang="en-US" altLang="ko-KR" sz="2000">
                <a:sym typeface="Wingdings" pitchFamily="2" charset="2"/>
              </a:rPr>
              <a:t>/</a:t>
            </a:r>
            <a:r>
              <a:rPr lang="ko-KR" altLang="en-US" sz="2000">
                <a:sym typeface="Wingdings" pitchFamily="2" charset="2"/>
              </a:rPr>
              <a:t>나눗셈을 추가로 구현하되 연산자 우선순위를 지켜보자</a:t>
            </a:r>
            <a:r>
              <a:rPr lang="en-US" altLang="ko-KR" sz="2000">
                <a:sym typeface="Wingdings" pitchFamily="2" charset="2"/>
              </a:rPr>
              <a:t>. </a:t>
            </a:r>
            <a:r>
              <a:rPr lang="ko-KR" altLang="en-US" sz="2000">
                <a:sym typeface="Wingdings" pitchFamily="2" charset="2"/>
              </a:rPr>
              <a:t>예컨데</a:t>
            </a:r>
            <a:r>
              <a:rPr lang="en-US" altLang="ko-KR" sz="2000">
                <a:sym typeface="Wingdings" pitchFamily="2" charset="2"/>
              </a:rPr>
              <a:t>, 2 + 3 * 4 </a:t>
            </a:r>
            <a:r>
              <a:rPr lang="ko-KR" altLang="en-US" sz="2000">
                <a:sym typeface="Wingdings" pitchFamily="2" charset="2"/>
              </a:rPr>
              <a:t>는 </a:t>
            </a:r>
            <a:r>
              <a:rPr lang="en-US" altLang="ko-KR" sz="2000">
                <a:sym typeface="Wingdings" pitchFamily="2" charset="2"/>
              </a:rPr>
              <a:t>20 </a:t>
            </a:r>
            <a:r>
              <a:rPr lang="ko-KR" altLang="en-US" sz="2000">
                <a:sym typeface="Wingdings" pitchFamily="2" charset="2"/>
              </a:rPr>
              <a:t>이 아니라 </a:t>
            </a:r>
            <a:r>
              <a:rPr lang="en-US" altLang="ko-KR" sz="2000">
                <a:sym typeface="Wingdings" pitchFamily="2" charset="2"/>
              </a:rPr>
              <a:t>14 </a:t>
            </a:r>
            <a:r>
              <a:rPr lang="ko-KR" altLang="en-US" sz="2000">
                <a:sym typeface="Wingdings" pitchFamily="2" charset="2"/>
              </a:rPr>
              <a:t>이다</a:t>
            </a:r>
            <a:r>
              <a:rPr lang="en-US" altLang="ko-KR" sz="2000">
                <a:sym typeface="Wingdings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938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499</Words>
  <Application>Microsoft Office PowerPoint</Application>
  <PresentationFormat>화면 슬라이드 쇼(4:3)</PresentationFormat>
  <Paragraphs>86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계산 인터프리터 구현하기</vt:lpstr>
      <vt:lpstr>하려고 하는 것</vt:lpstr>
      <vt:lpstr>파서 만들기 (BNF)</vt:lpstr>
      <vt:lpstr>AST</vt:lpstr>
      <vt:lpstr>인터프리터 : Visitor 패턴</vt:lpstr>
      <vt:lpstr>인터프리터 : 구현체</vt:lpstr>
      <vt:lpstr>고려 사항 및 기타 사항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Merge Sort 구현하기</dc:title>
  <dc:creator>Microsoft Corporation</dc:creator>
  <cp:lastModifiedBy>4473</cp:lastModifiedBy>
  <cp:revision>26</cp:revision>
  <dcterms:created xsi:type="dcterms:W3CDTF">2006-10-05T04:04:58Z</dcterms:created>
  <dcterms:modified xsi:type="dcterms:W3CDTF">2022-11-02T09:44:13Z</dcterms:modified>
</cp:coreProperties>
</file>