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8" r:id="rId6"/>
    <p:sldId id="289" r:id="rId7"/>
    <p:sldId id="269" r:id="rId8"/>
    <p:sldId id="271" r:id="rId9"/>
    <p:sldId id="292" r:id="rId10"/>
    <p:sldId id="291" r:id="rId11"/>
    <p:sldId id="270" r:id="rId12"/>
    <p:sldId id="293" r:id="rId13"/>
    <p:sldId id="272" r:id="rId14"/>
    <p:sldId id="273" r:id="rId15"/>
    <p:sldId id="288" r:id="rId16"/>
    <p:sldId id="274" r:id="rId17"/>
    <p:sldId id="263" r:id="rId18"/>
    <p:sldId id="275" r:id="rId19"/>
    <p:sldId id="276" r:id="rId20"/>
    <p:sldId id="277" r:id="rId21"/>
    <p:sldId id="278" r:id="rId22"/>
    <p:sldId id="294" r:id="rId23"/>
    <p:sldId id="264" r:id="rId24"/>
    <p:sldId id="287" r:id="rId25"/>
    <p:sldId id="260" r:id="rId26"/>
    <p:sldId id="279" r:id="rId27"/>
    <p:sldId id="280" r:id="rId28"/>
    <p:sldId id="286" r:id="rId29"/>
    <p:sldId id="265" r:id="rId30"/>
    <p:sldId id="285" r:id="rId31"/>
    <p:sldId id="261" r:id="rId32"/>
    <p:sldId id="281" r:id="rId33"/>
    <p:sldId id="284" r:id="rId34"/>
    <p:sldId id="282" r:id="rId35"/>
    <p:sldId id="283" r:id="rId36"/>
    <p:sldId id="295" r:id="rId37"/>
    <p:sldId id="26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71E0F97-520A-425B-A852-3D4ACEB934B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5E9326A-56C6-40D9-AA92-25A875481BC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48675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0F97-520A-425B-A852-3D4ACEB934B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326A-56C6-40D9-AA92-25A87548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67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0F97-520A-425B-A852-3D4ACEB934B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326A-56C6-40D9-AA92-25A87548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15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0F97-520A-425B-A852-3D4ACEB934B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326A-56C6-40D9-AA92-25A87548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43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1E0F97-520A-425B-A852-3D4ACEB934B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E9326A-56C6-40D9-AA92-25A875481B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55607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0F97-520A-425B-A852-3D4ACEB934B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326A-56C6-40D9-AA92-25A87548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45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0F97-520A-425B-A852-3D4ACEB934B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326A-56C6-40D9-AA92-25A87548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47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0F97-520A-425B-A852-3D4ACEB934B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326A-56C6-40D9-AA92-25A87548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87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0F97-520A-425B-A852-3D4ACEB934B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326A-56C6-40D9-AA92-25A87548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91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1E0F97-520A-425B-A852-3D4ACEB934B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E9326A-56C6-40D9-AA92-25A875481B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796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1E0F97-520A-425B-A852-3D4ACEB934B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E9326A-56C6-40D9-AA92-25A875481B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116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71E0F97-520A-425B-A852-3D4ACEB934B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5E9326A-56C6-40D9-AA92-25A875481B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739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한국의 </a:t>
            </a:r>
            <a:r>
              <a:rPr lang="ko-KR" altLang="en-US" dirty="0" smtClean="0"/>
              <a:t>여성 시인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2018312567 </a:t>
            </a:r>
            <a:r>
              <a:rPr lang="ko-KR" altLang="en-US" dirty="0" smtClean="0"/>
              <a:t>조명하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68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고정희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한국신학대학과 민중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55380" y="1729472"/>
            <a:ext cx="406750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상한 갈대라도 하늘 아래선</a:t>
            </a: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한 계절 넉넉히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흔들리거니</a:t>
            </a:r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뿌리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깊으면야</a:t>
            </a:r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밑둥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잘리어도 새순은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돋거니</a:t>
            </a:r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충분히 흔들리자 상한 영혼이여</a:t>
            </a: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충분히 흔들리며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고통에게로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가자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뿌리없이 흔들리는 부평초 잎이라도</a:t>
            </a: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물 고이면 꽃은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피거니</a:t>
            </a:r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이 세상 어디서나 개울은 흐르고</a:t>
            </a: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이 세상 어디서나 등불은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켜지듯</a:t>
            </a:r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가자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고통이여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살 맞대고 가자</a:t>
            </a: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외롭기로 작정하면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어딘들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못 가랴</a:t>
            </a: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가기로 목숨 걸면 지는 해가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문제랴</a:t>
            </a:r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15655" y="1740503"/>
            <a:ext cx="35630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고통과 설움의 땅 훨훨 지나서</a:t>
            </a:r>
          </a:p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뿌리 깊은 벌판에 서자</a:t>
            </a:r>
          </a:p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두 팔로 막아도 바람은 불듯</a:t>
            </a:r>
          </a:p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영원한 눈물이란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없느니라</a:t>
            </a:r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영원한 비탄이란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없느니라</a:t>
            </a:r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캄캄한 </a:t>
            </a:r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밤이라도 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하늘 아래선</a:t>
            </a:r>
          </a:p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마주잡을 손 하나 오고 있거니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r" fontAlgn="base"/>
            <a:r>
              <a:rPr lang="en-US" altLang="ko-KR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- </a:t>
            </a:r>
            <a:r>
              <a:rPr lang="ko-KR" altLang="en-US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상한 영혼을 위하여</a:t>
            </a:r>
          </a:p>
        </p:txBody>
      </p:sp>
    </p:spTree>
    <p:extLst>
      <p:ext uri="{BB962C8B-B14F-4D97-AF65-F5344CB8AC3E}">
        <p14:creationId xmlns:p14="http://schemas.microsoft.com/office/powerpoint/2010/main" val="425283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고정희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 하나의 문화와 여성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371600" y="2363832"/>
            <a:ext cx="10310648" cy="2807258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1984 ~	</a:t>
            </a:r>
            <a:r>
              <a:rPr lang="ko-KR" altLang="en-US" dirty="0" smtClean="0"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동인 모임 </a:t>
            </a:r>
            <a:r>
              <a:rPr lang="en-US" altLang="ko-KR" dirty="0" smtClean="0"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[</a:t>
            </a:r>
            <a:r>
              <a:rPr lang="ko-KR" altLang="en-US" dirty="0" smtClean="0"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또 하나의 문화</a:t>
            </a:r>
            <a:r>
              <a:rPr lang="en-US" altLang="ko-KR" dirty="0" smtClean="0"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] (</a:t>
            </a:r>
            <a:r>
              <a:rPr lang="ko-KR" altLang="en-US" dirty="0" err="1" smtClean="0"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또문</a:t>
            </a:r>
            <a:r>
              <a:rPr lang="en-US" altLang="ko-KR" dirty="0" smtClean="0"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	</a:t>
            </a:r>
            <a:r>
              <a:rPr lang="en-US" altLang="ko-KR" dirty="0" smtClean="0"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	</a:t>
            </a:r>
            <a:r>
              <a:rPr lang="en-US" altLang="ko-KR" dirty="0"/>
              <a:t>“</a:t>
            </a:r>
            <a:r>
              <a:rPr lang="ko-KR" altLang="ko-KR" u="sng" dirty="0"/>
              <a:t>남녀가 평등</a:t>
            </a:r>
            <a:r>
              <a:rPr lang="ko-KR" altLang="ko-KR" dirty="0"/>
              <a:t>하고 진정한 벗으로 협력할 수 있는 사회를 지향하며 </a:t>
            </a:r>
            <a:r>
              <a:rPr lang="ko-KR" altLang="ko-KR" u="sng" dirty="0"/>
              <a:t>대안적 문화</a:t>
            </a:r>
            <a:r>
              <a:rPr lang="ko-KR" altLang="ko-KR" dirty="0"/>
              <a:t>를 </a:t>
            </a:r>
            <a:r>
              <a:rPr lang="en-US" altLang="ko-KR" dirty="0" smtClean="0"/>
              <a:t>			</a:t>
            </a:r>
            <a:r>
              <a:rPr lang="ko-KR" altLang="ko-KR" dirty="0" smtClean="0"/>
              <a:t>사회에 </a:t>
            </a:r>
            <a:r>
              <a:rPr lang="ko-KR" altLang="ko-KR" dirty="0"/>
              <a:t>심음으로써 유연한 사회체계로의 </a:t>
            </a:r>
            <a:r>
              <a:rPr lang="ko-KR" altLang="ko-KR" dirty="0" smtClean="0"/>
              <a:t>변화</a:t>
            </a:r>
            <a:r>
              <a:rPr lang="ko-KR" altLang="en-US" dirty="0" smtClean="0"/>
              <a:t>를 이루어 나갈 것</a:t>
            </a:r>
            <a:r>
              <a:rPr lang="en-US" altLang="ko-KR" dirty="0" smtClean="0"/>
              <a:t>”</a:t>
            </a:r>
          </a:p>
        </p:txBody>
      </p:sp>
      <p:sp>
        <p:nvSpPr>
          <p:cNvPr id="9" name="양쪽 대괄호 8">
            <a:extLst>
              <a:ext uri="{FF2B5EF4-FFF2-40B4-BE49-F238E27FC236}">
                <a16:creationId xmlns:a16="http://schemas.microsoft.com/office/drawing/2014/main" id="{FEDDB896-E880-490E-B5AF-7B67ACC7141C}"/>
              </a:ext>
            </a:extLst>
          </p:cNvPr>
          <p:cNvSpPr/>
          <p:nvPr/>
        </p:nvSpPr>
        <p:spPr>
          <a:xfrm>
            <a:off x="1371600" y="3767460"/>
            <a:ext cx="10310648" cy="2775229"/>
          </a:xfrm>
          <a:prstGeom prst="bracketPair">
            <a:avLst>
              <a:gd name="adj" fmla="val 29359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78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고정희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 하나의 문화와 여성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7B78EC-3AF5-44A3-9C17-1731D2551E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대괄호 8">
            <a:extLst>
              <a:ext uri="{FF2B5EF4-FFF2-40B4-BE49-F238E27FC236}">
                <a16:creationId xmlns:a16="http://schemas.microsoft.com/office/drawing/2014/main" id="{FEDDB896-E880-490E-B5AF-7B67ACC7141C}"/>
              </a:ext>
            </a:extLst>
          </p:cNvPr>
          <p:cNvSpPr/>
          <p:nvPr/>
        </p:nvSpPr>
        <p:spPr>
          <a:xfrm>
            <a:off x="1371600" y="1529256"/>
            <a:ext cx="10310648" cy="5013434"/>
          </a:xfrm>
          <a:prstGeom prst="bracketPair">
            <a:avLst>
              <a:gd name="adj" fmla="val 29359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93731" y="1925759"/>
            <a:ext cx="8558048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bg1"/>
                </a:solidFill>
              </a:rPr>
              <a:t>“</a:t>
            </a:r>
            <a:r>
              <a:rPr lang="ko-KR" altLang="en-US" sz="2000" dirty="0" smtClean="0">
                <a:solidFill>
                  <a:schemeClr val="bg1"/>
                </a:solidFill>
              </a:rPr>
              <a:t>재해석 </a:t>
            </a:r>
            <a:r>
              <a:rPr lang="ko-KR" altLang="en-US" sz="2000" dirty="0">
                <a:solidFill>
                  <a:schemeClr val="bg1"/>
                </a:solidFill>
              </a:rPr>
              <a:t>방법에는 여러 가지가 있겠지만 저 같은 입장에서는 오랜 </a:t>
            </a:r>
            <a:r>
              <a:rPr lang="ko-KR" altLang="en-US" sz="2000" dirty="0" smtClean="0">
                <a:solidFill>
                  <a:schemeClr val="bg1"/>
                </a:solidFill>
              </a:rPr>
              <a:t>가부장제 </a:t>
            </a:r>
            <a:r>
              <a:rPr lang="ko-KR" altLang="en-US" sz="2000" dirty="0">
                <a:solidFill>
                  <a:schemeClr val="bg1"/>
                </a:solidFill>
              </a:rPr>
              <a:t>문화 속에서 빚어진 여성의 문제를 단순한 남성 여성간의 사적인 대비로 보지 않고 우리 전체가 역사적 맥락 속에 들어있다는 사실을 중시하죠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</a:rPr>
              <a:t>여성해방문학에서 </a:t>
            </a:r>
            <a:r>
              <a:rPr lang="ko-KR" altLang="en-US" sz="2000" dirty="0">
                <a:solidFill>
                  <a:schemeClr val="bg1"/>
                </a:solidFill>
              </a:rPr>
              <a:t>여성을 포착할 때 그것은 한 여성의 고통이면서 모든 </a:t>
            </a:r>
            <a:r>
              <a:rPr lang="ko-KR" altLang="en-US" sz="2000" dirty="0" smtClean="0">
                <a:solidFill>
                  <a:schemeClr val="bg1"/>
                </a:solidFill>
              </a:rPr>
              <a:t>여성의 </a:t>
            </a:r>
            <a:r>
              <a:rPr lang="ko-KR" altLang="en-US" sz="2000" dirty="0">
                <a:solidFill>
                  <a:schemeClr val="bg1"/>
                </a:solidFill>
              </a:rPr>
              <a:t>고통의 상징이 될 수 있는데 그것은 역사 속에서 빚어진 사건이라는 </a:t>
            </a:r>
            <a:r>
              <a:rPr lang="ko-KR" altLang="en-US" sz="2000" dirty="0" smtClean="0">
                <a:solidFill>
                  <a:schemeClr val="bg1"/>
                </a:solidFill>
              </a:rPr>
              <a:t>인식에 </a:t>
            </a:r>
            <a:r>
              <a:rPr lang="ko-KR" altLang="en-US" sz="2000" dirty="0">
                <a:solidFill>
                  <a:schemeClr val="bg1"/>
                </a:solidFill>
              </a:rPr>
              <a:t>기반하죠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  <a:r>
              <a:rPr lang="ko-KR" altLang="en-US" sz="2000" dirty="0">
                <a:solidFill>
                  <a:schemeClr val="bg1"/>
                </a:solidFill>
              </a:rPr>
              <a:t>우리가 당연시해왔던 것조차 이렇게 역으로 보는 데서 </a:t>
            </a:r>
            <a:r>
              <a:rPr lang="ko-KR" altLang="en-US" sz="2000" dirty="0" smtClean="0">
                <a:solidFill>
                  <a:schemeClr val="bg1"/>
                </a:solidFill>
              </a:rPr>
              <a:t>재해석이 </a:t>
            </a:r>
            <a:r>
              <a:rPr lang="ko-KR" altLang="en-US" sz="2000" dirty="0">
                <a:solidFill>
                  <a:schemeClr val="bg1"/>
                </a:solidFill>
              </a:rPr>
              <a:t>시작되어야 </a:t>
            </a:r>
            <a:r>
              <a:rPr lang="ko-KR" altLang="en-US" sz="2000" dirty="0" smtClean="0">
                <a:solidFill>
                  <a:schemeClr val="bg1"/>
                </a:solidFill>
              </a:rPr>
              <a:t>하겠죠</a:t>
            </a:r>
            <a:r>
              <a:rPr lang="en-US" altLang="ko-KR" sz="2000" dirty="0" smtClean="0">
                <a:solidFill>
                  <a:schemeClr val="bg1"/>
                </a:solidFill>
              </a:rPr>
              <a:t>”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algn="r"/>
            <a:r>
              <a:rPr lang="en-US" altLang="ko-KR" sz="1400" dirty="0" smtClean="0">
                <a:solidFill>
                  <a:schemeClr val="bg1"/>
                </a:solidFill>
              </a:rPr>
              <a:t>-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여성해방의</a:t>
            </a:r>
            <a:r>
              <a:rPr lang="ko-KR" altLang="en-US" sz="1400" dirty="0" smtClean="0">
                <a:solidFill>
                  <a:schemeClr val="bg1"/>
                </a:solidFill>
              </a:rPr>
              <a:t> 문학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좌담</a:t>
            </a:r>
            <a:r>
              <a:rPr lang="en-US" altLang="ko-KR" sz="1400" dirty="0" smtClean="0">
                <a:solidFill>
                  <a:schemeClr val="bg1"/>
                </a:solidFill>
              </a:rPr>
              <a:t>, 1987.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93731" y="5001087"/>
            <a:ext cx="85580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“여성운동의 주체이고 여성운동이 해결하려는 여성문제는 민중의 반이면서 특수한 민중인 여성들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특히 </a:t>
            </a:r>
            <a:r>
              <a:rPr lang="ko-KR" altLang="en-US" sz="2000" dirty="0" smtClean="0">
                <a:solidFill>
                  <a:schemeClr val="bg1"/>
                </a:solidFill>
              </a:rPr>
              <a:t>여성 </a:t>
            </a:r>
            <a:r>
              <a:rPr lang="ko-KR" altLang="en-US" sz="2000" dirty="0">
                <a:solidFill>
                  <a:schemeClr val="bg1"/>
                </a:solidFill>
              </a:rPr>
              <a:t>농민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여성 노동자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주부들의 문제로 본 것</a:t>
            </a:r>
            <a:r>
              <a:rPr lang="ko-KR" altLang="en-US" sz="2000" dirty="0" smtClean="0">
                <a:solidFill>
                  <a:schemeClr val="bg1"/>
                </a:solidFill>
              </a:rPr>
              <a:t>”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algn="r"/>
            <a:r>
              <a:rPr lang="en-US" altLang="ko-KR" sz="1400" dirty="0" smtClean="0">
                <a:solidFill>
                  <a:schemeClr val="bg1"/>
                </a:solidFill>
              </a:rPr>
              <a:t>-</a:t>
            </a:r>
            <a:r>
              <a:rPr lang="ko-KR" altLang="en-US" sz="1400" dirty="0" smtClean="0">
                <a:solidFill>
                  <a:schemeClr val="bg1"/>
                </a:solidFill>
              </a:rPr>
              <a:t>제</a:t>
            </a:r>
            <a:r>
              <a:rPr lang="en-US" altLang="ko-KR" sz="1400" dirty="0" smtClean="0">
                <a:solidFill>
                  <a:schemeClr val="bg1"/>
                </a:solidFill>
              </a:rPr>
              <a:t>1</a:t>
            </a:r>
            <a:r>
              <a:rPr lang="ko-KR" altLang="en-US" sz="1400" dirty="0" smtClean="0">
                <a:solidFill>
                  <a:schemeClr val="bg1"/>
                </a:solidFill>
              </a:rPr>
              <a:t>부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편지글을</a:t>
            </a:r>
            <a:r>
              <a:rPr lang="ko-KR" altLang="en-US" sz="1400" dirty="0" smtClean="0">
                <a:solidFill>
                  <a:schemeClr val="bg1"/>
                </a:solidFill>
              </a:rPr>
              <a:t> 통해 본 고정희의 삶과 문학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또 하나의 문화</a:t>
            </a:r>
            <a:r>
              <a:rPr lang="en-US" altLang="ko-KR" sz="1400" dirty="0" smtClean="0">
                <a:solidFill>
                  <a:schemeClr val="bg1"/>
                </a:solidFill>
              </a:rPr>
              <a:t>, 1993.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2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고정희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 하나의 문화와 여성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18442" y="1533465"/>
            <a:ext cx="640079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맞벌이부부 우리 동네 </a:t>
            </a:r>
            <a:r>
              <a:rPr lang="ko-KR" altLang="en-US" sz="2000" dirty="0" err="1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구자명</a:t>
            </a:r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씨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일곱 달 아기 엄마 </a:t>
            </a:r>
            <a:r>
              <a:rPr lang="ko-KR" altLang="en-US" sz="2000" dirty="0" err="1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구자명</a:t>
            </a:r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씨는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 err="1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출근버스에</a:t>
            </a:r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오르기가 무섭게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아침 햇살 속에서 졸기 시작한다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경기도 안산에서 서울 여의도까지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경적 소리에도 아랑곳없이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옆으로 앞으로 꾸벅꾸벅 존다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차창 밖으론 사계절이 흐르고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진달래 피고 밤꽃 흐드러져도 꼭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부처님처럼 졸고 있는 </a:t>
            </a:r>
            <a:r>
              <a:rPr lang="ko-KR" altLang="en-US" sz="2000" dirty="0" err="1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구자명</a:t>
            </a:r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씨</a:t>
            </a:r>
            <a:r>
              <a:rPr lang="en-US" altLang="ko-KR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</a:t>
            </a:r>
          </a:p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그래 저 십 분은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간밤 아기에게 젖 물린 시간이고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또 저 십 분은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간밤 시어머니 약시중 든 시간이고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 err="1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그래그래</a:t>
            </a:r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저 십 분은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새벽녘 만취해서 돌아온 남편을 위하여 버린 시간일 거야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425560" y="1569206"/>
            <a:ext cx="389408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고단한 하루의 시작과 끝에서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잠</a:t>
            </a:r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속에 흔들리는 </a:t>
            </a:r>
            <a:r>
              <a:rPr lang="ko-KR" altLang="en-US" sz="2000" dirty="0" err="1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팬지꽃</a:t>
            </a:r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아픔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식탁에 놓인 안개꽃 멍에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그러나 부엌문이 여닫기는 </a:t>
            </a:r>
            <a:r>
              <a:rPr lang="ko-KR" altLang="en-US" sz="2000" dirty="0" err="1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지붕마다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여자가 받쳐든 한 식구의 안식이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아무도 모르게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죽음의 잠을 향하여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거부의 화살을 당기고 있다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en-US" altLang="ko-KR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r"/>
            <a:r>
              <a:rPr lang="en-US" altLang="ko-KR" sz="14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-</a:t>
            </a:r>
            <a:r>
              <a:rPr lang="ko-KR" altLang="en-US" sz="1400" dirty="0" err="1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여성사</a:t>
            </a:r>
            <a:r>
              <a:rPr lang="ko-KR" altLang="en-US" sz="14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연구</a:t>
            </a:r>
            <a:r>
              <a:rPr lang="en-US" altLang="ko-KR" sz="14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5-</a:t>
            </a:r>
            <a:r>
              <a:rPr lang="ko-KR" altLang="en-US" sz="14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우리 동네 </a:t>
            </a:r>
            <a:r>
              <a:rPr lang="ko-KR" altLang="en-US" sz="1400" dirty="0" err="1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구자명</a:t>
            </a:r>
            <a:r>
              <a:rPr lang="ko-KR" altLang="en-US" sz="14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씨</a:t>
            </a:r>
            <a:endParaRPr lang="ko-KR" altLang="en-US" sz="14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482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 </a:t>
            </a:r>
            <a:r>
              <a:rPr lang="ko-KR" altLang="en-US" dirty="0" smtClean="0"/>
              <a:t>고정희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어머니 하느님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01018" y="1533465"/>
            <a:ext cx="376728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사랑이여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사랑이여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사랑이여</a:t>
            </a:r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오월의 종말론적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강물이여</a:t>
            </a:r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무등산에 백두 천지연 올라</a:t>
            </a:r>
          </a:p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백두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천지연에서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한라 백록담 올라</a:t>
            </a:r>
          </a:p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백록담과 천지연 그 시퍼런 물에</a:t>
            </a:r>
          </a:p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육천만 먹고 남을 쌀 씻고 눈 씻어</a:t>
            </a:r>
          </a:p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통일의 주먹밥 나누는 그날까지</a:t>
            </a:r>
          </a:p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평등의 주먹밥</a:t>
            </a:r>
          </a:p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인류의 주먹밥 나누는 그날까지</a:t>
            </a:r>
          </a:p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광주로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광주로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달려갈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겨레여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</a:t>
            </a:r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just" fontAlgn="base"/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해거름녘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저녁연기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아련한 고장</a:t>
            </a:r>
          </a:p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우리 쌀과 장작불로 타오르고 </a:t>
            </a:r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타오르자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endParaRPr lang="en-US" altLang="ko-KR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r" fontAlgn="base"/>
            <a:r>
              <a:rPr lang="en-US" altLang="ko-KR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			</a:t>
            </a:r>
            <a:r>
              <a:rPr lang="en-US" altLang="ko-KR" sz="14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- </a:t>
            </a:r>
            <a:r>
              <a:rPr lang="ko-KR" altLang="en-US" sz="14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눈물의 주먹밥</a:t>
            </a:r>
            <a:endParaRPr lang="en-US" altLang="ko-KR" sz="14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18442" y="1533465"/>
            <a:ext cx="640079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저승 사자들도 눈물 흘린 주먹밥</a:t>
            </a: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형제자매 뜨겁게 오열하던 주먹밥</a:t>
            </a: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광주의 주먹밥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먹어보았나</a:t>
            </a:r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삼키면 불기둥 일어서는 주먹밥</a:t>
            </a: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나누면 영산강이 굽이치는 주먹밥</a:t>
            </a: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자유의 주먹밥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먹어보았나</a:t>
            </a:r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학동 시장바닥에서</a:t>
            </a:r>
          </a:p>
          <a:p>
            <a:pPr fontAlgn="base"/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양동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복개상가에서</a:t>
            </a: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어머니의 피눈물로 버무린 주먹밥</a:t>
            </a: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화정동에서 화순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너릿재에서</a:t>
            </a:r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금남로에서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산수동에서</a:t>
            </a:r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자매들의 통곡으로 간을 맞춘 주먹밥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해방구의 주먹밥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먹어보았나</a:t>
            </a:r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공동체의 주먹밥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먹어보았나</a:t>
            </a:r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3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 </a:t>
            </a:r>
            <a:r>
              <a:rPr lang="ko-KR" altLang="en-US" dirty="0" smtClean="0"/>
              <a:t>고정희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어머니 하느님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7B78EC-3AF5-44A3-9C17-1731D2551E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FEDDB896-E880-490E-B5AF-7B67ACC7141C}"/>
              </a:ext>
            </a:extLst>
          </p:cNvPr>
          <p:cNvSpPr/>
          <p:nvPr/>
        </p:nvSpPr>
        <p:spPr>
          <a:xfrm>
            <a:off x="1018055" y="2116971"/>
            <a:ext cx="10648428" cy="3479788"/>
          </a:xfrm>
          <a:prstGeom prst="bracketPair">
            <a:avLst>
              <a:gd name="adj" fmla="val 29359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17600" y="2282079"/>
            <a:ext cx="10049337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2000" dirty="0">
              <a:solidFill>
                <a:schemeClr val="bg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just"/>
            <a:r>
              <a:rPr lang="en-US" altLang="ko-KR" sz="4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“ </a:t>
            </a:r>
            <a:r>
              <a:rPr lang="ko-KR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이 </a:t>
            </a:r>
            <a:r>
              <a:rPr lang="ko-KR" altLang="ko-KR" sz="2000" dirty="0" err="1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주먹밥이야말로</a:t>
            </a:r>
            <a:r>
              <a:rPr lang="ko-KR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 광주 공동체의 피로 맺어진 약속의 밥이었다</a:t>
            </a:r>
            <a:r>
              <a:rPr lang="en-US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. </a:t>
            </a:r>
            <a:r>
              <a:rPr lang="ko-KR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밥을 먹는 시민들은 자신이 광주 공동체가 뽑아서 민주화 전선으로 내보낸 전사임을 새롭게 자각했고 밥을 해준 주부들은 비인간적인 공포로부터 벗어나 그것들을 몰아내는 데 자신이 동참하고 있다는 사실에 신바람이 나서 밥을 나누어 주지 않고는 못 배기는 모습이었다</a:t>
            </a:r>
            <a:r>
              <a:rPr lang="en-US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. </a:t>
            </a:r>
            <a:r>
              <a:rPr lang="ko-KR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이와 같은 식사의 연대는 </a:t>
            </a:r>
            <a:r>
              <a:rPr lang="ko-KR" altLang="ko-KR" sz="2000" dirty="0" err="1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금남로의</a:t>
            </a:r>
            <a:r>
              <a:rPr lang="ko-KR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시위</a:t>
            </a:r>
            <a:r>
              <a:rPr lang="en-US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군중을 새로운 전의에</a:t>
            </a:r>
            <a:r>
              <a:rPr lang="ko-KR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 불타도록 </a:t>
            </a:r>
            <a:r>
              <a:rPr lang="ko-KR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만들었고 뜨거운 시민 공동체를 </a:t>
            </a:r>
            <a:r>
              <a:rPr lang="ko-KR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형성하고</a:t>
            </a:r>
            <a:r>
              <a:rPr lang="en-US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있었다</a:t>
            </a:r>
            <a:r>
              <a:rPr lang="en-US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. </a:t>
            </a:r>
            <a:r>
              <a:rPr lang="en-US" altLang="ko-KR" sz="4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”</a:t>
            </a:r>
          </a:p>
          <a:p>
            <a:endParaRPr lang="en-US" altLang="ko-KR" sz="2000" dirty="0">
              <a:solidFill>
                <a:schemeClr val="bg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r"/>
            <a:r>
              <a:rPr lang="en-US" altLang="ko-KR" sz="14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-</a:t>
            </a:r>
            <a:r>
              <a:rPr lang="ko-KR" altLang="ko-KR" sz="14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광주 </a:t>
            </a:r>
            <a:r>
              <a:rPr lang="ko-KR" altLang="ko-KR" sz="1400" dirty="0" err="1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민중항쟁과</a:t>
            </a:r>
            <a:r>
              <a:rPr lang="ko-KR" altLang="ko-KR" sz="14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 여성의 역할</a:t>
            </a:r>
            <a:r>
              <a:rPr lang="en-US" altLang="ko-KR" sz="14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: </a:t>
            </a:r>
            <a:r>
              <a:rPr lang="ko-KR" altLang="ko-KR" sz="1400" dirty="0" err="1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광주여성들</a:t>
            </a:r>
            <a:r>
              <a:rPr lang="en-US" altLang="ko-KR" sz="14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ko-KR" sz="14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이렇게 </a:t>
            </a:r>
            <a:r>
              <a:rPr lang="ko-KR" altLang="ko-KR" sz="14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싸웠다</a:t>
            </a:r>
            <a:r>
              <a:rPr lang="en-US" altLang="ko-KR" sz="14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, 1988</a:t>
            </a:r>
            <a:endParaRPr lang="en-US" altLang="ko-KR" sz="1400" dirty="0">
              <a:solidFill>
                <a:schemeClr val="bg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839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최승자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정체성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28394" y="2083517"/>
            <a:ext cx="44285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떨어지는 유성처럼 우리가</a:t>
            </a:r>
          </a:p>
          <a:p>
            <a:pPr fontAlgn="base"/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잠시 스쳐갈 때 그러므로</a:t>
            </a:r>
            <a:r>
              <a:rPr lang="en-US" altLang="ko-KR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</a:t>
            </a:r>
            <a:endParaRPr lang="ko-KR" altLang="en-US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나를 안다고 말하지 마라</a:t>
            </a:r>
          </a:p>
          <a:p>
            <a:pPr fontAlgn="base"/>
            <a:r>
              <a:rPr lang="ko-KR" altLang="en-US" sz="2000" dirty="0" err="1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나는너를모른다나는너를모른다</a:t>
            </a:r>
            <a:endParaRPr lang="ko-KR" altLang="en-US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 err="1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너당신그대</a:t>
            </a:r>
            <a:r>
              <a:rPr lang="en-US" altLang="ko-KR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행복</a:t>
            </a:r>
          </a:p>
          <a:p>
            <a:pPr fontAlgn="base"/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너</a:t>
            </a:r>
            <a:r>
              <a:rPr lang="en-US" altLang="ko-KR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당신</a:t>
            </a:r>
            <a:r>
              <a:rPr lang="en-US" altLang="ko-KR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그대</a:t>
            </a:r>
            <a:r>
              <a:rPr lang="en-US" altLang="ko-KR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사랑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endParaRPr lang="ko-KR" altLang="en-US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내가 살아 있다는 것</a:t>
            </a:r>
            <a:r>
              <a:rPr lang="en-US" altLang="ko-KR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</a:t>
            </a:r>
            <a:endParaRPr lang="ko-KR" altLang="en-US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그것은 영원한 루머에 지나지 않는다</a:t>
            </a:r>
            <a:r>
              <a:rPr lang="en-US" altLang="ko-KR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.</a:t>
            </a:r>
          </a:p>
          <a:p>
            <a:pPr fontAlgn="base"/>
            <a:endParaRPr lang="en-US" altLang="ko-KR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en-US" altLang="ko-KR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			</a:t>
            </a:r>
            <a:r>
              <a:rPr lang="en-US" altLang="ko-KR" sz="14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- </a:t>
            </a:r>
            <a:r>
              <a:rPr lang="ko-KR" altLang="en-US" sz="14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일찍이 나는</a:t>
            </a:r>
            <a:endParaRPr lang="ko-KR" altLang="en-US" sz="14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7402" y="219131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일찍이 나는 아무 것도 아니었다</a:t>
            </a: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마른 빵에 핀 곰팡이</a:t>
            </a: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벽에다 누고 또 눈 지린 오줌 자국</a:t>
            </a: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아직도 구더기에 뒤덮인 천년 전에 죽은 시체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.</a:t>
            </a:r>
          </a:p>
          <a:p>
            <a:pPr fontAlgn="base"/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아무 부모도 나를 키워 주지 않았다</a:t>
            </a: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쥐구멍에서 잠들고 벼룩의 간을 내먹고</a:t>
            </a: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아무 데서나 하염없이 죽어가면서</a:t>
            </a: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일찍이 나는 아무 것도 아니었다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26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허수경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1964 ~ 2018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65025" y="415409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anose="020B0604020202020204" pitchFamily="34" charset="0"/>
              </a:rPr>
              <a:t>《</a:t>
            </a:r>
            <a:r>
              <a:rPr lang="ko-KR" altLang="en-US" sz="2000" dirty="0" err="1">
                <a:latin typeface="Arial" panose="020B0604020202020204" pitchFamily="34" charset="0"/>
              </a:rPr>
              <a:t>슬픔만한</a:t>
            </a:r>
            <a:r>
              <a:rPr lang="ko-KR" altLang="en-US" sz="2000" dirty="0">
                <a:latin typeface="Arial" panose="020B0604020202020204" pitchFamily="34" charset="0"/>
              </a:rPr>
              <a:t> 거름이 어디 있으랴</a:t>
            </a:r>
            <a:r>
              <a:rPr lang="en-US" altLang="ko-KR" sz="2000" dirty="0" smtClean="0">
                <a:latin typeface="Arial" panose="020B0604020202020204" pitchFamily="34" charset="0"/>
              </a:rPr>
              <a:t>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anose="020B0604020202020204" pitchFamily="34" charset="0"/>
              </a:rPr>
              <a:t>《</a:t>
            </a:r>
            <a:r>
              <a:rPr lang="ko-KR" altLang="en-US" sz="2000" dirty="0">
                <a:latin typeface="Arial" panose="020B0604020202020204" pitchFamily="34" charset="0"/>
              </a:rPr>
              <a:t>혼자 가는 먼 집</a:t>
            </a:r>
            <a:r>
              <a:rPr lang="en-US" altLang="ko-KR" sz="2000" dirty="0" smtClean="0">
                <a:latin typeface="Arial" panose="020B0604020202020204" pitchFamily="34" charset="0"/>
              </a:rPr>
              <a:t>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anose="020B0604020202020204" pitchFamily="34" charset="0"/>
              </a:rPr>
              <a:t>《</a:t>
            </a:r>
            <a:r>
              <a:rPr lang="ko-KR" altLang="en-US" sz="2000" dirty="0">
                <a:latin typeface="Arial" panose="020B0604020202020204" pitchFamily="34" charset="0"/>
              </a:rPr>
              <a:t>내 영혼은 오래되었으나</a:t>
            </a:r>
            <a:r>
              <a:rPr lang="en-US" altLang="ko-KR" sz="2000" dirty="0" smtClean="0">
                <a:latin typeface="Arial" panose="020B0604020202020204" pitchFamily="34" charset="0"/>
              </a:rPr>
              <a:t>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anose="020B0604020202020204" pitchFamily="34" charset="0"/>
              </a:rPr>
              <a:t>《</a:t>
            </a:r>
            <a:r>
              <a:rPr lang="ko-KR" altLang="en-US" sz="2000" dirty="0">
                <a:latin typeface="Arial" panose="020B0604020202020204" pitchFamily="34" charset="0"/>
              </a:rPr>
              <a:t>청동의 시간 감자의 시간</a:t>
            </a:r>
            <a:r>
              <a:rPr lang="en-US" altLang="ko-KR" sz="2000" dirty="0" smtClean="0">
                <a:latin typeface="Arial" panose="020B0604020202020204" pitchFamily="34" charset="0"/>
              </a:rPr>
              <a:t>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anose="020B0604020202020204" pitchFamily="34" charset="0"/>
              </a:rPr>
              <a:t>《</a:t>
            </a:r>
            <a:r>
              <a:rPr lang="ko-KR" altLang="en-US" sz="2000" dirty="0">
                <a:latin typeface="Arial" panose="020B0604020202020204" pitchFamily="34" charset="0"/>
              </a:rPr>
              <a:t>빌어먹을</a:t>
            </a:r>
            <a:r>
              <a:rPr lang="en-US" altLang="ko-KR" sz="2000" dirty="0">
                <a:latin typeface="Arial" panose="020B0604020202020204" pitchFamily="34" charset="0"/>
              </a:rPr>
              <a:t>, </a:t>
            </a:r>
            <a:r>
              <a:rPr lang="ko-KR" altLang="en-US" sz="2000" dirty="0">
                <a:latin typeface="Arial" panose="020B0604020202020204" pitchFamily="34" charset="0"/>
              </a:rPr>
              <a:t>차가운 심장</a:t>
            </a:r>
            <a:r>
              <a:rPr lang="en-US" altLang="ko-KR" sz="2000" dirty="0" smtClean="0">
                <a:latin typeface="Arial" panose="020B0604020202020204" pitchFamily="34" charset="0"/>
              </a:rPr>
              <a:t>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anose="020B0604020202020204" pitchFamily="34" charset="0"/>
              </a:rPr>
              <a:t>《</a:t>
            </a:r>
            <a:r>
              <a:rPr lang="ko-KR" altLang="en-US" sz="2000" dirty="0">
                <a:latin typeface="Arial" panose="020B0604020202020204" pitchFamily="34" charset="0"/>
              </a:rPr>
              <a:t>누구도 기억하지 않는 역에서</a:t>
            </a:r>
            <a:r>
              <a:rPr lang="en-US" altLang="ko-KR" sz="2000" dirty="0" smtClean="0">
                <a:latin typeface="Arial" panose="020B0604020202020204" pitchFamily="34" charset="0"/>
              </a:rPr>
              <a:t>》</a:t>
            </a:r>
            <a:endParaRPr lang="en-US" altLang="ko-KR" sz="2000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25" y="419445"/>
            <a:ext cx="3600000" cy="347639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47700" y="182595"/>
            <a:ext cx="396826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https://www.chosun.com/site/data/html_dir/2018/10/04/2018100402584.html</a:t>
            </a:r>
          </a:p>
        </p:txBody>
      </p:sp>
    </p:spTree>
    <p:extLst>
      <p:ext uri="{BB962C8B-B14F-4D97-AF65-F5344CB8AC3E}">
        <p14:creationId xmlns:p14="http://schemas.microsoft.com/office/powerpoint/2010/main" val="356138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허수경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모성의 내력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71600" y="1909013"/>
            <a:ext cx="10704786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그 사내 내가 스물 갓 넘어 만났던 사내 몰골만 겨우 사람꼴 갖춰 밤 어두운 길에서 만났더라면 지레 도망질이라도 쳤을 터이지만 눈매만은 미친 듯 타오르는 유월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숲속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같아서 내라도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턱하니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피기침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늑막에 차오르는 물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거두어주고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싶었네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산가시내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되어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독오른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뱀을 잡고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백정집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칼잽이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되어 개를 잡아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청솔가지 분질러 진국으로만 고아다가 후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후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불며 먹이고 싶었네 저 미친 듯 타오르는 눈빛을 재워 선한 물같이 맛깔 데인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잎차같이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눕히고 싶었네 끝내 일어서게 하고 싶었네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그 사내 내가 스물 갓 넘어 만났던 사내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내 할미 어미가 대처에서 돌아온 지친 남정들 머리맡 지킬 때 허벅살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선지피라도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다투어 먹인 것처럼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어디 내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사내뿐이랴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r" fontAlgn="base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										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-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폐병쟁이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 내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사내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37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허수경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민중의 고통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71600" y="1909576"/>
            <a:ext cx="54075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아버지 군부독재가 우리의 먹을 양식을 빼앗아가요 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얘야 너의 어머니 관절염은 어쩌지 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아버지 분노가 눈 앞을 막아요 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그들이 몰려와 동료들을 개처럼 끌고 갔어요 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얘야 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숱한 동료들이 사라져간다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나는 쓸쓸하다 다만 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무력할 뿐 무력한 세계에서 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건강할 뿐 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대문을 연다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다녀왔습니다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705601" y="1909576"/>
            <a:ext cx="54863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골목길에 그림자를 남겨두고 아버지는 장년의 그림자를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나는 청년의 그림자를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그리하여 우리는 불안하다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집으로 돌아왔음에도 자꾸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en-US" altLang="ko-KR" sz="14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en-US" altLang="ko-KR" sz="14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r"/>
            <a:r>
              <a:rPr lang="en-US" altLang="ko-KR" sz="12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-</a:t>
            </a:r>
            <a:r>
              <a:rPr lang="ko-KR" altLang="en-US" sz="12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우리는 같은 지붕 아래 사는가</a:t>
            </a:r>
            <a:r>
              <a:rPr lang="en-US" altLang="ko-KR" sz="12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2 </a:t>
            </a:r>
            <a:r>
              <a:rPr lang="ko-KR" altLang="en-US" sz="12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중에서</a:t>
            </a:r>
          </a:p>
        </p:txBody>
      </p:sp>
    </p:spTree>
    <p:extLst>
      <p:ext uri="{BB962C8B-B14F-4D97-AF65-F5344CB8AC3E}">
        <p14:creationId xmlns:p14="http://schemas.microsoft.com/office/powerpoint/2010/main" val="55121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599" y="1749973"/>
            <a:ext cx="10152993" cy="460353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ko-KR" altLang="en-US" sz="4000" dirty="0" smtClean="0">
                <a:latin typeface="+mn-ea"/>
              </a:rPr>
              <a:t> 고정희</a:t>
            </a:r>
            <a:r>
              <a:rPr lang="en-US" altLang="ko-KR" sz="4000" dirty="0" smtClean="0">
                <a:latin typeface="+mn-ea"/>
              </a:rPr>
              <a:t>	</a:t>
            </a:r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+	</a:t>
            </a:r>
            <a:r>
              <a:rPr lang="en-US" altLang="ko-KR" sz="4000" dirty="0" smtClean="0"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최승자</a:t>
            </a:r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</a:p>
          <a:p>
            <a:pPr marL="457200" indent="-457200"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457200" indent="-457200">
              <a:buAutoNum type="arabicPeriod"/>
            </a:pPr>
            <a:r>
              <a:rPr lang="ko-KR" altLang="en-US" sz="4000" dirty="0" smtClean="0">
                <a:latin typeface="+mn-ea"/>
              </a:rPr>
              <a:t> 허수경</a:t>
            </a:r>
            <a:endParaRPr lang="en-US" altLang="ko-KR" sz="4000" dirty="0" smtClean="0">
              <a:latin typeface="+mn-ea"/>
            </a:endParaRPr>
          </a:p>
          <a:p>
            <a:pPr marL="457200" indent="-457200"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457200" indent="-457200">
              <a:buAutoNum type="arabicPeriod"/>
            </a:pPr>
            <a:r>
              <a:rPr lang="ko-KR" altLang="en-US" sz="4000" dirty="0" smtClean="0">
                <a:latin typeface="+mn-ea"/>
              </a:rPr>
              <a:t> </a:t>
            </a:r>
            <a:r>
              <a:rPr lang="en-US" altLang="ko-KR" sz="4000" dirty="0" smtClean="0">
                <a:latin typeface="+mn-ea"/>
              </a:rPr>
              <a:t>				  </a:t>
            </a:r>
            <a:r>
              <a:rPr lang="ko-KR" altLang="en-US" sz="4000" dirty="0" err="1" smtClean="0">
                <a:latin typeface="+mn-ea"/>
              </a:rPr>
              <a:t>김언희</a:t>
            </a:r>
            <a:endParaRPr lang="en-US" altLang="ko-KR" sz="4000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sz="4000" dirty="0" smtClean="0">
                <a:latin typeface="+mn-ea"/>
              </a:rPr>
              <a:t>4.</a:t>
            </a:r>
            <a:r>
              <a:rPr lang="en-US" altLang="ko-KR" sz="4000" dirty="0">
                <a:latin typeface="+mn-ea"/>
              </a:rPr>
              <a:t> </a:t>
            </a:r>
            <a:r>
              <a:rPr lang="en-US" altLang="ko-KR" sz="4000" dirty="0" smtClean="0">
                <a:latin typeface="+mn-ea"/>
              </a:rPr>
              <a:t>				  </a:t>
            </a:r>
            <a:r>
              <a:rPr lang="ko-KR" altLang="en-US" sz="4000" dirty="0" smtClean="0">
                <a:latin typeface="+mn-ea"/>
              </a:rPr>
              <a:t>진은영</a:t>
            </a:r>
            <a:endParaRPr lang="ko-KR" altLang="en-US" sz="4000" dirty="0">
              <a:latin typeface="+mn-ea"/>
            </a:endParaRPr>
          </a:p>
        </p:txBody>
      </p:sp>
      <p:sp>
        <p:nvSpPr>
          <p:cNvPr id="10" name="순서도: 다른 페이지 연결선 9"/>
          <p:cNvSpPr/>
          <p:nvPr/>
        </p:nvSpPr>
        <p:spPr>
          <a:xfrm>
            <a:off x="5436799" y="5943597"/>
            <a:ext cx="1345326" cy="819807"/>
          </a:xfrm>
          <a:prstGeom prst="flowChartOffpage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타자화된 여성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순서도: 다른 페이지 연결선 10"/>
          <p:cNvSpPr/>
          <p:nvPr/>
        </p:nvSpPr>
        <p:spPr>
          <a:xfrm>
            <a:off x="2093526" y="5943598"/>
            <a:ext cx="1386054" cy="819807"/>
          </a:xfrm>
          <a:prstGeom prst="flowChartOffpage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역사적 수난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5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2.2 </a:t>
            </a:r>
            <a:r>
              <a:rPr lang="ko-KR" altLang="en-US" dirty="0" smtClean="0">
                <a:solidFill>
                  <a:schemeClr val="tx1"/>
                </a:solidFill>
              </a:rPr>
              <a:t>허수경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사랑의 실패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71600" y="1866504"/>
            <a:ext cx="516308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나는 다시 노래를 할 수 있어요 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어느 날 죽은 이의 결혼식을 보러 갔지요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라고 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신랑은 심장을 도려냈어요 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자궁만이 튼튼한 신부는 신랑의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심장자리에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자신을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밀어넣었습니다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신랑의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심장자리에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신부의 자궁은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먹새우처럼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궁글리고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있었습니다 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아직 지상에 있을 때 신랑이 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소공동 어느 상가에서 산 반지처럼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먹새우처럼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그렇게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궁글려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있던 신부를 나는 보았지요 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742386" y="1866504"/>
            <a:ext cx="51605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검정개울에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햇물풀이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자라나고 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술 실은 자전거를 타고 밤이 달을 굴리며 결혼식장으로 오고 있었어요 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나는 다시 노래를 할 수 있어요 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어느날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죽은 이의 결혼식장에서 나는 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낮잠에 이끌리듯 누런 술을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마셨노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라고 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	</a:t>
            </a:r>
            <a:r>
              <a:rPr lang="en-US" altLang="ko-KR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			</a:t>
            </a:r>
          </a:p>
          <a:p>
            <a:pPr fontAlgn="base"/>
            <a:endParaRPr lang="en-US" altLang="ko-KR" sz="14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r" fontAlgn="base"/>
            <a:r>
              <a:rPr lang="en-US" altLang="ko-KR" sz="12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-</a:t>
            </a:r>
            <a:r>
              <a:rPr lang="ko-KR" altLang="en-US" sz="12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나는 어느 날 죽은 이의 결혼식을 보러 갔습니다</a:t>
            </a:r>
          </a:p>
        </p:txBody>
      </p:sp>
    </p:spTree>
    <p:extLst>
      <p:ext uri="{BB962C8B-B14F-4D97-AF65-F5344CB8AC3E}">
        <p14:creationId xmlns:p14="http://schemas.microsoft.com/office/powerpoint/2010/main" val="390425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허수경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세계사적 폭력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7898" y="2367714"/>
            <a:ext cx="62431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발신자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: 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고대의 여름</a:t>
            </a: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수신자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: 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현대의 </a:t>
            </a:r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겨울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안녕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</a:t>
            </a:r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다시 가보지 못할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폐허여</a:t>
            </a:r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경적을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울려대며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사방팔방에서 밀려 나오던 낡은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차들이여</a:t>
            </a:r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소리소리 지르며 혁대를 팔던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소년들이여</a:t>
            </a:r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양의 피가 바닥에 흐르던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시장이여</a:t>
            </a:r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초와 비누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대추아쟈와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강황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가루를 팔던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거리여</a:t>
            </a:r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날아가던 총알에 아이의 심장이 거꾸러져도</a:t>
            </a: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아무도 그 심장을 거두지 않던 </a:t>
            </a:r>
            <a:r>
              <a:rPr lang="ko-KR" altLang="en-US" sz="2000" dirty="0" err="1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오후여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281042" y="2367714"/>
            <a:ext cx="4716517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얼굴에 먼지와 피를 뒤집어쓰고</a:t>
            </a: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총 쏘기를 멈추지 않던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노인이여</a:t>
            </a:r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붉은 양귀비꽃이 뒤덮인 드넓은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들판이여</a:t>
            </a:r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무너진 담벼락 사이로 터지던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지뢰여</a:t>
            </a:r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종으로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팔려가서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영영 돌아오지 않던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소녀들이여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이 이상하게 빠른</a:t>
            </a:r>
            <a:b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</a:b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이 가벼워서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낯설디낯선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시간이여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 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	</a:t>
            </a:r>
            <a:r>
              <a:rPr lang="en-US" altLang="ko-KR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				</a:t>
            </a:r>
          </a:p>
          <a:p>
            <a:pPr algn="r" fontAlgn="base"/>
            <a:r>
              <a:rPr lang="en-US" altLang="ko-KR" sz="12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-</a:t>
            </a:r>
            <a:r>
              <a:rPr lang="ko-KR" altLang="en-US" sz="12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카프카 날씨</a:t>
            </a:r>
            <a:r>
              <a:rPr lang="en-US" altLang="ko-KR" sz="12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2</a:t>
            </a:r>
            <a:endParaRPr lang="ko-KR" altLang="en-US" sz="12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76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허수경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라일락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42545" y="1904118"/>
            <a:ext cx="359191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라일락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어떡하지</a:t>
            </a:r>
            <a:r>
              <a:rPr lang="en-US" altLang="ko-KR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</a:t>
            </a:r>
          </a:p>
          <a:p>
            <a:pPr fontAlgn="base"/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이 봄을 아리게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살아버리려면</a:t>
            </a:r>
            <a:r>
              <a:rPr lang="en-US" altLang="ko-KR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?</a:t>
            </a:r>
          </a:p>
          <a:p>
            <a:pPr fontAlgn="base"/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신나게 웃는 거야</a:t>
            </a:r>
            <a:r>
              <a:rPr lang="en-US" altLang="ko-KR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라일락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내 생애의 봄날 다정의 얼굴로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날 속인 모든 바람을 향해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신나게 웃으면서 몰락하는 거야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스크랩북 안에 든 오래된 사진이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정말 죽어버리는 것에 대해서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웃어버리는 거야</a:t>
            </a:r>
            <a:r>
              <a:rPr lang="en-US" altLang="ko-KR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라일락</a:t>
            </a:r>
            <a:r>
              <a:rPr lang="en-US" altLang="ko-KR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</a:t>
            </a:r>
          </a:p>
          <a:p>
            <a:pPr fontAlgn="base"/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아주 웃어버리는 거야</a:t>
            </a:r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028795" y="1904118"/>
            <a:ext cx="36759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공중에서는 향기의 나비들이 와서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더운 숨을 내쉬던 시간처럼 웃네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라일락</a:t>
            </a:r>
            <a:r>
              <a:rPr lang="en-US" altLang="ko-KR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웃다가 지네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나의 라일락</a:t>
            </a:r>
            <a:endParaRPr lang="en-US" altLang="ko-KR" sz="14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28795" y="4666593"/>
            <a:ext cx="3675992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+mn-ea"/>
              </a:rPr>
              <a:t>오 라일락 꽃이 지는 날 </a:t>
            </a:r>
            <a:r>
              <a:rPr lang="en-US" altLang="ko-KR" dirty="0">
                <a:latin typeface="+mn-ea"/>
              </a:rPr>
              <a:t>goodbye</a:t>
            </a:r>
            <a:r>
              <a:rPr lang="ko-KR" altLang="en-US" dirty="0">
                <a:latin typeface="+mn-ea"/>
              </a:rPr>
              <a:t/>
            </a:r>
            <a:br>
              <a:rPr lang="ko-KR" altLang="en-US" dirty="0">
                <a:latin typeface="+mn-ea"/>
              </a:rPr>
            </a:br>
            <a:r>
              <a:rPr lang="ko-KR" altLang="en-US" dirty="0">
                <a:latin typeface="+mn-ea"/>
              </a:rPr>
              <a:t>이런 결말이 어울려</a:t>
            </a:r>
            <a:br>
              <a:rPr lang="ko-KR" altLang="en-US" dirty="0">
                <a:latin typeface="+mn-ea"/>
              </a:rPr>
            </a:br>
            <a:r>
              <a:rPr lang="ko-KR" altLang="en-US" dirty="0">
                <a:latin typeface="+mn-ea"/>
              </a:rPr>
              <a:t>안녕 꽃잎 같은 안녕</a:t>
            </a:r>
            <a:br>
              <a:rPr lang="ko-KR" altLang="en-US" dirty="0">
                <a:latin typeface="+mn-ea"/>
              </a:rPr>
            </a:br>
            <a:r>
              <a:rPr lang="ko-KR" altLang="en-US" dirty="0" err="1">
                <a:latin typeface="+mn-ea"/>
              </a:rPr>
              <a:t>하이얀</a:t>
            </a:r>
            <a:r>
              <a:rPr lang="ko-KR" altLang="en-US" dirty="0">
                <a:latin typeface="+mn-ea"/>
              </a:rPr>
              <a:t> 우리 봄날의 </a:t>
            </a:r>
            <a:r>
              <a:rPr lang="en-US" altLang="ko-KR" dirty="0">
                <a:latin typeface="+mn-ea"/>
              </a:rPr>
              <a:t>climax</a:t>
            </a:r>
            <a:r>
              <a:rPr lang="ko-KR" altLang="en-US" dirty="0">
                <a:latin typeface="+mn-ea"/>
              </a:rPr>
              <a:t/>
            </a:r>
            <a:br>
              <a:rPr lang="ko-KR" altLang="en-US" dirty="0">
                <a:latin typeface="+mn-ea"/>
              </a:rPr>
            </a:br>
            <a:r>
              <a:rPr lang="ko-KR" altLang="en-US" dirty="0">
                <a:latin typeface="+mn-ea"/>
              </a:rPr>
              <a:t>아 얼마나 기쁜 </a:t>
            </a:r>
            <a:r>
              <a:rPr lang="ko-KR" altLang="en-US" dirty="0" smtClean="0">
                <a:latin typeface="+mn-ea"/>
              </a:rPr>
              <a:t>일이야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pPr algn="r"/>
            <a:r>
              <a:rPr lang="en-US" altLang="ko-KR" sz="1400" dirty="0" smtClean="0">
                <a:latin typeface="+mn-ea"/>
              </a:rPr>
              <a:t>-</a:t>
            </a:r>
            <a:r>
              <a:rPr lang="ko-KR" altLang="en-US" sz="1400" dirty="0" smtClean="0">
                <a:latin typeface="+mn-ea"/>
              </a:rPr>
              <a:t>아이유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라일락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866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김언희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1953 ~ </a:t>
            </a:r>
            <a:r>
              <a:rPr lang="ko-KR" altLang="en-US" dirty="0" smtClean="0"/>
              <a:t>현재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24390"/>
          <a:stretch/>
        </p:blipFill>
        <p:spPr>
          <a:xfrm>
            <a:off x="765025" y="557211"/>
            <a:ext cx="2910115" cy="3240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65025" y="415409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anose="020B0604020202020204" pitchFamily="34" charset="0"/>
              </a:rPr>
              <a:t>《</a:t>
            </a:r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트렁크</a:t>
            </a:r>
            <a:r>
              <a:rPr lang="en-US" altLang="ko-KR" sz="2000" dirty="0" smtClean="0">
                <a:latin typeface="Arial" panose="020B0604020202020204" pitchFamily="34" charset="0"/>
              </a:rPr>
              <a:t>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anose="020B0604020202020204" pitchFamily="34" charset="0"/>
              </a:rPr>
              <a:t>《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말라죽은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앵두나무 아래 잠자는 저 </a:t>
            </a:r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여자</a:t>
            </a:r>
            <a:r>
              <a:rPr lang="en-US" altLang="ko-KR" sz="2000" dirty="0" smtClean="0">
                <a:latin typeface="Arial" panose="020B0604020202020204" pitchFamily="34" charset="0"/>
              </a:rPr>
              <a:t>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anose="020B0604020202020204" pitchFamily="34" charset="0"/>
              </a:rPr>
              <a:t>《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뜻밖의 </a:t>
            </a:r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대답</a:t>
            </a:r>
            <a:r>
              <a:rPr lang="en-US" altLang="ko-KR" sz="2000" dirty="0" smtClean="0">
                <a:latin typeface="Arial" panose="020B0604020202020204" pitchFamily="34" charset="0"/>
              </a:rPr>
              <a:t>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anose="020B0604020202020204" pitchFamily="34" charset="0"/>
              </a:rPr>
              <a:t>《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요즘 우울하십니까</a:t>
            </a:r>
            <a:r>
              <a:rPr lang="en-US" altLang="ko-KR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?</a:t>
            </a:r>
            <a:r>
              <a:rPr lang="en-US" altLang="ko-KR" sz="2000" dirty="0" smtClean="0">
                <a:latin typeface="Arial" panose="020B0604020202020204" pitchFamily="34" charset="0"/>
              </a:rPr>
              <a:t>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anose="020B0604020202020204" pitchFamily="34" charset="0"/>
              </a:rPr>
              <a:t>《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보고 싶은 </a:t>
            </a:r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오빠</a:t>
            </a:r>
            <a:r>
              <a:rPr lang="en-US" altLang="ko-KR" sz="2000" dirty="0" smtClean="0">
                <a:latin typeface="Arial" panose="020B0604020202020204" pitchFamily="34" charset="0"/>
              </a:rPr>
              <a:t>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anose="020B0604020202020204" pitchFamily="34" charset="0"/>
              </a:rPr>
              <a:t>《</a:t>
            </a:r>
            <a:r>
              <a:rPr lang="en-US" altLang="ko-KR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GG</a:t>
            </a:r>
            <a:r>
              <a:rPr lang="en-US" altLang="ko-KR" sz="2000" dirty="0" smtClean="0">
                <a:latin typeface="Arial" panose="020B0604020202020204" pitchFamily="34" charset="0"/>
              </a:rPr>
              <a:t>》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65285" y="341767"/>
            <a:ext cx="329125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http://www.knnews.co.kr/news/articleView.php?idxno=990660</a:t>
            </a:r>
          </a:p>
        </p:txBody>
      </p:sp>
    </p:spTree>
    <p:extLst>
      <p:ext uri="{BB962C8B-B14F-4D97-AF65-F5344CB8AC3E}">
        <p14:creationId xmlns:p14="http://schemas.microsoft.com/office/powerpoint/2010/main" val="365151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김언희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7B78EC-3AF5-44A3-9C17-1731D2551E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FEDDB896-E880-490E-B5AF-7B67ACC7141C}"/>
              </a:ext>
            </a:extLst>
          </p:cNvPr>
          <p:cNvSpPr/>
          <p:nvPr/>
        </p:nvSpPr>
        <p:spPr>
          <a:xfrm>
            <a:off x="1018055" y="1655379"/>
            <a:ext cx="10648428" cy="4776951"/>
          </a:xfrm>
          <a:prstGeom prst="bracketPair">
            <a:avLst>
              <a:gd name="adj" fmla="val 29359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59451" y="2612693"/>
            <a:ext cx="9565635" cy="286232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indent="189865" algn="just" latinLnBrk="0"/>
            <a:r>
              <a:rPr lang="en-US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“</a:t>
            </a:r>
            <a:r>
              <a:rPr lang="ko-KR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분노한 </a:t>
            </a:r>
            <a:r>
              <a:rPr lang="ko-KR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독자가 </a:t>
            </a:r>
            <a:r>
              <a:rPr lang="ko-KR" altLang="en-US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시를 </a:t>
            </a:r>
            <a:r>
              <a:rPr lang="ko-KR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다시 읽</a:t>
            </a:r>
            <a:r>
              <a:rPr lang="ko-KR" altLang="en-US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지요</a:t>
            </a:r>
            <a:r>
              <a:rPr lang="en-US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. ＇</a:t>
            </a:r>
            <a:r>
              <a:rPr lang="ko-KR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왜 </a:t>
            </a:r>
            <a:r>
              <a:rPr lang="ko-KR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그것이 거기 있을까</a:t>
            </a:r>
            <a:r>
              <a:rPr lang="en-US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? </a:t>
            </a:r>
            <a:r>
              <a:rPr lang="ko-KR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왜 그것이 거기 있으면 </a:t>
            </a:r>
            <a:r>
              <a:rPr lang="ko-KR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안</a:t>
            </a:r>
            <a:r>
              <a:rPr lang="en-US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되지</a:t>
            </a:r>
            <a:r>
              <a:rPr lang="en-US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?’ </a:t>
            </a:r>
            <a:r>
              <a:rPr lang="ko-KR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거기부터 </a:t>
            </a:r>
            <a:r>
              <a:rPr lang="ko-KR" altLang="ko-KR" sz="2000" dirty="0" err="1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시</a:t>
            </a:r>
            <a:r>
              <a:rPr lang="ko-KR" altLang="en-US" sz="2000" dirty="0" err="1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예</a:t>
            </a:r>
            <a:r>
              <a:rPr lang="ko-KR" altLang="en-US" sz="2000" dirty="0" err="1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요</a:t>
            </a:r>
            <a:r>
              <a:rPr lang="en-US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. </a:t>
            </a:r>
            <a:r>
              <a:rPr lang="ko-KR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정말 </a:t>
            </a:r>
            <a:r>
              <a:rPr lang="ko-KR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좋은 시는 독자가</a:t>
            </a:r>
            <a:r>
              <a:rPr lang="en-US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 90% </a:t>
            </a:r>
            <a:r>
              <a:rPr lang="ko-KR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쓰</a:t>
            </a:r>
            <a:r>
              <a:rPr lang="ko-KR" altLang="en-US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는 시지요</a:t>
            </a:r>
            <a:r>
              <a:rPr lang="en-US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.”</a:t>
            </a:r>
            <a:endParaRPr lang="ko-KR" altLang="ko-KR" sz="2000" dirty="0">
              <a:solidFill>
                <a:schemeClr val="bg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indent="189865" algn="r" latinLnBrk="0"/>
            <a:r>
              <a:rPr lang="en-US" altLang="ko-KR" sz="1400" kern="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굴림" panose="020B0600000101010101" pitchFamily="50" charset="-127"/>
              </a:rPr>
              <a:t>-</a:t>
            </a:r>
            <a:r>
              <a:rPr lang="ko-KR" altLang="en-US" sz="1400" kern="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굴림" panose="020B0600000101010101" pitchFamily="50" charset="-127"/>
              </a:rPr>
              <a:t>경남신문</a:t>
            </a:r>
            <a:r>
              <a:rPr lang="en-US" altLang="ko-KR" sz="1400" kern="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굴림" panose="020B0600000101010101" pitchFamily="50" charset="-127"/>
              </a:rPr>
              <a:t>, </a:t>
            </a:r>
            <a:r>
              <a:rPr lang="ko-KR" altLang="en-US" sz="1400" kern="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굴림" panose="020B0600000101010101" pitchFamily="50" charset="-127"/>
              </a:rPr>
              <a:t>나의 작품을 말한다</a:t>
            </a:r>
            <a:r>
              <a:rPr lang="en-US" altLang="ko-KR" sz="1400" kern="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굴림" panose="020B0600000101010101" pitchFamily="50" charset="-127"/>
              </a:rPr>
              <a:t>, 2011</a:t>
            </a:r>
          </a:p>
          <a:p>
            <a:pPr indent="189865" algn="r" latinLnBrk="0"/>
            <a:endParaRPr lang="en-US" altLang="ko-KR" sz="1400" kern="0" dirty="0" smtClean="0">
              <a:solidFill>
                <a:schemeClr val="bg1"/>
              </a:solidFill>
              <a:latin typeface="a타이틀고딕1" panose="02020600000000000000" pitchFamily="18" charset="-127"/>
              <a:ea typeface="a타이틀고딕1" panose="02020600000000000000" pitchFamily="18" charset="-127"/>
              <a:cs typeface="굴림" panose="020B0600000101010101" pitchFamily="50" charset="-127"/>
            </a:endParaRPr>
          </a:p>
          <a:p>
            <a:pPr indent="189865" algn="just" latinLnBrk="0"/>
            <a:endParaRPr lang="en-US" altLang="ko-KR" kern="0" dirty="0" smtClean="0">
              <a:solidFill>
                <a:schemeClr val="bg1"/>
              </a:solidFill>
              <a:latin typeface="a타이틀고딕1" panose="02020600000000000000" pitchFamily="18" charset="-127"/>
              <a:ea typeface="a타이틀고딕1" panose="02020600000000000000" pitchFamily="18" charset="-127"/>
              <a:cs typeface="굴림" panose="020B0600000101010101" pitchFamily="50" charset="-127"/>
            </a:endParaRPr>
          </a:p>
          <a:p>
            <a:pPr indent="189865" algn="just" latinLnBrk="0"/>
            <a:r>
              <a:rPr lang="en-US" altLang="ko-KR" sz="2000" kern="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굴림" panose="020B0600000101010101" pitchFamily="50" charset="-127"/>
              </a:rPr>
              <a:t>“</a:t>
            </a:r>
            <a:r>
              <a:rPr lang="ko-KR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인간에게 몸만큼 감각의 직접성을 체현하는 장소는 없기 때문이고요</a:t>
            </a:r>
            <a:r>
              <a:rPr lang="en-US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. </a:t>
            </a:r>
            <a:r>
              <a:rPr lang="ko-KR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훼손된 </a:t>
            </a:r>
            <a:r>
              <a:rPr lang="ko-KR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육체는 훼손된 세계에 다름 아니지요</a:t>
            </a:r>
            <a:r>
              <a:rPr lang="en-US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. </a:t>
            </a:r>
            <a:r>
              <a:rPr lang="ko-KR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훼손된 육체는 해체되고 뒤틀리고 찢어진 세계의 </a:t>
            </a:r>
            <a:r>
              <a:rPr lang="ko-KR" altLang="ko-KR" sz="2000" dirty="0" err="1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물증이에요</a:t>
            </a:r>
            <a:r>
              <a:rPr lang="en-US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. </a:t>
            </a:r>
            <a:r>
              <a:rPr lang="ko-KR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제 </a:t>
            </a:r>
            <a:r>
              <a:rPr lang="ko-KR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시가 주는 혐오와 불쾌</a:t>
            </a:r>
            <a:r>
              <a:rPr lang="en-US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공포의 강도는 바로 세계로부터 우리가 받아온 억압의 강도이기도 하지요</a:t>
            </a:r>
            <a:r>
              <a:rPr lang="en-US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.”</a:t>
            </a:r>
          </a:p>
          <a:p>
            <a:pPr indent="189865" algn="r" latinLnBrk="0"/>
            <a:r>
              <a:rPr lang="en-US" altLang="ko-KR" sz="14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-</a:t>
            </a:r>
            <a:r>
              <a:rPr lang="ko-KR" altLang="en-US" sz="14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시와 세계</a:t>
            </a:r>
            <a:r>
              <a:rPr lang="en-US" altLang="ko-KR" sz="14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, 2005 </a:t>
            </a:r>
            <a:r>
              <a:rPr lang="ko-KR" altLang="en-US" sz="14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겨울</a:t>
            </a:r>
            <a:endParaRPr lang="en-US" altLang="ko-KR" sz="1400" dirty="0" smtClean="0">
              <a:solidFill>
                <a:schemeClr val="bg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183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김언희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아버지의 권위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99863" y="2171700"/>
            <a:ext cx="385677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아버지가 내 얼굴에 던져 박은 사과</a:t>
            </a:r>
          </a:p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아버지가 그 사과에 던져 박은 식칼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just" fontAlgn="base"/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아버지가 내 가슴에 던져 박는 사과</a:t>
            </a:r>
          </a:p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아버지가 그 사과에 던져 박는 식칼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just" fontAlgn="base"/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아버지가 내 자궁에 던져 박을 사과</a:t>
            </a:r>
          </a:p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아버지가 그 사과에 던져 박을 식칼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r" fontAlgn="base"/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r" fontAlgn="base"/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r" fontAlgn="base"/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		</a:t>
            </a:r>
            <a:r>
              <a:rPr lang="en-US" altLang="ko-KR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		-</a:t>
            </a:r>
            <a:r>
              <a:rPr lang="ko-KR" altLang="en-US" sz="14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가족극장</a:t>
            </a:r>
            <a:r>
              <a:rPr lang="en-US" altLang="ko-KR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TE</a:t>
            </a:r>
            <a:endParaRPr lang="ko-KR" altLang="en-US" sz="14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07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김언희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관계의 전복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35820" y="1888032"/>
            <a:ext cx="407275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나는야 고양이를 </a:t>
            </a:r>
          </a:p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겁탈하는 </a:t>
            </a:r>
          </a:p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쥐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just" fontAlgn="base"/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just" fontAlgn="base"/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랄랄랄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just" fontAlgn="base"/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내 인생은 피를 보고서야 멈추는 농담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just" fontAlgn="base"/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쥐는 고양이에게 </a:t>
            </a:r>
          </a:p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사정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(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射精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)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한다네 </a:t>
            </a:r>
          </a:p>
          <a:p>
            <a:pPr algn="just" fontAlgn="base"/>
            <a:r>
              <a:rPr lang="ko-KR" altLang="en-US" sz="2000" dirty="0" err="1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사정한다네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just" fontAlgn="base"/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r" fontAlgn="base"/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			</a:t>
            </a:r>
            <a:r>
              <a:rPr lang="en-US" altLang="ko-KR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-</a:t>
            </a:r>
            <a:r>
              <a:rPr lang="ko-KR" altLang="en-US" sz="14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랄랄랄</a:t>
            </a:r>
            <a:r>
              <a:rPr lang="en-US" altLang="ko-KR" sz="14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2</a:t>
            </a:r>
            <a:endParaRPr lang="ko-KR" altLang="en-US" sz="14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771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김언희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해체된 육체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487146" y="2171700"/>
            <a:ext cx="619288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해부용이었니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……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나</a:t>
            </a: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는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?</a:t>
            </a:r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(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마취 풀린 개구리 한 마리가 내장을 질질 끌며 달아나고</a:t>
            </a: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있는 테이블 위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)</a:t>
            </a:r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이렇게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절개되기로 되어 있었니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?</a:t>
            </a:r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오장육부까지 </a:t>
            </a: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꺼내 보여야만 했어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?</a:t>
            </a:r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주르륵 흘러내리는 기억의 창자를 끌며 어기적거리는</a:t>
            </a: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어기적거리는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이게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내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인생이니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……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봉합</a:t>
            </a: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되지 않는</a:t>
            </a:r>
            <a:r>
              <a:rPr lang="en-US" altLang="ko-KR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?</a:t>
            </a:r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r" fontAlgn="base"/>
            <a:r>
              <a:rPr lang="en-US" altLang="ko-KR" sz="2000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							</a:t>
            </a:r>
            <a:r>
              <a:rPr lang="en-US" altLang="ko-KR" sz="2000" b="1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					</a:t>
            </a:r>
            <a:r>
              <a:rPr lang="en-US" altLang="ko-KR" sz="14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-……?</a:t>
            </a:r>
            <a:endParaRPr lang="ko-KR" altLang="en-US" sz="14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04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김언희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검은 어머니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7B78EC-3AF5-44A3-9C17-1731D2551E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FEDDB896-E880-490E-B5AF-7B67ACC7141C}"/>
              </a:ext>
            </a:extLst>
          </p:cNvPr>
          <p:cNvSpPr/>
          <p:nvPr/>
        </p:nvSpPr>
        <p:spPr>
          <a:xfrm>
            <a:off x="1018055" y="1655379"/>
            <a:ext cx="10648428" cy="4776951"/>
          </a:xfrm>
          <a:prstGeom prst="bracketPair">
            <a:avLst>
              <a:gd name="adj" fmla="val 29359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71600" y="2503825"/>
            <a:ext cx="975885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“</a:t>
            </a:r>
            <a:r>
              <a:rPr lang="ko-KR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어머니 </a:t>
            </a:r>
            <a:r>
              <a:rPr lang="ko-KR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속에서도 마성이 있어요</a:t>
            </a:r>
            <a:r>
              <a:rPr lang="en-US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. </a:t>
            </a:r>
            <a:r>
              <a:rPr lang="ko-KR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내가 내 자식을 낳아 봤기 때문에</a:t>
            </a:r>
            <a:r>
              <a:rPr lang="en-US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… </a:t>
            </a:r>
            <a:r>
              <a:rPr lang="ko-KR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모성이라는 게 저절로 생기는 게 절대 아니지</a:t>
            </a:r>
            <a:r>
              <a:rPr lang="en-US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. </a:t>
            </a:r>
            <a:r>
              <a:rPr lang="ko-KR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그건 이데올로기</a:t>
            </a:r>
            <a:r>
              <a:rPr lang="en-US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모성이라는 </a:t>
            </a:r>
            <a:r>
              <a:rPr lang="ko-KR" altLang="ko-KR" sz="2000" dirty="0" err="1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이데올로기에요</a:t>
            </a:r>
            <a:r>
              <a:rPr lang="en-US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. </a:t>
            </a:r>
            <a:r>
              <a:rPr lang="ko-KR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아이를 </a:t>
            </a:r>
            <a:r>
              <a:rPr lang="ko-KR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봤을 때 </a:t>
            </a:r>
            <a:r>
              <a:rPr lang="ko-KR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이건 </a:t>
            </a:r>
            <a:r>
              <a:rPr lang="ko-KR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내 새끼야 하고 확 끌어안아야 되는 건 절대 </a:t>
            </a:r>
            <a:r>
              <a:rPr lang="ko-KR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아니</a:t>
            </a:r>
            <a:r>
              <a:rPr lang="ko-KR" altLang="en-US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에요</a:t>
            </a:r>
            <a:r>
              <a:rPr lang="en-US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. </a:t>
            </a:r>
          </a:p>
          <a:p>
            <a:pPr fontAlgn="base"/>
            <a:endParaRPr lang="en-US" altLang="ko-KR" sz="2000" dirty="0" smtClean="0">
              <a:solidFill>
                <a:schemeClr val="bg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그리고 </a:t>
            </a:r>
            <a:r>
              <a:rPr lang="ko-KR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모성 자체 안에는 많은 마성이 </a:t>
            </a:r>
            <a:r>
              <a:rPr lang="ko-KR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있어</a:t>
            </a:r>
            <a:r>
              <a:rPr lang="ko-KR" altLang="en-US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요</a:t>
            </a:r>
            <a:r>
              <a:rPr lang="en-US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. </a:t>
            </a:r>
            <a:r>
              <a:rPr lang="ko-KR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우리가 흔히 생각하는 </a:t>
            </a:r>
            <a:r>
              <a:rPr lang="ko-KR" altLang="en-US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어</a:t>
            </a:r>
            <a:r>
              <a:rPr lang="ko-KR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머니 영원회귀</a:t>
            </a:r>
            <a:r>
              <a:rPr lang="ko-KR" altLang="en-US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의</a:t>
            </a:r>
            <a:r>
              <a:rPr lang="ko-KR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어머니</a:t>
            </a:r>
            <a:r>
              <a:rPr lang="en-US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ko-KR" sz="2000" dirty="0" err="1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대지모</a:t>
            </a:r>
            <a:r>
              <a:rPr lang="en-US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그런 어머니 안에 검은 어머니가 또 있어요</a:t>
            </a:r>
            <a:r>
              <a:rPr lang="en-US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. </a:t>
            </a:r>
            <a:r>
              <a:rPr lang="ko-KR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난 </a:t>
            </a:r>
            <a:r>
              <a:rPr lang="ko-KR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심지어 그런 어떤 환상이라고 할까</a:t>
            </a:r>
            <a:r>
              <a:rPr lang="en-US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. </a:t>
            </a:r>
            <a:r>
              <a:rPr lang="ko-KR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어머니의 자궁에 포켓다발처럼 새끼를 </a:t>
            </a:r>
            <a:r>
              <a:rPr lang="ko-KR" altLang="en-US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낳</a:t>
            </a:r>
            <a:r>
              <a:rPr lang="ko-KR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아서 </a:t>
            </a:r>
            <a:r>
              <a:rPr lang="ko-KR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곳곳에 꽂아두고 흡혈하는 그런 어미도 있을 수도 </a:t>
            </a:r>
            <a:r>
              <a:rPr lang="ko-KR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있다</a:t>
            </a:r>
            <a:r>
              <a:rPr lang="ko-KR" altLang="en-US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고 생각해요</a:t>
            </a:r>
            <a:r>
              <a:rPr lang="en-US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. </a:t>
            </a:r>
            <a:r>
              <a:rPr lang="ko-KR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새끼를 </a:t>
            </a:r>
            <a:r>
              <a:rPr lang="ko-KR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낳되 절대로 끝까지 안 놔주는 어미</a:t>
            </a:r>
            <a:r>
              <a:rPr lang="en-US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…”</a:t>
            </a:r>
          </a:p>
          <a:p>
            <a:pPr fontAlgn="base"/>
            <a:endParaRPr lang="en-US" altLang="ko-KR" sz="2000" dirty="0" smtClean="0">
              <a:solidFill>
                <a:schemeClr val="bg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r" fontAlgn="base"/>
            <a:r>
              <a:rPr lang="en-US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						</a:t>
            </a:r>
            <a:r>
              <a:rPr lang="en-US" altLang="ko-KR" sz="14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-</a:t>
            </a:r>
            <a:r>
              <a:rPr lang="ko-KR" altLang="ko-KR" sz="1400" dirty="0" smtClean="0">
                <a:solidFill>
                  <a:schemeClr val="bg1"/>
                </a:solidFill>
              </a:rPr>
              <a:t> 極</a:t>
            </a:r>
            <a:r>
              <a:rPr lang="ko-KR" altLang="en-US" sz="14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과 </a:t>
            </a:r>
            <a:r>
              <a:rPr lang="ko-KR" altLang="ko-KR" sz="1400" dirty="0">
                <a:solidFill>
                  <a:schemeClr val="bg1"/>
                </a:solidFill>
              </a:rPr>
              <a:t>毒 </a:t>
            </a:r>
            <a:r>
              <a:rPr lang="ko-KR" altLang="en-US" sz="14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의 내공 혹은 환멸의 끝</a:t>
            </a:r>
            <a:r>
              <a:rPr lang="en-US" altLang="ko-KR" sz="14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, 2006</a:t>
            </a:r>
            <a:endParaRPr lang="ko-KR" altLang="en-US" sz="1400" dirty="0">
              <a:solidFill>
                <a:schemeClr val="bg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진은영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1970 ~ </a:t>
            </a:r>
            <a:r>
              <a:rPr lang="ko-KR" altLang="en-US" dirty="0" smtClean="0"/>
              <a:t>현재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65024" y="4154097"/>
            <a:ext cx="86779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anose="020B0604020202020204" pitchFamily="34" charset="0"/>
              </a:rPr>
              <a:t>《</a:t>
            </a:r>
            <a:r>
              <a:rPr lang="ko-KR" altLang="en-US" sz="2000" dirty="0">
                <a:latin typeface="Arial" panose="020B0604020202020204" pitchFamily="34" charset="0"/>
              </a:rPr>
              <a:t>일곱 개의 단어로 된 사전</a:t>
            </a:r>
            <a:r>
              <a:rPr lang="en-US" altLang="ko-KR" sz="2000" dirty="0" smtClean="0">
                <a:latin typeface="Arial" panose="020B0604020202020204" pitchFamily="34" charset="0"/>
              </a:rPr>
              <a:t>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anose="020B0604020202020204" pitchFamily="34" charset="0"/>
              </a:rPr>
              <a:t>《</a:t>
            </a:r>
            <a:r>
              <a:rPr lang="ko-KR" altLang="en-US" sz="2000" dirty="0">
                <a:latin typeface="Arial" panose="020B0604020202020204" pitchFamily="34" charset="0"/>
              </a:rPr>
              <a:t>우리는 매일매일</a:t>
            </a:r>
            <a:r>
              <a:rPr lang="en-US" altLang="ko-KR" sz="2000" dirty="0" smtClean="0">
                <a:latin typeface="Arial" panose="020B0604020202020204" pitchFamily="34" charset="0"/>
              </a:rPr>
              <a:t>》</a:t>
            </a:r>
            <a:endParaRPr lang="en-US" altLang="ko-KR" sz="200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anose="020B0604020202020204" pitchFamily="34" charset="0"/>
              </a:rPr>
              <a:t>《</a:t>
            </a:r>
            <a:r>
              <a:rPr lang="ko-KR" altLang="en-US" sz="2000" dirty="0">
                <a:latin typeface="Arial" panose="020B0604020202020204" pitchFamily="34" charset="0"/>
              </a:rPr>
              <a:t>훔쳐가는 노래</a:t>
            </a:r>
            <a:r>
              <a:rPr lang="en-US" altLang="ko-KR" sz="2000" dirty="0" smtClean="0">
                <a:latin typeface="Arial" panose="020B0604020202020204" pitchFamily="34" charset="0"/>
              </a:rPr>
              <a:t>》</a:t>
            </a:r>
            <a:endParaRPr lang="en-US" altLang="ko-KR" sz="2000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24" y="607402"/>
            <a:ext cx="2755936" cy="3240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56492" y="327465"/>
            <a:ext cx="337917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https://m.khan.co.kr/view.html?art_id=201212022136195#c2b</a:t>
            </a:r>
          </a:p>
        </p:txBody>
      </p:sp>
    </p:spTree>
    <p:extLst>
      <p:ext uri="{BB962C8B-B14F-4D97-AF65-F5344CB8AC3E}">
        <p14:creationId xmlns:p14="http://schemas.microsoft.com/office/powerpoint/2010/main" val="182117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고정희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1948 ~ 1991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74172" y="4082379"/>
            <a:ext cx="64563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/>
              <a:t>《</a:t>
            </a:r>
            <a:r>
              <a:rPr lang="ko-KR" altLang="en-US" sz="2000" dirty="0"/>
              <a:t>누가 홀로 </a:t>
            </a:r>
            <a:r>
              <a:rPr lang="ko-KR" altLang="en-US" sz="2000" dirty="0" err="1"/>
              <a:t>술틀을</a:t>
            </a:r>
            <a:r>
              <a:rPr lang="ko-KR" altLang="en-US" sz="2000" dirty="0"/>
              <a:t> 밟고 있는가</a:t>
            </a:r>
            <a:r>
              <a:rPr lang="en-US" altLang="ko-KR" sz="2000" dirty="0"/>
              <a:t>》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/>
              <a:t>《</a:t>
            </a:r>
            <a:r>
              <a:rPr lang="ko-KR" altLang="en-US" sz="2000" dirty="0" err="1"/>
              <a:t>실락원기행</a:t>
            </a:r>
            <a:r>
              <a:rPr lang="en-US" altLang="ko-KR" sz="2000" dirty="0" smtClean="0"/>
              <a:t>》</a:t>
            </a:r>
            <a:endParaRPr lang="en-US" altLang="ko-KR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/>
              <a:t>《</a:t>
            </a:r>
            <a:r>
              <a:rPr lang="ko-KR" altLang="en-US" sz="2000" dirty="0" smtClean="0"/>
              <a:t>초혼제</a:t>
            </a:r>
            <a:r>
              <a:rPr lang="en-US" altLang="ko-KR" sz="2000" dirty="0" smtClean="0"/>
              <a:t>》, 《</a:t>
            </a:r>
            <a:r>
              <a:rPr lang="ko-KR" altLang="en-US" sz="2000" dirty="0"/>
              <a:t>이 시대의 아벨</a:t>
            </a:r>
            <a:r>
              <a:rPr lang="en-US" altLang="ko-KR" sz="2000" dirty="0" smtClean="0"/>
              <a:t>》</a:t>
            </a:r>
            <a:endParaRPr lang="en-US" altLang="ko-KR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/>
              <a:t>《</a:t>
            </a:r>
            <a:r>
              <a:rPr lang="ko-KR" altLang="en-US" sz="2000" dirty="0" err="1"/>
              <a:t>눈물꽃</a:t>
            </a:r>
            <a:r>
              <a:rPr lang="en-US" altLang="ko-KR" sz="2000" dirty="0"/>
              <a:t>》 </a:t>
            </a:r>
            <a:endParaRPr lang="en-US" altLang="ko-KR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《</a:t>
            </a:r>
            <a:r>
              <a:rPr lang="ko-KR" altLang="en-US" sz="2000" dirty="0"/>
              <a:t>지리산의 봄</a:t>
            </a:r>
            <a:r>
              <a:rPr lang="en-US" altLang="ko-KR" sz="2000" dirty="0"/>
              <a:t>》 </a:t>
            </a:r>
            <a:endParaRPr lang="en-US" altLang="ko-KR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《</a:t>
            </a:r>
            <a:r>
              <a:rPr lang="ko-KR" altLang="en-US" sz="2000" dirty="0"/>
              <a:t>저 무덤 위에 푸른 잔디</a:t>
            </a:r>
            <a:r>
              <a:rPr lang="en-US" altLang="ko-KR" sz="2000" dirty="0"/>
              <a:t>》 </a:t>
            </a:r>
            <a:endParaRPr lang="en-US" altLang="ko-KR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《</a:t>
            </a:r>
            <a:r>
              <a:rPr lang="ko-KR" altLang="en-US" sz="2000" dirty="0"/>
              <a:t>광주의 </a:t>
            </a:r>
            <a:r>
              <a:rPr lang="ko-KR" altLang="en-US" sz="2000" dirty="0" err="1"/>
              <a:t>눈물비</a:t>
            </a:r>
            <a:r>
              <a:rPr lang="en-US" altLang="ko-KR" sz="2000" dirty="0" smtClean="0"/>
              <a:t>》, 《</a:t>
            </a:r>
            <a:r>
              <a:rPr lang="ko-KR" altLang="en-US" sz="2000" dirty="0"/>
              <a:t>여성해방출사표</a:t>
            </a:r>
            <a:r>
              <a:rPr lang="en-US" altLang="ko-KR" sz="2000" dirty="0" smtClean="0"/>
              <a:t>》, 《</a:t>
            </a:r>
            <a:r>
              <a:rPr lang="ko-KR" altLang="en-US" sz="2000" dirty="0"/>
              <a:t>아름다운 </a:t>
            </a:r>
            <a:r>
              <a:rPr lang="ko-KR" altLang="en-US" sz="2000" dirty="0" err="1"/>
              <a:t>사람하나</a:t>
            </a:r>
            <a:r>
              <a:rPr lang="en-US" altLang="ko-KR" sz="2000" dirty="0"/>
              <a:t>》 </a:t>
            </a:r>
            <a:endParaRPr lang="en-US" altLang="ko-KR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《</a:t>
            </a:r>
            <a:r>
              <a:rPr lang="ko-KR" altLang="en-US" sz="2000" dirty="0"/>
              <a:t>모든 사라지는 것들은 뒤에 여백을 남긴다</a:t>
            </a:r>
            <a:r>
              <a:rPr lang="en-US" altLang="ko-KR" sz="2000" dirty="0" smtClean="0"/>
              <a:t>》</a:t>
            </a:r>
            <a:endParaRPr lang="en-US" altLang="ko-KR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25" y="446971"/>
            <a:ext cx="3600000" cy="350874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65025" y="229314"/>
            <a:ext cx="3730869" cy="217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http://it.chosun.com/site/data/html_dir/2020/05/15/2020051503528.html</a:t>
            </a:r>
          </a:p>
        </p:txBody>
      </p:sp>
    </p:spTree>
    <p:extLst>
      <p:ext uri="{BB962C8B-B14F-4D97-AF65-F5344CB8AC3E}">
        <p14:creationId xmlns:p14="http://schemas.microsoft.com/office/powerpoint/2010/main" val="407526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진은영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7B78EC-3AF5-44A3-9C17-1731D2551E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FEDDB896-E880-490E-B5AF-7B67ACC7141C}"/>
              </a:ext>
            </a:extLst>
          </p:cNvPr>
          <p:cNvSpPr/>
          <p:nvPr/>
        </p:nvSpPr>
        <p:spPr>
          <a:xfrm>
            <a:off x="1018055" y="2592078"/>
            <a:ext cx="10648428" cy="2524259"/>
          </a:xfrm>
          <a:prstGeom prst="bracketPair">
            <a:avLst>
              <a:gd name="adj" fmla="val 29359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ACEC0C-5BA2-47AE-97A2-A0866444EFFD}"/>
              </a:ext>
            </a:extLst>
          </p:cNvPr>
          <p:cNvSpPr txBox="1"/>
          <p:nvPr/>
        </p:nvSpPr>
        <p:spPr>
          <a:xfrm>
            <a:off x="1188124" y="2818449"/>
            <a:ext cx="10308290" cy="207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4000" dirty="0" smtClean="0">
                <a:solidFill>
                  <a:schemeClr val="bg1"/>
                </a:solidFill>
                <a:ea typeface="a타이틀고딕1" panose="02020600000000000000" pitchFamily="18" charset="-127"/>
              </a:rPr>
              <a:t>“</a:t>
            </a:r>
            <a:r>
              <a:rPr lang="ko-KR" altLang="en-US" sz="2000" kern="100" dirty="0" smtClean="0">
                <a:solidFill>
                  <a:schemeClr val="bg1"/>
                </a:solidFill>
                <a:ea typeface="a타이틀고딕1" panose="02020600000000000000" pitchFamily="18" charset="-127"/>
                <a:cs typeface="Times New Roman" panose="02020603050405020304" pitchFamily="18" charset="0"/>
              </a:rPr>
              <a:t>섬세하고 </a:t>
            </a:r>
            <a:r>
              <a:rPr lang="ko-KR" altLang="en-US" sz="2000" kern="100" dirty="0">
                <a:solidFill>
                  <a:schemeClr val="bg1"/>
                </a:solidFill>
                <a:ea typeface="a타이틀고딕1" panose="02020600000000000000" pitchFamily="18" charset="-127"/>
                <a:cs typeface="Times New Roman" panose="02020603050405020304" pitchFamily="18" charset="0"/>
              </a:rPr>
              <a:t>순수하게 정제해낸 언어로 세계를 구성해서 사유하는 방식은</a:t>
            </a:r>
            <a:r>
              <a:rPr lang="en-US" altLang="ko-KR" sz="2000" kern="100" dirty="0">
                <a:solidFill>
                  <a:schemeClr val="bg1"/>
                </a:solidFill>
                <a:ea typeface="a타이틀고딕1" panose="02020600000000000000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000" kern="100" dirty="0">
                <a:solidFill>
                  <a:schemeClr val="bg1"/>
                </a:solidFill>
                <a:ea typeface="a타이틀고딕1" panose="02020600000000000000" pitchFamily="18" charset="-127"/>
                <a:cs typeface="Times New Roman" panose="02020603050405020304" pitchFamily="18" charset="0"/>
              </a:rPr>
              <a:t>허덕거리는 고통에서 거리를 유지하는 효과가 있는 것 같아요</a:t>
            </a:r>
            <a:r>
              <a:rPr lang="en-US" altLang="ko-KR" sz="2000" kern="100" dirty="0">
                <a:solidFill>
                  <a:schemeClr val="bg1"/>
                </a:solidFill>
                <a:ea typeface="a타이틀고딕1" panose="02020600000000000000" pitchFamily="18" charset="-127"/>
                <a:cs typeface="Times New Roman" panose="02020603050405020304" pitchFamily="18" charset="0"/>
              </a:rPr>
              <a:t>. </a:t>
            </a:r>
            <a:r>
              <a:rPr lang="ko-KR" altLang="en-US" sz="2000" kern="100" dirty="0">
                <a:solidFill>
                  <a:schemeClr val="bg1"/>
                </a:solidFill>
                <a:ea typeface="a타이틀고딕1" panose="02020600000000000000" pitchFamily="18" charset="-127"/>
                <a:cs typeface="Times New Roman" panose="02020603050405020304" pitchFamily="18" charset="0"/>
              </a:rPr>
              <a:t>그 거리를 갖게 되면 세상을 다른 방식으로 볼 수 있어요</a:t>
            </a:r>
            <a:r>
              <a:rPr lang="en-US" altLang="ko-KR" sz="3600" kern="100" dirty="0">
                <a:solidFill>
                  <a:schemeClr val="bg1"/>
                </a:solidFill>
                <a:ea typeface="a타이틀고딕1" panose="02020600000000000000" pitchFamily="18" charset="-127"/>
                <a:cs typeface="Times New Roman" panose="02020603050405020304" pitchFamily="18" charset="0"/>
              </a:rPr>
              <a:t>.</a:t>
            </a:r>
            <a:r>
              <a:rPr lang="en-US" altLang="ko-KR" sz="4000" kern="100" dirty="0">
                <a:solidFill>
                  <a:schemeClr val="bg1"/>
                </a:solidFill>
                <a:ea typeface="a타이틀고딕1" panose="02020600000000000000" pitchFamily="18" charset="-127"/>
                <a:cs typeface="Times New Roman" panose="02020603050405020304" pitchFamily="18" charset="0"/>
              </a:rPr>
              <a:t>”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100" kern="100" dirty="0">
              <a:solidFill>
                <a:schemeClr val="bg1"/>
              </a:solidFill>
              <a:ea typeface="a타이틀고딕1" panose="02020600000000000000" pitchFamily="18" charset="-127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solidFill>
                  <a:schemeClr val="bg1"/>
                </a:solidFill>
                <a:ea typeface="a타이틀고딕1" panose="02020600000000000000" pitchFamily="18" charset="-127"/>
                <a:cs typeface="Times New Roman" panose="02020603050405020304" pitchFamily="18" charset="0"/>
              </a:rPr>
              <a:t>-</a:t>
            </a:r>
            <a:r>
              <a:rPr lang="ko-KR" altLang="en-US" sz="1400" kern="100" dirty="0">
                <a:solidFill>
                  <a:schemeClr val="bg1"/>
                </a:solidFill>
                <a:ea typeface="a타이틀고딕1" panose="02020600000000000000" pitchFamily="18" charset="-127"/>
                <a:cs typeface="Times New Roman" panose="02020603050405020304" pitchFamily="18" charset="0"/>
              </a:rPr>
              <a:t>시인</a:t>
            </a:r>
            <a:r>
              <a:rPr lang="en-US" altLang="ko-KR" sz="1400" kern="100" dirty="0">
                <a:solidFill>
                  <a:schemeClr val="bg1"/>
                </a:solidFill>
                <a:ea typeface="a타이틀고딕1" panose="02020600000000000000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 smtClean="0">
                <a:solidFill>
                  <a:schemeClr val="bg1"/>
                </a:solidFill>
                <a:ea typeface="a타이틀고딕1" panose="02020600000000000000" pitchFamily="18" charset="-127"/>
                <a:cs typeface="Times New Roman" panose="02020603050405020304" pitchFamily="18" charset="0"/>
              </a:rPr>
              <a:t>자기만의 </a:t>
            </a:r>
            <a:r>
              <a:rPr lang="ko-KR" altLang="en-US" sz="1400" kern="100" dirty="0">
                <a:solidFill>
                  <a:schemeClr val="bg1"/>
                </a:solidFill>
                <a:ea typeface="a타이틀고딕1" panose="02020600000000000000" pitchFamily="18" charset="-127"/>
                <a:cs typeface="Times New Roman" panose="02020603050405020304" pitchFamily="18" charset="0"/>
              </a:rPr>
              <a:t>단어를 가진 사람</a:t>
            </a:r>
            <a:r>
              <a:rPr lang="en-US" altLang="ko-KR" sz="1400" kern="100" dirty="0">
                <a:solidFill>
                  <a:schemeClr val="bg1"/>
                </a:solidFill>
                <a:ea typeface="a타이틀고딕1" panose="02020600000000000000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sz="1400" kern="100" dirty="0" smtClean="0">
                <a:solidFill>
                  <a:schemeClr val="bg1"/>
                </a:solidFill>
                <a:ea typeface="a타이틀고딕1" panose="02020600000000000000" pitchFamily="18" charset="-127"/>
                <a:cs typeface="Times New Roman" panose="02020603050405020304" pitchFamily="18" charset="0"/>
              </a:rPr>
              <a:t>2012</a:t>
            </a:r>
            <a:endParaRPr lang="ko-KR" altLang="ko-KR" sz="1400" kern="100" dirty="0">
              <a:solidFill>
                <a:schemeClr val="bg1"/>
              </a:solidFill>
              <a:ea typeface="a타이틀고딕1" panose="02020600000000000000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53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진은영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97060" y="1908733"/>
            <a:ext cx="479376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시인의 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독백</a:t>
            </a:r>
          </a:p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“어둠 속에 이 소리마저 없다면”</a:t>
            </a:r>
          </a:p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부러진 피리로 벽을 탕탕 </a:t>
            </a:r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치면서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just" fontAlgn="base"/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혁명</a:t>
            </a:r>
          </a:p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눈 감을 때만 보이는 별들의 회오리</a:t>
            </a:r>
          </a:p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가로등 밑에서는 투명하게 보이는 잎맥의 </a:t>
            </a:r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길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just" fontAlgn="base"/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시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일부러 뜯어본 주소 불명의 아름다운 편지</a:t>
            </a:r>
          </a:p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너는 그곳에 살지 않는다</a:t>
            </a:r>
          </a:p>
          <a:p>
            <a:endParaRPr lang="en-US" altLang="ko-KR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r"/>
            <a:r>
              <a:rPr lang="en-US" altLang="ko-KR" sz="14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- </a:t>
            </a:r>
            <a:r>
              <a:rPr lang="ko-KR" altLang="en-US" sz="14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일곱 </a:t>
            </a:r>
            <a:r>
              <a:rPr lang="ko-KR" altLang="en-US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개의 단어로 된 </a:t>
            </a:r>
            <a:r>
              <a:rPr lang="ko-KR" altLang="en-US" sz="14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사전</a:t>
            </a:r>
            <a:endParaRPr lang="ko-KR" altLang="en-US" sz="14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61241" y="1908733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봄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놀라서 뒷걸음질치다</a:t>
            </a: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맨발로 푸른 뱀의 머리를 밟다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슬픔</a:t>
            </a: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물에 불은 나무토막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그 위로 또 비가 내린다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자본주의</a:t>
            </a: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형형색색의 어둠 혹은</a:t>
            </a: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바다 밑으로 뚫린 백만 킬로의 컴컴한 터널</a:t>
            </a:r>
          </a:p>
          <a:p>
            <a:pPr fontAlgn="base"/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―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여길 어떻게 혼자 걸어서 지나가</a:t>
            </a:r>
            <a:r>
              <a:rPr lang="en-US" altLang="ko-KR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?</a:t>
            </a:r>
          </a:p>
          <a:p>
            <a:pPr fontAlgn="base"/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문학</a:t>
            </a: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길을 잃고 흉가에서 잠들 때</a:t>
            </a: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멀리서 백열전구처럼 반짝이는 개구리 울음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801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진은영</a:t>
            </a:r>
            <a:r>
              <a:rPr lang="en-US" altLang="ko-KR" dirty="0" smtClean="0"/>
              <a:t>, </a:t>
            </a:r>
            <a:r>
              <a:rPr lang="ko-KR" altLang="en-US" dirty="0"/>
              <a:t>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540062" y="1672621"/>
            <a:ext cx="5651938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동물원에 가서 검은 정글원숭이들과 싸우고 싶었는데</a:t>
            </a: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팬지 화분을 선물 받은</a:t>
            </a: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어린 시절에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대해서라든가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</a:t>
            </a:r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영원한 태양보다는</a:t>
            </a: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그늘에 자라는 붉은 잎의 사실성을 믿는 그런 사람에 대한 부러움</a:t>
            </a: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혹은 몇몇 시인에 대한 뜨거운 사랑이 </a:t>
            </a:r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있다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그것이 만들어낸</a:t>
            </a: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이전 詩들과</a:t>
            </a: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이번 詩 사이의 고요한 </a:t>
            </a:r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거리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그 위로</a:t>
            </a: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시간이 눈처럼 자꾸 내렸다</a:t>
            </a:r>
          </a:p>
          <a:p>
            <a:pPr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아무것도 하얗게 덮지 않고 </a:t>
            </a:r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흩어져버렸다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endParaRPr lang="en-US" altLang="ko-KR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r" fontAlgn="base"/>
            <a:r>
              <a:rPr lang="en-US" altLang="ko-KR" sz="14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- </a:t>
            </a:r>
            <a:r>
              <a:rPr lang="ko-KR" altLang="en-US" sz="14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이전 </a:t>
            </a:r>
            <a:r>
              <a:rPr lang="ko-KR" altLang="en-US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詩들과 이번 詩 사이의 고요한 거리 </a:t>
            </a:r>
          </a:p>
          <a:p>
            <a:pPr fontAlgn="base"/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72504" y="1689863"/>
            <a:ext cx="566755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이 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시에는 아무것도 없다</a:t>
            </a:r>
          </a:p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네가 좋아하는</a:t>
            </a:r>
          </a:p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예쁜 여자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통일성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넓은 길이나 거짓말과 같은 </a:t>
            </a:r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것들이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just" fontAlgn="base"/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just" fontAlgn="base"/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다만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just" fontAlgn="base"/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문을 열자 쏟아지는 창고의 먼지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심한 기침 소리</a:t>
            </a:r>
          </a:p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네게 주려 했는데</a:t>
            </a:r>
          </a:p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실수로 꽝꽝 얼린 한 컵의 물</a:t>
            </a:r>
          </a:p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물밑의 징검다리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쓰임을 알 수 없는</a:t>
            </a:r>
          </a:p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약들이 </a:t>
            </a:r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있다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just" fontAlgn="base"/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쉽게 말할 수 있는 미래와</a:t>
            </a:r>
          </a:p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뭐라 규정할 수 없는 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"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지금 여기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"</a:t>
            </a:r>
            <a:endParaRPr lang="ko-KR" altLang="en-US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just" fontAlgn="base"/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더듬거리는 혀들이 있고</a:t>
            </a:r>
          </a:p>
        </p:txBody>
      </p:sp>
    </p:spTree>
    <p:extLst>
      <p:ext uri="{BB962C8B-B14F-4D97-AF65-F5344CB8AC3E}">
        <p14:creationId xmlns:p14="http://schemas.microsoft.com/office/powerpoint/2010/main" val="412370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err="1" smtClean="0"/>
              <a:t>최승자와</a:t>
            </a:r>
            <a:r>
              <a:rPr lang="ko-KR" altLang="en-US" dirty="0" smtClean="0"/>
              <a:t> 진은영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7B78EC-3AF5-44A3-9C17-1731D2551EB6}"/>
              </a:ext>
            </a:extLst>
          </p:cNvPr>
          <p:cNvSpPr/>
          <p:nvPr/>
        </p:nvSpPr>
        <p:spPr>
          <a:xfrm>
            <a:off x="-173421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FEDDB896-E880-490E-B5AF-7B67ACC7141C}"/>
              </a:ext>
            </a:extLst>
          </p:cNvPr>
          <p:cNvSpPr/>
          <p:nvPr/>
        </p:nvSpPr>
        <p:spPr>
          <a:xfrm>
            <a:off x="1018055" y="2116971"/>
            <a:ext cx="10648428" cy="2524259"/>
          </a:xfrm>
          <a:prstGeom prst="bracketPair">
            <a:avLst>
              <a:gd name="adj" fmla="val 29359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ACEC0C-5BA2-47AE-97A2-A0866444EFFD}"/>
              </a:ext>
            </a:extLst>
          </p:cNvPr>
          <p:cNvSpPr txBox="1"/>
          <p:nvPr/>
        </p:nvSpPr>
        <p:spPr>
          <a:xfrm>
            <a:off x="1371600" y="2459504"/>
            <a:ext cx="99547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j-lt"/>
                <a:ea typeface="a타이틀고딕1" panose="02020600000000000000" pitchFamily="18" charset="-127"/>
              </a:rPr>
              <a:t>“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  <a:ea typeface="a타이틀고딕1" panose="02020600000000000000" pitchFamily="18" charset="-127"/>
              </a:rPr>
              <a:t>드디어 나를 정말로 잇는 시인이 나왔다</a:t>
            </a:r>
            <a:r>
              <a:rPr lang="en-US" altLang="ko-KR" sz="4000" dirty="0" smtClean="0">
                <a:solidFill>
                  <a:schemeClr val="bg1"/>
                </a:solidFill>
                <a:latin typeface="+mj-lt"/>
                <a:ea typeface="a타이틀고딕1" panose="02020600000000000000" pitchFamily="18" charset="-127"/>
              </a:rPr>
              <a:t>”</a:t>
            </a:r>
          </a:p>
          <a:p>
            <a:endParaRPr lang="en-US" altLang="ko-KR" sz="4000" dirty="0" smtClean="0">
              <a:solidFill>
                <a:schemeClr val="bg1"/>
              </a:solidFill>
              <a:latin typeface="+mj-lt"/>
              <a:ea typeface="a타이틀고딕1" panose="02020600000000000000" pitchFamily="18" charset="-127"/>
            </a:endParaRPr>
          </a:p>
          <a:p>
            <a:pPr algn="r"/>
            <a:r>
              <a:rPr lang="en-US" altLang="ko-KR" sz="4000" dirty="0" smtClean="0">
                <a:solidFill>
                  <a:schemeClr val="bg1"/>
                </a:solidFill>
                <a:latin typeface="+mj-lt"/>
                <a:ea typeface="a타이틀고딕1" panose="02020600000000000000" pitchFamily="18" charset="-127"/>
              </a:rPr>
              <a:t>“</a:t>
            </a:r>
            <a:r>
              <a:rPr lang="ko-KR" altLang="en-US" sz="4000" dirty="0" smtClean="0">
                <a:solidFill>
                  <a:schemeClr val="bg1"/>
                </a:solidFill>
                <a:latin typeface="+mj-lt"/>
                <a:ea typeface="a타이틀고딕1" panose="02020600000000000000" pitchFamily="18" charset="-127"/>
              </a:rPr>
              <a:t>우리들의 시인 </a:t>
            </a:r>
            <a:r>
              <a:rPr lang="ko-KR" altLang="en-US" sz="4000" dirty="0" err="1" smtClean="0">
                <a:solidFill>
                  <a:schemeClr val="bg1"/>
                </a:solidFill>
                <a:latin typeface="+mj-lt"/>
                <a:ea typeface="a타이틀고딕1" panose="02020600000000000000" pitchFamily="18" charset="-127"/>
              </a:rPr>
              <a:t>최승자에게</a:t>
            </a:r>
            <a:r>
              <a:rPr lang="en-US" altLang="ko-KR" sz="4000" dirty="0" smtClean="0">
                <a:solidFill>
                  <a:schemeClr val="bg1"/>
                </a:solidFill>
                <a:latin typeface="+mj-lt"/>
                <a:ea typeface="a타이틀고딕1" panose="02020600000000000000" pitchFamily="18" charset="-127"/>
              </a:rPr>
              <a:t>” </a:t>
            </a:r>
            <a:endParaRPr lang="en-US" altLang="ko-KR" sz="4000" dirty="0">
              <a:solidFill>
                <a:schemeClr val="bg1"/>
              </a:solidFill>
              <a:latin typeface="+mj-lt"/>
              <a:ea typeface="a타이틀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879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err="1" smtClean="0"/>
              <a:t>최승자와</a:t>
            </a:r>
            <a:r>
              <a:rPr lang="ko-KR" altLang="en-US" dirty="0" smtClean="0"/>
              <a:t> 진은영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25900" y="208731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ko-KR" altLang="en-US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꿈꿀 수 없는 날의 답답함</a:t>
            </a:r>
            <a:r>
              <a:rPr lang="en-US" altLang="ko-KR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/</a:t>
            </a:r>
            <a:r>
              <a:rPr lang="ko-KR" altLang="en-US" b="1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최승자</a:t>
            </a:r>
            <a:endParaRPr lang="en-US" altLang="ko-KR" b="1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나는 한없이 나락으로 떨어지고 싶었다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.</a:t>
            </a:r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아니 떨어지고 있었다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.</a:t>
            </a:r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한없이</a:t>
            </a:r>
          </a:p>
          <a:p>
            <a:pPr fontAlgn="base"/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한없이</a:t>
            </a:r>
          </a:p>
          <a:p>
            <a:pPr fontAlgn="base"/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한없이</a:t>
            </a:r>
          </a:p>
          <a:p>
            <a:pPr fontAlgn="base"/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……………</a:t>
            </a:r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……</a:t>
            </a:r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…</a:t>
            </a:r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아 </a:t>
            </a:r>
            <a:r>
              <a:rPr lang="ko-KR" altLang="en-US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썅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! (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왜 안 떨어지지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?)</a:t>
            </a:r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22761" y="2013036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ko-KR" altLang="en-US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추락</a:t>
            </a:r>
            <a:r>
              <a:rPr lang="en-US" altLang="ko-KR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/</a:t>
            </a:r>
            <a:r>
              <a:rPr lang="ko-KR" altLang="en-US" b="1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진은영</a:t>
            </a:r>
            <a:endParaRPr lang="en-US" altLang="ko-KR" b="1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높은 데서 떨어지고 싶다</a:t>
            </a:r>
          </a:p>
          <a:p>
            <a:pPr fontAlgn="base"/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식물원 천장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빛의 유리창을 </a:t>
            </a:r>
            <a:r>
              <a:rPr lang="ko-KR" altLang="en-US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박살내고</a:t>
            </a:r>
            <a:endParaRPr lang="en-US" altLang="ko-KR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땅 위를 걷는 새들 지나</a:t>
            </a:r>
          </a:p>
          <a:p>
            <a:pPr fontAlgn="base"/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하수구 바닥에 모인 검은 </a:t>
            </a:r>
            <a:r>
              <a:rPr lang="ko-KR" altLang="en-US" dirty="0" err="1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쥐떼에게</a:t>
            </a:r>
            <a:endParaRPr lang="en-US" altLang="ko-KR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잠시 목례하고</a:t>
            </a:r>
          </a:p>
          <a:p>
            <a:pPr fontAlgn="base"/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계속 떨어지고 </a:t>
            </a:r>
            <a:r>
              <a:rPr lang="ko-KR" altLang="en-US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싶다</a:t>
            </a:r>
            <a:endParaRPr lang="en-US" altLang="ko-KR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endParaRPr lang="en-US" altLang="ko-KR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암매장된 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부랑자의 흰 뼈를 어루만지며</a:t>
            </a:r>
          </a:p>
          <a:p>
            <a:pPr fontAlgn="base"/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흐르는 젖은 </a:t>
            </a:r>
            <a:r>
              <a:rPr lang="ko-KR" altLang="en-US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노래에게로</a:t>
            </a:r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35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err="1" smtClean="0"/>
              <a:t>최승자와</a:t>
            </a:r>
            <a:r>
              <a:rPr lang="ko-KR" altLang="en-US" dirty="0" smtClean="0"/>
              <a:t> 진은영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81959" y="1634576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ko-KR" altLang="en-US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파괴의 집</a:t>
            </a:r>
            <a:r>
              <a:rPr lang="en-US" altLang="ko-KR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/</a:t>
            </a:r>
            <a:r>
              <a:rPr lang="ko-KR" altLang="en-US" b="1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최승자</a:t>
            </a:r>
            <a:endParaRPr lang="en-US" altLang="ko-KR" b="1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사방팔방으로 바람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바람 소리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.</a:t>
            </a:r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바람 파도에 포위된 집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</a:t>
            </a:r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누울 곳 없는 삼십칠 세</a:t>
            </a:r>
            <a:r>
              <a:rPr lang="en-US" altLang="ko-KR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.</a:t>
            </a:r>
          </a:p>
          <a:p>
            <a:pPr fontAlgn="base"/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없는 꿈과 있는 현실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</a:t>
            </a:r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그 사이에서 바람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-</a:t>
            </a:r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바람 소리가 날 흔들어댄다</a:t>
            </a:r>
            <a:r>
              <a:rPr lang="en-US" altLang="ko-KR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.</a:t>
            </a:r>
          </a:p>
          <a:p>
            <a:pPr fontAlgn="base"/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영원히 뿌리 없는</a:t>
            </a:r>
          </a:p>
          <a:p>
            <a:pPr fontAlgn="base"/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허공의 房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허방의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집</a:t>
            </a:r>
            <a:r>
              <a:rPr lang="en-US" altLang="ko-KR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.</a:t>
            </a:r>
          </a:p>
          <a:p>
            <a:pPr fontAlgn="base"/>
            <a:endParaRPr lang="en-US" altLang="ko-KR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허망하고 </a:t>
            </a:r>
            <a:r>
              <a:rPr lang="ko-KR" altLang="en-US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허망하여</a:t>
            </a:r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이 집을 파괴합니다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.</a:t>
            </a:r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이 집을 복원하지 마십시오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.</a:t>
            </a:r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행여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이 위에 기념 건물을 세우지 마십시오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.</a:t>
            </a:r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명실공히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이 집은 파괴의 집입니다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.</a:t>
            </a:r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74221" y="163457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ko-KR" altLang="en-US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가족</a:t>
            </a:r>
            <a:r>
              <a:rPr lang="en-US" altLang="ko-KR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/</a:t>
            </a:r>
            <a:r>
              <a:rPr lang="ko-KR" altLang="en-US" b="1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진은영</a:t>
            </a:r>
            <a:endParaRPr lang="en-US" altLang="ko-KR" b="1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endParaRPr lang="ko-KR" altLang="en-US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밖에선</a:t>
            </a:r>
          </a:p>
          <a:p>
            <a:pPr fontAlgn="base"/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그토록 빛나고 아름다운 것</a:t>
            </a:r>
          </a:p>
          <a:p>
            <a:pPr fontAlgn="base"/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집에만 가져가면</a:t>
            </a:r>
          </a:p>
          <a:p>
            <a:pPr fontAlgn="base"/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꽃들이</a:t>
            </a:r>
          </a:p>
          <a:p>
            <a:pPr fontAlgn="base"/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화분이</a:t>
            </a:r>
          </a:p>
          <a:p>
            <a:pPr fontAlgn="base"/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다 죽었다</a:t>
            </a:r>
          </a:p>
        </p:txBody>
      </p:sp>
    </p:spTree>
    <p:extLst>
      <p:ext uri="{BB962C8B-B14F-4D97-AF65-F5344CB8AC3E}">
        <p14:creationId xmlns:p14="http://schemas.microsoft.com/office/powerpoint/2010/main" val="275544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진은영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푸른색 </a:t>
            </a:r>
            <a:r>
              <a:rPr lang="en-US" altLang="ko-KR" dirty="0" smtClean="0"/>
              <a:t>Reminiscence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803761" y="1639525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ko-KR" altLang="en-US" dirty="0" err="1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진희영</a:t>
            </a:r>
            <a:r>
              <a:rPr lang="ko-KR" altLang="en-US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생일</a:t>
            </a:r>
            <a:r>
              <a:rPr lang="en-US" altLang="ko-KR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			3</a:t>
            </a:r>
            <a:r>
              <a:rPr lang="ko-KR" altLang="en-US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월 </a:t>
            </a:r>
            <a:r>
              <a:rPr lang="en-US" altLang="ko-KR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15</a:t>
            </a:r>
            <a:r>
              <a:rPr lang="ko-KR" altLang="en-US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일</a:t>
            </a:r>
            <a:endParaRPr lang="en-US" altLang="ko-KR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윤정숙 결혼 기념일 </a:t>
            </a:r>
            <a:r>
              <a:rPr lang="en-US" altLang="ko-KR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		3</a:t>
            </a:r>
            <a:r>
              <a:rPr lang="ko-KR" altLang="en-US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월 </a:t>
            </a:r>
            <a:r>
              <a:rPr lang="en-US" altLang="ko-KR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16</a:t>
            </a:r>
            <a:r>
              <a:rPr lang="ko-KR" altLang="en-US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일</a:t>
            </a:r>
            <a:endParaRPr lang="en-US" altLang="ko-KR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진은영 생일</a:t>
            </a:r>
            <a:r>
              <a:rPr lang="en-US" altLang="ko-KR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			3</a:t>
            </a:r>
            <a:r>
              <a:rPr lang="ko-KR" altLang="en-US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월 </a:t>
            </a:r>
            <a:r>
              <a:rPr lang="en-US" altLang="ko-KR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17</a:t>
            </a:r>
            <a:r>
              <a:rPr lang="ko-KR" altLang="en-US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일</a:t>
            </a:r>
            <a:endParaRPr lang="en-US" altLang="ko-KR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그러니까 동생이 출생하고 나서</a:t>
            </a:r>
            <a:endParaRPr lang="en-US" altLang="ko-KR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엄마가 결혼하고</a:t>
            </a:r>
            <a:endParaRPr lang="en-US" altLang="ko-KR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나 태어나게 되었지</a:t>
            </a:r>
            <a:endParaRPr lang="en-US" altLang="ko-KR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endParaRPr lang="en-US" altLang="ko-KR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다트 화살을 힘껏 던지면</a:t>
            </a:r>
            <a:endParaRPr lang="en-US" altLang="ko-KR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시간의 </a:t>
            </a:r>
            <a:r>
              <a:rPr lang="ko-KR" altLang="en-US" dirty="0" err="1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오색판이</a:t>
            </a:r>
            <a:r>
              <a:rPr lang="ko-KR" altLang="en-US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빙그르르 돌아간다</a:t>
            </a:r>
            <a:endParaRPr lang="en-US" altLang="ko-KR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endParaRPr lang="en-US" altLang="ko-KR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시를 쓰고 나서 혁명에 실패하고</a:t>
            </a:r>
            <a:endParaRPr lang="en-US" altLang="ko-KR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한 남자를 사랑하게 되었는지</a:t>
            </a:r>
            <a:endParaRPr lang="en-US" altLang="ko-KR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혁명에 실패하고 나서 한 남자를 사랑한 후</a:t>
            </a:r>
            <a:endParaRPr lang="en-US" altLang="ko-KR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시를 쓰게 되었는지</a:t>
            </a:r>
            <a:endParaRPr lang="en-US" altLang="ko-KR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endParaRPr lang="en-US" altLang="ko-KR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추억은 커다란 뚜껑이 달린 푸른색 쓰레기통</a:t>
            </a:r>
            <a:endParaRPr lang="en-US" altLang="ko-KR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열어보지 않으면</a:t>
            </a:r>
            <a:r>
              <a:rPr lang="en-US" altLang="ko-KR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산뜻하다</a:t>
            </a:r>
            <a:endParaRPr lang="en-US" altLang="ko-KR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fontAlgn="base"/>
            <a:r>
              <a:rPr lang="ko-KR" altLang="en-US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모든 것이 푹푹 썩어가도</a:t>
            </a:r>
            <a:endParaRPr lang="en-US" altLang="ko-KR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602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문헌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3581400"/>
          </a:xfrm>
        </p:spPr>
        <p:txBody>
          <a:bodyPr/>
          <a:lstStyle/>
          <a:p>
            <a:r>
              <a:rPr lang="ko-KR" altLang="en-US" dirty="0" err="1" smtClean="0"/>
              <a:t>김현자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이은정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한국현대여성문학사</a:t>
            </a:r>
            <a:r>
              <a:rPr lang="en-US" altLang="ko-KR" dirty="0" smtClean="0"/>
              <a:t>-</a:t>
            </a:r>
            <a:r>
              <a:rPr lang="ko-KR" altLang="en-US" dirty="0" smtClean="0"/>
              <a:t>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한국시학회</a:t>
            </a:r>
            <a:r>
              <a:rPr lang="en-US" altLang="ko-KR" dirty="0" smtClean="0"/>
              <a:t>, 2001.</a:t>
            </a:r>
          </a:p>
          <a:p>
            <a:r>
              <a:rPr lang="ko-KR" altLang="en-US" dirty="0" smtClean="0"/>
              <a:t>이소희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고정희 글쓰기에 나타난 여성주의 창조적 자아의 발전과정 연구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여성문학연구</a:t>
            </a:r>
            <a:r>
              <a:rPr lang="en-US" altLang="ko-KR" dirty="0" smtClean="0"/>
              <a:t>, 2011.</a:t>
            </a:r>
          </a:p>
          <a:p>
            <a:r>
              <a:rPr lang="ko-KR" altLang="en-US" dirty="0" err="1" smtClean="0"/>
              <a:t>오덕애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최승자 시의 </a:t>
            </a:r>
            <a:r>
              <a:rPr lang="ko-KR" altLang="en-US" dirty="0" err="1" smtClean="0"/>
              <a:t>전복성</a:t>
            </a:r>
            <a:r>
              <a:rPr lang="ko-KR" altLang="en-US" dirty="0" smtClean="0"/>
              <a:t> 연구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한국문학논총</a:t>
            </a:r>
            <a:r>
              <a:rPr lang="en-US" altLang="ko-KR" dirty="0" smtClean="0"/>
              <a:t>, 2017.</a:t>
            </a:r>
          </a:p>
          <a:p>
            <a:r>
              <a:rPr lang="ko-KR" altLang="en-US" dirty="0" err="1" smtClean="0"/>
              <a:t>차진명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허수경의 시 세계 연구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충남대학교</a:t>
            </a:r>
            <a:r>
              <a:rPr lang="en-US" altLang="ko-KR" dirty="0"/>
              <a:t> </a:t>
            </a:r>
            <a:r>
              <a:rPr lang="ko-KR" altLang="en-US" dirty="0" smtClean="0"/>
              <a:t>대학원</a:t>
            </a:r>
            <a:r>
              <a:rPr lang="en-US" altLang="ko-KR" dirty="0" smtClean="0"/>
              <a:t>, 2020.</a:t>
            </a:r>
          </a:p>
          <a:p>
            <a:r>
              <a:rPr lang="ko-KR" altLang="en-US" dirty="0" err="1" smtClean="0"/>
              <a:t>문혜원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전시하는 육체와 전시된 육체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바라본 구멍과 내 몸의 구멍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오늘의 문예비평</a:t>
            </a:r>
            <a:r>
              <a:rPr lang="en-US" altLang="ko-KR" dirty="0" smtClean="0"/>
              <a:t>, 2005.</a:t>
            </a:r>
          </a:p>
          <a:p>
            <a:r>
              <a:rPr lang="ko-KR" altLang="en-US" dirty="0" smtClean="0"/>
              <a:t>김윤정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존재의 글쓰기와 구멍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시와세계</a:t>
            </a:r>
            <a:r>
              <a:rPr lang="en-US" altLang="ko-KR" dirty="0" smtClean="0"/>
              <a:t>, 2004.</a:t>
            </a:r>
          </a:p>
          <a:p>
            <a:r>
              <a:rPr lang="ko-KR" altLang="en-US" dirty="0" smtClean="0"/>
              <a:t>이경수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색채와 감각의 마술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진은영론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실천문학</a:t>
            </a:r>
            <a:r>
              <a:rPr lang="en-US" altLang="ko-KR" dirty="0" smtClean="0"/>
              <a:t>, 2005.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26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고정희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7B78EC-3AF5-44A3-9C17-1731D2551E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FEDDB896-E880-490E-B5AF-7B67ACC7141C}"/>
              </a:ext>
            </a:extLst>
          </p:cNvPr>
          <p:cNvSpPr/>
          <p:nvPr/>
        </p:nvSpPr>
        <p:spPr>
          <a:xfrm>
            <a:off x="1018055" y="2116971"/>
            <a:ext cx="10648428" cy="2524259"/>
          </a:xfrm>
          <a:prstGeom prst="bracketPair">
            <a:avLst>
              <a:gd name="adj" fmla="val 29359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ACEC0C-5BA2-47AE-97A2-A0866444EFFD}"/>
              </a:ext>
            </a:extLst>
          </p:cNvPr>
          <p:cNvSpPr txBox="1"/>
          <p:nvPr/>
        </p:nvSpPr>
        <p:spPr>
          <a:xfrm>
            <a:off x="1371600" y="3075057"/>
            <a:ext cx="99547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lt"/>
                <a:ea typeface="a타이틀고딕1" panose="02020600000000000000" pitchFamily="18" charset="-127"/>
              </a:rPr>
              <a:t>“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  <a:ea typeface="a타이틀고딕1" panose="02020600000000000000" pitchFamily="18" charset="-127"/>
              </a:rPr>
              <a:t>광주</a:t>
            </a:r>
            <a:r>
              <a:rPr lang="en-US" altLang="ko-KR" sz="4000" b="1" dirty="0" smtClean="0">
                <a:solidFill>
                  <a:schemeClr val="bg1"/>
                </a:solidFill>
                <a:latin typeface="+mj-lt"/>
                <a:ea typeface="a타이틀고딕1" panose="02020600000000000000" pitchFamily="18" charset="-127"/>
              </a:rPr>
              <a:t>, 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  <a:ea typeface="a타이틀고딕1" panose="02020600000000000000" pitchFamily="18" charset="-127"/>
              </a:rPr>
              <a:t>한국신학대학</a:t>
            </a:r>
            <a:r>
              <a:rPr lang="en-US" altLang="ko-KR" sz="4000" b="1" dirty="0" smtClean="0">
                <a:solidFill>
                  <a:schemeClr val="bg1"/>
                </a:solidFill>
                <a:latin typeface="+mj-lt"/>
                <a:ea typeface="a타이틀고딕1" panose="02020600000000000000" pitchFamily="18" charset="-127"/>
              </a:rPr>
              <a:t>, 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  <a:ea typeface="a타이틀고딕1" panose="02020600000000000000" pitchFamily="18" charset="-127"/>
              </a:rPr>
              <a:t>또 하나의 문화</a:t>
            </a:r>
            <a:r>
              <a:rPr lang="en-US" altLang="ko-KR" sz="4000" dirty="0" smtClean="0">
                <a:solidFill>
                  <a:schemeClr val="bg1"/>
                </a:solidFill>
                <a:latin typeface="+mj-lt"/>
                <a:ea typeface="a타이틀고딕1" panose="02020600000000000000" pitchFamily="18" charset="-127"/>
              </a:rPr>
              <a:t>.”</a:t>
            </a:r>
          </a:p>
          <a:p>
            <a:r>
              <a:rPr lang="en-US" altLang="ko-KR" sz="4000" dirty="0" smtClean="0">
                <a:solidFill>
                  <a:schemeClr val="bg1"/>
                </a:solidFill>
                <a:latin typeface="+mj-lt"/>
                <a:ea typeface="a타이틀고딕1" panose="02020600000000000000" pitchFamily="18" charset="-127"/>
              </a:rPr>
              <a:t>		 </a:t>
            </a:r>
            <a:r>
              <a:rPr lang="ko-KR" altLang="en-US" sz="2000" dirty="0" smtClean="0">
                <a:solidFill>
                  <a:schemeClr val="bg1"/>
                </a:solidFill>
                <a:latin typeface="+mj-lt"/>
                <a:ea typeface="a타이틀고딕1" panose="02020600000000000000" pitchFamily="18" charset="-127"/>
              </a:rPr>
              <a:t>시대 의식  </a:t>
            </a:r>
            <a:r>
              <a:rPr lang="en-US" altLang="ko-KR" sz="2000" dirty="0" smtClean="0">
                <a:solidFill>
                  <a:schemeClr val="bg1"/>
                </a:solidFill>
                <a:latin typeface="+mj-lt"/>
                <a:ea typeface="a타이틀고딕1" panose="02020600000000000000" pitchFamily="18" charset="-127"/>
              </a:rPr>
              <a:t>			</a:t>
            </a:r>
            <a:r>
              <a:rPr lang="ko-KR" altLang="en-US" sz="2000" dirty="0" smtClean="0">
                <a:solidFill>
                  <a:schemeClr val="bg1"/>
                </a:solidFill>
                <a:latin typeface="+mj-lt"/>
                <a:ea typeface="a타이틀고딕1" panose="02020600000000000000" pitchFamily="18" charset="-127"/>
              </a:rPr>
              <a:t>민중과 민족 </a:t>
            </a:r>
            <a:r>
              <a:rPr lang="en-US" altLang="ko-KR" sz="2000" dirty="0" smtClean="0">
                <a:solidFill>
                  <a:schemeClr val="bg1"/>
                </a:solidFill>
                <a:latin typeface="+mj-lt"/>
                <a:ea typeface="a타이틀고딕1" panose="02020600000000000000" pitchFamily="18" charset="-127"/>
              </a:rPr>
              <a:t>			</a:t>
            </a:r>
            <a:r>
              <a:rPr lang="ko-KR" altLang="en-US" sz="2000" dirty="0" smtClean="0">
                <a:solidFill>
                  <a:schemeClr val="bg1"/>
                </a:solidFill>
                <a:latin typeface="+mj-lt"/>
                <a:ea typeface="a타이틀고딕1" panose="02020600000000000000" pitchFamily="18" charset="-127"/>
              </a:rPr>
              <a:t>민중에 대한 페미니스트적 구체성</a:t>
            </a:r>
            <a:r>
              <a:rPr lang="en-US" altLang="ko-KR" sz="2000" dirty="0" smtClean="0">
                <a:solidFill>
                  <a:schemeClr val="bg1"/>
                </a:solidFill>
                <a:latin typeface="+mj-lt"/>
                <a:ea typeface="a타이틀고딕1" panose="02020600000000000000" pitchFamily="18" charset="-127"/>
              </a:rPr>
              <a:t>      </a:t>
            </a:r>
            <a:endParaRPr lang="en-US" altLang="ko-KR" sz="2000" dirty="0">
              <a:solidFill>
                <a:schemeClr val="bg1"/>
              </a:solidFill>
              <a:latin typeface="+mj-lt"/>
              <a:ea typeface="a타이틀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46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고정희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광주와 </a:t>
            </a:r>
            <a:r>
              <a:rPr lang="ko-KR" altLang="en-US" dirty="0" err="1" smtClean="0"/>
              <a:t>시대의식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363831"/>
            <a:ext cx="10641724" cy="3516707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1970,	</a:t>
            </a:r>
            <a:r>
              <a:rPr lang="ko-KR" altLang="en-US" dirty="0" smtClean="0"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광주 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YWCA(Young Women’s Christian </a:t>
            </a:r>
            <a:r>
              <a:rPr lang="en-US" altLang="ko-KR" dirty="0" smtClean="0"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Association)</a:t>
            </a:r>
          </a:p>
          <a:p>
            <a:endParaRPr lang="en-US" altLang="ko-KR" dirty="0">
              <a:latin typeface="a타이틀고딕1" panose="02020600000000000000" pitchFamily="18" charset="-127"/>
              <a:ea typeface="a타이틀고딕1" panose="02020600000000000000" pitchFamily="18" charset="-127"/>
              <a:cs typeface="Times New Roman" panose="02020603050405020304" pitchFamily="18" charset="0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1975 ~	-</a:t>
            </a:r>
          </a:p>
          <a:p>
            <a:endParaRPr lang="en-US" altLang="ko-KR" dirty="0">
              <a:latin typeface="a타이틀고딕1" panose="02020600000000000000" pitchFamily="18" charset="-127"/>
              <a:ea typeface="a타이틀고딕1" panose="02020600000000000000" pitchFamily="18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1979</a:t>
            </a:r>
            <a:r>
              <a:rPr lang="en-US" altLang="ko-KR" dirty="0" smtClean="0"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,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	</a:t>
            </a:r>
            <a:r>
              <a:rPr lang="ko-KR" altLang="en-US" dirty="0"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동</a:t>
            </a:r>
            <a:r>
              <a:rPr lang="ko-KR" altLang="en-US" dirty="0" smtClean="0"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인 모임 </a:t>
            </a:r>
            <a:r>
              <a:rPr lang="en-US" altLang="ko-KR" dirty="0" smtClean="0"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[</a:t>
            </a:r>
            <a:r>
              <a:rPr lang="ko-KR" altLang="en-US" dirty="0" err="1"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목요시</a:t>
            </a:r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US" altLang="ko-KR" dirty="0" smtClean="0"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		</a:t>
            </a:r>
            <a:r>
              <a:rPr lang="en-US" altLang="ko-KR" dirty="0" smtClean="0"/>
              <a:t>《</a:t>
            </a:r>
            <a:r>
              <a:rPr lang="ko-KR" altLang="en-US" dirty="0"/>
              <a:t>누가 홀로 </a:t>
            </a:r>
            <a:r>
              <a:rPr lang="ko-KR" altLang="en-US" dirty="0" err="1"/>
              <a:t>술틀을</a:t>
            </a:r>
            <a:r>
              <a:rPr lang="ko-KR" altLang="en-US" dirty="0"/>
              <a:t> 밟고 있는가</a:t>
            </a:r>
            <a:r>
              <a:rPr lang="en-US" altLang="ko-KR" dirty="0" smtClean="0"/>
              <a:t>》</a:t>
            </a:r>
          </a:p>
          <a:p>
            <a:endParaRPr lang="en-US" altLang="ko-KR" dirty="0">
              <a:latin typeface="a타이틀고딕1" panose="02020600000000000000" pitchFamily="18" charset="-127"/>
              <a:ea typeface="a타이틀고딕1" panose="02020600000000000000" pitchFamily="18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1980,	</a:t>
            </a:r>
            <a:r>
              <a:rPr lang="ko-KR" altLang="en-US" dirty="0" smtClean="0"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광주항쟁</a:t>
            </a:r>
            <a:endParaRPr lang="en-US" altLang="ko-KR" dirty="0" smtClean="0">
              <a:latin typeface="a타이틀고딕1" panose="02020600000000000000" pitchFamily="18" charset="-127"/>
              <a:ea typeface="a타이틀고딕1" panose="02020600000000000000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양쪽 대괄호 5">
            <a:extLst>
              <a:ext uri="{FF2B5EF4-FFF2-40B4-BE49-F238E27FC236}">
                <a16:creationId xmlns:a16="http://schemas.microsoft.com/office/drawing/2014/main" id="{FEDDB896-E880-490E-B5AF-7B67ACC7141C}"/>
              </a:ext>
            </a:extLst>
          </p:cNvPr>
          <p:cNvSpPr/>
          <p:nvPr/>
        </p:nvSpPr>
        <p:spPr>
          <a:xfrm>
            <a:off x="1192924" y="4312942"/>
            <a:ext cx="10820399" cy="2545058"/>
          </a:xfrm>
          <a:prstGeom prst="bracketPair">
            <a:avLst>
              <a:gd name="adj" fmla="val 29359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4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고정희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광주와 </a:t>
            </a:r>
            <a:r>
              <a:rPr lang="ko-KR" altLang="en-US" dirty="0" err="1" smtClean="0"/>
              <a:t>시대의식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7B78EC-3AF5-44A3-9C17-1731D2551E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대괄호 5">
            <a:extLst>
              <a:ext uri="{FF2B5EF4-FFF2-40B4-BE49-F238E27FC236}">
                <a16:creationId xmlns:a16="http://schemas.microsoft.com/office/drawing/2014/main" id="{FEDDB896-E880-490E-B5AF-7B67ACC7141C}"/>
              </a:ext>
            </a:extLst>
          </p:cNvPr>
          <p:cNvSpPr/>
          <p:nvPr/>
        </p:nvSpPr>
        <p:spPr>
          <a:xfrm>
            <a:off x="1111468" y="2475186"/>
            <a:ext cx="10820399" cy="3137338"/>
          </a:xfrm>
          <a:prstGeom prst="bracketPair">
            <a:avLst>
              <a:gd name="adj" fmla="val 29359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71600" y="3131334"/>
            <a:ext cx="1030013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bg1"/>
                </a:solidFill>
              </a:rPr>
              <a:t>“ 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한 편의 시가 민족을 구원할 수 있는가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? 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아니다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한 편의 시가 인간의 영혼을 구원할 수 있는가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? 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아니다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시인은 그런 존재가 아니므로 우리는 그렇게 믿지는 않는다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그러나 역사 속에 처한 인간의 현재를 조명하는데 있어서 시는 여타의 문학 언어보다 강한 </a:t>
            </a:r>
            <a:r>
              <a:rPr lang="ko-KR" altLang="en-US" sz="2000" dirty="0" err="1" smtClean="0">
                <a:solidFill>
                  <a:schemeClr val="bg1"/>
                </a:solidFill>
                <a:latin typeface="+mn-ea"/>
              </a:rPr>
              <a:t>명징성을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 가지고 있다고 우리는 믿는다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그러므로 시가 민족이나 우리의 영혼을 구원하는 것이 아니라 할지라도 단 한줄기의 가느다란 각성의 빗줄기가 될 수 있다는 희망에서 우리는 우리의 시를 세우고자 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.”</a:t>
            </a:r>
          </a:p>
          <a:p>
            <a:pPr algn="r"/>
            <a:endParaRPr lang="en-US" altLang="ko-KR" sz="2000" dirty="0" smtClean="0">
              <a:solidFill>
                <a:schemeClr val="bg1"/>
              </a:solidFill>
            </a:endParaRPr>
          </a:p>
          <a:p>
            <a:pPr algn="r"/>
            <a:r>
              <a:rPr lang="en-US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   </a:t>
            </a:r>
            <a:r>
              <a:rPr lang="en-US" altLang="ko-KR" sz="14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-</a:t>
            </a:r>
            <a:r>
              <a:rPr lang="ko-KR" altLang="en-US" sz="1400" dirty="0" err="1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목요시집</a:t>
            </a:r>
            <a:r>
              <a:rPr lang="ko-KR" altLang="en-US" sz="14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3</a:t>
            </a:r>
            <a:r>
              <a:rPr lang="ko-KR" altLang="en-US" sz="14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집 머리말      </a:t>
            </a:r>
            <a:endParaRPr lang="en-US" altLang="ko-KR" sz="1400" dirty="0">
              <a:solidFill>
                <a:schemeClr val="bg1"/>
              </a:solidFill>
              <a:latin typeface="a타이틀고딕1" panose="02020600000000000000" pitchFamily="18" charset="-127"/>
              <a:ea typeface="a타이틀고딕1" panose="02020600000000000000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39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고정희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한국신학대학과 민중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371600" y="2363832"/>
            <a:ext cx="10641724" cy="2807258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1970,	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광주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YWCA(Young Women’s Christian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Association)</a:t>
            </a:r>
          </a:p>
          <a:p>
            <a:endParaRPr lang="en-US" altLang="ko-KR" dirty="0">
              <a:latin typeface="a타이틀고딕1" panose="02020600000000000000" pitchFamily="18" charset="-127"/>
              <a:ea typeface="a타이틀고딕1" panose="02020600000000000000" pitchFamily="18" charset="-127"/>
              <a:cs typeface="Times New Roman" panose="02020603050405020304" pitchFamily="18" charset="0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1975,	</a:t>
            </a:r>
            <a:r>
              <a:rPr lang="ko-KR" altLang="en-US" b="1" dirty="0" smtClean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한국신학대학 입학</a:t>
            </a:r>
            <a:endParaRPr lang="en-US" altLang="ko-KR" b="1" dirty="0" smtClean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dirty="0">
              <a:latin typeface="a타이틀고딕1" panose="02020600000000000000" pitchFamily="18" charset="-127"/>
              <a:ea typeface="a타이틀고딕1" panose="02020600000000000000" pitchFamily="18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1979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,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	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동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인 모임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[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목요시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		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누가 홀로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술틀을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밟고 있는가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394055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고정희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한국신학대학과 민중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655380" y="1729472"/>
            <a:ext cx="406750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제단 위에 선 스승의 오른손에는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시퍼런 면도칼이 번쩍이고 있었지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그는 준엄하게 입을 열었다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사랑하는 임마누엘 형제들이여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이제 우리는 우리들 자신에게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냉정한 질문을 던져야 합니다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이쪽을 보십시오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학문의 자유와 양심을 상징하는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여러분의 校旗가 여기 서 있습니다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en-US" altLang="ko-KR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36</a:t>
            </a:r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년 전에 세워진 이 깃발</a:t>
            </a:r>
            <a:r>
              <a:rPr lang="en-US" altLang="ko-KR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</a:p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평화스러운 듯 서 있는 이 깃발</a:t>
            </a:r>
            <a:r>
              <a:rPr lang="en-US" altLang="ko-KR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</a:t>
            </a:r>
          </a:p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이것은 현상에 불과합니다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en-US" altLang="ko-KR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(</a:t>
            </a:r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중략</a:t>
            </a:r>
            <a:r>
              <a:rPr lang="en-US" altLang="ko-KR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006662" y="1729472"/>
            <a:ext cx="6185337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우리의 심장은 벌레의 집이 되었고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우리의 몸은 사탄의 자궁이 되었으며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우리의 지붕은 악마의 城이 되었습니다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우리는 모두 </a:t>
            </a:r>
            <a:r>
              <a:rPr lang="ko-KR" altLang="en-US" sz="2000" dirty="0" err="1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모두</a:t>
            </a:r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ko-KR" altLang="en-US" sz="2000" dirty="0" err="1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비겁해졌습니다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그 상징으로 우리 기를 찢겠습니다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우리의 양심이 회복되는 날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우리의 학문이 제 몫을 하는 날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우리의 깃발도 아물게 될 것입니다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그때까지 각자의 거울로 삼으십시오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스승의 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오른손이 번쩍 들렸다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. </a:t>
            </a:r>
          </a:p>
          <a:p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그는 교기를 깊숙이 찢었지 </a:t>
            </a:r>
            <a:endParaRPr lang="en-US" altLang="ko-KR" sz="20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아아 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36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년 동안 온전했던 깃발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</a:p>
          <a:p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‘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임마누엘’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(‘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하나님이 나와 함께 </a:t>
            </a:r>
            <a:r>
              <a:rPr lang="ko-KR" altLang="en-US" sz="20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하시다’의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뜻</a:t>
            </a:r>
            <a:r>
              <a:rPr lang="en-US" altLang="ko-KR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)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이라 </a:t>
            </a:r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쓰인 </a:t>
            </a:r>
            <a:r>
              <a:rPr lang="ko-KR" altLang="en-US" sz="20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히브리 글자가 삼팔선처럼 </a:t>
            </a:r>
            <a:r>
              <a:rPr lang="ko-KR" altLang="en-US" sz="20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분절되었다</a:t>
            </a:r>
            <a:endParaRPr lang="en-US" altLang="ko-KR" sz="2000" dirty="0" smtClean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endParaRPr lang="en-US" altLang="ko-KR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pPr algn="r"/>
            <a:r>
              <a:rPr lang="en-US" altLang="ko-KR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-</a:t>
            </a:r>
            <a:r>
              <a:rPr lang="ko-KR" altLang="en-US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化肉祭別詞</a:t>
            </a:r>
            <a:r>
              <a:rPr lang="en-US" altLang="ko-KR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․</a:t>
            </a:r>
            <a:r>
              <a:rPr lang="en-US" altLang="ko-KR" sz="14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6-</a:t>
            </a:r>
            <a:r>
              <a:rPr lang="ko-KR" altLang="en-US" sz="1400" dirty="0" smtClean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旗를 </a:t>
            </a:r>
            <a:r>
              <a:rPr lang="ko-KR" altLang="en-US" sz="14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찢으시다</a:t>
            </a:r>
            <a:r>
              <a:rPr lang="ko-KR" altLang="en-US" sz="14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중에서</a:t>
            </a:r>
          </a:p>
        </p:txBody>
      </p:sp>
    </p:spTree>
    <p:extLst>
      <p:ext uri="{BB962C8B-B14F-4D97-AF65-F5344CB8AC3E}">
        <p14:creationId xmlns:p14="http://schemas.microsoft.com/office/powerpoint/2010/main" val="380326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고정희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한국신학대학과 민중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7B78EC-3AF5-44A3-9C17-1731D2551E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대괄호 5">
            <a:extLst>
              <a:ext uri="{FF2B5EF4-FFF2-40B4-BE49-F238E27FC236}">
                <a16:creationId xmlns:a16="http://schemas.microsoft.com/office/drawing/2014/main" id="{FEDDB896-E880-490E-B5AF-7B67ACC7141C}"/>
              </a:ext>
            </a:extLst>
          </p:cNvPr>
          <p:cNvSpPr/>
          <p:nvPr/>
        </p:nvSpPr>
        <p:spPr>
          <a:xfrm>
            <a:off x="2648607" y="2857500"/>
            <a:ext cx="7520152" cy="1982514"/>
          </a:xfrm>
          <a:prstGeom prst="bracketPair">
            <a:avLst>
              <a:gd name="adj" fmla="val 29359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133396" y="3429000"/>
            <a:ext cx="65505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“ </a:t>
            </a:r>
            <a:r>
              <a:rPr lang="ko-KR" altLang="en-US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자기 </a:t>
            </a:r>
            <a:r>
              <a:rPr lang="ko-KR" altLang="en-US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옆에 있는 사람들의 고통과 죄를 두 어깨에 무겁게 </a:t>
            </a:r>
            <a:r>
              <a:rPr lang="ko-KR" altLang="en-US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지고 죽음의 </a:t>
            </a:r>
            <a:r>
              <a:rPr lang="ko-KR" altLang="en-US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골짜기에 오른 </a:t>
            </a:r>
            <a:r>
              <a:rPr lang="ko-KR" altLang="en-US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사람이 민중의 예수</a:t>
            </a:r>
            <a:r>
              <a:rPr lang="en-US" altLang="ko-KR" sz="2000" dirty="0" smtClean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“</a:t>
            </a:r>
          </a:p>
          <a:p>
            <a:endParaRPr lang="en-US" altLang="ko-KR" sz="2000" dirty="0">
              <a:solidFill>
                <a:schemeClr val="bg1"/>
              </a:solidFill>
              <a:latin typeface="a타이틀고딕1" panose="02020600000000000000" pitchFamily="18" charset="-127"/>
              <a:ea typeface="a타이틀고딕1" panose="02020600000000000000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en-US" altLang="ko-KR" sz="20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		</a:t>
            </a:r>
            <a:r>
              <a:rPr lang="en-US" altLang="ko-KR" sz="14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- </a:t>
            </a:r>
            <a:r>
              <a:rPr lang="ko-KR" altLang="en-US" sz="1400" dirty="0"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Times New Roman" panose="02020603050405020304" pitchFamily="18" charset="0"/>
              </a:rPr>
              <a:t>예수와 민중과 사랑 그리고 詩</a:t>
            </a:r>
            <a:endParaRPr lang="en-US" altLang="ko-KR" sz="1400" dirty="0">
              <a:solidFill>
                <a:schemeClr val="bg1"/>
              </a:solidFill>
              <a:latin typeface="a타이틀고딕1" panose="02020600000000000000" pitchFamily="18" charset="-127"/>
              <a:ea typeface="a타이틀고딕1" panose="02020600000000000000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9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사용자 지정 4">
      <a:majorFont>
        <a:latin typeface="a타이틀고딕5"/>
        <a:ea typeface="a타이틀고딕5"/>
        <a:cs typeface=""/>
      </a:majorFont>
      <a:minorFont>
        <a:latin typeface="a타이틀고딕1"/>
        <a:ea typeface="a타이틀고딕1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966</TotalTime>
  <Words>2320</Words>
  <Application>Microsoft Office PowerPoint</Application>
  <PresentationFormat>와이드스크린</PresentationFormat>
  <Paragraphs>520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a타이틀고딕1</vt:lpstr>
      <vt:lpstr>a타이틀고딕5</vt:lpstr>
      <vt:lpstr>Franklin Gothic Book</vt:lpstr>
      <vt:lpstr>굴림</vt:lpstr>
      <vt:lpstr>Arial</vt:lpstr>
      <vt:lpstr>Times New Roman</vt:lpstr>
      <vt:lpstr>Crop</vt:lpstr>
      <vt:lpstr>한국의 여성 시인</vt:lpstr>
      <vt:lpstr>목차</vt:lpstr>
      <vt:lpstr>1. 고정희</vt:lpstr>
      <vt:lpstr>1. 고정희</vt:lpstr>
      <vt:lpstr>1.1 고정희, 광주와 시대의식</vt:lpstr>
      <vt:lpstr>1.1 고정희, 광주와 시대의식</vt:lpstr>
      <vt:lpstr>1.2 고정희, 한국신학대학과 민중</vt:lpstr>
      <vt:lpstr>1.2 고정희, 한국신학대학과 민중</vt:lpstr>
      <vt:lpstr>1.2 고정희, 한국신학대학과 민중</vt:lpstr>
      <vt:lpstr>1.2 고정희, 한국신학대학과 민중</vt:lpstr>
      <vt:lpstr>1.3 고정희, 또 하나의 문화와 여성</vt:lpstr>
      <vt:lpstr>1.3 고정희, 또 하나의 문화와 여성</vt:lpstr>
      <vt:lpstr>1.3 고정희, 또 하나의 문화와 여성</vt:lpstr>
      <vt:lpstr>1.4 고정희, 어머니 하느님</vt:lpstr>
      <vt:lpstr>1.4 고정희, 어머니 하느님</vt:lpstr>
      <vt:lpstr>최승자, 정체성</vt:lpstr>
      <vt:lpstr>2. 허수경</vt:lpstr>
      <vt:lpstr>2. 허수경, 모성의 내력</vt:lpstr>
      <vt:lpstr>2.1 허수경, 민중의 고통</vt:lpstr>
      <vt:lpstr>2.2 허수경, 사랑의 실패</vt:lpstr>
      <vt:lpstr>2.3 허수경, 세계사적 폭력</vt:lpstr>
      <vt:lpstr>허수경, 라일락</vt:lpstr>
      <vt:lpstr>3. 김언희</vt:lpstr>
      <vt:lpstr>3. 김언희</vt:lpstr>
      <vt:lpstr>3.1 김언희, 아버지의 권위</vt:lpstr>
      <vt:lpstr>3.2 김언희, 관계의 전복</vt:lpstr>
      <vt:lpstr>3.3 김언희, 해체된 육체</vt:lpstr>
      <vt:lpstr>3.4 김언희, 검은 어머니</vt:lpstr>
      <vt:lpstr>4. 진은영</vt:lpstr>
      <vt:lpstr>4. 진은영</vt:lpstr>
      <vt:lpstr>4.1 진은영, 언어</vt:lpstr>
      <vt:lpstr>4.2 진은영, 시</vt:lpstr>
      <vt:lpstr>4.3 최승자와 진은영</vt:lpstr>
      <vt:lpstr>4.3 최승자와 진은영(1)</vt:lpstr>
      <vt:lpstr>4.3 최승자와 진은영(2)</vt:lpstr>
      <vt:lpstr>진은영, 푸른색 Reminiscence</vt:lpstr>
      <vt:lpstr>참고 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한국의 여성시인</dc:title>
  <dc:creator>조 명하</dc:creator>
  <cp:lastModifiedBy>조 명하</cp:lastModifiedBy>
  <cp:revision>50</cp:revision>
  <dcterms:created xsi:type="dcterms:W3CDTF">2021-05-02T08:54:39Z</dcterms:created>
  <dcterms:modified xsi:type="dcterms:W3CDTF">2021-05-04T02:31:49Z</dcterms:modified>
</cp:coreProperties>
</file>