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_rels/presentation.xml.rels" ContentType="application/vnd.openxmlformats-package.relationships+xml"/>
  <Override PartName="/ppt/media/image57.png" ContentType="image/png"/>
  <Override PartName="/ppt/media/image56.png" ContentType="image/png"/>
  <Override PartName="/ppt/media/image55.png" ContentType="image/png"/>
  <Override PartName="/ppt/media/image20.jpeg" ContentType="image/jpe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25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31.png" ContentType="image/png"/>
  <Override PartName="/ppt/media/image68.png" ContentType="image/png"/>
  <Override PartName="/ppt/media/image66.png" ContentType="image/png"/>
  <Override PartName="/ppt/media/image79.png" ContentType="image/png"/>
  <Override PartName="/ppt/media/image67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14.png" ContentType="image/png"/>
  <Override PartName="/ppt/media/image2.png" ContentType="image/png"/>
  <Override PartName="/ppt/media/image32.png" ContentType="image/png"/>
  <Override PartName="/ppt/media/image70.png" ContentType="image/png"/>
  <Override PartName="/ppt/media/image28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84.png" ContentType="image/png"/>
  <Override PartName="/ppt/media/image7.png" ContentType="image/png"/>
  <Override PartName="/ppt/media/image3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mover o diapositivo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2000" spc="-1" strike="noStrike">
                <a:latin typeface="Arial"/>
              </a:rPr>
              <a:t>Clique para editar o formato das notas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1400" spc="-1" strike="noStrike">
                <a:latin typeface="Times New Roman"/>
              </a:rPr>
              <a:t>&lt;cabeçalho&gt;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5AAEC6E-B00F-4EBF-A6D0-ECA68FAB3188}" type="slidenum">
              <a:rPr b="0" lang="pt-PT" sz="1400" spc="-1" strike="noStrike">
                <a:latin typeface="Times New Roman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73" name="CustomShape 8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4AB0D10-40BE-41A6-B74E-1A113EF3667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76" name="CustomShape 1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8449D40-5734-4AA1-AA24-18EF7F54813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79" name="CustomShape 18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D152F77-D800-4697-8113-24F5B57749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61" name="CustomShape 59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CD9C101-FAD0-4882-8A0B-6F0B2551A72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82" name="CustomShape 14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C11148F9-A79C-4938-A4B1-AEC35F5B65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85" name="CustomShape 20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6E0C003-BE65-4ACC-B1B2-7E4B3E16DED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88" name="CustomShape 2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EE80B3E-C046-4271-B32B-F41A4A4B8B5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91" name="CustomShape 36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D8AA6D1-D6C2-446F-AF68-F0284D35ED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94" name="CustomShape 16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50B25BA-710F-4DD9-B17D-DC5BEBF2F41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97" name="CustomShape 24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7877BE5-F237-44F7-AC8A-422F4552954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00" name="CustomShape 26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6FCF185-C34C-4F10-ABD6-F1394EDD106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03" name="CustomShape 30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6090721-BAC1-407E-8E57-A3AD2E1D6CF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06" name="CustomShape 28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4B43446-B551-41C0-8222-67DA337580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09" name="CustomShape 10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C548C0E-6DC6-4F85-AA4D-81C61CEA37C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08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64" name="Google Shape;82;p46:notes 22"/>
          <p:cNvSpPr/>
          <p:nvPr/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B6DB14-256A-44DB-A024-4FE4D7327146}" type="slidenum"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12" name="CustomShape 3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5FF9019-EC90-4E3A-8435-98CF4BC2069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15" name="CustomShape 41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20F743E-C173-42F5-932F-71BDBE98708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18" name="CustomShape 4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CB4B4F68-31EA-45E6-ABAD-9446D44C35F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21" name="CustomShape 39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38DDD07-2963-4B5F-A522-B04D2BC622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24" name="CustomShape 45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CDBAD83C-3248-41D0-88EA-98F406E3AA0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27" name="CustomShape 35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016F291-88C6-4620-993F-70059DC0708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30" name="CustomShape 58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24E7CFF-B129-4B01-AF6B-BE3ED0EF4DC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33" name="CustomShape 47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1AEE85A-CB3B-4FB3-8087-C155CA3D504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36" name="CustomShape 49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B20F720-D8F6-4EC5-888B-9412F17745E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39" name="CustomShape 51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F2B2280-A2C8-4234-86C0-EFC5477DD5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4400" cy="4006080"/>
          </a:xfrm>
          <a:prstGeom prst="rect">
            <a:avLst/>
          </a:prstGeom>
          <a:ln w="0">
            <a:noFill/>
          </a:ln>
        </p:spPr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9840" cy="358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67" name="Google Shape;82;p46:notes 23"/>
          <p:cNvSpPr/>
          <p:nvPr/>
        </p:nvSpPr>
        <p:spPr>
          <a:xfrm>
            <a:off x="3884760" y="8685360"/>
            <a:ext cx="295524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FCB5483-7AE2-48F0-8839-8428CFF055DD}" type="slidenum">
              <a:rPr b="0" lang="pt-BR" sz="12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2" name="CustomShape 5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AB1E00D-CB6B-4A6A-90AD-45D0A128CB2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5" name="CustomShape 55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30E4228-75A7-45DB-B7ED-A51210947A7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48" name="CustomShape 74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0063E9D-3147-4C4D-A750-5B87A716158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1" name="CustomShape 68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454228C-5C9B-48FA-B55A-264CD8A637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4" name="CustomShape 64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0BB7F6C-3E75-405C-90D7-88DA6CEB2F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57" name="CustomShape 66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1B20290-8152-4C8C-80D7-86DAFFDFC8F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0" name="CustomShape 70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13A928B-545C-4AE5-99AB-6B2EAD571E7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3" name="CustomShape 7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7AB4A89-A51B-4BA9-A880-27DE87488E5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6" name="CustomShape 76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1BC166E-2374-4069-BBD6-C4B3E3525C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69" name="CustomShape 78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EA945F2D-24F1-42F9-83D5-651D3359A00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90D1A9A-3DB3-45C2-94CB-3C5C95F5F2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72" name="CustomShape 80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9883AEB-A79D-4B66-946E-11B4CED46B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75" name="CustomShape 8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B721106-8E05-434C-A91E-DCA26C370BE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78" name="CustomShape 84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DE9DC355-B602-4AB2-8102-14CF9423E05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81" name="CustomShape 86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991AAB4-280E-42BB-A2A0-34E7C17D3A7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84" name="CustomShape 90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34623A8-C5C6-4AC2-BF22-A009DA42E38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87" name="CustomShape 88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11CE00E1-A8D1-4CDD-BDF0-0876B767EC6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90" name="CustomShape 92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A47E361-3FE5-41FC-ABFC-129EBF6563A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7908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560" cy="359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3884760" y="8685360"/>
            <a:ext cx="296496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9527D48-FD60-4393-BD81-B7AC9E523AD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64360"/>
            <a:ext cx="12187080" cy="588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360"/>
            <a:ext cx="12187080" cy="930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7160" cy="677160"/>
          </a:xfrm>
          <a:prstGeom prst="rect">
            <a:avLst/>
          </a:prstGeom>
          <a:ln w="0">
            <a:noFill/>
          </a:ln>
        </p:spPr>
      </p:pic>
      <p:pic>
        <p:nvPicPr>
          <p:cNvPr id="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4960" cy="534960"/>
          </a:xfrm>
          <a:prstGeom prst="rect">
            <a:avLst/>
          </a:prstGeom>
          <a:ln w="0">
            <a:noFill/>
          </a:ln>
        </p:spPr>
      </p:pic>
      <p:pic>
        <p:nvPicPr>
          <p:cNvPr id="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4960" cy="5122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3"/>
          <p:cNvSpPr/>
          <p:nvPr/>
        </p:nvSpPr>
        <p:spPr>
          <a:xfrm>
            <a:off x="2088000" y="6372360"/>
            <a:ext cx="915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1111040" y="6286320"/>
            <a:ext cx="1010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9E5DC08-E2BD-4A99-B0C4-28027CB950F2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</a:t>
            </a:r>
            <a:r>
              <a:rPr b="0" lang="pt-PT" sz="4400" spc="-1" strike="noStrike">
                <a:latin typeface="Arial"/>
              </a:rPr>
              <a:t>qu</a:t>
            </a:r>
            <a:r>
              <a:rPr b="0" lang="pt-PT" sz="4400" spc="-1" strike="noStrike">
                <a:latin typeface="Arial"/>
              </a:rPr>
              <a:t>e </a:t>
            </a:r>
            <a:r>
              <a:rPr b="0" lang="pt-PT" sz="4400" spc="-1" strike="noStrike">
                <a:latin typeface="Arial"/>
              </a:rPr>
              <a:t>par</a:t>
            </a:r>
            <a:r>
              <a:rPr b="0" lang="pt-PT" sz="4400" spc="-1" strike="noStrike">
                <a:latin typeface="Arial"/>
              </a:rPr>
              <a:t>a </a:t>
            </a:r>
            <a:r>
              <a:rPr b="0" lang="pt-PT" sz="4400" spc="-1" strike="noStrike">
                <a:latin typeface="Arial"/>
              </a:rPr>
              <a:t>edi</a:t>
            </a:r>
            <a:r>
              <a:rPr b="0" lang="pt-PT" sz="4400" spc="-1" strike="noStrike">
                <a:latin typeface="Arial"/>
              </a:rPr>
              <a:t>tar </a:t>
            </a:r>
            <a:r>
              <a:rPr b="0" lang="pt-PT" sz="4400" spc="-1" strike="noStrike">
                <a:latin typeface="Arial"/>
              </a:rPr>
              <a:t>o </a:t>
            </a:r>
            <a:r>
              <a:rPr b="0" lang="pt-PT" sz="4400" spc="-1" strike="noStrike">
                <a:latin typeface="Arial"/>
              </a:rPr>
              <a:t>for</a:t>
            </a:r>
            <a:r>
              <a:rPr b="0" lang="pt-PT" sz="4400" spc="-1" strike="noStrike">
                <a:latin typeface="Arial"/>
              </a:rPr>
              <a:t>ma</a:t>
            </a:r>
            <a:r>
              <a:rPr b="0" lang="pt-PT" sz="4400" spc="-1" strike="noStrike">
                <a:latin typeface="Arial"/>
              </a:rPr>
              <a:t>to </a:t>
            </a:r>
            <a:r>
              <a:rPr b="0" lang="pt-PT" sz="4400" spc="-1" strike="noStrike">
                <a:latin typeface="Arial"/>
              </a:rPr>
              <a:t>do </a:t>
            </a:r>
            <a:r>
              <a:rPr b="0" lang="pt-PT" sz="4400" spc="-1" strike="noStrike">
                <a:latin typeface="Arial"/>
              </a:rPr>
              <a:t>títu</a:t>
            </a:r>
            <a:r>
              <a:rPr b="0" lang="pt-PT" sz="4400" spc="-1" strike="noStrike">
                <a:latin typeface="Arial"/>
              </a:rPr>
              <a:t>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264360"/>
            <a:ext cx="12187080" cy="588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360"/>
            <a:ext cx="12187080" cy="930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7160" cy="677160"/>
          </a:xfrm>
          <a:prstGeom prst="rect">
            <a:avLst/>
          </a:prstGeom>
          <a:ln w="0">
            <a:noFill/>
          </a:ln>
        </p:spPr>
      </p:pic>
      <p:pic>
        <p:nvPicPr>
          <p:cNvPr id="4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4960" cy="534960"/>
          </a:xfrm>
          <a:prstGeom prst="rect">
            <a:avLst/>
          </a:prstGeom>
          <a:ln w="0">
            <a:noFill/>
          </a:ln>
        </p:spPr>
      </p:pic>
      <p:pic>
        <p:nvPicPr>
          <p:cNvPr id="4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4960" cy="51228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2088000" y="6372360"/>
            <a:ext cx="915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11040" y="6286320"/>
            <a:ext cx="1010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1701CD45-EB13-42C2-95D0-EE7C8F21F16A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</a:t>
            </a:r>
            <a:r>
              <a:rPr b="0" lang="pt-PT" sz="4400" spc="-1" strike="noStrike">
                <a:latin typeface="Arial"/>
              </a:rPr>
              <a:t>e </a:t>
            </a:r>
            <a:r>
              <a:rPr b="0" lang="pt-PT" sz="4400" spc="-1" strike="noStrike">
                <a:latin typeface="Arial"/>
              </a:rPr>
              <a:t>para </a:t>
            </a:r>
            <a:r>
              <a:rPr b="0" lang="pt-PT" sz="4400" spc="-1" strike="noStrike">
                <a:latin typeface="Arial"/>
              </a:rPr>
              <a:t>editar </a:t>
            </a:r>
            <a:r>
              <a:rPr b="0" lang="pt-PT" sz="4400" spc="-1" strike="noStrike">
                <a:latin typeface="Arial"/>
              </a:rPr>
              <a:t>o </a:t>
            </a:r>
            <a:r>
              <a:rPr b="0" lang="pt-PT" sz="4400" spc="-1" strike="noStrike">
                <a:latin typeface="Arial"/>
              </a:rPr>
              <a:t>forma</a:t>
            </a:r>
            <a:r>
              <a:rPr b="0" lang="pt-PT" sz="4400" spc="-1" strike="noStrike">
                <a:latin typeface="Arial"/>
              </a:rPr>
              <a:t>to do </a:t>
            </a:r>
            <a:r>
              <a:rPr b="0" lang="pt-PT" sz="4400" spc="-1" strike="noStrike">
                <a:latin typeface="Arial"/>
              </a:rPr>
              <a:t>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264360"/>
            <a:ext cx="12187080" cy="588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360"/>
            <a:ext cx="12187080" cy="930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7160" cy="677160"/>
          </a:xfrm>
          <a:prstGeom prst="rect">
            <a:avLst/>
          </a:prstGeom>
          <a:ln w="0">
            <a:noFill/>
          </a:ln>
        </p:spPr>
      </p:pic>
      <p:pic>
        <p:nvPicPr>
          <p:cNvPr id="9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4960" cy="534960"/>
          </a:xfrm>
          <a:prstGeom prst="rect">
            <a:avLst/>
          </a:prstGeom>
          <a:ln w="0">
            <a:noFill/>
          </a:ln>
        </p:spPr>
      </p:pic>
      <p:pic>
        <p:nvPicPr>
          <p:cNvPr id="9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4960" cy="51228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088000" y="6372360"/>
            <a:ext cx="915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111040" y="6286320"/>
            <a:ext cx="1010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D670D7A4-0762-4F34-AFB5-44CCF8F6D9C6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</a:t>
            </a:r>
            <a:r>
              <a:rPr b="0" lang="pt-PT" sz="4400" spc="-1" strike="noStrike">
                <a:latin typeface="Arial"/>
              </a:rPr>
              <a:t>para </a:t>
            </a:r>
            <a:r>
              <a:rPr b="0" lang="pt-PT" sz="4400" spc="-1" strike="noStrike">
                <a:latin typeface="Arial"/>
              </a:rPr>
              <a:t>editar o </a:t>
            </a:r>
            <a:r>
              <a:rPr b="0" lang="pt-PT" sz="4400" spc="-1" strike="noStrike">
                <a:latin typeface="Arial"/>
              </a:rPr>
              <a:t>formato </a:t>
            </a:r>
            <a:r>
              <a:rPr b="0" lang="pt-PT" sz="4400" spc="-1" strike="noStrike">
                <a:latin typeface="Arial"/>
              </a:rPr>
              <a:t>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6264360"/>
            <a:ext cx="12187080" cy="588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360"/>
            <a:ext cx="12187080" cy="930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7160" cy="67716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4960" cy="53496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4960" cy="51228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088000" y="6372360"/>
            <a:ext cx="9150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111040" y="6286320"/>
            <a:ext cx="10105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9649B56-657D-4C62-BCB0-F208577A5036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jpe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image" Target="../media/image64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7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7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7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7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0" y="0"/>
            <a:ext cx="12187080" cy="930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2"/>
          <p:cNvSpPr/>
          <p:nvPr/>
        </p:nvSpPr>
        <p:spPr>
          <a:xfrm>
            <a:off x="0" y="6264000"/>
            <a:ext cx="12187080" cy="58896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8" name="Imagem 8" descr=""/>
          <p:cNvPicPr/>
          <p:nvPr/>
        </p:nvPicPr>
        <p:blipFill>
          <a:blip r:embed="rId1"/>
          <a:stretch/>
        </p:blipFill>
        <p:spPr>
          <a:xfrm>
            <a:off x="7236000" y="5040000"/>
            <a:ext cx="2147400" cy="57096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3"/>
          <p:cNvSpPr/>
          <p:nvPr/>
        </p:nvSpPr>
        <p:spPr>
          <a:xfrm>
            <a:off x="1572480" y="2088000"/>
            <a:ext cx="91504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8000" spc="-1" strike="noStrike">
                <a:solidFill>
                  <a:srgbClr val="000000"/>
                </a:solidFill>
                <a:latin typeface="Arial"/>
                <a:ea typeface="Arial"/>
              </a:rPr>
              <a:t>ChonIDE Project</a:t>
            </a:r>
            <a:endParaRPr b="0" lang="pt-PT" sz="80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340000" y="263520"/>
            <a:ext cx="964296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39840" algn="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bdd7ee"/>
                </a:solidFill>
                <a:latin typeface="Arial"/>
                <a:ea typeface="DejaVu Sans"/>
              </a:rPr>
              <a:t>Cognitive Hardware on Network Research Group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2556000" y="3810240"/>
            <a:ext cx="8563680" cy="28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</a:pPr>
            <a:r>
              <a:rPr b="0" lang="pt-BR" sz="1000" spc="-1" strike="noStrike">
                <a:solidFill>
                  <a:srgbClr val="000000"/>
                </a:solidFill>
                <a:latin typeface="Verdana"/>
                <a:ea typeface="Verdana"/>
              </a:rPr>
              <a:t>1. Centro Federal de Educação Tecnológica (CEFET/RJ) - 2. Universidade Federal Fluminense (UFF), Brasil 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92" name="CustomShape 6"/>
          <p:cNvSpPr/>
          <p:nvPr/>
        </p:nvSpPr>
        <p:spPr>
          <a:xfrm>
            <a:off x="3528000" y="3389400"/>
            <a:ext cx="53020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CHON Group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1,2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3240000" y="6408000"/>
            <a:ext cx="553320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dd7ee"/>
                </a:solidFill>
                <a:latin typeface="Arial"/>
                <a:ea typeface="DejaVu Sans"/>
              </a:rPr>
              <a:t>14 de Setembro 2023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94" name="Google Shape;57;p13" descr=""/>
          <p:cNvPicPr/>
          <p:nvPr/>
        </p:nvPicPr>
        <p:blipFill>
          <a:blip r:embed="rId2"/>
          <a:stretch/>
        </p:blipFill>
        <p:spPr>
          <a:xfrm>
            <a:off x="4932000" y="4684680"/>
            <a:ext cx="1794960" cy="1286280"/>
          </a:xfrm>
          <a:prstGeom prst="rect">
            <a:avLst/>
          </a:prstGeom>
          <a:ln w="0">
            <a:noFill/>
          </a:ln>
        </p:spPr>
      </p:pic>
      <p:pic>
        <p:nvPicPr>
          <p:cNvPr id="195" name="Imagem 141" descr=""/>
          <p:cNvPicPr/>
          <p:nvPr/>
        </p:nvPicPr>
        <p:blipFill>
          <a:blip r:embed="rId3"/>
          <a:stretch/>
        </p:blipFill>
        <p:spPr>
          <a:xfrm>
            <a:off x="2906640" y="4936680"/>
            <a:ext cx="1506240" cy="76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m 16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-5760" y="1099440"/>
            <a:ext cx="12128760" cy="4785840"/>
          </a:xfrm>
          <a:prstGeom prst="rect">
            <a:avLst/>
          </a:prstGeom>
          <a:ln w="0">
            <a:noFill/>
          </a:ln>
        </p:spPr>
      </p:pic>
      <p:sp>
        <p:nvSpPr>
          <p:cNvPr id="240" name="Retângulo 1"/>
          <p:cNvSpPr/>
          <p:nvPr/>
        </p:nvSpPr>
        <p:spPr>
          <a:xfrm>
            <a:off x="5400" y="3296880"/>
            <a:ext cx="4208400" cy="635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Google Shape;95;p 15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Agent Programming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agem 17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-5760" y="1099440"/>
            <a:ext cx="12128760" cy="4785840"/>
          </a:xfrm>
          <a:prstGeom prst="rect">
            <a:avLst/>
          </a:prstGeom>
          <a:ln w="0">
            <a:noFill/>
          </a:ln>
        </p:spPr>
      </p:pic>
      <p:sp>
        <p:nvSpPr>
          <p:cNvPr id="243" name="Retângulo 4"/>
          <p:cNvSpPr/>
          <p:nvPr/>
        </p:nvSpPr>
        <p:spPr>
          <a:xfrm>
            <a:off x="5253120" y="2462760"/>
            <a:ext cx="6695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Google Shape;95;p 20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IDE Coder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m 18" descr="Interface gráfica do usuário, Texto&#10;&#10;Descrição gerada automaticamente"/>
          <p:cNvPicPr/>
          <p:nvPr/>
        </p:nvPicPr>
        <p:blipFill>
          <a:blip r:embed="rId1"/>
          <a:stretch/>
        </p:blipFill>
        <p:spPr>
          <a:xfrm>
            <a:off x="-24840" y="1112400"/>
            <a:ext cx="12194640" cy="4758480"/>
          </a:xfrm>
          <a:prstGeom prst="rect">
            <a:avLst/>
          </a:prstGeom>
          <a:ln w="0">
            <a:noFill/>
          </a:ln>
        </p:spPr>
      </p:pic>
      <p:sp>
        <p:nvSpPr>
          <p:cNvPr id="246" name="Retângulo 3"/>
          <p:cNvSpPr/>
          <p:nvPr/>
        </p:nvSpPr>
        <p:spPr>
          <a:xfrm>
            <a:off x="5476320" y="2426760"/>
            <a:ext cx="1677960" cy="1411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7" name="Imagem 19" descr="Ícone&#10;&#10;Descrição gerada automaticamente"/>
          <p:cNvPicPr/>
          <p:nvPr/>
        </p:nvPicPr>
        <p:blipFill>
          <a:blip r:embed="rId2"/>
          <a:stretch/>
        </p:blipFill>
        <p:spPr>
          <a:xfrm rot="10800000">
            <a:off x="5688360" y="350640"/>
            <a:ext cx="1136520" cy="1797120"/>
          </a:xfrm>
          <a:prstGeom prst="rect">
            <a:avLst/>
          </a:prstGeom>
          <a:ln w="0">
            <a:noFill/>
          </a:ln>
        </p:spPr>
      </p:pic>
      <p:sp>
        <p:nvSpPr>
          <p:cNvPr id="248" name="Google Shape;95;p 21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Agents Type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m 21" descr="Texto&#10;&#10;Descrição gerada automaticamente"/>
          <p:cNvPicPr/>
          <p:nvPr/>
        </p:nvPicPr>
        <p:blipFill>
          <a:blip r:embed="rId1"/>
          <a:srcRect l="38" t="0" r="0" b="62340"/>
          <a:stretch/>
        </p:blipFill>
        <p:spPr>
          <a:xfrm>
            <a:off x="-1080" y="1099440"/>
            <a:ext cx="12124080" cy="1797840"/>
          </a:xfrm>
          <a:prstGeom prst="rect">
            <a:avLst/>
          </a:prstGeom>
          <a:ln w="0">
            <a:noFill/>
          </a:ln>
        </p:spPr>
      </p:pic>
      <p:pic>
        <p:nvPicPr>
          <p:cNvPr id="250" name="Imagem 22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7641000" y="1627200"/>
            <a:ext cx="1136520" cy="1797120"/>
          </a:xfrm>
          <a:prstGeom prst="rect">
            <a:avLst/>
          </a:prstGeom>
          <a:ln w="0">
            <a:noFill/>
          </a:ln>
        </p:spPr>
      </p:pic>
      <p:pic>
        <p:nvPicPr>
          <p:cNvPr id="251" name="Imagem 23" descr=""/>
          <p:cNvPicPr/>
          <p:nvPr/>
        </p:nvPicPr>
        <p:blipFill>
          <a:blip r:embed="rId3"/>
          <a:stretch/>
        </p:blipFill>
        <p:spPr>
          <a:xfrm>
            <a:off x="224280" y="4008240"/>
            <a:ext cx="11668680" cy="1656360"/>
          </a:xfrm>
          <a:prstGeom prst="rect">
            <a:avLst/>
          </a:prstGeom>
          <a:ln w="0">
            <a:noFill/>
          </a:ln>
        </p:spPr>
      </p:pic>
      <p:sp>
        <p:nvSpPr>
          <p:cNvPr id="252" name="Google Shape;95;p 31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Running a Multiagent System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m 24" descr="Texto&#10;&#10;Descrição gerada automaticamente"/>
          <p:cNvPicPr/>
          <p:nvPr/>
        </p:nvPicPr>
        <p:blipFill>
          <a:blip r:embed="rId1"/>
          <a:srcRect l="38" t="0" r="0" b="62340"/>
          <a:stretch/>
        </p:blipFill>
        <p:spPr>
          <a:xfrm>
            <a:off x="-1080" y="1099440"/>
            <a:ext cx="12124080" cy="1797840"/>
          </a:xfrm>
          <a:prstGeom prst="rect">
            <a:avLst/>
          </a:prstGeom>
          <a:ln w="0">
            <a:noFill/>
          </a:ln>
        </p:spPr>
      </p:pic>
      <p:pic>
        <p:nvPicPr>
          <p:cNvPr id="254" name="Imagem 25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10846800" y="1627200"/>
            <a:ext cx="1136520" cy="1797120"/>
          </a:xfrm>
          <a:prstGeom prst="rect">
            <a:avLst/>
          </a:prstGeom>
          <a:ln w="0">
            <a:noFill/>
          </a:ln>
        </p:spPr>
      </p:pic>
      <p:pic>
        <p:nvPicPr>
          <p:cNvPr id="255" name="Imagem 26" descr="Texto&#10;&#10;Descrição gerada automaticamente"/>
          <p:cNvPicPr/>
          <p:nvPr/>
        </p:nvPicPr>
        <p:blipFill>
          <a:blip r:embed="rId3"/>
          <a:stretch/>
        </p:blipFill>
        <p:spPr>
          <a:xfrm>
            <a:off x="123480" y="3418200"/>
            <a:ext cx="11884320" cy="1557000"/>
          </a:xfrm>
          <a:prstGeom prst="rect">
            <a:avLst/>
          </a:prstGeom>
          <a:ln w="0">
            <a:noFill/>
          </a:ln>
        </p:spPr>
      </p:pic>
      <p:sp>
        <p:nvSpPr>
          <p:cNvPr id="256" name="Google Shape;95;p 32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Multiagent Log and Console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Imagem 27" descr="Texto&#10;&#10;Descrição gerada automaticamente"/>
          <p:cNvPicPr/>
          <p:nvPr/>
        </p:nvPicPr>
        <p:blipFill>
          <a:blip r:embed="rId1"/>
          <a:srcRect l="38" t="0" r="0" b="62340"/>
          <a:stretch/>
        </p:blipFill>
        <p:spPr>
          <a:xfrm>
            <a:off x="-1080" y="1099440"/>
            <a:ext cx="12124080" cy="1797840"/>
          </a:xfrm>
          <a:prstGeom prst="rect">
            <a:avLst/>
          </a:prstGeom>
          <a:ln w="0">
            <a:noFill/>
          </a:ln>
        </p:spPr>
      </p:pic>
      <p:pic>
        <p:nvPicPr>
          <p:cNvPr id="258" name="Imagem 28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9294120" y="1627200"/>
            <a:ext cx="1136520" cy="1797120"/>
          </a:xfrm>
          <a:prstGeom prst="rect">
            <a:avLst/>
          </a:prstGeom>
          <a:ln w="0">
            <a:noFill/>
          </a:ln>
        </p:spPr>
      </p:pic>
      <p:pic>
        <p:nvPicPr>
          <p:cNvPr id="259" name="Imagem 29" descr="Interface gráfica do usuário, Aplicativo&#10;&#10;Descrição gerada automaticamente"/>
          <p:cNvPicPr/>
          <p:nvPr/>
        </p:nvPicPr>
        <p:blipFill>
          <a:blip r:embed="rId3"/>
          <a:stretch/>
        </p:blipFill>
        <p:spPr>
          <a:xfrm>
            <a:off x="353520" y="3106080"/>
            <a:ext cx="10576080" cy="3057840"/>
          </a:xfrm>
          <a:prstGeom prst="rect">
            <a:avLst/>
          </a:prstGeom>
          <a:ln w="0">
            <a:noFill/>
          </a:ln>
        </p:spPr>
      </p:pic>
      <p:sp>
        <p:nvSpPr>
          <p:cNvPr id="260" name="Google Shape;95;p 33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Debugging a Multiagent System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Imagem 30" descr="Texto&#10;&#10;Descrição gerada automaticamente"/>
          <p:cNvPicPr/>
          <p:nvPr/>
        </p:nvPicPr>
        <p:blipFill>
          <a:blip r:embed="rId1"/>
          <a:srcRect l="38" t="0" r="0" b="62340"/>
          <a:stretch/>
        </p:blipFill>
        <p:spPr>
          <a:xfrm>
            <a:off x="-1080" y="1099440"/>
            <a:ext cx="12124080" cy="1797840"/>
          </a:xfrm>
          <a:prstGeom prst="rect">
            <a:avLst/>
          </a:prstGeom>
          <a:ln w="0">
            <a:noFill/>
          </a:ln>
        </p:spPr>
      </p:pic>
      <p:pic>
        <p:nvPicPr>
          <p:cNvPr id="262" name="Imagem 31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8158320" y="1627200"/>
            <a:ext cx="1136520" cy="1797120"/>
          </a:xfrm>
          <a:prstGeom prst="rect">
            <a:avLst/>
          </a:prstGeom>
          <a:ln w="0">
            <a:noFill/>
          </a:ln>
        </p:spPr>
      </p:pic>
      <p:pic>
        <p:nvPicPr>
          <p:cNvPr id="263" name="Imagem 32" descr="Texto&#10;&#10;Descrição gerada automaticamente"/>
          <p:cNvPicPr/>
          <p:nvPr/>
        </p:nvPicPr>
        <p:blipFill>
          <a:blip r:embed="rId3"/>
          <a:srcRect l="0" t="0" r="200" b="55015"/>
          <a:stretch/>
        </p:blipFill>
        <p:spPr>
          <a:xfrm>
            <a:off x="511920" y="4112640"/>
            <a:ext cx="11165400" cy="1440720"/>
          </a:xfrm>
          <a:prstGeom prst="rect">
            <a:avLst/>
          </a:prstGeom>
          <a:ln w="0">
            <a:noFill/>
          </a:ln>
        </p:spPr>
      </p:pic>
      <p:sp>
        <p:nvSpPr>
          <p:cNvPr id="264" name="Google Shape;95;p 34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Stopping a Multiagent System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38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Latest Version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1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Augmented Coder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68" name="CaixaDeTexto 1"/>
          <p:cNvSpPr/>
          <p:nvPr/>
        </p:nvSpPr>
        <p:spPr>
          <a:xfrm>
            <a:off x="540000" y="1322640"/>
            <a:ext cx="11328480" cy="35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Augmented Coder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Generic for AgentSpeak, Arduino C, XML, Json and Java;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Comply with Language Server Protocol (LSP);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Syntax Highlight, Code Complete and similar programmer-based functions;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Flexible Canva;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Multiple tabs. 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270" name="Retângulo 8"/>
          <p:cNvSpPr/>
          <p:nvPr/>
        </p:nvSpPr>
        <p:spPr>
          <a:xfrm>
            <a:off x="2700000" y="1204560"/>
            <a:ext cx="6695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7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Augmented Coder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57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97" name="CaixaDeTexto 17"/>
          <p:cNvSpPr/>
          <p:nvPr/>
        </p:nvSpPr>
        <p:spPr>
          <a:xfrm>
            <a:off x="540000" y="1322640"/>
            <a:ext cx="11328480" cy="49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ChonIDE 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is an IDE to support the development of Embedded MAS considering</a:t>
            </a: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: 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Reasoning layer;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Serial layer;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Firmware layer.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It enables: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to develop and program an Embedded MAS using a single IDE;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	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to embed MAS and monitor their agents' remotely.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198" name="CaixaDeTexto 18"/>
          <p:cNvSpPr/>
          <p:nvPr/>
        </p:nvSpPr>
        <p:spPr>
          <a:xfrm>
            <a:off x="306360" y="5663880"/>
            <a:ext cx="117003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SOUZA DE JESUS, V., MORI LAZARIN, N., PANTOJA, C.E., VAZ ALVES, G., RAMOS ALVES LIMA, G., VITERBO, J. (2023). An IDE to Support the Development of Embedded Multi-Agent Systems. In: Mathieu, P., Dignum, F., Novais, P., De la Prieta, F. (eds) Advances in Practical Applications of Agents, Multi-Agent Systems, and Cognitive Mimetics. The PAAMS Collection. PAAMS 2023. Lecture Notes in Computer Science(), vol 13955. Springer, Cham. https://doi.org/10.1007/978-3-031-37616-0_297.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273" name="Retângulo 5"/>
          <p:cNvSpPr/>
          <p:nvPr/>
        </p:nvSpPr>
        <p:spPr>
          <a:xfrm>
            <a:off x="2700000" y="1204560"/>
            <a:ext cx="6695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13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Augmented Coder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6120000" y="4680000"/>
            <a:ext cx="360" cy="720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"/>
          <p:cNvSpPr/>
          <p:nvPr/>
        </p:nvSpPr>
        <p:spPr>
          <a:xfrm>
            <a:off x="9540000" y="2880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"/>
          <p:cNvSpPr/>
          <p:nvPr/>
        </p:nvSpPr>
        <p:spPr>
          <a:xfrm flipH="1">
            <a:off x="1764000" y="2880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279" name="Retângulo 9"/>
          <p:cNvSpPr/>
          <p:nvPr/>
        </p:nvSpPr>
        <p:spPr>
          <a:xfrm>
            <a:off x="1800000" y="1204560"/>
            <a:ext cx="7595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19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Augmented Coder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6120000" y="4680000"/>
            <a:ext cx="360" cy="720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"/>
          <p:cNvSpPr/>
          <p:nvPr/>
        </p:nvSpPr>
        <p:spPr>
          <a:xfrm>
            <a:off x="9540000" y="2880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284" name="Retângulo 10"/>
          <p:cNvSpPr/>
          <p:nvPr/>
        </p:nvSpPr>
        <p:spPr>
          <a:xfrm>
            <a:off x="1800000" y="1204560"/>
            <a:ext cx="8639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CustomShape 21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Augmented Coder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6120000" y="4680000"/>
            <a:ext cx="360" cy="720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288" name="Retângulo 6"/>
          <p:cNvSpPr/>
          <p:nvPr/>
        </p:nvSpPr>
        <p:spPr>
          <a:xfrm>
            <a:off x="1800000" y="1204560"/>
            <a:ext cx="8639640" cy="455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33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Augmented Coder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291" name="Retângulo 7"/>
          <p:cNvSpPr/>
          <p:nvPr/>
        </p:nvSpPr>
        <p:spPr>
          <a:xfrm>
            <a:off x="2700000" y="1204560"/>
            <a:ext cx="6695640" cy="23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CustomShape 15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Augmented Coder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 flipV="1">
            <a:off x="6084000" y="1656000"/>
            <a:ext cx="360" cy="720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"/>
          <p:cNvSpPr/>
          <p:nvPr/>
        </p:nvSpPr>
        <p:spPr>
          <a:xfrm>
            <a:off x="1728000" y="1332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"/>
          <p:cNvSpPr/>
          <p:nvPr/>
        </p:nvSpPr>
        <p:spPr>
          <a:xfrm flipH="1">
            <a:off x="9612000" y="1332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297" name="Retângulo 11"/>
          <p:cNvSpPr/>
          <p:nvPr/>
        </p:nvSpPr>
        <p:spPr>
          <a:xfrm>
            <a:off x="2700000" y="1204560"/>
            <a:ext cx="6695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23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Multiple Tabs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00" name="Retângulo 12"/>
          <p:cNvSpPr/>
          <p:nvPr/>
        </p:nvSpPr>
        <p:spPr>
          <a:xfrm>
            <a:off x="2700000" y="1204560"/>
            <a:ext cx="6695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25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Multiple Tabs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02" name="Retângulo 13"/>
          <p:cNvSpPr/>
          <p:nvPr/>
        </p:nvSpPr>
        <p:spPr>
          <a:xfrm>
            <a:off x="2700000" y="1204560"/>
            <a:ext cx="899640" cy="23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04" name="Retângulo 15"/>
          <p:cNvSpPr/>
          <p:nvPr/>
        </p:nvSpPr>
        <p:spPr>
          <a:xfrm>
            <a:off x="2700000" y="1204560"/>
            <a:ext cx="6695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9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Multiple Tabs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06" name="Retângulo 20"/>
          <p:cNvSpPr/>
          <p:nvPr/>
        </p:nvSpPr>
        <p:spPr>
          <a:xfrm>
            <a:off x="2700000" y="1204560"/>
            <a:ext cx="899640" cy="23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etângulo 21"/>
          <p:cNvSpPr/>
          <p:nvPr/>
        </p:nvSpPr>
        <p:spPr>
          <a:xfrm>
            <a:off x="3600000" y="1204560"/>
            <a:ext cx="899640" cy="23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09" name="Retângulo 16"/>
          <p:cNvSpPr/>
          <p:nvPr/>
        </p:nvSpPr>
        <p:spPr>
          <a:xfrm>
            <a:off x="2700000" y="1204560"/>
            <a:ext cx="6695640" cy="329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27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Multiple Tabs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11" name="Retângulo 17"/>
          <p:cNvSpPr/>
          <p:nvPr/>
        </p:nvSpPr>
        <p:spPr>
          <a:xfrm>
            <a:off x="2700000" y="1204560"/>
            <a:ext cx="899640" cy="23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Retângulo 18"/>
          <p:cNvSpPr/>
          <p:nvPr/>
        </p:nvSpPr>
        <p:spPr>
          <a:xfrm>
            <a:off x="3600000" y="1204560"/>
            <a:ext cx="899640" cy="23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Retângulo 19"/>
          <p:cNvSpPr/>
          <p:nvPr/>
        </p:nvSpPr>
        <p:spPr>
          <a:xfrm>
            <a:off x="4500000" y="1204560"/>
            <a:ext cx="899640" cy="23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9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Project Explorer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15" name="CaixaDeTexto 3"/>
          <p:cNvSpPr/>
          <p:nvPr/>
        </p:nvSpPr>
        <p:spPr>
          <a:xfrm>
            <a:off x="540000" y="1322640"/>
            <a:ext cx="11328480" cy="25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Project Explorer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Retractable;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Extensible and Modularized Functionalities. 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8403120" y="4104000"/>
            <a:ext cx="3683880" cy="1070640"/>
          </a:xfrm>
          <a:prstGeom prst="rect">
            <a:avLst/>
          </a:prstGeom>
          <a:ln w="0">
            <a:noFill/>
          </a:ln>
        </p:spPr>
      </p:pic>
      <p:sp>
        <p:nvSpPr>
          <p:cNvPr id="200" name="Google Shape;95;p 30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Jason Embedded and Packages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01" name="Google Shape;96;p 5"/>
          <p:cNvSpPr/>
          <p:nvPr/>
        </p:nvSpPr>
        <p:spPr>
          <a:xfrm>
            <a:off x="6662520" y="3624480"/>
            <a:ext cx="117720" cy="638640"/>
          </a:xfrm>
          <a:prstGeom prst="leftBracket">
            <a:avLst>
              <a:gd name="adj" fmla="val 8333"/>
            </a:avLst>
          </a:prstGeom>
          <a:solidFill>
            <a:srgbClr val="ffffff"/>
          </a:solidFill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97;p 5"/>
          <p:cNvSpPr/>
          <p:nvPr/>
        </p:nvSpPr>
        <p:spPr>
          <a:xfrm flipH="1">
            <a:off x="6476400" y="4054320"/>
            <a:ext cx="15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3" name="Google Shape;98;p 5" descr=""/>
          <p:cNvPicPr/>
          <p:nvPr/>
        </p:nvPicPr>
        <p:blipFill>
          <a:blip r:embed="rId2"/>
          <a:stretch/>
        </p:blipFill>
        <p:spPr>
          <a:xfrm>
            <a:off x="6973200" y="3582360"/>
            <a:ext cx="1855080" cy="706680"/>
          </a:xfrm>
          <a:prstGeom prst="rect">
            <a:avLst/>
          </a:prstGeom>
          <a:ln w="0">
            <a:noFill/>
          </a:ln>
        </p:spPr>
      </p:pic>
      <p:pic>
        <p:nvPicPr>
          <p:cNvPr id="204" name="Google Shape;108;p 7" descr="Diagrama&#10;&#10;Descrição gerada automaticamente"/>
          <p:cNvPicPr/>
          <p:nvPr/>
        </p:nvPicPr>
        <p:blipFill>
          <a:blip r:embed="rId3"/>
          <a:stretch/>
        </p:blipFill>
        <p:spPr>
          <a:xfrm>
            <a:off x="354960" y="1057320"/>
            <a:ext cx="6297480" cy="5015160"/>
          </a:xfrm>
          <a:prstGeom prst="rect">
            <a:avLst/>
          </a:prstGeom>
          <a:ln w="0">
            <a:noFill/>
          </a:ln>
        </p:spPr>
      </p:pic>
      <p:pic>
        <p:nvPicPr>
          <p:cNvPr id="205" name="Google Shape;84;p 3" descr="Texto&#10;&#10;Descrição gerada automaticamente"/>
          <p:cNvPicPr/>
          <p:nvPr/>
        </p:nvPicPr>
        <p:blipFill>
          <a:blip r:embed="rId4"/>
          <a:stretch/>
        </p:blipFill>
        <p:spPr>
          <a:xfrm>
            <a:off x="8894160" y="2336760"/>
            <a:ext cx="2970720" cy="502200"/>
          </a:xfrm>
          <a:prstGeom prst="rect">
            <a:avLst/>
          </a:prstGeom>
          <a:ln w="0">
            <a:noFill/>
          </a:ln>
        </p:spPr>
      </p:pic>
      <p:sp>
        <p:nvSpPr>
          <p:cNvPr id="206" name="Google Shape;86;p 8"/>
          <p:cNvSpPr/>
          <p:nvPr/>
        </p:nvSpPr>
        <p:spPr>
          <a:xfrm>
            <a:off x="6659280" y="948240"/>
            <a:ext cx="181080" cy="2482920"/>
          </a:xfrm>
          <a:prstGeom prst="leftBracket">
            <a:avLst>
              <a:gd name="adj" fmla="val 8333"/>
            </a:avLst>
          </a:prstGeom>
          <a:solidFill>
            <a:srgbClr val="ffffff"/>
          </a:solidFill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Google Shape;87;p 8"/>
          <p:cNvSpPr/>
          <p:nvPr/>
        </p:nvSpPr>
        <p:spPr>
          <a:xfrm flipH="1">
            <a:off x="6473160" y="2274120"/>
            <a:ext cx="15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Google Shape;88;p 4" descr="https://upload.wikimedia.org/wikipedia/commons/thumb/b/b8/Argonautesch%C3%ABff_Lorenzo_Costa_w.jpg/1221px-Argonautesch%C3%ABff_Lorenzo_Costa_w.jpg"/>
          <p:cNvPicPr/>
          <p:nvPr/>
        </p:nvPicPr>
        <p:blipFill>
          <a:blip r:embed="rId5"/>
          <a:srcRect l="0" t="0" r="47604" b="15934"/>
          <a:stretch/>
        </p:blipFill>
        <p:spPr>
          <a:xfrm>
            <a:off x="9336960" y="978120"/>
            <a:ext cx="684000" cy="88020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89;p 8" descr=""/>
          <p:cNvPicPr/>
          <p:nvPr/>
        </p:nvPicPr>
        <p:blipFill>
          <a:blip r:embed="rId6"/>
          <a:stretch/>
        </p:blipFill>
        <p:spPr>
          <a:xfrm>
            <a:off x="7108920" y="1050480"/>
            <a:ext cx="1519560" cy="573840"/>
          </a:xfrm>
          <a:prstGeom prst="rect">
            <a:avLst/>
          </a:prstGeom>
          <a:ln w="0">
            <a:noFill/>
          </a:ln>
        </p:spPr>
      </p:pic>
      <p:sp>
        <p:nvSpPr>
          <p:cNvPr id="210" name="Google Shape;90;p 4"/>
          <p:cNvSpPr/>
          <p:nvPr/>
        </p:nvSpPr>
        <p:spPr>
          <a:xfrm>
            <a:off x="9342000" y="1899360"/>
            <a:ext cx="77184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ARGO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11" name="Google Shape;91;p 4"/>
          <p:cNvSpPr/>
          <p:nvPr/>
        </p:nvSpPr>
        <p:spPr>
          <a:xfrm>
            <a:off x="8834040" y="1093320"/>
            <a:ext cx="158400" cy="2367000"/>
          </a:xfrm>
          <a:prstGeom prst="leftBracket">
            <a:avLst>
              <a:gd name="adj" fmla="val 8333"/>
            </a:avLst>
          </a:prstGeom>
          <a:solidFill>
            <a:srgbClr val="ffffff"/>
          </a:solidFill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Google Shape;92;p 4"/>
          <p:cNvSpPr/>
          <p:nvPr/>
        </p:nvSpPr>
        <p:spPr>
          <a:xfrm flipH="1">
            <a:off x="8657280" y="1364760"/>
            <a:ext cx="15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Google Shape;93;p 3"/>
          <p:cNvSpPr/>
          <p:nvPr/>
        </p:nvSpPr>
        <p:spPr>
          <a:xfrm>
            <a:off x="9536760" y="3416760"/>
            <a:ext cx="1821960" cy="2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Communicators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14" name="Google Shape;94;p 4"/>
          <p:cNvSpPr/>
          <p:nvPr/>
        </p:nvSpPr>
        <p:spPr>
          <a:xfrm>
            <a:off x="9246240" y="2901960"/>
            <a:ext cx="225864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400" spc="-1" strike="noStrike">
                <a:solidFill>
                  <a:srgbClr val="000000"/>
                </a:solidFill>
                <a:latin typeface="Verdana"/>
                <a:ea typeface="Verdana"/>
              </a:rPr>
              <a:t>Bio-Inspired Protocols</a:t>
            </a:r>
            <a:endParaRPr b="0" lang="pt-PT" sz="1400" spc="-1" strike="noStrike">
              <a:latin typeface="Arial"/>
            </a:endParaRPr>
          </a:p>
        </p:txBody>
      </p:sp>
      <p:sp>
        <p:nvSpPr>
          <p:cNvPr id="215" name="CaixaDeTexto 134"/>
          <p:cNvSpPr/>
          <p:nvPr/>
        </p:nvSpPr>
        <p:spPr>
          <a:xfrm>
            <a:off x="6840000" y="5220000"/>
            <a:ext cx="521064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PANTOJA, CARLOS EDUARDO; JESUS, VINICIUS SOUZA; LAZARIN, NILSON MORI; VITERBO, JOSÉ. </a:t>
            </a:r>
            <a:r>
              <a:rPr b="1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 Spin-off Version of Jason for IoT and Embedded Multiagent Systems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. In : Proceedings of the 12nd Brazilian Conference on Intelligent Systems, BRACIS 2023, Belo Horizonte, Brazil, 2023</a:t>
            </a:r>
            <a:endParaRPr b="0" lang="pt-PT" sz="1200" spc="-1" strike="noStrike">
              <a:latin typeface="Arial"/>
            </a:endParaRPr>
          </a:p>
        </p:txBody>
      </p:sp>
      <p:sp>
        <p:nvSpPr>
          <p:cNvPr id="216" name="CustomShape 61"/>
          <p:cNvSpPr/>
          <p:nvPr/>
        </p:nvSpPr>
        <p:spPr>
          <a:xfrm>
            <a:off x="7412760" y="1682280"/>
            <a:ext cx="439200" cy="439200"/>
          </a:xfrm>
          <a:prstGeom prst="ellipse">
            <a:avLst/>
          </a:prstGeom>
          <a:solidFill>
            <a:srgbClr val="e2f0d9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J</a:t>
            </a:r>
            <a:endParaRPr b="0" lang="pt-PT" sz="1600" spc="-1" strike="noStrike">
              <a:latin typeface="Arial"/>
            </a:endParaRPr>
          </a:p>
        </p:txBody>
      </p:sp>
      <p:sp>
        <p:nvSpPr>
          <p:cNvPr id="217" name="CustomShape 62"/>
          <p:cNvSpPr/>
          <p:nvPr/>
        </p:nvSpPr>
        <p:spPr>
          <a:xfrm>
            <a:off x="10145520" y="1384920"/>
            <a:ext cx="439200" cy="439200"/>
          </a:xfrm>
          <a:prstGeom prst="ellipse">
            <a:avLst/>
          </a:prstGeom>
          <a:solidFill>
            <a:srgbClr val="e2f0d9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218" name="CustomShape 63"/>
          <p:cNvSpPr/>
          <p:nvPr/>
        </p:nvSpPr>
        <p:spPr>
          <a:xfrm>
            <a:off x="9185040" y="2995560"/>
            <a:ext cx="439200" cy="439200"/>
          </a:xfrm>
          <a:prstGeom prst="ellipse">
            <a:avLst/>
          </a:prstGeom>
          <a:solidFill>
            <a:srgbClr val="e2f0d9"/>
          </a:solidFill>
          <a:ln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pt-BR" sz="2100" spc="-1" strike="noStrike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219" name="Retângulo: Cantos Arredondados 7"/>
          <p:cNvSpPr/>
          <p:nvPr/>
        </p:nvSpPr>
        <p:spPr>
          <a:xfrm>
            <a:off x="6120000" y="900000"/>
            <a:ext cx="5982480" cy="417312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17" name="Retângulo 14"/>
          <p:cNvSpPr/>
          <p:nvPr/>
        </p:nvSpPr>
        <p:spPr>
          <a:xfrm>
            <a:off x="1044000" y="1204560"/>
            <a:ext cx="1655640" cy="5023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31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Projects Explorer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20" name="Retângulo 23"/>
          <p:cNvSpPr/>
          <p:nvPr/>
        </p:nvSpPr>
        <p:spPr>
          <a:xfrm>
            <a:off x="1044000" y="1204560"/>
            <a:ext cx="1655640" cy="5023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CustomShape 40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Projects Explorer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2880000" y="3600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24" name="Retângulo 24"/>
          <p:cNvSpPr/>
          <p:nvPr/>
        </p:nvSpPr>
        <p:spPr>
          <a:xfrm>
            <a:off x="1044000" y="1204560"/>
            <a:ext cx="395640" cy="5023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42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Projects Explorer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tângulo 22"/>
          <p:cNvSpPr/>
          <p:nvPr/>
        </p:nvSpPr>
        <p:spPr>
          <a:xfrm>
            <a:off x="396000" y="1204560"/>
            <a:ext cx="3023640" cy="491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37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Inspiration 1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535320" y="1282680"/>
            <a:ext cx="2704320" cy="4656960"/>
          </a:xfrm>
          <a:prstGeom prst="rect">
            <a:avLst/>
          </a:prstGeom>
          <a:ln w="0">
            <a:noFill/>
          </a:ln>
        </p:spPr>
      </p:pic>
      <p:sp>
        <p:nvSpPr>
          <p:cNvPr id="329" name=""/>
          <p:cNvSpPr/>
          <p:nvPr/>
        </p:nvSpPr>
        <p:spPr>
          <a:xfrm flipH="1">
            <a:off x="3609720" y="3600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tângulo 25"/>
          <p:cNvSpPr/>
          <p:nvPr/>
        </p:nvSpPr>
        <p:spPr>
          <a:xfrm>
            <a:off x="396000" y="1204560"/>
            <a:ext cx="899640" cy="491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44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Inspiration 1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1"/>
          <a:stretch/>
        </p:blipFill>
        <p:spPr>
          <a:xfrm>
            <a:off x="540000" y="1263600"/>
            <a:ext cx="618480" cy="467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tângulo 40"/>
          <p:cNvSpPr/>
          <p:nvPr/>
        </p:nvSpPr>
        <p:spPr>
          <a:xfrm>
            <a:off x="396000" y="1204560"/>
            <a:ext cx="2123640" cy="491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34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Inspiration 2 and 3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 flipH="1">
            <a:off x="2817720" y="3600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608400" y="1440000"/>
            <a:ext cx="1803240" cy="4410720"/>
          </a:xfrm>
          <a:prstGeom prst="rect">
            <a:avLst/>
          </a:prstGeom>
          <a:ln w="0">
            <a:noFill/>
          </a:ln>
        </p:spPr>
      </p:pic>
      <p:pic>
        <p:nvPicPr>
          <p:cNvPr id="337" name="" descr=""/>
          <p:cNvPicPr/>
          <p:nvPr/>
        </p:nvPicPr>
        <p:blipFill>
          <a:blip r:embed="rId2"/>
          <a:stretch/>
        </p:blipFill>
        <p:spPr>
          <a:xfrm>
            <a:off x="4320000" y="1260000"/>
            <a:ext cx="1724760" cy="4679640"/>
          </a:xfrm>
          <a:prstGeom prst="rect">
            <a:avLst/>
          </a:prstGeom>
          <a:ln w="0">
            <a:noFill/>
          </a:ln>
        </p:spPr>
      </p:pic>
      <p:sp>
        <p:nvSpPr>
          <p:cNvPr id="338" name="Retângulo 42"/>
          <p:cNvSpPr/>
          <p:nvPr/>
        </p:nvSpPr>
        <p:spPr>
          <a:xfrm>
            <a:off x="4135320" y="1204560"/>
            <a:ext cx="2123640" cy="491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"/>
          <p:cNvSpPr/>
          <p:nvPr/>
        </p:nvSpPr>
        <p:spPr>
          <a:xfrm flipH="1">
            <a:off x="6557040" y="3600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tângulo 41"/>
          <p:cNvSpPr/>
          <p:nvPr/>
        </p:nvSpPr>
        <p:spPr>
          <a:xfrm>
            <a:off x="396000" y="1204560"/>
            <a:ext cx="863640" cy="491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56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Inspiration 2 and 3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589320" y="1440000"/>
            <a:ext cx="563760" cy="4499640"/>
          </a:xfrm>
          <a:prstGeom prst="rect">
            <a:avLst/>
          </a:prstGeom>
          <a:ln w="0"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4320000" y="1431000"/>
            <a:ext cx="574200" cy="4508640"/>
          </a:xfrm>
          <a:prstGeom prst="rect">
            <a:avLst/>
          </a:prstGeom>
          <a:ln w="0">
            <a:noFill/>
          </a:ln>
        </p:spPr>
      </p:pic>
      <p:sp>
        <p:nvSpPr>
          <p:cNvPr id="344" name="Retângulo 43"/>
          <p:cNvSpPr/>
          <p:nvPr/>
        </p:nvSpPr>
        <p:spPr>
          <a:xfrm>
            <a:off x="4135320" y="1204560"/>
            <a:ext cx="904320" cy="491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46" name="Retângulo 26"/>
          <p:cNvSpPr/>
          <p:nvPr/>
        </p:nvSpPr>
        <p:spPr>
          <a:xfrm>
            <a:off x="1044000" y="1204560"/>
            <a:ext cx="1655640" cy="5023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CustomShape 46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Modularized Functionalities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49" name="Retângulo 27"/>
          <p:cNvSpPr/>
          <p:nvPr/>
        </p:nvSpPr>
        <p:spPr>
          <a:xfrm>
            <a:off x="1044000" y="1204560"/>
            <a:ext cx="1655640" cy="5023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48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Modularized Functionalities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51" name="Retângulo 28"/>
          <p:cNvSpPr/>
          <p:nvPr/>
        </p:nvSpPr>
        <p:spPr>
          <a:xfrm>
            <a:off x="1044000" y="1440000"/>
            <a:ext cx="1655640" cy="89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aixaDeTexto 2"/>
          <p:cNvSpPr/>
          <p:nvPr/>
        </p:nvSpPr>
        <p:spPr>
          <a:xfrm>
            <a:off x="1539720" y="1632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MAS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54" name="Retângulo 29"/>
          <p:cNvSpPr/>
          <p:nvPr/>
        </p:nvSpPr>
        <p:spPr>
          <a:xfrm>
            <a:off x="1044000" y="1204560"/>
            <a:ext cx="1655640" cy="5023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50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Modularized Functionalities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56" name="Retângulo 30"/>
          <p:cNvSpPr/>
          <p:nvPr/>
        </p:nvSpPr>
        <p:spPr>
          <a:xfrm>
            <a:off x="1044000" y="1440000"/>
            <a:ext cx="1655640" cy="89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Retângulo 31"/>
          <p:cNvSpPr/>
          <p:nvPr/>
        </p:nvSpPr>
        <p:spPr>
          <a:xfrm>
            <a:off x="1044000" y="2340000"/>
            <a:ext cx="1655640" cy="53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aixaDeTexto 4"/>
          <p:cNvSpPr/>
          <p:nvPr/>
        </p:nvSpPr>
        <p:spPr>
          <a:xfrm>
            <a:off x="1539720" y="2388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F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359" name="CaixaDeTexto 6"/>
          <p:cNvSpPr/>
          <p:nvPr/>
        </p:nvSpPr>
        <p:spPr>
          <a:xfrm>
            <a:off x="1539720" y="1632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MAS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95;p 27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221" name="Google Shape;108;p 10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354960" y="1057320"/>
            <a:ext cx="6297480" cy="5015160"/>
          </a:xfrm>
          <a:prstGeom prst="rect">
            <a:avLst/>
          </a:prstGeom>
          <a:ln w="0">
            <a:noFill/>
          </a:ln>
        </p:spPr>
      </p:pic>
      <p:sp>
        <p:nvSpPr>
          <p:cNvPr id="222" name="Google Shape;86;p 7"/>
          <p:cNvSpPr/>
          <p:nvPr/>
        </p:nvSpPr>
        <p:spPr>
          <a:xfrm>
            <a:off x="6659280" y="948240"/>
            <a:ext cx="181080" cy="4262400"/>
          </a:xfrm>
          <a:prstGeom prst="leftBracket">
            <a:avLst>
              <a:gd name="adj" fmla="val 8333"/>
            </a:avLst>
          </a:prstGeom>
          <a:solidFill>
            <a:srgbClr val="ffffff"/>
          </a:solidFill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87;p 7"/>
          <p:cNvSpPr/>
          <p:nvPr/>
        </p:nvSpPr>
        <p:spPr>
          <a:xfrm flipH="1">
            <a:off x="6473160" y="3066120"/>
            <a:ext cx="15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aixaDeTexto 135"/>
          <p:cNvSpPr/>
          <p:nvPr/>
        </p:nvSpPr>
        <p:spPr>
          <a:xfrm>
            <a:off x="6480000" y="5184000"/>
            <a:ext cx="557064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Souza de Jesus, V., Mori Lazarin, N., Pantoja, C.E., Vaz Alves, G., Ramos Alves de Lima, G., Viterbo, J. (2023).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An IDE to Support the Development of Embedded Multi-Agent Systems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. In: Mathieu, P., Dignum, F., Novais, P., De la Prieta, F. (eds) Advances in Practical Applications of Agents, Multi-Agent Systems, and Cognitive Mimetics. The PAAMS Collection. PAAMS 2023. Lecture Notes in Computer Science(), vol 13955. Springer, Cham. https://doi.org/10.1007/978-3-031-37616-0_29</a:t>
            </a:r>
            <a:endParaRPr b="0" lang="pt-PT" sz="11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2"/>
          <a:stretch/>
        </p:blipFill>
        <p:spPr>
          <a:xfrm>
            <a:off x="6696000" y="1397880"/>
            <a:ext cx="5451840" cy="359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61" name="Retângulo 32"/>
          <p:cNvSpPr/>
          <p:nvPr/>
        </p:nvSpPr>
        <p:spPr>
          <a:xfrm>
            <a:off x="1044000" y="1204560"/>
            <a:ext cx="1655640" cy="5023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52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Modularized Functionalities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63" name="Retângulo 33"/>
          <p:cNvSpPr/>
          <p:nvPr/>
        </p:nvSpPr>
        <p:spPr>
          <a:xfrm>
            <a:off x="1044000" y="1440000"/>
            <a:ext cx="1655640" cy="89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Retângulo 34"/>
          <p:cNvSpPr/>
          <p:nvPr/>
        </p:nvSpPr>
        <p:spPr>
          <a:xfrm>
            <a:off x="1044000" y="2340000"/>
            <a:ext cx="1655640" cy="53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Retângulo 35"/>
          <p:cNvSpPr/>
          <p:nvPr/>
        </p:nvSpPr>
        <p:spPr>
          <a:xfrm>
            <a:off x="1044000" y="2880000"/>
            <a:ext cx="1655640" cy="125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aixaDeTexto 10"/>
          <p:cNvSpPr/>
          <p:nvPr/>
        </p:nvSpPr>
        <p:spPr>
          <a:xfrm>
            <a:off x="1539720" y="1632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MAS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367" name="CaixaDeTexto 12"/>
          <p:cNvSpPr/>
          <p:nvPr/>
        </p:nvSpPr>
        <p:spPr>
          <a:xfrm>
            <a:off x="1539720" y="2388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F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368" name="CaixaDeTexto 13"/>
          <p:cNvSpPr/>
          <p:nvPr/>
        </p:nvSpPr>
        <p:spPr>
          <a:xfrm>
            <a:off x="1539720" y="3252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git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 flipH="1">
            <a:off x="3007440" y="3600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71" name="Retângulo 36"/>
          <p:cNvSpPr/>
          <p:nvPr/>
        </p:nvSpPr>
        <p:spPr>
          <a:xfrm>
            <a:off x="1044000" y="1204560"/>
            <a:ext cx="711360" cy="5023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54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Modularized Functionalities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73" name="CaixaDeTexto 14"/>
          <p:cNvSpPr/>
          <p:nvPr/>
        </p:nvSpPr>
        <p:spPr>
          <a:xfrm>
            <a:off x="1035720" y="1632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MAS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374" name="CaixaDeTexto 15"/>
          <p:cNvSpPr/>
          <p:nvPr/>
        </p:nvSpPr>
        <p:spPr>
          <a:xfrm>
            <a:off x="1035720" y="2388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F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375" name="CaixaDeTexto 16"/>
          <p:cNvSpPr/>
          <p:nvPr/>
        </p:nvSpPr>
        <p:spPr>
          <a:xfrm>
            <a:off x="1035720" y="3252240"/>
            <a:ext cx="719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git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376" name="Retângulo 37"/>
          <p:cNvSpPr/>
          <p:nvPr/>
        </p:nvSpPr>
        <p:spPr>
          <a:xfrm>
            <a:off x="1044000" y="1204560"/>
            <a:ext cx="711360" cy="95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Retângulo 38"/>
          <p:cNvSpPr/>
          <p:nvPr/>
        </p:nvSpPr>
        <p:spPr>
          <a:xfrm>
            <a:off x="1044000" y="1204560"/>
            <a:ext cx="711360" cy="185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Retângulo 39"/>
          <p:cNvSpPr/>
          <p:nvPr/>
        </p:nvSpPr>
        <p:spPr>
          <a:xfrm>
            <a:off x="1044000" y="1204560"/>
            <a:ext cx="711360" cy="27550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73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Console &amp; Agent Tracer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80" name="CaixaDeTexto 5"/>
          <p:cNvSpPr/>
          <p:nvPr/>
        </p:nvSpPr>
        <p:spPr>
          <a:xfrm>
            <a:off x="540000" y="1322640"/>
            <a:ext cx="11328480" cy="32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Console &amp; Agent Tracer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Wtee openning in the main page;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Colored traces;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Flexible Canva;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OS Console. 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82" name="CustomShape 67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Console &amp; Agent Tracer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 flipV="1">
            <a:off x="5940000" y="3600000"/>
            <a:ext cx="360" cy="720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"/>
          <p:cNvSpPr/>
          <p:nvPr/>
        </p:nvSpPr>
        <p:spPr>
          <a:xfrm>
            <a:off x="9540000" y="5436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"/>
          <p:cNvSpPr/>
          <p:nvPr/>
        </p:nvSpPr>
        <p:spPr>
          <a:xfrm flipH="1">
            <a:off x="1764000" y="550800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Retângulo 46"/>
          <p:cNvSpPr/>
          <p:nvPr/>
        </p:nvSpPr>
        <p:spPr>
          <a:xfrm>
            <a:off x="2700000" y="4680000"/>
            <a:ext cx="6695640" cy="154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88" name="CustomShape 60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Console &amp; Agent Tracer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9540000" y="395964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"/>
          <p:cNvSpPr/>
          <p:nvPr/>
        </p:nvSpPr>
        <p:spPr>
          <a:xfrm flipH="1">
            <a:off x="1708560" y="389088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Retângulo 45"/>
          <p:cNvSpPr/>
          <p:nvPr/>
        </p:nvSpPr>
        <p:spPr>
          <a:xfrm>
            <a:off x="2700000" y="1440000"/>
            <a:ext cx="6695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93" name="CustomShape 65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Console &amp; Agent Tracer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9540000" y="395964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Retângulo 44"/>
          <p:cNvSpPr/>
          <p:nvPr/>
        </p:nvSpPr>
        <p:spPr>
          <a:xfrm>
            <a:off x="1800000" y="1440000"/>
            <a:ext cx="7595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397" name="CustomShape 69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Console &amp; Agent Tracer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398" name="Retângulo 47"/>
          <p:cNvSpPr/>
          <p:nvPr/>
        </p:nvSpPr>
        <p:spPr>
          <a:xfrm>
            <a:off x="1800000" y="1440000"/>
            <a:ext cx="864000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400" name="CustomShape 71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Console &amp; Agent Tracer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5940000" y="4788000"/>
            <a:ext cx="360" cy="72000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Retângulo 48"/>
          <p:cNvSpPr/>
          <p:nvPr/>
        </p:nvSpPr>
        <p:spPr>
          <a:xfrm>
            <a:off x="2700000" y="5760000"/>
            <a:ext cx="6695640" cy="46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75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ho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nI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D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E: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Re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so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ur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ce 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M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on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it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or</a:t>
            </a: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04" name="CaixaDeTexto 7"/>
          <p:cNvSpPr/>
          <p:nvPr/>
        </p:nvSpPr>
        <p:spPr>
          <a:xfrm>
            <a:off x="540000" y="1322640"/>
            <a:ext cx="11328480" cy="28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Resource Monitors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Integrated Mind Inspector (Artefacts, Societal, Agency);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Serial Communication Functionalities (Firmware, Javino Command Line);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Flexible Canva;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406" name="CustomShape 77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Resource Monitors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07" name="Retângulo 50"/>
          <p:cNvSpPr/>
          <p:nvPr/>
        </p:nvSpPr>
        <p:spPr>
          <a:xfrm>
            <a:off x="9540000" y="1440000"/>
            <a:ext cx="1619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154440" y="142920"/>
            <a:ext cx="1203264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2"/>
          <p:cNvSpPr/>
          <p:nvPr/>
        </p:nvSpPr>
        <p:spPr>
          <a:xfrm>
            <a:off x="839160" y="2388600"/>
            <a:ext cx="57823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f2f5b"/>
                </a:solidFill>
                <a:latin typeface="Arial Rounded MT Bold"/>
                <a:ea typeface="DejaVu Sans"/>
              </a:rPr>
              <a:t>IDE LATEST VERSION</a:t>
            </a:r>
            <a:endParaRPr b="0" lang="pt-PT" sz="4800" spc="-1" strike="noStrike">
              <a:latin typeface="Arial"/>
            </a:endParaRPr>
          </a:p>
        </p:txBody>
      </p:sp>
      <p:pic>
        <p:nvPicPr>
          <p:cNvPr id="228" name="Imagem 5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7385400" y="1808280"/>
            <a:ext cx="4600800" cy="3468600"/>
          </a:xfrm>
          <a:prstGeom prst="rect">
            <a:avLst/>
          </a:prstGeom>
          <a:ln w="0">
            <a:noFill/>
          </a:ln>
        </p:spPr>
      </p:pic>
      <p:sp>
        <p:nvSpPr>
          <p:cNvPr id="229" name="Retângulo: Cantos Arredondados 4"/>
          <p:cNvSpPr/>
          <p:nvPr/>
        </p:nvSpPr>
        <p:spPr>
          <a:xfrm>
            <a:off x="8323560" y="1807920"/>
            <a:ext cx="3562920" cy="190872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409" name="CustomShape 79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Resource Monitors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10" name="Retângulo 51"/>
          <p:cNvSpPr/>
          <p:nvPr/>
        </p:nvSpPr>
        <p:spPr>
          <a:xfrm>
            <a:off x="9540000" y="1440000"/>
            <a:ext cx="1619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Retângulo 52"/>
          <p:cNvSpPr/>
          <p:nvPr/>
        </p:nvSpPr>
        <p:spPr>
          <a:xfrm>
            <a:off x="9540000" y="1728000"/>
            <a:ext cx="1619640" cy="89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aixaDeTexto 9"/>
          <p:cNvSpPr/>
          <p:nvPr/>
        </p:nvSpPr>
        <p:spPr>
          <a:xfrm>
            <a:off x="9828000" y="1920240"/>
            <a:ext cx="99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Mind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414" name="CustomShape 81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Resource Monitors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15" name="Retângulo 49"/>
          <p:cNvSpPr/>
          <p:nvPr/>
        </p:nvSpPr>
        <p:spPr>
          <a:xfrm>
            <a:off x="9540000" y="1440000"/>
            <a:ext cx="1619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Retângulo 53"/>
          <p:cNvSpPr/>
          <p:nvPr/>
        </p:nvSpPr>
        <p:spPr>
          <a:xfrm>
            <a:off x="9540000" y="1728000"/>
            <a:ext cx="1619640" cy="89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aixaDeTexto 8"/>
          <p:cNvSpPr/>
          <p:nvPr/>
        </p:nvSpPr>
        <p:spPr>
          <a:xfrm>
            <a:off x="9828000" y="1920240"/>
            <a:ext cx="99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Mind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418" name="Retângulo 56"/>
          <p:cNvSpPr/>
          <p:nvPr/>
        </p:nvSpPr>
        <p:spPr>
          <a:xfrm>
            <a:off x="9540000" y="2628000"/>
            <a:ext cx="1619640" cy="151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aixaDeTexto 19"/>
          <p:cNvSpPr/>
          <p:nvPr/>
        </p:nvSpPr>
        <p:spPr>
          <a:xfrm>
            <a:off x="9756000" y="2964240"/>
            <a:ext cx="1152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Serial</a:t>
            </a:r>
            <a:endParaRPr b="0" lang="pt-PT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Comm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421" name="CustomShape 83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Resource Monitors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22" name=""/>
          <p:cNvSpPr/>
          <p:nvPr/>
        </p:nvSpPr>
        <p:spPr>
          <a:xfrm>
            <a:off x="8640000" y="3959640"/>
            <a:ext cx="7200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Retângulo 54"/>
          <p:cNvSpPr/>
          <p:nvPr/>
        </p:nvSpPr>
        <p:spPr>
          <a:xfrm>
            <a:off x="9540000" y="1440000"/>
            <a:ext cx="1619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Retângulo 55"/>
          <p:cNvSpPr/>
          <p:nvPr/>
        </p:nvSpPr>
        <p:spPr>
          <a:xfrm>
            <a:off x="9540000" y="1728000"/>
            <a:ext cx="1619640" cy="89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aixaDeTexto 11"/>
          <p:cNvSpPr/>
          <p:nvPr/>
        </p:nvSpPr>
        <p:spPr>
          <a:xfrm>
            <a:off x="9828000" y="1920240"/>
            <a:ext cx="99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Mind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426" name="Retângulo 57"/>
          <p:cNvSpPr/>
          <p:nvPr/>
        </p:nvSpPr>
        <p:spPr>
          <a:xfrm>
            <a:off x="9540000" y="2628000"/>
            <a:ext cx="1619640" cy="151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aixaDeTexto 20"/>
          <p:cNvSpPr/>
          <p:nvPr/>
        </p:nvSpPr>
        <p:spPr>
          <a:xfrm>
            <a:off x="9756000" y="2964240"/>
            <a:ext cx="11520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Serial</a:t>
            </a:r>
            <a:endParaRPr b="0" lang="pt-PT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Comm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429" name="CustomShape 85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Resource Monitors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30" name="Retângulo 58"/>
          <p:cNvSpPr/>
          <p:nvPr/>
        </p:nvSpPr>
        <p:spPr>
          <a:xfrm>
            <a:off x="10440000" y="1440000"/>
            <a:ext cx="719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Retângulo 59"/>
          <p:cNvSpPr/>
          <p:nvPr/>
        </p:nvSpPr>
        <p:spPr>
          <a:xfrm>
            <a:off x="10440000" y="1728000"/>
            <a:ext cx="719640" cy="89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CaixaDeTexto 21"/>
          <p:cNvSpPr/>
          <p:nvPr/>
        </p:nvSpPr>
        <p:spPr>
          <a:xfrm>
            <a:off x="10296000" y="1920240"/>
            <a:ext cx="999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433" name="Retângulo 60"/>
          <p:cNvSpPr/>
          <p:nvPr/>
        </p:nvSpPr>
        <p:spPr>
          <a:xfrm>
            <a:off x="10440000" y="2628000"/>
            <a:ext cx="719640" cy="151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aixaDeTexto 22"/>
          <p:cNvSpPr/>
          <p:nvPr/>
        </p:nvSpPr>
        <p:spPr>
          <a:xfrm>
            <a:off x="10224000" y="2964240"/>
            <a:ext cx="11520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SC</a:t>
            </a: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89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Project Bar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36" name="CaixaDeTexto 29"/>
          <p:cNvSpPr/>
          <p:nvPr/>
        </p:nvSpPr>
        <p:spPr>
          <a:xfrm>
            <a:off x="540000" y="1322640"/>
            <a:ext cx="11328480" cy="222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Project Bar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Basic Functionalities (run, stop, criogenic, download, upload, etc.); 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438" name="CustomShape 87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General Overview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39" name="Retângulo 65"/>
          <p:cNvSpPr/>
          <p:nvPr/>
        </p:nvSpPr>
        <p:spPr>
          <a:xfrm>
            <a:off x="1044000" y="984960"/>
            <a:ext cx="10115640" cy="311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>
            <a:off x="1044000" y="948960"/>
            <a:ext cx="10115640" cy="5278680"/>
          </a:xfrm>
          <a:prstGeom prst="rect">
            <a:avLst/>
          </a:prstGeom>
          <a:ln w="0">
            <a:noFill/>
          </a:ln>
        </p:spPr>
      </p:pic>
      <p:sp>
        <p:nvSpPr>
          <p:cNvPr id="441" name="CustomShape 91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ChonIDE: General Overview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442" name="Retângulo 66"/>
          <p:cNvSpPr/>
          <p:nvPr/>
        </p:nvSpPr>
        <p:spPr>
          <a:xfrm>
            <a:off x="9540000" y="1440000"/>
            <a:ext cx="1619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Retângulo 67"/>
          <p:cNvSpPr/>
          <p:nvPr/>
        </p:nvSpPr>
        <p:spPr>
          <a:xfrm>
            <a:off x="2880000" y="4680000"/>
            <a:ext cx="6515640" cy="154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Retângulo 68"/>
          <p:cNvSpPr/>
          <p:nvPr/>
        </p:nvSpPr>
        <p:spPr>
          <a:xfrm>
            <a:off x="1044000" y="1440000"/>
            <a:ext cx="1655640" cy="4787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Retângulo 69"/>
          <p:cNvSpPr/>
          <p:nvPr/>
        </p:nvSpPr>
        <p:spPr>
          <a:xfrm>
            <a:off x="2880000" y="1440000"/>
            <a:ext cx="6515640" cy="30596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Retângulo 70"/>
          <p:cNvSpPr/>
          <p:nvPr/>
        </p:nvSpPr>
        <p:spPr>
          <a:xfrm>
            <a:off x="1044000" y="984960"/>
            <a:ext cx="10115640" cy="311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aixaDeTexto 30"/>
          <p:cNvSpPr/>
          <p:nvPr/>
        </p:nvSpPr>
        <p:spPr>
          <a:xfrm>
            <a:off x="3960000" y="972000"/>
            <a:ext cx="398736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5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Project Bar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448" name="CaixaDeTexto 31"/>
          <p:cNvSpPr/>
          <p:nvPr/>
        </p:nvSpPr>
        <p:spPr>
          <a:xfrm>
            <a:off x="9828000" y="3360240"/>
            <a:ext cx="99936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5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Resource</a:t>
            </a:r>
            <a:endParaRPr b="0" lang="pt-PT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15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Monitor</a:t>
            </a:r>
            <a:endParaRPr b="0" lang="pt-PT" sz="1500" spc="-1" strike="noStrike">
              <a:latin typeface="Arial"/>
            </a:endParaRPr>
          </a:p>
        </p:txBody>
      </p:sp>
      <p:sp>
        <p:nvSpPr>
          <p:cNvPr id="449" name="CaixaDeTexto 32"/>
          <p:cNvSpPr/>
          <p:nvPr/>
        </p:nvSpPr>
        <p:spPr>
          <a:xfrm>
            <a:off x="9540000" y="3360240"/>
            <a:ext cx="16200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1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Resource</a:t>
            </a:r>
            <a:endParaRPr b="0" lang="pt-PT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1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Monitor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450" name="CaixaDeTexto 33"/>
          <p:cNvSpPr/>
          <p:nvPr/>
        </p:nvSpPr>
        <p:spPr>
          <a:xfrm>
            <a:off x="1044000" y="3360240"/>
            <a:ext cx="16560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1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Project</a:t>
            </a:r>
            <a:endParaRPr b="0" lang="pt-PT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1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Explorer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451" name="CaixaDeTexto 34"/>
          <p:cNvSpPr/>
          <p:nvPr/>
        </p:nvSpPr>
        <p:spPr>
          <a:xfrm>
            <a:off x="5184000" y="2691000"/>
            <a:ext cx="16560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1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Augmented Coder</a:t>
            </a:r>
            <a:endParaRPr b="0" lang="pt-PT" sz="2100" spc="-1" strike="noStrike">
              <a:latin typeface="Arial"/>
            </a:endParaRPr>
          </a:p>
        </p:txBody>
      </p:sp>
      <p:sp>
        <p:nvSpPr>
          <p:cNvPr id="452" name="CaixaDeTexto 35"/>
          <p:cNvSpPr/>
          <p:nvPr/>
        </p:nvSpPr>
        <p:spPr>
          <a:xfrm>
            <a:off x="4716000" y="5067000"/>
            <a:ext cx="27000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100" spc="-1" strike="noStrike">
                <a:solidFill>
                  <a:srgbClr val="c9211e"/>
                </a:solidFill>
                <a:highlight>
                  <a:srgbClr val="ffff00"/>
                </a:highlight>
                <a:latin typeface="Latin Modern Mono"/>
                <a:ea typeface="Verdana"/>
              </a:rPr>
              <a:t>Console &amp; Agent Tracer</a:t>
            </a:r>
            <a:endParaRPr b="0" lang="pt-PT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Imagem 5_1" descr=""/>
          <p:cNvPicPr/>
          <p:nvPr/>
        </p:nvPicPr>
        <p:blipFill>
          <a:blip r:embed="rId1"/>
          <a:stretch/>
        </p:blipFill>
        <p:spPr>
          <a:xfrm>
            <a:off x="6939720" y="5257440"/>
            <a:ext cx="2251800" cy="599400"/>
          </a:xfrm>
          <a:prstGeom prst="rect">
            <a:avLst/>
          </a:prstGeom>
          <a:ln w="0">
            <a:noFill/>
          </a:ln>
        </p:spPr>
      </p:pic>
      <p:sp>
        <p:nvSpPr>
          <p:cNvPr id="454" name="CustomShape 1"/>
          <p:cNvSpPr/>
          <p:nvPr/>
        </p:nvSpPr>
        <p:spPr>
          <a:xfrm>
            <a:off x="3825360" y="1684080"/>
            <a:ext cx="4534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f4e79"/>
                </a:solidFill>
                <a:latin typeface="Arial Rounded MT Bold"/>
                <a:ea typeface="DejaVu Sans"/>
              </a:rPr>
              <a:t>OBRIGADO!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4170600" y="2448360"/>
            <a:ext cx="38127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pantoja@cefet-rj.br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nilson.lazarin@cefet-rj.br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vsjesus@id.uff.br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fabiancpbm@gmail.com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154440" y="142920"/>
            <a:ext cx="12032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Agradecimentos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457" name="Google Shape;57;p13" descr=""/>
          <p:cNvPicPr/>
          <p:nvPr/>
        </p:nvPicPr>
        <p:blipFill>
          <a:blip r:embed="rId2"/>
          <a:stretch/>
        </p:blipFill>
        <p:spPr>
          <a:xfrm>
            <a:off x="2465640" y="4656960"/>
            <a:ext cx="1794960" cy="1286280"/>
          </a:xfrm>
          <a:prstGeom prst="rect">
            <a:avLst/>
          </a:prstGeom>
          <a:ln w="0">
            <a:noFill/>
          </a:ln>
        </p:spPr>
      </p:pic>
      <p:pic>
        <p:nvPicPr>
          <p:cNvPr id="458" name="Imagem 4" descr=""/>
          <p:cNvPicPr/>
          <p:nvPr/>
        </p:nvPicPr>
        <p:blipFill>
          <a:blip r:embed="rId3"/>
          <a:stretch/>
        </p:blipFill>
        <p:spPr>
          <a:xfrm>
            <a:off x="4872600" y="5131800"/>
            <a:ext cx="1506240" cy="76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m 1" descr="Interface gráfica do usuário, Site&#10;&#10;Descrição gerada automaticamente"/>
          <p:cNvPicPr/>
          <p:nvPr/>
        </p:nvPicPr>
        <p:blipFill>
          <a:blip r:embed="rId1"/>
          <a:srcRect l="0" t="0" r="11048" b="-326"/>
          <a:stretch/>
        </p:blipFill>
        <p:spPr>
          <a:xfrm>
            <a:off x="1795320" y="1604520"/>
            <a:ext cx="8598240" cy="3974400"/>
          </a:xfrm>
          <a:prstGeom prst="rect">
            <a:avLst/>
          </a:prstGeom>
          <a:ln w="0">
            <a:noFill/>
          </a:ln>
        </p:spPr>
      </p:pic>
      <p:sp>
        <p:nvSpPr>
          <p:cNvPr id="231" name="Google Shape;95;p 2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Icon e How to Enter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Imagem 7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1676520" y="1604520"/>
            <a:ext cx="8835480" cy="3974400"/>
          </a:xfrm>
          <a:prstGeom prst="rect">
            <a:avLst/>
          </a:prstGeom>
          <a:ln w="0">
            <a:noFill/>
          </a:ln>
        </p:spPr>
      </p:pic>
      <p:sp>
        <p:nvSpPr>
          <p:cNvPr id="233" name="Google Shape;95;p 3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Loggin In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m 11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609480" y="1618200"/>
            <a:ext cx="10969560" cy="3947040"/>
          </a:xfrm>
          <a:prstGeom prst="rect">
            <a:avLst/>
          </a:prstGeom>
          <a:ln w="0">
            <a:noFill/>
          </a:ln>
        </p:spPr>
      </p:pic>
      <p:sp>
        <p:nvSpPr>
          <p:cNvPr id="235" name="Google Shape;95;p 9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Projects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agem 15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-5760" y="1099440"/>
            <a:ext cx="12128760" cy="4785840"/>
          </a:xfrm>
          <a:prstGeom prst="rect">
            <a:avLst/>
          </a:prstGeom>
          <a:ln w="0">
            <a:noFill/>
          </a:ln>
        </p:spPr>
      </p:pic>
      <p:sp>
        <p:nvSpPr>
          <p:cNvPr id="237" name="Retângulo 2"/>
          <p:cNvSpPr/>
          <p:nvPr/>
        </p:nvSpPr>
        <p:spPr>
          <a:xfrm>
            <a:off x="5400" y="2391120"/>
            <a:ext cx="4208400" cy="34387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Google Shape;95;p 10"/>
          <p:cNvSpPr/>
          <p:nvPr/>
        </p:nvSpPr>
        <p:spPr>
          <a:xfrm>
            <a:off x="154440" y="142920"/>
            <a:ext cx="1202292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Embedded Multiagent Explorer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2016-04-26T00:41:53Z</dcterms:created>
  <dc:creator>Kadu</dc:creator>
  <dc:description/>
  <dc:language>pt-PT</dc:language>
  <cp:lastModifiedBy/>
  <dcterms:modified xsi:type="dcterms:W3CDTF">2023-09-15T10:47:35Z</dcterms:modified>
  <cp:revision>730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331</vt:i4>
  </property>
  <property fmtid="{D5CDD505-2E9C-101B-9397-08002B2CF9AE}" pid="7" name="PresentationFormat">
    <vt:lpwstr>Ecrã Panorâmico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359</vt:i4>
  </property>
</Properties>
</file>