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31" r:id="rId2"/>
    <p:sldId id="257" r:id="rId3"/>
    <p:sldId id="297" r:id="rId4"/>
    <p:sldId id="333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2" r:id="rId18"/>
    <p:sldId id="298" r:id="rId19"/>
    <p:sldId id="299" r:id="rId20"/>
    <p:sldId id="300" r:id="rId21"/>
    <p:sldId id="306" r:id="rId22"/>
    <p:sldId id="301" r:id="rId23"/>
    <p:sldId id="307" r:id="rId24"/>
    <p:sldId id="308" r:id="rId25"/>
    <p:sldId id="309" r:id="rId26"/>
    <p:sldId id="310" r:id="rId27"/>
    <p:sldId id="311" r:id="rId28"/>
    <p:sldId id="312" r:id="rId29"/>
    <p:sldId id="316" r:id="rId30"/>
    <p:sldId id="314" r:id="rId31"/>
    <p:sldId id="315" r:id="rId32"/>
    <p:sldId id="318" r:id="rId3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4660"/>
  </p:normalViewPr>
  <p:slideViewPr>
    <p:cSldViewPr>
      <p:cViewPr>
        <p:scale>
          <a:sx n="70" d="100"/>
          <a:sy n="70" d="100"/>
        </p:scale>
        <p:origin x="-1332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483CD-0B39-42F4-810C-ADB44F716881}" type="datetimeFigureOut">
              <a:rPr lang="pt-BR" smtClean="0"/>
              <a:pPr/>
              <a:t>30/09/2014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DD970-D689-4FF1-ADA3-2578C289F2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DD970-D689-4FF1-ADA3-2578C289F242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30/09/2014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adu\Desktop\SLIDES_BRANC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19"/>
            <a:ext cx="9144000" cy="6858119"/>
          </a:xfrm>
          <a:prstGeom prst="rect">
            <a:avLst/>
          </a:prstGeom>
          <a:noFill/>
        </p:spPr>
      </p:pic>
      <p:sp>
        <p:nvSpPr>
          <p:cNvPr id="4" name="CaixaDeTexto 3"/>
          <p:cNvSpPr txBox="1"/>
          <p:nvPr/>
        </p:nvSpPr>
        <p:spPr>
          <a:xfrm>
            <a:off x="1158907" y="2276872"/>
            <a:ext cx="70102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smtClean="0">
                <a:latin typeface="Book Antiqua" pitchFamily="18" charset="0"/>
              </a:rPr>
              <a:t>Comunicação em Sistemas </a:t>
            </a:r>
            <a:r>
              <a:rPr lang="pt-BR" sz="2800" b="1" dirty="0" err="1" smtClean="0">
                <a:latin typeface="Book Antiqua" pitchFamily="18" charset="0"/>
              </a:rPr>
              <a:t>Multi-agentes</a:t>
            </a:r>
            <a:r>
              <a:rPr lang="pt-BR" sz="2800" b="1" dirty="0" smtClean="0">
                <a:latin typeface="Book Antiqua" pitchFamily="18" charset="0"/>
              </a:rPr>
              <a:t> </a:t>
            </a:r>
          </a:p>
          <a:p>
            <a:pPr algn="ctr"/>
            <a:r>
              <a:rPr lang="pt-BR" sz="2800" b="1" dirty="0" smtClean="0">
                <a:latin typeface="Book Antiqua" pitchFamily="18" charset="0"/>
              </a:rPr>
              <a:t>Usando o Framework Jason</a:t>
            </a:r>
            <a:endParaRPr lang="pt-BR" sz="2800" b="1" dirty="0">
              <a:latin typeface="Book Antiqua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644008" y="5405154"/>
            <a:ext cx="3818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latin typeface="Book Antiqua" pitchFamily="18" charset="0"/>
              </a:rPr>
              <a:t>Aluno: Carlos Eduardo </a:t>
            </a:r>
            <a:r>
              <a:rPr lang="pt-BR" sz="2000" b="1" dirty="0" err="1" smtClean="0">
                <a:latin typeface="Book Antiqua" pitchFamily="18" charset="0"/>
              </a:rPr>
              <a:t>Pantoja</a:t>
            </a:r>
            <a:endParaRPr lang="pt-BR" sz="2000" b="1" dirty="0">
              <a:latin typeface="Book Antiqua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997351" y="4685074"/>
            <a:ext cx="4463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smtClean="0">
                <a:latin typeface="Book Antiqua" pitchFamily="18" charset="0"/>
              </a:rPr>
              <a:t>Introdução a </a:t>
            </a:r>
            <a:r>
              <a:rPr lang="pt-BR" sz="2000" b="1" dirty="0" smtClean="0">
                <a:latin typeface="Book Antiqua" pitchFamily="18" charset="0"/>
              </a:rPr>
              <a:t>Sistemas </a:t>
            </a:r>
            <a:r>
              <a:rPr lang="pt-BR" sz="2000" b="1" dirty="0" err="1" smtClean="0">
                <a:latin typeface="Book Antiqua" pitchFamily="18" charset="0"/>
              </a:rPr>
              <a:t>Multi-agentes</a:t>
            </a:r>
            <a:endParaRPr lang="pt-BR" sz="2000" b="1" dirty="0">
              <a:latin typeface="Book Antiqua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997898" y="5045114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latin typeface="Book Antiqua" pitchFamily="18" charset="0"/>
              </a:rPr>
              <a:t>Prof.: Viviane Silva</a:t>
            </a:r>
            <a:endParaRPr lang="pt-BR" sz="2000" b="1" dirty="0">
              <a:latin typeface="Book Antiqua" pitchFamily="18" charset="0"/>
            </a:endParaRPr>
          </a:p>
        </p:txBody>
      </p:sp>
      <p:pic>
        <p:nvPicPr>
          <p:cNvPr id="8" name="Picture 2" descr="http://www2.ic.uff.br/~wvc2013/images/brasao_uf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869160"/>
            <a:ext cx="1512168" cy="1766551"/>
          </a:xfrm>
          <a:prstGeom prst="rect">
            <a:avLst/>
          </a:prstGeom>
          <a:noFill/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177586"/>
            <a:ext cx="1671761" cy="8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Kadu\Desktop\SLIDES_BRANC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19"/>
            <a:ext cx="9144000" cy="6858119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Exemplos: Crenças Iniciais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403648" y="2195572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err="1" smtClean="0"/>
              <a:t>salario</a:t>
            </a:r>
            <a:r>
              <a:rPr lang="pt-BR" dirty="0" smtClean="0"/>
              <a:t>(5000).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060848"/>
            <a:ext cx="4307091" cy="359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177586"/>
            <a:ext cx="1671761" cy="8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Kadu\Desktop\SLIDES_BRANC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19"/>
            <a:ext cx="9144000" cy="6858119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187624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eriod" startAt="2"/>
            </a:pPr>
            <a:r>
              <a:rPr lang="pt-BR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Goals</a:t>
            </a:r>
            <a:endParaRPr lang="pt-BR" sz="2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259632" y="2228671"/>
            <a:ext cx="69127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Em Jason, os </a:t>
            </a:r>
            <a:r>
              <a:rPr lang="pt-BR" sz="2400" b="1" dirty="0" err="1" smtClean="0"/>
              <a:t>goals</a:t>
            </a:r>
            <a:r>
              <a:rPr lang="pt-BR" sz="2400" dirty="0" smtClean="0"/>
              <a:t> </a:t>
            </a:r>
            <a:r>
              <a:rPr lang="pt-BR" dirty="0" smtClean="0"/>
              <a:t>(objetivos) representam os estados do mundo em que o agente deseja atingir.   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403648" y="31409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Tipos</a:t>
            </a:r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1403648" y="3717032"/>
            <a:ext cx="6429400" cy="4320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1800" b="1" dirty="0" err="1" smtClean="0">
                <a:latin typeface="+mj-lt"/>
                <a:ea typeface="Verdana" pitchFamily="34" charset="0"/>
                <a:cs typeface="Verdana" pitchFamily="34" charset="0"/>
              </a:rPr>
              <a:t>Achievement</a:t>
            </a:r>
            <a:r>
              <a:rPr lang="pt-BR" sz="1800" b="1" dirty="0" smtClean="0">
                <a:latin typeface="+mj-lt"/>
                <a:ea typeface="Verdana" pitchFamily="34" charset="0"/>
                <a:cs typeface="Verdana" pitchFamily="34" charset="0"/>
              </a:rPr>
              <a:t> </a:t>
            </a:r>
            <a:r>
              <a:rPr lang="pt-BR" sz="1800" b="1" dirty="0" err="1" smtClean="0">
                <a:latin typeface="+mj-lt"/>
                <a:ea typeface="Verdana" pitchFamily="34" charset="0"/>
                <a:cs typeface="Verdana" pitchFamily="34" charset="0"/>
              </a:rPr>
              <a:t>Goals</a:t>
            </a:r>
            <a:r>
              <a:rPr lang="pt-BR" sz="1800" b="1" dirty="0" smtClean="0">
                <a:latin typeface="+mj-lt"/>
                <a:ea typeface="Verdana" pitchFamily="34" charset="0"/>
                <a:cs typeface="Verdana" pitchFamily="34" charset="0"/>
              </a:rPr>
              <a:t> (!) 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403648" y="49411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pt-BR" b="1" dirty="0" err="1" smtClean="0">
                <a:ea typeface="Verdana" pitchFamily="34" charset="0"/>
                <a:cs typeface="Verdana" pitchFamily="34" charset="0"/>
              </a:rPr>
              <a:t>Test</a:t>
            </a:r>
            <a:r>
              <a:rPr lang="pt-BR" b="1" dirty="0" smtClean="0">
                <a:ea typeface="Verdana" pitchFamily="34" charset="0"/>
                <a:cs typeface="Verdana" pitchFamily="34" charset="0"/>
              </a:rPr>
              <a:t> </a:t>
            </a:r>
            <a:r>
              <a:rPr lang="pt-BR" b="1" dirty="0" err="1" smtClean="0">
                <a:ea typeface="Verdana" pitchFamily="34" charset="0"/>
                <a:cs typeface="Verdana" pitchFamily="34" charset="0"/>
              </a:rPr>
              <a:t>Goals</a:t>
            </a:r>
            <a:r>
              <a:rPr lang="pt-BR" b="1" dirty="0" smtClean="0">
                <a:ea typeface="Verdana" pitchFamily="34" charset="0"/>
                <a:cs typeface="Verdana" pitchFamily="34" charset="0"/>
              </a:rPr>
              <a:t> (?) 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1403648" y="4150821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É um objetivo para atingir determinado estado desejado pelo agente. 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1403648" y="5373216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É um objetivo que tem basicamente a finalidade de resgatar informações da base de crenças do agente.</a:t>
            </a:r>
          </a:p>
        </p:txBody>
      </p:sp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77586"/>
            <a:ext cx="1671761" cy="8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Kadu\Desktop\SLIDES_BRANC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19"/>
            <a:ext cx="9144000" cy="6858119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Exemplos: </a:t>
            </a:r>
            <a:r>
              <a:rPr lang="pt-BR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Goals</a:t>
            </a: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Iniciais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403648" y="2195572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!start.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1403648" y="2555612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!</a:t>
            </a:r>
            <a:r>
              <a:rPr lang="pt-BR" dirty="0" err="1" smtClean="0"/>
              <a:t>thinking</a:t>
            </a:r>
            <a:r>
              <a:rPr lang="pt-BR" dirty="0" smtClean="0"/>
              <a:t>.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2483768" y="3645024"/>
            <a:ext cx="46085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OBS.:</a:t>
            </a:r>
            <a:r>
              <a:rPr lang="pt-BR" dirty="0" smtClean="0"/>
              <a:t> Toda </a:t>
            </a:r>
            <a:r>
              <a:rPr lang="pt-BR" sz="2400" b="1" dirty="0" err="1" smtClean="0"/>
              <a:t>goal</a:t>
            </a:r>
            <a:r>
              <a:rPr lang="pt-BR" sz="2400" b="1" dirty="0" smtClean="0"/>
              <a:t> inicial </a:t>
            </a:r>
            <a:r>
              <a:rPr lang="pt-BR" dirty="0" smtClean="0"/>
              <a:t>em Jason deve ser um </a:t>
            </a:r>
            <a:r>
              <a:rPr lang="pt-BR" dirty="0" err="1" smtClean="0"/>
              <a:t>Achievement</a:t>
            </a:r>
            <a:r>
              <a:rPr lang="pt-BR" dirty="0" smtClean="0"/>
              <a:t> </a:t>
            </a:r>
            <a:r>
              <a:rPr lang="pt-BR" dirty="0" err="1" smtClean="0"/>
              <a:t>Goal</a:t>
            </a:r>
            <a:r>
              <a:rPr lang="pt-BR" dirty="0" smtClean="0"/>
              <a:t>; começar com </a:t>
            </a:r>
            <a:r>
              <a:rPr lang="pt-BR" sz="3200" dirty="0" smtClean="0"/>
              <a:t>!</a:t>
            </a:r>
            <a:r>
              <a:rPr lang="pt-BR" dirty="0" smtClean="0"/>
              <a:t>; e terminar com </a:t>
            </a:r>
            <a:r>
              <a:rPr lang="pt-BR" sz="2400" b="1" dirty="0" smtClean="0"/>
              <a:t>.</a:t>
            </a:r>
            <a:r>
              <a:rPr lang="pt-BR" dirty="0" smtClean="0"/>
              <a:t> 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483768" y="5138608"/>
            <a:ext cx="46085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OBS.:</a:t>
            </a:r>
            <a:r>
              <a:rPr lang="pt-BR" dirty="0" smtClean="0"/>
              <a:t> Todo </a:t>
            </a:r>
            <a:r>
              <a:rPr lang="pt-BR" sz="2400" b="1" dirty="0" err="1" smtClean="0"/>
              <a:t>goal</a:t>
            </a:r>
            <a:r>
              <a:rPr lang="pt-BR" sz="2400" b="1" dirty="0" smtClean="0"/>
              <a:t> </a:t>
            </a:r>
            <a:r>
              <a:rPr lang="pt-BR" dirty="0" smtClean="0"/>
              <a:t>deve começar com letra </a:t>
            </a:r>
            <a:r>
              <a:rPr lang="pt-BR" b="1" u="sng" dirty="0" smtClean="0"/>
              <a:t>MINÚSCULA</a:t>
            </a:r>
            <a:r>
              <a:rPr lang="pt-BR" dirty="0" smtClean="0"/>
              <a:t>.</a:t>
            </a: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77586"/>
            <a:ext cx="1671761" cy="8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Kadu\Desktop\SLIDES_BRANC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19"/>
            <a:ext cx="9144000" cy="6858119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Exemplos: </a:t>
            </a:r>
            <a:r>
              <a:rPr lang="pt-BR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Goals</a:t>
            </a: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Iniciais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403648" y="2195572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!start.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1403648" y="2555612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!</a:t>
            </a:r>
            <a:r>
              <a:rPr lang="pt-BR" dirty="0" err="1" smtClean="0"/>
              <a:t>thinking</a:t>
            </a:r>
            <a:r>
              <a:rPr lang="pt-BR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2420888"/>
            <a:ext cx="397192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177586"/>
            <a:ext cx="1671761" cy="8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Kadu\Desktop\SLIDES_BRANC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19"/>
            <a:ext cx="9144000" cy="6858119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Exemplos: </a:t>
            </a:r>
            <a:r>
              <a:rPr lang="pt-BR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Goals</a:t>
            </a: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Iniciais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3804" y="2060848"/>
            <a:ext cx="6012532" cy="3655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177586"/>
            <a:ext cx="1671761" cy="8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Kadu\Desktop\SLIDES_BRANC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19"/>
            <a:ext cx="9144000" cy="6858119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Exemplos: </a:t>
            </a:r>
            <a:r>
              <a:rPr lang="pt-BR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Goals</a:t>
            </a: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Iniciais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2156930"/>
            <a:ext cx="4552355" cy="37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177586"/>
            <a:ext cx="1671761" cy="8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Kadu\Desktop\SLIDES_BRANC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19"/>
            <a:ext cx="9144000" cy="6858119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187624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eriod" startAt="3"/>
            </a:pPr>
            <a:r>
              <a:rPr lang="pt-BR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Plans</a:t>
            </a: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&amp; </a:t>
            </a:r>
            <a:r>
              <a:rPr lang="pt-BR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Actions</a:t>
            </a:r>
            <a:endParaRPr lang="pt-BR" sz="2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259632" y="2228671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Em Jason, um plano é composto por três partes: 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979712" y="3203684"/>
            <a:ext cx="5328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 err="1" smtClean="0"/>
              <a:t>Triggering_event</a:t>
            </a:r>
            <a:r>
              <a:rPr lang="pt-BR" sz="2400" b="1" dirty="0" smtClean="0"/>
              <a:t> : </a:t>
            </a:r>
            <a:r>
              <a:rPr lang="pt-BR" sz="2400" b="1" dirty="0" err="1" smtClean="0"/>
              <a:t>context</a:t>
            </a:r>
            <a:r>
              <a:rPr lang="pt-BR" sz="2400" b="1" dirty="0" smtClean="0"/>
              <a:t> &lt;- </a:t>
            </a:r>
            <a:r>
              <a:rPr lang="pt-BR" sz="2400" b="1" dirty="0" err="1" smtClean="0"/>
              <a:t>body</a:t>
            </a:r>
            <a:r>
              <a:rPr lang="pt-BR" sz="2400" b="1" dirty="0" smtClean="0"/>
              <a:t>.</a:t>
            </a: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77586"/>
            <a:ext cx="1671761" cy="8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Kadu\Desktop\SLIDES_BRANC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19"/>
            <a:ext cx="9144000" cy="6858119"/>
          </a:xfrm>
          <a:prstGeom prst="rect">
            <a:avLst/>
          </a:prstGeom>
          <a:noFill/>
        </p:spPr>
      </p:pic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77586"/>
            <a:ext cx="1671761" cy="8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tângulo 3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Descrição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1403648" y="2060848"/>
            <a:ext cx="6429400" cy="4320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1800" b="1" dirty="0" err="1" smtClean="0">
                <a:latin typeface="+mj-lt"/>
                <a:ea typeface="Verdana" pitchFamily="34" charset="0"/>
                <a:cs typeface="Verdana" pitchFamily="34" charset="0"/>
              </a:rPr>
              <a:t>Triggering</a:t>
            </a:r>
            <a:r>
              <a:rPr lang="pt-BR" sz="1800" b="1" dirty="0" smtClean="0">
                <a:latin typeface="+mj-lt"/>
                <a:ea typeface="Verdana" pitchFamily="34" charset="0"/>
                <a:cs typeface="Verdana" pitchFamily="34" charset="0"/>
              </a:rPr>
              <a:t> </a:t>
            </a:r>
            <a:r>
              <a:rPr lang="pt-BR" sz="1800" b="1" dirty="0" err="1" smtClean="0">
                <a:latin typeface="+mj-lt"/>
                <a:ea typeface="Verdana" pitchFamily="34" charset="0"/>
                <a:cs typeface="Verdana" pitchFamily="34" charset="0"/>
              </a:rPr>
              <a:t>Event</a:t>
            </a:r>
            <a:endParaRPr lang="pt-BR" sz="1800" b="1" dirty="0" smtClean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403648" y="328498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pt-BR" b="1" dirty="0" err="1" smtClean="0">
                <a:ea typeface="Verdana" pitchFamily="34" charset="0"/>
                <a:cs typeface="Verdana" pitchFamily="34" charset="0"/>
              </a:rPr>
              <a:t>Context</a:t>
            </a:r>
            <a:endParaRPr lang="pt-BR" b="1" dirty="0" smtClean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403648" y="4282063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pt-BR" b="1" dirty="0" err="1" smtClean="0">
                <a:ea typeface="Verdana" pitchFamily="34" charset="0"/>
                <a:cs typeface="Verdana" pitchFamily="34" charset="0"/>
              </a:rPr>
              <a:t>Body</a:t>
            </a:r>
            <a:r>
              <a:rPr lang="pt-BR" b="1" dirty="0" smtClean="0"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403648" y="2494637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Planos disponíveis para execução.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1403648" y="3717032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Condição de ativação de determinado plano. 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1403648" y="4643844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Um conjunto de ações para determinado plano.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Kadu\Desktop\SLIDES_BRANC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19"/>
            <a:ext cx="9144000" cy="6858119"/>
          </a:xfrm>
          <a:prstGeom prst="rect">
            <a:avLst/>
          </a:prstGeom>
          <a:noFill/>
        </p:spPr>
      </p:pic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1403648" y="2854677"/>
            <a:ext cx="6429400" cy="4320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romanLcPeriod"/>
            </a:pPr>
            <a:r>
              <a:rPr lang="pt-BR" sz="1800" b="1" dirty="0" err="1" smtClean="0">
                <a:latin typeface="+mj-lt"/>
                <a:ea typeface="Verdana" pitchFamily="34" charset="0"/>
                <a:cs typeface="Verdana" pitchFamily="34" charset="0"/>
              </a:rPr>
              <a:t>Sender</a:t>
            </a:r>
            <a:endParaRPr lang="pt-BR" sz="1800" b="1" dirty="0" smtClean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403648" y="400680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romanLcPeriod" startAt="2"/>
            </a:pPr>
            <a:r>
              <a:rPr lang="pt-BR" b="1" dirty="0" err="1" smtClean="0">
                <a:ea typeface="Verdana" pitchFamily="34" charset="0"/>
                <a:cs typeface="Verdana" pitchFamily="34" charset="0"/>
              </a:rPr>
              <a:t>Illocutionary</a:t>
            </a:r>
            <a:r>
              <a:rPr lang="pt-BR" b="1" dirty="0" smtClean="0">
                <a:ea typeface="Verdana" pitchFamily="34" charset="0"/>
                <a:cs typeface="Verdana" pitchFamily="34" charset="0"/>
              </a:rPr>
              <a:t> Forces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403648" y="5158933"/>
            <a:ext cx="1460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romanLcPeriod" startAt="3"/>
            </a:pPr>
            <a:r>
              <a:rPr lang="pt-BR" b="1" dirty="0" err="1" smtClean="0">
                <a:ea typeface="Verdana" pitchFamily="34" charset="0"/>
                <a:cs typeface="Verdana" pitchFamily="34" charset="0"/>
              </a:rPr>
              <a:t>Content</a:t>
            </a:r>
            <a:r>
              <a:rPr lang="pt-BR" b="1" dirty="0" smtClean="0"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403648" y="3216458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Uma proposição atômica representando o nome do agente que enviou a mensagem.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1403648" y="4438853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São as performativas que denotam as intenções do remetente.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1403648" y="5518973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Conteúdo da mensagem enviada.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403648" y="1527175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Estrutura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835696" y="2113692"/>
            <a:ext cx="59046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/>
              <a:t>&lt;</a:t>
            </a:r>
            <a:r>
              <a:rPr lang="pt-BR" sz="2800" b="1" dirty="0" err="1" smtClean="0"/>
              <a:t>sender</a:t>
            </a:r>
            <a:r>
              <a:rPr lang="pt-BR" sz="2800" b="1" dirty="0" smtClean="0"/>
              <a:t>; </a:t>
            </a:r>
            <a:r>
              <a:rPr lang="pt-BR" sz="2800" b="1" dirty="0" err="1" smtClean="0"/>
              <a:t>illocutionary</a:t>
            </a:r>
            <a:r>
              <a:rPr lang="pt-BR" sz="2800" b="1" dirty="0" smtClean="0"/>
              <a:t> forces; </a:t>
            </a:r>
            <a:r>
              <a:rPr lang="pt-BR" sz="2800" b="1" dirty="0" err="1" smtClean="0"/>
              <a:t>content</a:t>
            </a:r>
            <a:r>
              <a:rPr lang="pt-BR" sz="2800" b="1" dirty="0" smtClean="0"/>
              <a:t>&gt;</a:t>
            </a:r>
          </a:p>
        </p:txBody>
      </p:sp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77586"/>
            <a:ext cx="1671761" cy="8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tângulo 18"/>
          <p:cNvSpPr/>
          <p:nvPr/>
        </p:nvSpPr>
        <p:spPr>
          <a:xfrm>
            <a:off x="1556048" y="1095127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Comunicação Entre Agentes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Users\Kadu\Desktop\SLIDES_BRANC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19"/>
            <a:ext cx="9144000" cy="6858119"/>
          </a:xfrm>
          <a:prstGeom prst="rect">
            <a:avLst/>
          </a:prstGeom>
          <a:noFill/>
        </p:spPr>
      </p:pic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1403648" y="2854677"/>
            <a:ext cx="6429400" cy="4320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romanLcPeriod"/>
            </a:pPr>
            <a:r>
              <a:rPr lang="pt-BR" sz="1800" b="1" dirty="0" err="1" smtClean="0">
                <a:latin typeface="+mj-lt"/>
                <a:ea typeface="Verdana" pitchFamily="34" charset="0"/>
                <a:cs typeface="Verdana" pitchFamily="34" charset="0"/>
              </a:rPr>
              <a:t>Receiver</a:t>
            </a:r>
            <a:endParaRPr lang="pt-BR" sz="1800" b="1" dirty="0" smtClean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403648" y="400680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romanLcPeriod" startAt="2"/>
            </a:pPr>
            <a:r>
              <a:rPr lang="pt-BR" b="1" dirty="0" err="1" smtClean="0">
                <a:ea typeface="Verdana" pitchFamily="34" charset="0"/>
                <a:cs typeface="Verdana" pitchFamily="34" charset="0"/>
              </a:rPr>
              <a:t>Illocutionary</a:t>
            </a:r>
            <a:r>
              <a:rPr lang="pt-BR" b="1" dirty="0" smtClean="0">
                <a:ea typeface="Verdana" pitchFamily="34" charset="0"/>
                <a:cs typeface="Verdana" pitchFamily="34" charset="0"/>
              </a:rPr>
              <a:t> Forces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403648" y="5158933"/>
            <a:ext cx="2786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romanLcPeriod" startAt="3"/>
            </a:pPr>
            <a:r>
              <a:rPr lang="pt-BR" b="1" dirty="0" err="1" smtClean="0">
                <a:ea typeface="Verdana" pitchFamily="34" charset="0"/>
                <a:cs typeface="Verdana" pitchFamily="34" charset="0"/>
              </a:rPr>
              <a:t>Propositional</a:t>
            </a:r>
            <a:r>
              <a:rPr lang="pt-BR" b="1" dirty="0" smtClean="0">
                <a:ea typeface="Verdana" pitchFamily="34" charset="0"/>
                <a:cs typeface="Verdana" pitchFamily="34" charset="0"/>
              </a:rPr>
              <a:t> </a:t>
            </a:r>
            <a:r>
              <a:rPr lang="pt-BR" b="1" dirty="0" err="1" smtClean="0">
                <a:ea typeface="Verdana" pitchFamily="34" charset="0"/>
                <a:cs typeface="Verdana" pitchFamily="34" charset="0"/>
              </a:rPr>
              <a:t>Content</a:t>
            </a:r>
            <a:r>
              <a:rPr lang="pt-BR" b="1" dirty="0" smtClean="0"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403648" y="3216458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Uma proposição atômica em </a:t>
            </a:r>
            <a:r>
              <a:rPr lang="pt-BR" dirty="0" err="1" smtClean="0"/>
              <a:t>AgentSpeak</a:t>
            </a:r>
            <a:r>
              <a:rPr lang="pt-BR" dirty="0" smtClean="0"/>
              <a:t> representando o nome do agente que enviou a mensagem.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1403648" y="4438853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São as performativas que denotam as intenções do remetente.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1403648" y="5518973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Um termo em </a:t>
            </a:r>
            <a:r>
              <a:rPr lang="pt-BR" dirty="0" err="1" smtClean="0"/>
              <a:t>AgentSpeak</a:t>
            </a:r>
            <a:r>
              <a:rPr lang="pt-BR" dirty="0" smtClean="0"/>
              <a:t> que varia de acordo com as forças ilocucionárias.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Estrutura no Jason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216024" y="1815207"/>
            <a:ext cx="896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</a:rPr>
              <a:t>send</a:t>
            </a:r>
            <a:r>
              <a:rPr lang="pt-BR" sz="2400" b="1" dirty="0" smtClean="0"/>
              <a:t>(</a:t>
            </a:r>
            <a:r>
              <a:rPr lang="pt-BR" sz="2400" b="1" dirty="0" err="1" smtClean="0">
                <a:solidFill>
                  <a:schemeClr val="accent4"/>
                </a:solidFill>
              </a:rPr>
              <a:t>receiver</a:t>
            </a:r>
            <a:r>
              <a:rPr lang="pt-BR" sz="2400" b="1" dirty="0" smtClean="0"/>
              <a:t>, </a:t>
            </a:r>
            <a:r>
              <a:rPr lang="pt-BR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illocutionary</a:t>
            </a:r>
            <a:r>
              <a:rPr lang="pt-BR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forces</a:t>
            </a:r>
            <a:r>
              <a:rPr lang="pt-BR" sz="2400" b="1" dirty="0" smtClean="0"/>
              <a:t>, </a:t>
            </a:r>
            <a:r>
              <a:rPr lang="pt-BR" sz="2400" b="1" dirty="0" err="1" smtClean="0">
                <a:solidFill>
                  <a:schemeClr val="accent4"/>
                </a:solidFill>
              </a:rPr>
              <a:t>propositional</a:t>
            </a:r>
            <a:r>
              <a:rPr lang="pt-BR" sz="2400" b="1" dirty="0" smtClean="0">
                <a:solidFill>
                  <a:schemeClr val="accent4"/>
                </a:solidFill>
              </a:rPr>
              <a:t> </a:t>
            </a:r>
            <a:r>
              <a:rPr lang="pt-BR" sz="2400" b="1" dirty="0" err="1" smtClean="0">
                <a:solidFill>
                  <a:schemeClr val="accent4"/>
                </a:solidFill>
              </a:rPr>
              <a:t>content</a:t>
            </a:r>
            <a:r>
              <a:rPr lang="pt-BR" sz="2400" b="1" dirty="0" smtClean="0"/>
              <a:t>)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-36512" y="2204864"/>
            <a:ext cx="896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.broadcast</a:t>
            </a:r>
            <a:r>
              <a:rPr lang="pt-BR" sz="2400" b="1" dirty="0" smtClean="0"/>
              <a:t>(</a:t>
            </a:r>
            <a:r>
              <a:rPr lang="pt-BR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illocutionary</a:t>
            </a:r>
            <a:r>
              <a:rPr lang="pt-BR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forces</a:t>
            </a:r>
            <a:r>
              <a:rPr lang="pt-BR" sz="2400" b="1" dirty="0" smtClean="0"/>
              <a:t>, </a:t>
            </a:r>
            <a:r>
              <a:rPr lang="pt-BR" sz="2400" b="1" dirty="0" err="1" smtClean="0">
                <a:solidFill>
                  <a:schemeClr val="accent4"/>
                </a:solidFill>
              </a:rPr>
              <a:t>propositional</a:t>
            </a:r>
            <a:r>
              <a:rPr lang="pt-BR" sz="2400" b="1" dirty="0" smtClean="0">
                <a:solidFill>
                  <a:schemeClr val="accent4"/>
                </a:solidFill>
              </a:rPr>
              <a:t> </a:t>
            </a:r>
            <a:r>
              <a:rPr lang="pt-BR" sz="2400" b="1" dirty="0" err="1" smtClean="0">
                <a:solidFill>
                  <a:schemeClr val="accent4"/>
                </a:solidFill>
              </a:rPr>
              <a:t>content</a:t>
            </a:r>
            <a:r>
              <a:rPr lang="pt-BR" sz="2400" b="1" dirty="0" smtClean="0"/>
              <a:t>)</a:t>
            </a:r>
          </a:p>
        </p:txBody>
      </p:sp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77586"/>
            <a:ext cx="1671761" cy="8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Kadu\Desktop\SLIDES_BRANC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19"/>
            <a:ext cx="9144000" cy="6858119"/>
          </a:xfrm>
          <a:prstGeom prst="rect">
            <a:avLst/>
          </a:prstGeom>
          <a:noFill/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34888" y="2359421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Introdução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Background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Comunicação entre Agentes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Referências Bibliográficas</a:t>
            </a:r>
            <a:endParaRPr lang="pt-B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697560" y="1379909"/>
            <a:ext cx="21034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Sumário</a:t>
            </a: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77586"/>
            <a:ext cx="1671761" cy="8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Kadu\Desktop\SLIDES_BRANC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19"/>
            <a:ext cx="9144000" cy="6858119"/>
          </a:xfrm>
          <a:prstGeom prst="rect">
            <a:avLst/>
          </a:prstGeom>
          <a:noFill/>
        </p:spPr>
      </p:pic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1403648" y="1772816"/>
            <a:ext cx="6429400" cy="4320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1800" b="1" dirty="0" err="1" smtClean="0">
                <a:latin typeface="+mj-lt"/>
                <a:ea typeface="Verdana" pitchFamily="34" charset="0"/>
                <a:cs typeface="Verdana" pitchFamily="34" charset="0"/>
              </a:rPr>
              <a:t>tell</a:t>
            </a:r>
            <a:endParaRPr lang="pt-BR" sz="1800" b="1" dirty="0" smtClean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403648" y="2204864"/>
            <a:ext cx="6624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O agente remetente pretende que o receptor </a:t>
            </a:r>
            <a:r>
              <a:rPr lang="pt-BR" b="1" dirty="0" smtClean="0"/>
              <a:t>acredite</a:t>
            </a:r>
            <a:r>
              <a:rPr lang="pt-BR" dirty="0" smtClean="0"/>
              <a:t> que o conteúdo enviado é verdadeiro de acordo com </a:t>
            </a:r>
            <a:r>
              <a:rPr lang="pt-BR" u="sng" dirty="0" smtClean="0"/>
              <a:t>as crenças do remetente</a:t>
            </a:r>
            <a:r>
              <a:rPr lang="pt-BR" dirty="0" smtClean="0"/>
              <a:t>.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Performativas Implementadas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0821" y="4725144"/>
            <a:ext cx="6441579" cy="1335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3608437"/>
            <a:ext cx="28479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CaixaDeTexto 17"/>
          <p:cNvSpPr txBox="1"/>
          <p:nvPr/>
        </p:nvSpPr>
        <p:spPr>
          <a:xfrm>
            <a:off x="3779912" y="32036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Agente Kate</a:t>
            </a:r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177586"/>
            <a:ext cx="1671761" cy="8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Kadu\Desktop\SLIDES_BRANC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19"/>
            <a:ext cx="9144000" cy="6858119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1403648" y="177455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pt-BR" b="1" dirty="0" err="1" smtClean="0">
                <a:ea typeface="Verdana" pitchFamily="34" charset="0"/>
                <a:cs typeface="Verdana" pitchFamily="34" charset="0"/>
              </a:rPr>
              <a:t>untell</a:t>
            </a:r>
            <a:endParaRPr lang="pt-BR" b="1" dirty="0" smtClean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Performativas Implementadas</a:t>
            </a:r>
          </a:p>
        </p:txBody>
      </p:sp>
      <p:sp>
        <p:nvSpPr>
          <p:cNvPr id="9" name="Retângulo 8"/>
          <p:cNvSpPr/>
          <p:nvPr/>
        </p:nvSpPr>
        <p:spPr>
          <a:xfrm>
            <a:off x="1403648" y="2206605"/>
            <a:ext cx="6624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 O agente remetente pretende que o receptor </a:t>
            </a:r>
            <a:r>
              <a:rPr lang="pt-BR" b="1" dirty="0" smtClean="0"/>
              <a:t>não acredite </a:t>
            </a:r>
            <a:r>
              <a:rPr lang="pt-BR" dirty="0" smtClean="0"/>
              <a:t>que o conteúdo enviado é verdadeiro de acordo com </a:t>
            </a:r>
            <a:r>
              <a:rPr lang="pt-BR" u="sng" dirty="0" smtClean="0"/>
              <a:t>as crenças do remetente</a:t>
            </a:r>
            <a:r>
              <a:rPr lang="pt-BR" dirty="0" smtClean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718917"/>
            <a:ext cx="28098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350" y="3717404"/>
            <a:ext cx="26860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ixaDeTexto 9"/>
          <p:cNvSpPr txBox="1"/>
          <p:nvPr/>
        </p:nvSpPr>
        <p:spPr>
          <a:xfrm>
            <a:off x="6372200" y="32036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Agente Bob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267744" y="321297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Agente Kate</a:t>
            </a:r>
          </a:p>
        </p:txBody>
      </p:sp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177586"/>
            <a:ext cx="1671761" cy="8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Kadu\Desktop\SLIDES_BRANC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19"/>
            <a:ext cx="9144000" cy="6858119"/>
          </a:xfrm>
          <a:prstGeom prst="rect">
            <a:avLst/>
          </a:prstGeom>
          <a:noFill/>
        </p:spPr>
      </p:pic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1403648" y="1772816"/>
            <a:ext cx="6429400" cy="4320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pt-BR" sz="1800" b="1" dirty="0" err="1" smtClean="0">
                <a:latin typeface="+mj-lt"/>
                <a:ea typeface="Verdana" pitchFamily="34" charset="0"/>
                <a:cs typeface="Verdana" pitchFamily="34" charset="0"/>
              </a:rPr>
              <a:t>achieve</a:t>
            </a:r>
            <a:endParaRPr lang="pt-BR" sz="1800" b="1" dirty="0" smtClean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403648" y="2204864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O agente remetente pede que o receptor </a:t>
            </a:r>
            <a:r>
              <a:rPr lang="pt-BR" b="1" dirty="0" smtClean="0"/>
              <a:t>tente atingir um objetivo</a:t>
            </a:r>
            <a:r>
              <a:rPr lang="pt-BR" dirty="0" smtClean="0"/>
              <a:t> de estado verdadeiro de acordo com conteúdo enviado.  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Performativas Implementadas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3515" y="3608437"/>
            <a:ext cx="34385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3614539"/>
            <a:ext cx="1847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aixaDeTexto 14"/>
          <p:cNvSpPr txBox="1"/>
          <p:nvPr/>
        </p:nvSpPr>
        <p:spPr>
          <a:xfrm>
            <a:off x="6372200" y="32036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Agente Bob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267744" y="321297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Agente Kate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4869160"/>
            <a:ext cx="77057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504" y="177586"/>
            <a:ext cx="1671761" cy="8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Kadu\Desktop\SLIDES_BRANC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19"/>
            <a:ext cx="9144000" cy="6858119"/>
          </a:xfrm>
          <a:prstGeom prst="rect">
            <a:avLst/>
          </a:prstGeom>
          <a:noFill/>
        </p:spPr>
      </p:pic>
      <p:sp>
        <p:nvSpPr>
          <p:cNvPr id="16" name="Retângulo 15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Performativas Implementadas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6372200" y="32036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Agente Bob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267744" y="321297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Agente Kate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403648" y="177281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pt-BR" b="1" dirty="0" err="1" smtClean="0">
                <a:ea typeface="Verdana" pitchFamily="34" charset="0"/>
                <a:cs typeface="Verdana" pitchFamily="34" charset="0"/>
              </a:rPr>
              <a:t>unachieve</a:t>
            </a:r>
            <a:endParaRPr lang="pt-BR" b="1" dirty="0" smtClean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403648" y="2204864"/>
            <a:ext cx="6624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 O agente remetente pede que o receptor </a:t>
            </a:r>
            <a:r>
              <a:rPr lang="pt-BR" b="1" dirty="0" smtClean="0"/>
              <a:t>deixe de tentar atingir um objetivo</a:t>
            </a:r>
            <a:r>
              <a:rPr lang="pt-BR" dirty="0" smtClean="0"/>
              <a:t> de estado verdadeiro de acordo com conteúdo enviado.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3334" y="3645024"/>
            <a:ext cx="23050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3621385"/>
            <a:ext cx="30384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68713" y="4639022"/>
            <a:ext cx="42957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504" y="177586"/>
            <a:ext cx="1671761" cy="8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Kadu\Desktop\SLIDES_BRANC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19"/>
            <a:ext cx="9144000" cy="6858119"/>
          </a:xfrm>
          <a:prstGeom prst="rect">
            <a:avLst/>
          </a:prstGeom>
          <a:noFill/>
        </p:spPr>
      </p:pic>
      <p:sp>
        <p:nvSpPr>
          <p:cNvPr id="13" name="Espaço Reservado para Conteúdo 2"/>
          <p:cNvSpPr>
            <a:spLocks noGrp="1"/>
          </p:cNvSpPr>
          <p:nvPr>
            <p:ph idx="1"/>
          </p:nvPr>
        </p:nvSpPr>
        <p:spPr>
          <a:xfrm>
            <a:off x="1403648" y="1772816"/>
            <a:ext cx="6429400" cy="4320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pt-BR" sz="1800" b="1" dirty="0" err="1" smtClean="0">
                <a:latin typeface="+mj-lt"/>
                <a:ea typeface="Verdana" pitchFamily="34" charset="0"/>
                <a:cs typeface="Verdana" pitchFamily="34" charset="0"/>
              </a:rPr>
              <a:t>askOne</a:t>
            </a:r>
            <a:endParaRPr lang="pt-BR" sz="1800" b="1" dirty="0" smtClean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1403648" y="2204864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 O agente remetente deseja saber se a reposta do receptor para determinada questão é verdadeira.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Performativas Implementadas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6372200" y="292494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Agente Bob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267744" y="29342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Agente Kate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2328" y="3353941"/>
            <a:ext cx="7620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4515197"/>
            <a:ext cx="72866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3284984"/>
            <a:ext cx="29527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504" y="177586"/>
            <a:ext cx="1671761" cy="8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Kadu\Desktop\SLIDES_BRANC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19"/>
            <a:ext cx="9144000" cy="6858119"/>
          </a:xfrm>
          <a:prstGeom prst="rect">
            <a:avLst/>
          </a:prstGeom>
          <a:noFill/>
        </p:spPr>
      </p:pic>
      <p:sp>
        <p:nvSpPr>
          <p:cNvPr id="11" name="Retângulo 10"/>
          <p:cNvSpPr/>
          <p:nvPr/>
        </p:nvSpPr>
        <p:spPr>
          <a:xfrm>
            <a:off x="1403648" y="177281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pt-BR" b="1" dirty="0" err="1" smtClean="0">
                <a:ea typeface="Verdana" pitchFamily="34" charset="0"/>
                <a:cs typeface="Verdana" pitchFamily="34" charset="0"/>
              </a:rPr>
              <a:t>askAll</a:t>
            </a:r>
            <a:endParaRPr lang="pt-BR" b="1" dirty="0" smtClean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403648" y="2204864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O agente remetente deseja saber todas as repostas do receptor sobre uma questão.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Performativas Implementadas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195736" y="292494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Agente Bob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2612" y="3356992"/>
            <a:ext cx="12573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4563963"/>
            <a:ext cx="490537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CaixaDeTexto 18"/>
          <p:cNvSpPr txBox="1"/>
          <p:nvPr/>
        </p:nvSpPr>
        <p:spPr>
          <a:xfrm>
            <a:off x="6372200" y="29342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Agente Kate</a:t>
            </a:r>
          </a:p>
        </p:txBody>
      </p:sp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177586"/>
            <a:ext cx="1671761" cy="8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36096" y="3284984"/>
            <a:ext cx="31146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Kadu\Desktop\SLIDES_BRANC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19"/>
            <a:ext cx="9144000" cy="6858119"/>
          </a:xfrm>
          <a:prstGeom prst="rect">
            <a:avLst/>
          </a:prstGeom>
          <a:noFill/>
        </p:spPr>
      </p:pic>
      <p:sp>
        <p:nvSpPr>
          <p:cNvPr id="11" name="Retângulo 10"/>
          <p:cNvSpPr/>
          <p:nvPr/>
        </p:nvSpPr>
        <p:spPr>
          <a:xfrm>
            <a:off x="1403648" y="178559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pt-BR" b="1" dirty="0" err="1" smtClean="0">
                <a:ea typeface="Verdana" pitchFamily="34" charset="0"/>
                <a:cs typeface="Verdana" pitchFamily="34" charset="0"/>
              </a:rPr>
              <a:t>askHow</a:t>
            </a:r>
            <a:endParaRPr lang="pt-BR" b="1" dirty="0" smtClean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403648" y="2217638"/>
            <a:ext cx="6624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O agente remetente deseja saber todas implementações de planos do receptor para determinado plano.</a:t>
            </a:r>
          </a:p>
          <a:p>
            <a:pPr algn="just"/>
            <a:endParaRPr lang="pt-BR" dirty="0" smtClean="0"/>
          </a:p>
        </p:txBody>
      </p:sp>
      <p:sp>
        <p:nvSpPr>
          <p:cNvPr id="16" name="Retângulo 15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Performativas Implementadas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6372200" y="292494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Agente Bob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267744" y="29342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Agente Kate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6360" y="3269729"/>
            <a:ext cx="44958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3284984"/>
            <a:ext cx="18383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4734272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504" y="177586"/>
            <a:ext cx="1671761" cy="8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Kadu\Desktop\SLIDES_BRANC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19"/>
            <a:ext cx="9144000" cy="6858119"/>
          </a:xfrm>
          <a:prstGeom prst="rect">
            <a:avLst/>
          </a:prstGeom>
          <a:noFill/>
        </p:spPr>
      </p:pic>
      <p:sp>
        <p:nvSpPr>
          <p:cNvPr id="16" name="Retângulo 15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Performativas Implementadas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995936" y="292494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Agente Bob</a:t>
            </a:r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1403648" y="1772816"/>
            <a:ext cx="6429400" cy="4320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pt-BR" sz="1800" b="1" dirty="0" err="1" smtClean="0">
                <a:latin typeface="+mj-lt"/>
                <a:ea typeface="Verdana" pitchFamily="34" charset="0"/>
                <a:cs typeface="Verdana" pitchFamily="34" charset="0"/>
              </a:rPr>
              <a:t>tellHow</a:t>
            </a:r>
            <a:endParaRPr lang="pt-BR" sz="1800" b="1" dirty="0" smtClean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403648" y="2206605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O agente remetente informa ao agente receptor a implementação de um plano.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8503" y="3301727"/>
            <a:ext cx="46958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6755" y="5096222"/>
            <a:ext cx="77057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177586"/>
            <a:ext cx="1671761" cy="8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Kadu\Desktop\SLIDES_BRANC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19"/>
            <a:ext cx="9144000" cy="6858119"/>
          </a:xfrm>
          <a:prstGeom prst="rect">
            <a:avLst/>
          </a:prstGeom>
          <a:noFill/>
        </p:spPr>
      </p:pic>
      <p:sp>
        <p:nvSpPr>
          <p:cNvPr id="9" name="Retângulo 8"/>
          <p:cNvSpPr/>
          <p:nvPr/>
        </p:nvSpPr>
        <p:spPr>
          <a:xfrm>
            <a:off x="1403648" y="177281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9"/>
            </a:pPr>
            <a:r>
              <a:rPr lang="pt-BR" b="1" dirty="0" err="1" smtClean="0">
                <a:ea typeface="Verdana" pitchFamily="34" charset="0"/>
                <a:cs typeface="Verdana" pitchFamily="34" charset="0"/>
              </a:rPr>
              <a:t>untellHow</a:t>
            </a:r>
            <a:endParaRPr lang="pt-BR" b="1" dirty="0" smtClean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403648" y="2204864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 O agente remetente solicita ao agente receptor a remoção da implementação de um plano da biblioteca de planos do receptor.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Performativas Implementadas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995936" y="292494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Agente Bob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3429000"/>
            <a:ext cx="57150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177586"/>
            <a:ext cx="1671761" cy="8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Kadu\Desktop\SLIDES_BRANC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19"/>
            <a:ext cx="9144000" cy="6858119"/>
          </a:xfrm>
          <a:prstGeom prst="rect">
            <a:avLst/>
          </a:prstGeom>
          <a:noFill/>
        </p:spPr>
      </p:pic>
      <p:sp>
        <p:nvSpPr>
          <p:cNvPr id="9" name="Retângulo 8"/>
          <p:cNvSpPr/>
          <p:nvPr/>
        </p:nvSpPr>
        <p:spPr>
          <a:xfrm>
            <a:off x="1403648" y="177281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10"/>
            </a:pPr>
            <a:r>
              <a:rPr lang="pt-BR" b="1" dirty="0" smtClean="0">
                <a:ea typeface="Verdana" pitchFamily="34" charset="0"/>
                <a:cs typeface="Verdana" pitchFamily="34" charset="0"/>
              </a:rPr>
              <a:t>broadcast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403648" y="2204864"/>
            <a:ext cx="6624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 Permite o uso de todas as performativas vistas anteriormente. Contudo, não é preciso identificar o agente de destino, visto que ela será enviada a todos os agentes do SMA.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Performativas Implementadas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653136"/>
            <a:ext cx="370522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4653136"/>
            <a:ext cx="37719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aixaDeTexto 10"/>
          <p:cNvSpPr txBox="1"/>
          <p:nvPr/>
        </p:nvSpPr>
        <p:spPr>
          <a:xfrm>
            <a:off x="3779912" y="32036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Agente Kate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95650" y="3526904"/>
            <a:ext cx="25527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504" y="177586"/>
            <a:ext cx="1671761" cy="8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Kadu\Desktop\SLIDES_BRANC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19"/>
            <a:ext cx="9144000" cy="6858119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187624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Introdução</a:t>
            </a:r>
          </a:p>
        </p:txBody>
      </p:sp>
      <p:sp>
        <p:nvSpPr>
          <p:cNvPr id="7" name="Retângulo 6"/>
          <p:cNvSpPr/>
          <p:nvPr/>
        </p:nvSpPr>
        <p:spPr>
          <a:xfrm>
            <a:off x="1115616" y="3212976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Baseada em </a:t>
            </a:r>
            <a:r>
              <a:rPr lang="pt-BR" i="1" dirty="0" smtClean="0"/>
              <a:t>Speech </a:t>
            </a:r>
            <a:r>
              <a:rPr lang="pt-BR" i="1" dirty="0" err="1" smtClean="0"/>
              <a:t>Act</a:t>
            </a:r>
            <a:r>
              <a:rPr lang="pt-BR" dirty="0" smtClean="0"/>
              <a:t> e </a:t>
            </a:r>
            <a:r>
              <a:rPr lang="pt-BR" i="1" dirty="0" smtClean="0"/>
              <a:t>KQML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971600" y="2206605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No início de cada ciclo de raciocínio, o agente verifica mensagens que ele possa ter recebido de outros agentes</a:t>
            </a:r>
            <a:endParaRPr lang="pt-BR" i="1" dirty="0" smtClean="0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77586"/>
            <a:ext cx="1671761" cy="8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Kadu\Desktop\SLIDES_BRANC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19"/>
            <a:ext cx="9144000" cy="6858119"/>
          </a:xfrm>
          <a:prstGeom prst="rect">
            <a:avLst/>
          </a:prstGeom>
          <a:noFill/>
        </p:spPr>
      </p:pic>
      <p:sp>
        <p:nvSpPr>
          <p:cNvPr id="9" name="Retângulo 8"/>
          <p:cNvSpPr/>
          <p:nvPr/>
        </p:nvSpPr>
        <p:spPr>
          <a:xfrm>
            <a:off x="1403648" y="177281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b="1" dirty="0" smtClean="0">
                <a:ea typeface="Verdana" pitchFamily="34" charset="0"/>
                <a:cs typeface="Verdana" pitchFamily="34" charset="0"/>
              </a:rPr>
              <a:t>Agente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Por trás do Jason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295872"/>
            <a:ext cx="48196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177586"/>
            <a:ext cx="1671761" cy="8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Kadu\Desktop\SLIDES_BRANC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19"/>
            <a:ext cx="9144000" cy="6858119"/>
          </a:xfrm>
          <a:prstGeom prst="rect">
            <a:avLst/>
          </a:prstGeom>
          <a:noFill/>
        </p:spPr>
      </p:pic>
      <p:sp>
        <p:nvSpPr>
          <p:cNvPr id="9" name="Retângulo 8"/>
          <p:cNvSpPr/>
          <p:nvPr/>
        </p:nvSpPr>
        <p:spPr>
          <a:xfrm>
            <a:off x="1403648" y="177281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pt-BR" b="1" dirty="0" smtClean="0">
                <a:ea typeface="Verdana" pitchFamily="34" charset="0"/>
                <a:cs typeface="Verdana" pitchFamily="34" charset="0"/>
              </a:rPr>
              <a:t>Arquitetura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Por trás do Jason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1170" y="2400647"/>
            <a:ext cx="539115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177586"/>
            <a:ext cx="1671761" cy="8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Kadu\Desktop\SLIDES_BRANC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19"/>
            <a:ext cx="9144000" cy="6858119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403648" y="1311151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Referências Bibliográficas</a:t>
            </a:r>
          </a:p>
        </p:txBody>
      </p:sp>
      <p:sp>
        <p:nvSpPr>
          <p:cNvPr id="5" name="Retângulo 4"/>
          <p:cNvSpPr/>
          <p:nvPr/>
        </p:nvSpPr>
        <p:spPr>
          <a:xfrm>
            <a:off x="683568" y="2060848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Bordini</a:t>
            </a:r>
            <a:r>
              <a:rPr lang="en-US" dirty="0" smtClean="0"/>
              <a:t>, R. H., </a:t>
            </a:r>
            <a:r>
              <a:rPr lang="en-US" dirty="0" err="1" smtClean="0"/>
              <a:t>Hubner</a:t>
            </a:r>
            <a:r>
              <a:rPr lang="en-US" dirty="0" smtClean="0"/>
              <a:t>, J. F., and Wooldridge, W. (2007). </a:t>
            </a:r>
            <a:r>
              <a:rPr lang="en-US" i="1" dirty="0" smtClean="0"/>
              <a:t>Programming Multi-Agent Systems in </a:t>
            </a:r>
            <a:r>
              <a:rPr lang="en-US" i="1" dirty="0" err="1" smtClean="0"/>
              <a:t>AgentSpeak</a:t>
            </a:r>
            <a:r>
              <a:rPr lang="en-US" i="1" dirty="0" smtClean="0"/>
              <a:t> using Jason. </a:t>
            </a:r>
            <a:r>
              <a:rPr lang="en-US" i="1" dirty="0" err="1" smtClean="0"/>
              <a:t>Jonh</a:t>
            </a:r>
            <a:r>
              <a:rPr lang="en-US" i="1" dirty="0" smtClean="0"/>
              <a:t> Wiley and Sons, London. 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83568" y="2852936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Boissier, O., Bordini, R. H., Hubner, J. F., Ricci, A., and Santi, A. (2012). JaCaMo project. http://jacamo.sourceforge.net/. </a:t>
            </a:r>
            <a:endParaRPr lang="pt-BR" dirty="0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77586"/>
            <a:ext cx="1671761" cy="8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Kadu\Desktop\SLIDES_BRANC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19"/>
            <a:ext cx="9144000" cy="6858119"/>
          </a:xfrm>
          <a:prstGeom prst="rect">
            <a:avLst/>
          </a:prstGeom>
          <a:noFill/>
        </p:spPr>
      </p:pic>
      <p:pic>
        <p:nvPicPr>
          <p:cNvPr id="1026" name="Picture 2" descr="C:\Users\Kadu\Desktop\Reas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1700808"/>
            <a:ext cx="7776864" cy="4328883"/>
          </a:xfrm>
          <a:prstGeom prst="rect">
            <a:avLst/>
          </a:prstGeom>
          <a:noFill/>
        </p:spPr>
      </p:pic>
      <p:sp>
        <p:nvSpPr>
          <p:cNvPr id="19" name="Retângulo 18"/>
          <p:cNvSpPr/>
          <p:nvPr/>
        </p:nvSpPr>
        <p:spPr>
          <a:xfrm>
            <a:off x="2339752" y="3789040"/>
            <a:ext cx="792088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0" y="5301208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Verificação de novas mensagens</a:t>
            </a:r>
          </a:p>
        </p:txBody>
      </p:sp>
      <p:cxnSp>
        <p:nvCxnSpPr>
          <p:cNvPr id="21" name="Conector reto 20"/>
          <p:cNvCxnSpPr/>
          <p:nvPr/>
        </p:nvCxnSpPr>
        <p:spPr>
          <a:xfrm>
            <a:off x="467544" y="4149080"/>
            <a:ext cx="3600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467544" y="4149080"/>
            <a:ext cx="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827584" y="3789040"/>
            <a:ext cx="1359768" cy="6396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reto 30"/>
          <p:cNvCxnSpPr/>
          <p:nvPr/>
        </p:nvCxnSpPr>
        <p:spPr>
          <a:xfrm>
            <a:off x="2555776" y="4437112"/>
            <a:ext cx="0" cy="15841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2195736" y="587727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Seleção de mensagens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2339752" y="3068960"/>
            <a:ext cx="792088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>
            <a:off x="1259632" y="3356992"/>
            <a:ext cx="10801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-36512" y="2780928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Seleção de mensagens</a:t>
            </a:r>
          </a:p>
          <a:p>
            <a:pPr algn="ctr"/>
            <a:r>
              <a:rPr lang="pt-BR" dirty="0" smtClean="0">
                <a:solidFill>
                  <a:srgbClr val="FF0000"/>
                </a:solidFill>
              </a:rPr>
              <a:t>aceitáveis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7524328" y="4437112"/>
            <a:ext cx="792088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/>
          <p:cNvCxnSpPr/>
          <p:nvPr/>
        </p:nvCxnSpPr>
        <p:spPr>
          <a:xfrm>
            <a:off x="7956376" y="5085184"/>
            <a:ext cx="0" cy="4320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7236296" y="5518973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Envio de mensagens</a:t>
            </a:r>
          </a:p>
        </p:txBody>
      </p:sp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177586"/>
            <a:ext cx="1671761" cy="8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Kadu\Desktop\SLIDES_BRANC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19"/>
            <a:ext cx="9144000" cy="6858119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187624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Background</a:t>
            </a:r>
          </a:p>
        </p:txBody>
      </p:sp>
      <p:sp>
        <p:nvSpPr>
          <p:cNvPr id="6" name="Retângulo 5"/>
          <p:cNvSpPr/>
          <p:nvPr/>
        </p:nvSpPr>
        <p:spPr>
          <a:xfrm>
            <a:off x="1403648" y="2247255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Framework Jason</a:t>
            </a:r>
          </a:p>
        </p:txBody>
      </p:sp>
      <p:sp>
        <p:nvSpPr>
          <p:cNvPr id="9" name="Retângulo 8"/>
          <p:cNvSpPr/>
          <p:nvPr/>
        </p:nvSpPr>
        <p:spPr>
          <a:xfrm>
            <a:off x="1403648" y="2980109"/>
            <a:ext cx="69127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O JASON e um framework baseado em </a:t>
            </a:r>
            <a:r>
              <a:rPr lang="pt-BR" dirty="0" err="1" smtClean="0"/>
              <a:t>AgentSpeak</a:t>
            </a:r>
            <a:r>
              <a:rPr lang="pt-BR" dirty="0" smtClean="0"/>
              <a:t> e Java que utiliza as principais características do PRS. Em JASON um agente é composto de </a:t>
            </a:r>
            <a:r>
              <a:rPr lang="pt-BR" sz="2400" b="1" dirty="0" smtClean="0"/>
              <a:t>crenças</a:t>
            </a:r>
            <a:r>
              <a:rPr lang="pt-BR" dirty="0" smtClean="0"/>
              <a:t>, </a:t>
            </a:r>
            <a:r>
              <a:rPr lang="pt-BR" sz="2400" b="1" dirty="0" smtClean="0"/>
              <a:t>metas</a:t>
            </a:r>
            <a:r>
              <a:rPr lang="pt-BR" dirty="0" smtClean="0"/>
              <a:t>, </a:t>
            </a:r>
            <a:r>
              <a:rPr lang="pt-BR" sz="2400" b="1" dirty="0" smtClean="0"/>
              <a:t>planos</a:t>
            </a:r>
            <a:r>
              <a:rPr lang="pt-BR" sz="2400" dirty="0" smtClean="0"/>
              <a:t> </a:t>
            </a:r>
            <a:r>
              <a:rPr lang="pt-BR" dirty="0" smtClean="0"/>
              <a:t>e </a:t>
            </a:r>
            <a:r>
              <a:rPr lang="pt-BR" sz="2400" b="1" dirty="0" smtClean="0"/>
              <a:t>ações</a:t>
            </a:r>
            <a:r>
              <a:rPr lang="pt-BR" sz="2400" dirty="0" smtClean="0"/>
              <a:t> </a:t>
            </a:r>
            <a:r>
              <a:rPr lang="pt-BR" dirty="0" smtClean="0"/>
              <a:t>e é programado utilizando o </a:t>
            </a:r>
            <a:r>
              <a:rPr lang="pt-BR" sz="2400" b="1" dirty="0" err="1" smtClean="0"/>
              <a:t>AgentSpeak</a:t>
            </a:r>
            <a:r>
              <a:rPr lang="pt-BR" dirty="0" smtClean="0"/>
              <a:t>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907704" y="4604935"/>
            <a:ext cx="57423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 Os agentes em JASON estão inseridos em um ambiente, que estende a classe </a:t>
            </a:r>
            <a:r>
              <a:rPr lang="pt-BR" dirty="0" err="1" smtClean="0"/>
              <a:t>Environment</a:t>
            </a:r>
            <a:r>
              <a:rPr lang="pt-BR" dirty="0" smtClean="0"/>
              <a:t>, onde as </a:t>
            </a:r>
            <a:r>
              <a:rPr lang="pt-BR" sz="2400" b="1" dirty="0" smtClean="0"/>
              <a:t>percepções</a:t>
            </a:r>
            <a:r>
              <a:rPr lang="pt-BR" dirty="0" smtClean="0"/>
              <a:t> e </a:t>
            </a:r>
            <a:r>
              <a:rPr lang="pt-BR" sz="2400" b="1" dirty="0" smtClean="0"/>
              <a:t>reações a estímulos </a:t>
            </a:r>
            <a:r>
              <a:rPr lang="pt-BR" dirty="0" smtClean="0"/>
              <a:t>do ambiente são programadas em Java (BORDINI </a:t>
            </a:r>
            <a:r>
              <a:rPr lang="pt-BR" dirty="0" err="1" smtClean="0"/>
              <a:t>et</a:t>
            </a:r>
            <a:r>
              <a:rPr lang="pt-BR" dirty="0" smtClean="0"/>
              <a:t> al., 2007).</a:t>
            </a: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77586"/>
            <a:ext cx="1671761" cy="8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Kadu\Desktop\SLIDES_BRANC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19"/>
            <a:ext cx="9144000" cy="6858119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187624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eriod"/>
            </a:pPr>
            <a:r>
              <a:rPr lang="pt-BR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Beliefs</a:t>
            </a:r>
            <a:endParaRPr lang="pt-BR" sz="2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259632" y="2228671"/>
            <a:ext cx="69127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Em Jason, um agente armazena as </a:t>
            </a:r>
            <a:r>
              <a:rPr lang="pt-BR" sz="2400" b="1" dirty="0" smtClean="0"/>
              <a:t>informações</a:t>
            </a:r>
            <a:r>
              <a:rPr lang="pt-BR" dirty="0" smtClean="0"/>
              <a:t> percebidas do ambiente; as informações internas; e informações de comunicação através de crenças. 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835696" y="3257108"/>
            <a:ext cx="57423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As </a:t>
            </a:r>
            <a:r>
              <a:rPr lang="pt-BR" sz="2400" b="1" dirty="0" smtClean="0"/>
              <a:t>crenças</a:t>
            </a:r>
            <a:r>
              <a:rPr lang="pt-BR" dirty="0" smtClean="0"/>
              <a:t> são armazenadas em uma </a:t>
            </a:r>
            <a:r>
              <a:rPr lang="pt-BR" sz="2400" b="1" dirty="0" smtClean="0"/>
              <a:t>Base de Crenças </a:t>
            </a:r>
            <a:r>
              <a:rPr lang="pt-BR" dirty="0" smtClean="0"/>
              <a:t>(</a:t>
            </a:r>
            <a:r>
              <a:rPr lang="pt-BR" dirty="0" err="1" smtClean="0"/>
              <a:t>Belief</a:t>
            </a:r>
            <a:r>
              <a:rPr lang="pt-BR" dirty="0" smtClean="0"/>
              <a:t> Base).</a:t>
            </a:r>
          </a:p>
        </p:txBody>
      </p:sp>
      <p:sp>
        <p:nvSpPr>
          <p:cNvPr id="7" name="Retângulo 6"/>
          <p:cNvSpPr/>
          <p:nvPr/>
        </p:nvSpPr>
        <p:spPr>
          <a:xfrm>
            <a:off x="1475656" y="4409236"/>
            <a:ext cx="691276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As crenças são representadas como predicados da </a:t>
            </a:r>
            <a:r>
              <a:rPr lang="pt-BR" sz="2400" b="1" dirty="0" smtClean="0"/>
              <a:t>lógica tradicional</a:t>
            </a:r>
            <a:r>
              <a:rPr lang="pt-BR" dirty="0" smtClean="0"/>
              <a:t>. Os </a:t>
            </a:r>
            <a:r>
              <a:rPr lang="pt-BR" sz="2400" b="1" dirty="0" smtClean="0"/>
              <a:t>predicados</a:t>
            </a:r>
            <a:r>
              <a:rPr lang="pt-BR" dirty="0" smtClean="0"/>
              <a:t> representam propriedades particulares.</a:t>
            </a:r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77586"/>
            <a:ext cx="1671761" cy="8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Kadu\Desktop\SLIDES_BRANC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19"/>
            <a:ext cx="9144000" cy="6858119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Tipos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1403648" y="2060848"/>
            <a:ext cx="6429400" cy="4320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1800" b="1" dirty="0" smtClean="0">
                <a:latin typeface="+mj-lt"/>
                <a:ea typeface="Verdana" pitchFamily="34" charset="0"/>
                <a:cs typeface="Verdana" pitchFamily="34" charset="0"/>
              </a:rPr>
              <a:t>Percepções do Ambiente (</a:t>
            </a:r>
            <a:r>
              <a:rPr lang="pt-BR" sz="1800" b="1" dirty="0" err="1" smtClean="0">
                <a:latin typeface="+mj-lt"/>
                <a:ea typeface="Verdana" pitchFamily="34" charset="0"/>
                <a:cs typeface="Verdana" pitchFamily="34" charset="0"/>
              </a:rPr>
              <a:t>Percepts</a:t>
            </a:r>
            <a:r>
              <a:rPr lang="pt-BR" sz="1800" b="1" dirty="0" smtClean="0">
                <a:latin typeface="+mj-lt"/>
                <a:ea typeface="Verdana" pitchFamily="34" charset="0"/>
                <a:cs typeface="Verdana" pitchFamily="34" charset="0"/>
              </a:rPr>
              <a:t>)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403648" y="328498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pt-BR" b="1" dirty="0" smtClean="0">
                <a:ea typeface="Verdana" pitchFamily="34" charset="0"/>
                <a:cs typeface="Verdana" pitchFamily="34" charset="0"/>
              </a:rPr>
              <a:t>Notas Mentais (Mental Notes)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403648" y="4797152"/>
            <a:ext cx="2030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pt-BR" b="1" dirty="0" smtClean="0">
                <a:ea typeface="Verdana" pitchFamily="34" charset="0"/>
                <a:cs typeface="Verdana" pitchFamily="34" charset="0"/>
              </a:rPr>
              <a:t>Comunicação 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403648" y="2494637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Informações coletadas pelo agente que são relativas ao sensoriamento constante do ambiente.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1403648" y="3717032"/>
            <a:ext cx="6624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Informações adicionadas na base de crenças pelo próprio agente resultado de coisas que aconteceram no passado. Esse tipo de informação geralmente é adicionada pela execução de um plano. 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1403648" y="5158933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Informações obtidas pelo agente através da comunicação com outros agentes.</a:t>
            </a:r>
          </a:p>
        </p:txBody>
      </p:sp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77586"/>
            <a:ext cx="1671761" cy="8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Kadu\Desktop\SLIDES_BRANC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19"/>
            <a:ext cx="9144000" cy="6858119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Exemplos: Crenças Iniciais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403648" y="2195572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err="1" smtClean="0"/>
              <a:t>salario</a:t>
            </a:r>
            <a:r>
              <a:rPr lang="pt-BR" dirty="0" smtClean="0"/>
              <a:t>(5000).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1403648" y="2555612"/>
            <a:ext cx="1728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err="1" smtClean="0"/>
              <a:t>missionStarted</a:t>
            </a:r>
            <a:r>
              <a:rPr lang="pt-BR" dirty="0" smtClean="0"/>
              <a:t>.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2483768" y="4293096"/>
            <a:ext cx="46085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OBS.:</a:t>
            </a:r>
            <a:r>
              <a:rPr lang="pt-BR" dirty="0" smtClean="0"/>
              <a:t> Toda </a:t>
            </a:r>
            <a:r>
              <a:rPr lang="pt-BR" sz="2400" b="1" dirty="0" smtClean="0"/>
              <a:t>crença inicial </a:t>
            </a:r>
            <a:r>
              <a:rPr lang="pt-BR" dirty="0" smtClean="0"/>
              <a:t>em Jason deve terminar com </a:t>
            </a:r>
            <a:r>
              <a:rPr lang="pt-BR" sz="3200" dirty="0" smtClean="0"/>
              <a:t>.</a:t>
            </a:r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2483768" y="5282624"/>
            <a:ext cx="46085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OBS.:</a:t>
            </a:r>
            <a:r>
              <a:rPr lang="pt-BR" dirty="0" smtClean="0"/>
              <a:t> Toda </a:t>
            </a:r>
            <a:r>
              <a:rPr lang="pt-BR" sz="2400" b="1" dirty="0" smtClean="0"/>
              <a:t>crença </a:t>
            </a:r>
            <a:r>
              <a:rPr lang="pt-BR" dirty="0" smtClean="0"/>
              <a:t>deve começar com letra </a:t>
            </a:r>
            <a:r>
              <a:rPr lang="pt-BR" b="1" u="sng" dirty="0" smtClean="0"/>
              <a:t>MINÚSCULA</a:t>
            </a:r>
            <a:r>
              <a:rPr lang="pt-BR" dirty="0" smtClean="0"/>
              <a:t>.</a:t>
            </a: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77586"/>
            <a:ext cx="1671761" cy="8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Kadu\Desktop\SLIDES_BRANC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19"/>
            <a:ext cx="9144000" cy="6858119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Exemplos: </a:t>
            </a:r>
            <a:r>
              <a:rPr lang="pt-BR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Strong</a:t>
            </a: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Negation</a:t>
            </a:r>
            <a:endParaRPr lang="pt-BR" sz="2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403648" y="2195572"/>
            <a:ext cx="2016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err="1" smtClean="0"/>
              <a:t>~missionStarted</a:t>
            </a:r>
            <a:r>
              <a:rPr lang="pt-BR" dirty="0" smtClean="0"/>
              <a:t>.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403648" y="2564904"/>
            <a:ext cx="1728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err="1" smtClean="0"/>
              <a:t>~dia</a:t>
            </a:r>
            <a:r>
              <a:rPr lang="pt-BR" dirty="0" smtClean="0"/>
              <a:t>.</a:t>
            </a:r>
          </a:p>
        </p:txBody>
      </p:sp>
      <p:sp>
        <p:nvSpPr>
          <p:cNvPr id="9" name="Retângulo 8"/>
          <p:cNvSpPr/>
          <p:nvPr/>
        </p:nvSpPr>
        <p:spPr>
          <a:xfrm>
            <a:off x="2483768" y="4797152"/>
            <a:ext cx="46085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OBS.:</a:t>
            </a:r>
            <a:r>
              <a:rPr lang="pt-BR" dirty="0" smtClean="0"/>
              <a:t> Toda </a:t>
            </a:r>
            <a:r>
              <a:rPr lang="pt-BR" sz="2400" b="1" dirty="0" err="1" smtClean="0"/>
              <a:t>strong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negation</a:t>
            </a:r>
            <a:r>
              <a:rPr lang="pt-BR" sz="2400" b="1" dirty="0" smtClean="0"/>
              <a:t> </a:t>
            </a:r>
            <a:r>
              <a:rPr lang="pt-BR" dirty="0" smtClean="0"/>
              <a:t>em Jason deve começar com </a:t>
            </a:r>
            <a:r>
              <a:rPr lang="pt-BR" sz="3200" b="1" dirty="0" smtClean="0"/>
              <a:t>~</a:t>
            </a:r>
            <a:endParaRPr lang="pt-BR" b="1" dirty="0" smtClean="0"/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77586"/>
            <a:ext cx="1671761" cy="8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569</Words>
  <Application>Microsoft Office PowerPoint</Application>
  <PresentationFormat>Apresentação na tela (4:3)</PresentationFormat>
  <Paragraphs>143</Paragraphs>
  <Slides>32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3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Carlos</dc:creator>
  <cp:lastModifiedBy>Kadu</cp:lastModifiedBy>
  <cp:revision>364</cp:revision>
  <dcterms:created xsi:type="dcterms:W3CDTF">2013-02-26T01:02:48Z</dcterms:created>
  <dcterms:modified xsi:type="dcterms:W3CDTF">2014-09-30T19:59:33Z</dcterms:modified>
</cp:coreProperties>
</file>