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321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322" r:id="rId10"/>
    <p:sldId id="263" r:id="rId11"/>
    <p:sldId id="267" r:id="rId12"/>
    <p:sldId id="266" r:id="rId13"/>
    <p:sldId id="264" r:id="rId14"/>
    <p:sldId id="265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5" r:id="rId27"/>
    <p:sldId id="282" r:id="rId28"/>
    <p:sldId id="283" r:id="rId29"/>
    <p:sldId id="284" r:id="rId30"/>
    <p:sldId id="288" r:id="rId31"/>
    <p:sldId id="286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297" r:id="rId52"/>
    <p:sldId id="317" r:id="rId53"/>
    <p:sldId id="298" r:id="rId54"/>
    <p:sldId id="299" r:id="rId55"/>
    <p:sldId id="300" r:id="rId56"/>
    <p:sldId id="306" r:id="rId57"/>
    <p:sldId id="301" r:id="rId58"/>
    <p:sldId id="307" r:id="rId59"/>
    <p:sldId id="308" r:id="rId60"/>
    <p:sldId id="309" r:id="rId61"/>
    <p:sldId id="310" r:id="rId62"/>
    <p:sldId id="311" r:id="rId63"/>
    <p:sldId id="312" r:id="rId64"/>
    <p:sldId id="316" r:id="rId65"/>
    <p:sldId id="314" r:id="rId66"/>
    <p:sldId id="315" r:id="rId67"/>
    <p:sldId id="324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19" r:id="rId78"/>
    <p:sldId id="336" r:id="rId79"/>
    <p:sldId id="320" r:id="rId8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>
      <p:cViewPr>
        <p:scale>
          <a:sx n="70" d="100"/>
          <a:sy n="70" d="100"/>
        </p:scale>
        <p:origin x="-13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483CD-0B39-42F4-810C-ADB44F716881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DD970-D689-4FF1-ADA3-2578C289F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DD970-D689-4FF1-ADA3-2578C289F242}" type="slidenum">
              <a:rPr lang="pt-BR" smtClean="0"/>
              <a:pPr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AB618-DFB5-4A67-974E-11EDB8771633}" type="slidenum">
              <a:rPr lang="pt-BR" smtClean="0"/>
              <a:pPr/>
              <a:t>79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08/12/2014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C:\Pantoja\PESQUISA\TURING\IMAGENS\SLIDE1_wh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80512" cy="6857999"/>
          </a:xfrm>
          <a:prstGeom prst="rect">
            <a:avLst/>
          </a:prstGeom>
          <a:noFill/>
        </p:spPr>
      </p:pic>
      <p:pic>
        <p:nvPicPr>
          <p:cNvPr id="10" name="Picture 2" descr="C:\Users\Kadu\Desktop\Untitled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6044" y="6165304"/>
            <a:ext cx="1560452" cy="418721"/>
          </a:xfrm>
          <a:prstGeom prst="rect">
            <a:avLst/>
          </a:prstGeom>
          <a:noFill/>
        </p:spPr>
      </p:pic>
      <p:sp>
        <p:nvSpPr>
          <p:cNvPr id="11" name="CaixaDeTexto 10"/>
          <p:cNvSpPr txBox="1"/>
          <p:nvPr/>
        </p:nvSpPr>
        <p:spPr>
          <a:xfrm>
            <a:off x="2627784" y="1624732"/>
            <a:ext cx="5832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Introdução ao Framework Jason: Sistemas Multi-agentes na Prática</a:t>
            </a:r>
            <a:endParaRPr lang="pt-BR" sz="36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932040" y="479715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Carlos Eduardo </a:t>
            </a:r>
            <a:r>
              <a:rPr lang="pt-BR" sz="24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Pantoja</a:t>
            </a:r>
            <a:endParaRPr lang="pt-BR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7" name="Retângulo 6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8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311151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Modelo Belief-Desire-Intention (BDI)</a:t>
            </a:r>
          </a:p>
        </p:txBody>
      </p:sp>
      <p:sp>
        <p:nvSpPr>
          <p:cNvPr id="9" name="Retângulo 8"/>
          <p:cNvSpPr/>
          <p:nvPr/>
        </p:nvSpPr>
        <p:spPr>
          <a:xfrm>
            <a:off x="827584" y="2053297"/>
            <a:ext cx="79928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BDI se refere ao uso de programas de computadores com analogias a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crenças</a:t>
            </a:r>
            <a:r>
              <a:rPr lang="pt-BR" sz="2400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beliefs</a:t>
            </a:r>
            <a:r>
              <a:rPr lang="pt-BR" dirty="0" smtClean="0"/>
              <a:t>), </a:t>
            </a:r>
            <a:r>
              <a:rPr lang="pt-BR" sz="2400" b="1" dirty="0" smtClean="0">
                <a:solidFill>
                  <a:schemeClr val="tx2"/>
                </a:solidFill>
              </a:rPr>
              <a:t>desejos</a:t>
            </a:r>
            <a:r>
              <a:rPr lang="pt-BR" sz="2400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desires</a:t>
            </a:r>
            <a:r>
              <a:rPr lang="pt-BR" dirty="0" smtClean="0"/>
              <a:t>) e </a:t>
            </a:r>
            <a:r>
              <a:rPr lang="pt-BR" sz="2400" b="1" dirty="0" smtClean="0">
                <a:solidFill>
                  <a:srgbClr val="FF0000"/>
                </a:solidFill>
              </a:rPr>
              <a:t>intenções</a:t>
            </a:r>
            <a:r>
              <a:rPr lang="pt-BR" sz="2400" dirty="0" smtClean="0"/>
              <a:t> </a:t>
            </a:r>
            <a:r>
              <a:rPr lang="pt-BR" dirty="0" smtClean="0"/>
              <a:t>(</a:t>
            </a:r>
            <a:r>
              <a:rPr lang="pt-BR" dirty="0" err="1" smtClean="0"/>
              <a:t>intentions</a:t>
            </a:r>
            <a:r>
              <a:rPr lang="pt-BR" dirty="0" smtClean="0"/>
              <a:t>). A definição de cada uma é descrita como se segue [BORDINI </a:t>
            </a:r>
            <a:r>
              <a:rPr lang="pt-BR" dirty="0" err="1" smtClean="0"/>
              <a:t>et</a:t>
            </a:r>
            <a:r>
              <a:rPr lang="pt-BR" dirty="0" smtClean="0"/>
              <a:t> al., 2007]: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598984" y="3284984"/>
            <a:ext cx="6429400" cy="2952328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pt-BR" sz="1800" dirty="0" smtClean="0"/>
              <a:t>Crenças são </a:t>
            </a:r>
            <a:r>
              <a:rPr lang="pt-BR" sz="1800" b="1" u="sng" dirty="0" smtClean="0"/>
              <a:t>informações</a:t>
            </a:r>
            <a:r>
              <a:rPr lang="pt-BR" sz="1800" dirty="0" smtClean="0"/>
              <a:t> que o agente tem sobre o mundo.</a:t>
            </a:r>
          </a:p>
          <a:p>
            <a:pPr algn="just">
              <a:buFont typeface="+mj-lt"/>
              <a:buAutoNum type="arabicPeriod"/>
            </a:pPr>
            <a:endParaRPr lang="pt-BR" sz="1800" dirty="0" smtClean="0"/>
          </a:p>
          <a:p>
            <a:pPr algn="just">
              <a:buFont typeface="+mj-lt"/>
              <a:buAutoNum type="arabicPeriod"/>
            </a:pPr>
            <a:r>
              <a:rPr lang="pt-BR" sz="1800" dirty="0" smtClean="0"/>
              <a:t>Desejos são todas as </a:t>
            </a:r>
            <a:r>
              <a:rPr lang="pt-BR" sz="1800" b="1" u="sng" dirty="0" smtClean="0"/>
              <a:t>possibilidades</a:t>
            </a:r>
            <a:r>
              <a:rPr lang="pt-BR" sz="1800" dirty="0" smtClean="0"/>
              <a:t> de estados de negócio que o agente deve querer </a:t>
            </a:r>
            <a:r>
              <a:rPr lang="pt-BR" sz="1800" b="1" u="sng" dirty="0" smtClean="0"/>
              <a:t>atingir</a:t>
            </a:r>
            <a:r>
              <a:rPr lang="pt-BR" sz="1800" dirty="0" smtClean="0"/>
              <a:t>. Porém, ter um desejo não significa que o agente irá atuar sobre ele, mas este é uma potencial influência nas ações do agente.</a:t>
            </a:r>
          </a:p>
          <a:p>
            <a:pPr algn="just">
              <a:buFont typeface="+mj-lt"/>
              <a:buAutoNum type="arabicPeriod"/>
            </a:pPr>
            <a:endParaRPr lang="pt-BR" sz="1800" dirty="0" smtClean="0"/>
          </a:p>
          <a:p>
            <a:pPr algn="just">
              <a:buFont typeface="+mj-lt"/>
              <a:buAutoNum type="arabicPeriod"/>
            </a:pPr>
            <a:r>
              <a:rPr lang="pt-BR" sz="1800" dirty="0" smtClean="0"/>
              <a:t>Intenções são todos os estados de negócios em que o agente </a:t>
            </a:r>
            <a:r>
              <a:rPr lang="pt-BR" sz="1800" b="1" u="sng" dirty="0" smtClean="0"/>
              <a:t>decidiu trabalhar</a:t>
            </a:r>
            <a:r>
              <a:rPr lang="pt-BR" sz="1800" dirty="0" smtClean="0"/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59632" y="1538208"/>
            <a:ext cx="763284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 arquitetura BDI permite que programas de computadores</a:t>
            </a:r>
          </a:p>
          <a:p>
            <a:pPr algn="ctr"/>
            <a:r>
              <a:rPr lang="pt-BR" dirty="0" smtClean="0"/>
              <a:t>possuam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estado mental </a:t>
            </a:r>
            <a:r>
              <a:rPr lang="pt-BR" dirty="0" smtClean="0"/>
              <a:t>[BRATMAN, 1987].  </a:t>
            </a:r>
          </a:p>
        </p:txBody>
      </p:sp>
      <p:sp>
        <p:nvSpPr>
          <p:cNvPr id="5" name="Retângulo 4"/>
          <p:cNvSpPr/>
          <p:nvPr/>
        </p:nvSpPr>
        <p:spPr>
          <a:xfrm>
            <a:off x="1403648" y="2321004"/>
            <a:ext cx="6912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Um agente e considerado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sz="2400" b="1" dirty="0" smtClean="0">
                <a:solidFill>
                  <a:schemeClr val="tx2"/>
                </a:solidFill>
              </a:rPr>
              <a:t>racional</a:t>
            </a:r>
            <a:r>
              <a:rPr lang="pt-BR" sz="2400" dirty="0" smtClean="0">
                <a:solidFill>
                  <a:schemeClr val="tx2"/>
                </a:solidFill>
              </a:rPr>
              <a:t> </a:t>
            </a:r>
            <a:r>
              <a:rPr lang="pt-BR" dirty="0" smtClean="0"/>
              <a:t>se escolher agir em busca dos seus interesses e baseado nas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crenças</a:t>
            </a:r>
            <a:r>
              <a:rPr lang="pt-BR" sz="2400" dirty="0" smtClean="0"/>
              <a:t> </a:t>
            </a:r>
            <a:r>
              <a:rPr lang="pt-BR" dirty="0" smtClean="0"/>
              <a:t>que possuir do mundo [WOOLDRIDGE, 1999].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1520" y="3645024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	Existem diversas linguagens e plataformas que implementam o conceito de </a:t>
            </a:r>
            <a:r>
              <a:rPr lang="pt-BR" sz="2400" b="1" dirty="0" smtClean="0">
                <a:solidFill>
                  <a:srgbClr val="FF0000"/>
                </a:solidFill>
              </a:rPr>
              <a:t>BDI</a:t>
            </a:r>
            <a:r>
              <a:rPr lang="pt-BR" dirty="0" smtClean="0"/>
              <a:t>: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238944" y="4221088"/>
            <a:ext cx="6429400" cy="2016224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PRS [BRATMAN, 1987]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JAM [HUBER, 1999]</a:t>
            </a: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1800" dirty="0" err="1" smtClean="0"/>
              <a:t>dMARS</a:t>
            </a:r>
            <a:r>
              <a:rPr lang="pt-BR" sz="1800" dirty="0" smtClean="0"/>
              <a:t> [D'INVERNO </a:t>
            </a:r>
            <a:r>
              <a:rPr lang="pt-BR" sz="1800" dirty="0" err="1" smtClean="0"/>
              <a:t>et</a:t>
            </a:r>
            <a:r>
              <a:rPr lang="pt-BR" sz="1800" dirty="0" smtClean="0"/>
              <a:t> al., 1998]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JACK [WINIKOFF, 2005]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JASON [BORDINI </a:t>
            </a:r>
            <a:r>
              <a:rPr lang="pt-BR" sz="1800" dirty="0" err="1" smtClean="0"/>
              <a:t>et</a:t>
            </a:r>
            <a:r>
              <a:rPr lang="pt-BR" sz="1800" dirty="0" smtClean="0"/>
              <a:t> al., 2007]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/>
              <a:t>JADE/JADEX [BELLIFEMINE </a:t>
            </a:r>
            <a:r>
              <a:rPr lang="pt-BR" sz="1800" dirty="0" err="1" smtClean="0"/>
              <a:t>et</a:t>
            </a:r>
            <a:r>
              <a:rPr lang="pt-BR" sz="1800" dirty="0" smtClean="0"/>
              <a:t> al., 2007]</a:t>
            </a:r>
          </a:p>
          <a:p>
            <a:pPr marL="457200" indent="-457200">
              <a:buFont typeface="+mj-lt"/>
              <a:buAutoNum type="arabicPeriod"/>
            </a:pP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10</a:t>
            </a:r>
          </a:p>
        </p:txBody>
      </p:sp>
      <p:sp>
        <p:nvSpPr>
          <p:cNvPr id="4" name="Retângulo 3"/>
          <p:cNvSpPr/>
          <p:nvPr/>
        </p:nvSpPr>
        <p:spPr>
          <a:xfrm>
            <a:off x="1367136" y="195922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Procedural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Reasoning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System</a:t>
            </a:r>
          </a:p>
        </p:txBody>
      </p:sp>
      <p:sp>
        <p:nvSpPr>
          <p:cNvPr id="5" name="Retângulo 4"/>
          <p:cNvSpPr/>
          <p:nvPr/>
        </p:nvSpPr>
        <p:spPr>
          <a:xfrm>
            <a:off x="2267744" y="2996952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dirty="0" smtClean="0"/>
              <a:t>Caso um modelo computacional de agentes precise ser implementado, utiliza-se o modelo de </a:t>
            </a:r>
            <a:r>
              <a:rPr lang="pt-BR" sz="2400" b="1" dirty="0" smtClean="0">
                <a:solidFill>
                  <a:srgbClr val="FF0000"/>
                </a:solidFill>
              </a:rPr>
              <a:t>raciocínio prático </a:t>
            </a:r>
            <a:r>
              <a:rPr lang="pt-BR" dirty="0" smtClean="0"/>
              <a:t>fazendo o uso da 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</a:rPr>
              <a:t>deliberação</a:t>
            </a:r>
            <a:r>
              <a:rPr lang="pt-BR" dirty="0" smtClean="0"/>
              <a:t> e o </a:t>
            </a:r>
            <a:r>
              <a:rPr lang="pt-BR" sz="2400" b="1" dirty="0" smtClean="0">
                <a:solidFill>
                  <a:schemeClr val="tx2"/>
                </a:solidFill>
              </a:rPr>
              <a:t>raciocínio </a:t>
            </a:r>
            <a:r>
              <a:rPr lang="pt-BR" sz="2400" b="1" dirty="0" smtClean="0">
                <a:solidFill>
                  <a:schemeClr val="tx2"/>
                </a:solidFill>
              </a:rPr>
              <a:t>fim-meio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331640" y="1628800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Os planos em PRS contêm os seguintes componentes: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9632" y="3861048"/>
            <a:ext cx="669674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No momento de sua inicialização, um agente PRS terá uma</a:t>
            </a:r>
          </a:p>
          <a:p>
            <a:pPr algn="ctr"/>
            <a:r>
              <a:rPr lang="pt-BR" dirty="0" smtClean="0"/>
              <a:t>coleção de </a:t>
            </a:r>
            <a:r>
              <a:rPr lang="pt-BR" sz="2400" b="1" dirty="0" smtClean="0">
                <a:solidFill>
                  <a:srgbClr val="FF0000"/>
                </a:solidFill>
              </a:rPr>
              <a:t>planos</a:t>
            </a:r>
            <a:r>
              <a:rPr lang="pt-BR" dirty="0" smtClean="0"/>
              <a:t>, e 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</a:rPr>
              <a:t>crenças iniciais</a:t>
            </a:r>
            <a:r>
              <a:rPr lang="pt-BR" sz="2400" b="1" dirty="0" smtClean="0"/>
              <a:t> </a:t>
            </a:r>
            <a:r>
              <a:rPr lang="pt-BR" dirty="0" smtClean="0"/>
              <a:t>sobre o ambiente. As crenças são representadas como formulas atômicas da linguagem de primeira ordem e, alem disso, um agente também possuirá uma </a:t>
            </a:r>
            <a:r>
              <a:rPr lang="pt-BR" sz="2400" b="1" dirty="0" smtClean="0">
                <a:solidFill>
                  <a:schemeClr val="tx2"/>
                </a:solidFill>
              </a:rPr>
              <a:t>meta principal</a:t>
            </a:r>
            <a:r>
              <a:rPr lang="pt-BR" dirty="0" smtClean="0">
                <a:solidFill>
                  <a:schemeClr val="tx2"/>
                </a:solidFill>
              </a:rPr>
              <a:t> </a:t>
            </a:r>
            <a:r>
              <a:rPr lang="pt-BR" dirty="0" smtClean="0"/>
              <a:t>[BORDINI </a:t>
            </a:r>
            <a:r>
              <a:rPr lang="pt-BR" dirty="0" err="1" smtClean="0"/>
              <a:t>et</a:t>
            </a:r>
            <a:r>
              <a:rPr lang="pt-BR" dirty="0" smtClean="0"/>
              <a:t> al., 2007].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348880"/>
            <a:ext cx="6429400" cy="10081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Metas (</a:t>
            </a:r>
            <a:r>
              <a:rPr lang="pt-BR" sz="1800" dirty="0" err="1" smtClean="0">
                <a:latin typeface="+mj-lt"/>
                <a:ea typeface="Verdana" pitchFamily="34" charset="0"/>
                <a:cs typeface="Verdana" pitchFamily="34" charset="0"/>
              </a:rPr>
              <a:t>Goals</a:t>
            </a: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Contexto (</a:t>
            </a:r>
            <a:r>
              <a:rPr lang="pt-BR" sz="1800" dirty="0" err="1" smtClean="0">
                <a:latin typeface="+mj-lt"/>
                <a:ea typeface="Verdana" pitchFamily="34" charset="0"/>
                <a:cs typeface="Verdana" pitchFamily="34" charset="0"/>
              </a:rPr>
              <a:t>Context</a:t>
            </a: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Corpo (</a:t>
            </a:r>
            <a:r>
              <a:rPr lang="pt-BR" sz="1800" dirty="0" err="1" smtClean="0">
                <a:latin typeface="+mj-lt"/>
                <a:ea typeface="Verdana" pitchFamily="34" charset="0"/>
                <a:cs typeface="Verdana" pitchFamily="34" charset="0"/>
              </a:rPr>
              <a:t>Body</a:t>
            </a: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27584" y="162880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Arquitetura PRS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6873" y="2204864"/>
            <a:ext cx="7595567" cy="3237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2728751" y="5219908"/>
            <a:ext cx="41181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3.</a:t>
            </a:r>
            <a:r>
              <a:rPr lang="pt-BR" dirty="0" smtClean="0"/>
              <a:t> O </a:t>
            </a:r>
            <a:r>
              <a:rPr lang="pt-BR" dirty="0" err="1" smtClean="0"/>
              <a:t>Procedural</a:t>
            </a:r>
            <a:r>
              <a:rPr lang="pt-BR" dirty="0" smtClean="0"/>
              <a:t> </a:t>
            </a:r>
            <a:r>
              <a:rPr lang="pt-BR" dirty="0" err="1" smtClean="0"/>
              <a:t>Reasoning</a:t>
            </a:r>
            <a:r>
              <a:rPr lang="pt-BR" dirty="0" smtClean="0"/>
              <a:t> System.</a:t>
            </a:r>
            <a:endParaRPr lang="pt-BR" dirty="0" smtClean="0"/>
          </a:p>
        </p:txBody>
      </p:sp>
      <p:sp>
        <p:nvSpPr>
          <p:cNvPr id="7" name="Retângulo 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Linguagem de Programação a Agentes Jason</a:t>
            </a:r>
          </a:p>
        </p:txBody>
      </p:sp>
      <p:sp>
        <p:nvSpPr>
          <p:cNvPr id="6" name="Retângulo 5"/>
          <p:cNvSpPr/>
          <p:nvPr/>
        </p:nvSpPr>
        <p:spPr>
          <a:xfrm>
            <a:off x="1403648" y="224725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Framework Jason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2980109"/>
            <a:ext cx="69127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O JASON e um framework baseado em </a:t>
            </a:r>
            <a:r>
              <a:rPr lang="pt-BR" dirty="0" err="1" smtClean="0"/>
              <a:t>AgentSpeak</a:t>
            </a:r>
            <a:r>
              <a:rPr lang="pt-BR" dirty="0" smtClean="0"/>
              <a:t> e Java que utiliza as principais características do PRS. Em JASON um agente é composto de </a:t>
            </a:r>
            <a:r>
              <a:rPr lang="pt-BR" sz="2400" b="1" dirty="0" smtClean="0"/>
              <a:t>crenças</a:t>
            </a:r>
            <a:r>
              <a:rPr lang="pt-BR" dirty="0" smtClean="0"/>
              <a:t>, </a:t>
            </a:r>
            <a:r>
              <a:rPr lang="pt-BR" sz="2400" b="1" dirty="0" smtClean="0"/>
              <a:t>metas</a:t>
            </a:r>
            <a:r>
              <a:rPr lang="pt-BR" dirty="0" smtClean="0"/>
              <a:t>, </a:t>
            </a:r>
            <a:r>
              <a:rPr lang="pt-BR" sz="2400" b="1" dirty="0" smtClean="0"/>
              <a:t>planos</a:t>
            </a:r>
            <a:r>
              <a:rPr lang="pt-BR" sz="2400" dirty="0" smtClean="0"/>
              <a:t> </a:t>
            </a:r>
            <a:r>
              <a:rPr lang="pt-BR" dirty="0" smtClean="0"/>
              <a:t>e </a:t>
            </a:r>
            <a:r>
              <a:rPr lang="pt-BR" sz="2400" b="1" dirty="0" smtClean="0"/>
              <a:t>ações</a:t>
            </a:r>
            <a:r>
              <a:rPr lang="pt-BR" sz="2400" dirty="0" smtClean="0"/>
              <a:t> </a:t>
            </a:r>
            <a:r>
              <a:rPr lang="pt-BR" dirty="0" smtClean="0"/>
              <a:t>e é programado utilizando o </a:t>
            </a:r>
            <a:r>
              <a:rPr lang="pt-BR" sz="2400" b="1" dirty="0" err="1" smtClean="0"/>
              <a:t>AgentSpeak</a:t>
            </a:r>
            <a:r>
              <a:rPr lang="pt-BR" dirty="0" smtClean="0"/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907704" y="4604935"/>
            <a:ext cx="5742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 Os agentes em JASON estão inseridos em um ambiente, que estende a classe </a:t>
            </a:r>
            <a:r>
              <a:rPr lang="pt-BR" dirty="0" err="1" smtClean="0"/>
              <a:t>Environment</a:t>
            </a:r>
            <a:r>
              <a:rPr lang="pt-BR" dirty="0" smtClean="0"/>
              <a:t>, onde as </a:t>
            </a:r>
            <a:r>
              <a:rPr lang="pt-BR" sz="2400" b="1" dirty="0" smtClean="0"/>
              <a:t>percepções</a:t>
            </a:r>
            <a:r>
              <a:rPr lang="pt-BR" dirty="0" smtClean="0"/>
              <a:t> e </a:t>
            </a:r>
            <a:r>
              <a:rPr lang="pt-BR" sz="2400" b="1" dirty="0" smtClean="0"/>
              <a:t>reações a estímulos </a:t>
            </a:r>
            <a:r>
              <a:rPr lang="pt-BR" dirty="0" smtClean="0"/>
              <a:t>do ambiente são programadas em Java [BORDINI </a:t>
            </a:r>
            <a:r>
              <a:rPr lang="pt-BR" dirty="0" err="1" smtClean="0"/>
              <a:t>et</a:t>
            </a:r>
            <a:r>
              <a:rPr lang="pt-BR" dirty="0" smtClean="0"/>
              <a:t> al., 2007].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45516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Instalando o Framework Jason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331640" y="2708920"/>
            <a:ext cx="6429400" cy="11521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Instalando o Eclipse (DVD)</a:t>
            </a:r>
          </a:p>
          <a:p>
            <a:pPr marL="457200" indent="-457200">
              <a:buNone/>
            </a:pP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331640" y="3059668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 smtClean="0"/>
              <a:t>Configurando o Eclipse/Jason (Manual de Instalação)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45516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Criando um Novo Projeto Jason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797" y="2348880"/>
            <a:ext cx="3282922" cy="306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2348880"/>
            <a:ext cx="3256394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eta entalhada para a direita 10"/>
          <p:cNvSpPr/>
          <p:nvPr/>
        </p:nvSpPr>
        <p:spPr>
          <a:xfrm>
            <a:off x="4315031" y="3717032"/>
            <a:ext cx="833033" cy="41262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2870479" y="5445224"/>
            <a:ext cx="3933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4.</a:t>
            </a:r>
            <a:r>
              <a:rPr lang="pt-BR" dirty="0" smtClean="0"/>
              <a:t> File&gt;</a:t>
            </a:r>
            <a:r>
              <a:rPr lang="pt-BR" dirty="0" err="1" smtClean="0"/>
              <a:t>New</a:t>
            </a:r>
            <a:r>
              <a:rPr lang="pt-BR" dirty="0" smtClean="0"/>
              <a:t>&gt;</a:t>
            </a:r>
            <a:r>
              <a:rPr lang="pt-BR" dirty="0" err="1" smtClean="0"/>
              <a:t>Other</a:t>
            </a:r>
            <a:r>
              <a:rPr lang="pt-BR" dirty="0" smtClean="0"/>
              <a:t>&gt;Jason Project</a:t>
            </a:r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45516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Criando um Novo Projeto Jason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8701" y="1988840"/>
            <a:ext cx="4103539" cy="390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/>
          <p:cNvSpPr txBox="1"/>
          <p:nvPr/>
        </p:nvSpPr>
        <p:spPr>
          <a:xfrm>
            <a:off x="2627784" y="270892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2483768" y="2708920"/>
            <a:ext cx="2520280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/>
          <p:cNvCxnSpPr>
            <a:endCxn id="7" idx="1"/>
          </p:cNvCxnSpPr>
          <p:nvPr/>
        </p:nvCxnSpPr>
        <p:spPr>
          <a:xfrm>
            <a:off x="1763688" y="2924944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395536" y="249289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Colocar o nome do projeto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771800" y="3933056"/>
            <a:ext cx="180020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/>
          <p:cNvCxnSpPr/>
          <p:nvPr/>
        </p:nvCxnSpPr>
        <p:spPr>
          <a:xfrm>
            <a:off x="4572000" y="4077072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380312" y="350100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Começar o projeto com um ambiente definido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41634" y="5877272"/>
            <a:ext cx="2548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5</a:t>
            </a:r>
            <a:r>
              <a:rPr lang="pt-BR" b="1" dirty="0" smtClean="0"/>
              <a:t>.</a:t>
            </a:r>
            <a:r>
              <a:rPr lang="pt-BR" dirty="0" smtClean="0"/>
              <a:t> O Jason Project.</a:t>
            </a:r>
            <a:endParaRPr lang="pt-BR" dirty="0" smtClean="0"/>
          </a:p>
        </p:txBody>
      </p:sp>
      <p:sp>
        <p:nvSpPr>
          <p:cNvPr id="18" name="Retângulo 1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45516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Criando um Novo Projeto Jason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751834"/>
            <a:ext cx="2952328" cy="2117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059832" y="3429000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611560" y="2996952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Pasta com os arquivos dos agentes em </a:t>
            </a:r>
            <a:r>
              <a:rPr lang="pt-BR" dirty="0" err="1" smtClean="0">
                <a:solidFill>
                  <a:srgbClr val="FF0000"/>
                </a:solidFill>
              </a:rPr>
              <a:t>AgentSpeak</a:t>
            </a:r>
            <a:endParaRPr lang="pt-BR" dirty="0" smtClean="0">
              <a:solidFill>
                <a:srgbClr val="FF0000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3491880" y="3140968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/>
          <p:cNvCxnSpPr/>
          <p:nvPr/>
        </p:nvCxnSpPr>
        <p:spPr>
          <a:xfrm>
            <a:off x="4788024" y="3284984"/>
            <a:ext cx="23762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7164288" y="2852936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Pasta com os arquivos do ambiente em Java</a:t>
            </a:r>
            <a:endParaRPr lang="pt-BR" dirty="0">
              <a:solidFill>
                <a:srgbClr val="FF0000"/>
              </a:solidFill>
            </a:endParaRPr>
          </a:p>
        </p:txBody>
      </p:sp>
      <p:cxnSp>
        <p:nvCxnSpPr>
          <p:cNvPr id="22" name="Conector reto 21"/>
          <p:cNvCxnSpPr/>
          <p:nvPr/>
        </p:nvCxnSpPr>
        <p:spPr>
          <a:xfrm>
            <a:off x="2123728" y="3573016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 24"/>
          <p:cNvSpPr/>
          <p:nvPr/>
        </p:nvSpPr>
        <p:spPr>
          <a:xfrm>
            <a:off x="3491880" y="4581128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reto 25"/>
          <p:cNvCxnSpPr/>
          <p:nvPr/>
        </p:nvCxnSpPr>
        <p:spPr>
          <a:xfrm>
            <a:off x="5220072" y="4725144"/>
            <a:ext cx="194421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7164288" y="429309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Arquivo de configuração do SMA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458545" y="5003884"/>
            <a:ext cx="4514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6.</a:t>
            </a:r>
            <a:r>
              <a:rPr lang="pt-BR" dirty="0" smtClean="0"/>
              <a:t> Os arquivos de um projeto em Jason.</a:t>
            </a:r>
            <a:endParaRPr lang="pt-BR" dirty="0" smtClean="0"/>
          </a:p>
        </p:txBody>
      </p:sp>
      <p:sp>
        <p:nvSpPr>
          <p:cNvPr id="20" name="Retângulo 1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888" y="2276872"/>
            <a:ext cx="714948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Introdução a Sistemas </a:t>
            </a:r>
            <a:r>
              <a:rPr lang="pt-BR" sz="2000" dirty="0" err="1" smtClean="0">
                <a:latin typeface="+mj-lt"/>
                <a:ea typeface="Verdana" pitchFamily="34" charset="0"/>
                <a:cs typeface="Verdana" pitchFamily="34" charset="0"/>
              </a:rPr>
              <a:t>Multi-Agentes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Modelo Belief-Desire-Intention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Linguagem de Programação a Agentes Jason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err="1" smtClean="0">
                <a:latin typeface="+mj-lt"/>
                <a:ea typeface="Verdana" pitchFamily="34" charset="0"/>
                <a:cs typeface="Verdana" pitchFamily="34" charset="0"/>
              </a:rPr>
              <a:t>Beliefs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err="1" smtClean="0">
                <a:latin typeface="+mj-lt"/>
                <a:ea typeface="Verdana" pitchFamily="34" charset="0"/>
                <a:cs typeface="Verdana" pitchFamily="34" charset="0"/>
              </a:rPr>
              <a:t>Goals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err="1" smtClean="0">
                <a:latin typeface="+mj-lt"/>
                <a:ea typeface="Verdana" pitchFamily="34" charset="0"/>
                <a:cs typeface="Verdana" pitchFamily="34" charset="0"/>
              </a:rPr>
              <a:t>Plans</a:t>
            </a: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 &amp; </a:t>
            </a:r>
            <a:r>
              <a:rPr lang="pt-BR" sz="2000" dirty="0" err="1" smtClean="0">
                <a:latin typeface="+mj-lt"/>
                <a:ea typeface="Verdana" pitchFamily="34" charset="0"/>
                <a:cs typeface="Verdana" pitchFamily="34" charset="0"/>
              </a:rPr>
              <a:t>Actions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Comunicação Entre Agentes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O Ambiente dos </a:t>
            </a: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Agentes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Conclusão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Referências Bibliográficas</a:t>
            </a:r>
            <a:endParaRPr lang="pt-BR" sz="2000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3697560" y="1379909"/>
            <a:ext cx="2103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Sumário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Inserindo um Novo Agente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5942" y="3356992"/>
            <a:ext cx="351111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6362" y="2348881"/>
            <a:ext cx="3250852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eta entalhada para a direita 6"/>
          <p:cNvSpPr/>
          <p:nvPr/>
        </p:nvSpPr>
        <p:spPr>
          <a:xfrm>
            <a:off x="4531055" y="3717032"/>
            <a:ext cx="833033" cy="412624"/>
          </a:xfrm>
          <a:prstGeom prst="notch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44692" y="5517232"/>
            <a:ext cx="331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7.</a:t>
            </a:r>
            <a:r>
              <a:rPr lang="pt-BR" dirty="0" smtClean="0"/>
              <a:t> File&gt;</a:t>
            </a:r>
            <a:r>
              <a:rPr lang="pt-BR" dirty="0" err="1" smtClean="0"/>
              <a:t>New</a:t>
            </a:r>
            <a:r>
              <a:rPr lang="pt-BR" dirty="0" smtClean="0"/>
              <a:t>&gt;</a:t>
            </a:r>
            <a:r>
              <a:rPr lang="pt-BR" dirty="0" err="1" smtClean="0"/>
              <a:t>Other</a:t>
            </a:r>
            <a:r>
              <a:rPr lang="pt-BR" dirty="0" smtClean="0"/>
              <a:t>&gt;</a:t>
            </a:r>
            <a:r>
              <a:rPr lang="pt-BR" dirty="0" err="1" smtClean="0"/>
              <a:t>Agent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Inserindo um Novo Agente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1022" y="1916832"/>
            <a:ext cx="3513186" cy="4047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2915816" y="4653136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11560" y="3789040"/>
            <a:ext cx="1440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Digitar o nome do Agente. </a:t>
            </a:r>
            <a:r>
              <a:rPr lang="pt-BR" b="1" dirty="0" smtClean="0">
                <a:solidFill>
                  <a:srgbClr val="FF0000"/>
                </a:solidFill>
              </a:rPr>
              <a:t>A primeira letra deve ser MINÚSCULA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1979712" y="4797152"/>
            <a:ext cx="93610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05495" y="5939988"/>
            <a:ext cx="3765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8</a:t>
            </a:r>
            <a:r>
              <a:rPr lang="pt-BR" b="1" dirty="0" smtClean="0"/>
              <a:t>. </a:t>
            </a:r>
            <a:r>
              <a:rPr lang="pt-BR" dirty="0" smtClean="0"/>
              <a:t>Um novo </a:t>
            </a:r>
            <a:r>
              <a:rPr lang="pt-BR" dirty="0" err="1" smtClean="0"/>
              <a:t>agent</a:t>
            </a:r>
            <a:r>
              <a:rPr lang="pt-BR" dirty="0" smtClean="0"/>
              <a:t> </a:t>
            </a:r>
            <a:r>
              <a:rPr lang="pt-BR" dirty="0" err="1" smtClean="0"/>
              <a:t>AgentSpeak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Inserindo um Novo Agente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36912"/>
            <a:ext cx="6743700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615443" y="5003884"/>
            <a:ext cx="3913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9.</a:t>
            </a:r>
            <a:r>
              <a:rPr lang="pt-BR" dirty="0" smtClean="0"/>
              <a:t> Estrutura inicial de um agente.</a:t>
            </a: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Configurando o SMA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2636912"/>
            <a:ext cx="68008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4211960" y="3501008"/>
            <a:ext cx="1800200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452320" y="3125867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Especificação dos agentes participantes do SMA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6012160" y="3789040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364360" y="4149080"/>
            <a:ext cx="215185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5364088" y="4437112"/>
            <a:ext cx="0" cy="7200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067944" y="5180999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Especificação do endereço da pasta onde estão localizados os agentes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20225" y="4869160"/>
            <a:ext cx="4614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10.</a:t>
            </a:r>
            <a:r>
              <a:rPr lang="pt-BR" dirty="0" smtClean="0"/>
              <a:t> O arquivo de configuração em Jason.</a:t>
            </a:r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Executando o SMA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09888" y="2348880"/>
            <a:ext cx="332422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2915816" y="4725144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11560" y="436510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Selecionar o arquivo de configuração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1907704" y="4869160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4139952" y="2516703"/>
            <a:ext cx="5040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7164288" y="2084655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Executar o projeto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4644008" y="2660719"/>
            <a:ext cx="25202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946449" y="5147900"/>
            <a:ext cx="328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11.</a:t>
            </a:r>
            <a:r>
              <a:rPr lang="pt-BR" dirty="0" smtClean="0"/>
              <a:t> Executando o projeto.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Executando o SMA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016804"/>
            <a:ext cx="6480720" cy="393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614628" y="5877272"/>
            <a:ext cx="4097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12.</a:t>
            </a:r>
            <a:r>
              <a:rPr lang="pt-BR" dirty="0" smtClean="0"/>
              <a:t> </a:t>
            </a:r>
            <a:r>
              <a:rPr lang="pt-BR" dirty="0" smtClean="0"/>
              <a:t>O console do framework Jason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Debug do SMA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060848"/>
            <a:ext cx="4545260" cy="379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929171" y="5877272"/>
            <a:ext cx="3967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13.</a:t>
            </a:r>
            <a:r>
              <a:rPr lang="pt-BR" dirty="0" smtClean="0"/>
              <a:t> O debug do framework Jason.</a:t>
            </a: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Beliefs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um agente armazena as </a:t>
            </a:r>
            <a:r>
              <a:rPr lang="pt-BR" sz="2400" b="1" dirty="0" smtClean="0"/>
              <a:t>informações</a:t>
            </a:r>
            <a:r>
              <a:rPr lang="pt-BR" dirty="0" smtClean="0"/>
              <a:t> percebidas do ambiente; as informações internas; e informações de comunicação através de crenças.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835696" y="3257108"/>
            <a:ext cx="5742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As </a:t>
            </a:r>
            <a:r>
              <a:rPr lang="pt-BR" sz="2400" b="1" dirty="0" smtClean="0"/>
              <a:t>crenças</a:t>
            </a:r>
            <a:r>
              <a:rPr lang="pt-BR" dirty="0" smtClean="0"/>
              <a:t> são armazenadas em uma </a:t>
            </a:r>
            <a:r>
              <a:rPr lang="pt-BR" sz="2400" b="1" dirty="0" smtClean="0"/>
              <a:t>Base de Crenças </a:t>
            </a:r>
            <a:r>
              <a:rPr lang="pt-BR" dirty="0" smtClean="0"/>
              <a:t>(</a:t>
            </a:r>
            <a:r>
              <a:rPr lang="pt-BR" dirty="0" err="1" smtClean="0"/>
              <a:t>Belief</a:t>
            </a:r>
            <a:r>
              <a:rPr lang="pt-BR" dirty="0" smtClean="0"/>
              <a:t> Base).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75656" y="4409236"/>
            <a:ext cx="691276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As crenças são representadas como predicados da </a:t>
            </a:r>
            <a:r>
              <a:rPr lang="pt-BR" sz="2400" b="1" dirty="0" smtClean="0"/>
              <a:t>lógica tradicional</a:t>
            </a:r>
            <a:r>
              <a:rPr lang="pt-BR" dirty="0" smtClean="0"/>
              <a:t>. Os </a:t>
            </a:r>
            <a:r>
              <a:rPr lang="pt-BR" sz="2400" b="1" dirty="0" smtClean="0"/>
              <a:t>predicados</a:t>
            </a:r>
            <a:r>
              <a:rPr lang="pt-BR" dirty="0" smtClean="0"/>
              <a:t> representam propriedades particulares.</a:t>
            </a:r>
          </a:p>
        </p:txBody>
      </p:sp>
      <p:sp>
        <p:nvSpPr>
          <p:cNvPr id="8" name="Retângulo 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Percepções do Ambiente (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Percepts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03648" y="32849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Notas Mentais (Mental Notes)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5013176"/>
            <a:ext cx="203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Comunicação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coletadas pelo agente que são relativas ao sensoriamento constante do ambiente.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3717032"/>
            <a:ext cx="66247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adicionadas na base de crenças pelo próprio agente resultado de coisas que aconteceram no passado, promessas. Esse tipo de informação geralmente é adicionada pela execução de um plano. constante do ambiente.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37495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Informações obtidas pelo agente através da comunicação com outros agentes.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Crenças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salario</a:t>
            </a:r>
            <a:r>
              <a:rPr lang="pt-BR" dirty="0" smtClean="0"/>
              <a:t>(5000).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alto(giba).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403648" y="291565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missionStarted</a:t>
            </a:r>
            <a:r>
              <a:rPr lang="pt-BR" dirty="0" smtClean="0"/>
              <a:t>.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3648" y="327569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carro(c4, </a:t>
            </a:r>
            <a:r>
              <a:rPr lang="pt-BR" dirty="0" err="1" smtClean="0"/>
              <a:t>kadu</a:t>
            </a:r>
            <a:r>
              <a:rPr lang="pt-BR" dirty="0" smtClean="0"/>
              <a:t>).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483768" y="4293096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smtClean="0"/>
              <a:t>crença inicial </a:t>
            </a:r>
            <a:r>
              <a:rPr lang="pt-BR" dirty="0" smtClean="0"/>
              <a:t>em Jason deve terminar com </a:t>
            </a:r>
            <a:r>
              <a:rPr lang="pt-BR" sz="3200" dirty="0" smtClean="0"/>
              <a:t>.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2483768" y="5282624"/>
            <a:ext cx="4608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smtClean="0"/>
              <a:t>crença </a:t>
            </a:r>
            <a:r>
              <a:rPr lang="pt-BR" dirty="0" smtClean="0"/>
              <a:t>deve começar com letra </a:t>
            </a:r>
            <a:r>
              <a:rPr lang="pt-BR" b="1" u="sng" dirty="0" smtClean="0"/>
              <a:t>MINÚSCULA</a:t>
            </a:r>
            <a:r>
              <a:rPr lang="pt-BR" dirty="0" smtClean="0"/>
              <a:t>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3608" y="1743199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Introdução a Sistemas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Multi-Agentes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259632" y="224725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Agente</a:t>
            </a:r>
          </a:p>
        </p:txBody>
      </p:sp>
      <p:sp>
        <p:nvSpPr>
          <p:cNvPr id="7" name="Retângulo 6"/>
          <p:cNvSpPr/>
          <p:nvPr/>
        </p:nvSpPr>
        <p:spPr>
          <a:xfrm>
            <a:off x="1043608" y="2924944"/>
            <a:ext cx="73448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Conforme [WOOLDRIDGE, 2000], agentes são componentes </a:t>
            </a:r>
            <a:r>
              <a:rPr lang="pt-BR" sz="2400" b="1" dirty="0" smtClean="0">
                <a:solidFill>
                  <a:schemeClr val="tx2">
                    <a:lumMod val="75000"/>
                  </a:schemeClr>
                </a:solidFill>
              </a:rPr>
              <a:t>autônomos</a:t>
            </a:r>
            <a:r>
              <a:rPr lang="pt-BR" dirty="0" smtClean="0"/>
              <a:t> e </a:t>
            </a:r>
            <a:r>
              <a:rPr lang="pt-BR" sz="2400" b="1" dirty="0" smtClean="0">
                <a:solidFill>
                  <a:srgbClr val="C00000"/>
                </a:solidFill>
              </a:rPr>
              <a:t>cognitivos</a:t>
            </a:r>
            <a:r>
              <a:rPr lang="pt-BR" dirty="0" smtClean="0"/>
              <a:t>, originados da </a:t>
            </a:r>
            <a:r>
              <a:rPr lang="pt-BR" i="1" u="sng" dirty="0" smtClean="0"/>
              <a:t>inteligência artificial</a:t>
            </a:r>
            <a:r>
              <a:rPr lang="pt-BR" dirty="0" smtClean="0"/>
              <a:t>, situados em um </a:t>
            </a:r>
            <a:r>
              <a:rPr lang="pt-BR" sz="2400" b="1" dirty="0" smtClean="0">
                <a:solidFill>
                  <a:schemeClr val="accent6">
                    <a:lumMod val="50000"/>
                  </a:schemeClr>
                </a:solidFill>
              </a:rPr>
              <a:t>ambiente</a:t>
            </a:r>
            <a:r>
              <a:rPr lang="pt-BR" sz="2400" dirty="0" smtClean="0"/>
              <a:t> </a:t>
            </a:r>
            <a:r>
              <a:rPr lang="pt-BR" dirty="0" smtClean="0"/>
              <a:t>e possuem uma biblioteca de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planos</a:t>
            </a:r>
            <a:r>
              <a:rPr lang="pt-BR" sz="2400" dirty="0" smtClean="0"/>
              <a:t> </a:t>
            </a:r>
            <a:r>
              <a:rPr lang="pt-BR" dirty="0" smtClean="0"/>
              <a:t>com possíveis </a:t>
            </a:r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</a:rPr>
              <a:t>ações</a:t>
            </a:r>
            <a:r>
              <a:rPr lang="pt-BR" sz="2400" dirty="0" smtClean="0"/>
              <a:t> </a:t>
            </a:r>
            <a:r>
              <a:rPr lang="pt-BR" dirty="0" smtClean="0"/>
              <a:t>em resposta aos estímulos </a:t>
            </a:r>
            <a:r>
              <a:rPr lang="pt-BR" sz="2400" b="1" dirty="0" smtClean="0">
                <a:solidFill>
                  <a:srgbClr val="FFC000"/>
                </a:solidFill>
              </a:rPr>
              <a:t>percebidos</a:t>
            </a:r>
            <a:r>
              <a:rPr lang="pt-BR" dirty="0" smtClean="0"/>
              <a:t>, com a finalidade de atingir seus 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objetivos</a:t>
            </a:r>
            <a:r>
              <a:rPr lang="pt-BR" sz="2400" dirty="0" smtClean="0"/>
              <a:t> </a:t>
            </a:r>
            <a:r>
              <a:rPr lang="pt-BR" dirty="0" smtClean="0"/>
              <a:t>de projeto e modificar o ambiente em que estão inseridos.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Strong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Negation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~alto</a:t>
            </a:r>
            <a:r>
              <a:rPr lang="pt-BR" dirty="0" smtClean="0"/>
              <a:t>(giba).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403648" y="2195572"/>
            <a:ext cx="2016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~missionStarted</a:t>
            </a:r>
            <a:r>
              <a:rPr lang="pt-BR" dirty="0" smtClean="0"/>
              <a:t>.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403648" y="2924944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~dia</a:t>
            </a:r>
            <a:r>
              <a:rPr lang="pt-BR" dirty="0" smtClean="0"/>
              <a:t>.</a:t>
            </a:r>
          </a:p>
        </p:txBody>
      </p:sp>
      <p:sp>
        <p:nvSpPr>
          <p:cNvPr id="9" name="Retângulo 8"/>
          <p:cNvSpPr/>
          <p:nvPr/>
        </p:nvSpPr>
        <p:spPr>
          <a:xfrm>
            <a:off x="2483768" y="4797152"/>
            <a:ext cx="4608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err="1" smtClean="0"/>
              <a:t>strong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negation</a:t>
            </a:r>
            <a:r>
              <a:rPr lang="pt-BR" sz="2400" b="1" dirty="0" smtClean="0"/>
              <a:t> </a:t>
            </a:r>
            <a:r>
              <a:rPr lang="pt-BR" dirty="0" smtClean="0"/>
              <a:t>em Jason deve começar com </a:t>
            </a:r>
            <a:r>
              <a:rPr lang="pt-BR" sz="3200" b="1" dirty="0" smtClean="0"/>
              <a:t>~</a:t>
            </a:r>
            <a:endParaRPr lang="pt-BR" b="1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Crenças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err="1" smtClean="0"/>
              <a:t>salario</a:t>
            </a:r>
            <a:r>
              <a:rPr lang="pt-BR" dirty="0" smtClean="0"/>
              <a:t>(5000).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060848"/>
            <a:ext cx="4307091" cy="359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3605180" y="5661248"/>
            <a:ext cx="4919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14.</a:t>
            </a:r>
            <a:r>
              <a:rPr lang="pt-BR" dirty="0" smtClean="0"/>
              <a:t> As crenças iniciais do agente </a:t>
            </a:r>
            <a:r>
              <a:rPr lang="pt-BR" dirty="0" err="1" smtClean="0"/>
              <a:t>bigBrother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Exercício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pt-BR" dirty="0" smtClean="0"/>
              <a:t>Crie um SMA que simule um quarto inteligente. O quarto será controlado por um agente que começará com as seguintes crenças sobre o quarto:</a:t>
            </a:r>
          </a:p>
          <a:p>
            <a:pPr marL="342900" indent="-342900" algn="just">
              <a:buFont typeface="+mj-lt"/>
              <a:buAutoNum type="alphaLcParenR"/>
            </a:pPr>
            <a:endParaRPr lang="pt-B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É dia;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A luz do quarto está apagada;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A Kate está no quarto;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O Bob não está no quarto;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A temperatura atual do quarto;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03648" y="4649068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arenR" startAt="2"/>
            </a:pPr>
            <a:r>
              <a:rPr lang="pt-BR" dirty="0" smtClean="0"/>
              <a:t>Adicione ao SMA um novo agente que simule o despertador. Esse novo agente deverá ter 3 crenças, incluindo o horário para despertar da Kate e do Bob.</a:t>
            </a:r>
          </a:p>
          <a:p>
            <a:pPr marL="342900" indent="-342900" algn="just">
              <a:buFont typeface="+mj-lt"/>
              <a:buAutoNum type="alphaLcParenR" startAt="2"/>
            </a:pPr>
            <a:r>
              <a:rPr lang="pt-BR" dirty="0" smtClean="0"/>
              <a:t>Analise no </a:t>
            </a:r>
            <a:r>
              <a:rPr lang="pt-BR" dirty="0" err="1" smtClean="0"/>
              <a:t>Mind</a:t>
            </a:r>
            <a:r>
              <a:rPr lang="pt-BR" dirty="0" smtClean="0"/>
              <a:t> </a:t>
            </a:r>
            <a:r>
              <a:rPr lang="pt-BR" dirty="0" err="1" smtClean="0"/>
              <a:t>Inspector</a:t>
            </a:r>
            <a:r>
              <a:rPr lang="pt-BR" dirty="0" smtClean="0"/>
              <a:t> as crenças dos agentes do SMA.</a:t>
            </a:r>
          </a:p>
          <a:p>
            <a:pPr marL="342900" indent="-342900" algn="just">
              <a:buFont typeface="+mj-lt"/>
              <a:buAutoNum type="alphaLcParenR" startAt="2"/>
            </a:pP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os </a:t>
            </a:r>
            <a:r>
              <a:rPr lang="pt-BR" sz="2400" b="1" dirty="0" err="1" smtClean="0"/>
              <a:t>goals</a:t>
            </a:r>
            <a:r>
              <a:rPr lang="pt-BR" sz="2400" dirty="0" smtClean="0"/>
              <a:t> </a:t>
            </a:r>
            <a:r>
              <a:rPr lang="pt-BR" dirty="0" smtClean="0"/>
              <a:t>(objetivos) representam os estados do mundo em que o agente deseja atingir.   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403648" y="31409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</a:t>
            </a:r>
          </a:p>
        </p:txBody>
      </p:sp>
      <p:sp>
        <p:nvSpPr>
          <p:cNvPr id="12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3717032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Achievement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Goals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(!)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494116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Test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t-BR" b="1" dirty="0" err="1" smtClean="0">
                <a:ea typeface="Verdana" pitchFamily="34" charset="0"/>
                <a:cs typeface="Verdana" pitchFamily="34" charset="0"/>
              </a:rPr>
              <a:t>Goals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(?)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150821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É um objetivo para atingir determinado estado desejado pelo agente.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37321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É um objetivo que tem basicamente a finalidade de resgatar informações da base de crenças do agente.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!start.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</a:t>
            </a:r>
            <a:r>
              <a:rPr lang="pt-BR" dirty="0" err="1" smtClean="0"/>
              <a:t>thinking</a:t>
            </a:r>
            <a:r>
              <a:rPr lang="pt-BR" dirty="0" smtClean="0"/>
              <a:t>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1403648" y="2915652"/>
            <a:ext cx="1728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</a:t>
            </a:r>
            <a:r>
              <a:rPr lang="pt-BR" dirty="0" err="1" smtClean="0"/>
              <a:t>print</a:t>
            </a:r>
            <a:r>
              <a:rPr lang="pt-BR" dirty="0" smtClean="0"/>
              <a:t>(“</a:t>
            </a:r>
            <a:r>
              <a:rPr lang="pt-BR" dirty="0" err="1" smtClean="0"/>
              <a:t>Kadu</a:t>
            </a:r>
            <a:r>
              <a:rPr lang="pt-BR" dirty="0" smtClean="0"/>
              <a:t>”).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2483768" y="3645024"/>
            <a:ext cx="46085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Toda </a:t>
            </a:r>
            <a:r>
              <a:rPr lang="pt-BR" sz="2400" b="1" dirty="0" err="1" smtClean="0"/>
              <a:t>goal</a:t>
            </a:r>
            <a:r>
              <a:rPr lang="pt-BR" sz="2400" b="1" dirty="0" smtClean="0"/>
              <a:t> inicial </a:t>
            </a:r>
            <a:r>
              <a:rPr lang="pt-BR" dirty="0" smtClean="0"/>
              <a:t>em Jason deve ser um </a:t>
            </a:r>
            <a:r>
              <a:rPr lang="pt-BR" dirty="0" err="1" smtClean="0"/>
              <a:t>Achievement</a:t>
            </a:r>
            <a:r>
              <a:rPr lang="pt-BR" dirty="0" smtClean="0"/>
              <a:t> </a:t>
            </a:r>
            <a:r>
              <a:rPr lang="pt-BR" dirty="0" err="1" smtClean="0"/>
              <a:t>Goal</a:t>
            </a:r>
            <a:r>
              <a:rPr lang="pt-BR" dirty="0" smtClean="0"/>
              <a:t>; começar com </a:t>
            </a:r>
            <a:r>
              <a:rPr lang="pt-BR" sz="3200" dirty="0" smtClean="0"/>
              <a:t>!</a:t>
            </a:r>
            <a:r>
              <a:rPr lang="pt-BR" dirty="0" smtClean="0"/>
              <a:t>; e terminar com </a:t>
            </a:r>
            <a:r>
              <a:rPr lang="pt-BR" sz="2400" b="1" dirty="0" smtClean="0"/>
              <a:t>.</a:t>
            </a:r>
            <a:r>
              <a:rPr lang="pt-BR" dirty="0" smtClean="0"/>
              <a:t> </a:t>
            </a:r>
          </a:p>
        </p:txBody>
      </p:sp>
      <p:sp>
        <p:nvSpPr>
          <p:cNvPr id="10" name="Retângulo 9"/>
          <p:cNvSpPr/>
          <p:nvPr/>
        </p:nvSpPr>
        <p:spPr>
          <a:xfrm>
            <a:off x="2483768" y="5138608"/>
            <a:ext cx="46085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OBS.:</a:t>
            </a:r>
            <a:r>
              <a:rPr lang="pt-BR" dirty="0" smtClean="0"/>
              <a:t> Todo </a:t>
            </a:r>
            <a:r>
              <a:rPr lang="pt-BR" sz="2400" b="1" dirty="0" err="1" smtClean="0"/>
              <a:t>goal</a:t>
            </a:r>
            <a:r>
              <a:rPr lang="pt-BR" sz="2400" b="1" dirty="0" smtClean="0"/>
              <a:t> </a:t>
            </a:r>
            <a:r>
              <a:rPr lang="pt-BR" dirty="0" smtClean="0"/>
              <a:t>deve começar com letra </a:t>
            </a:r>
            <a:r>
              <a:rPr lang="pt-BR" b="1" u="sng" dirty="0" smtClean="0"/>
              <a:t>MINÚSCULA</a:t>
            </a:r>
            <a:r>
              <a:rPr lang="pt-BR" dirty="0" smtClean="0"/>
              <a:t>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!start.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1403648" y="2555612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!</a:t>
            </a:r>
            <a:r>
              <a:rPr lang="pt-BR" dirty="0" err="1" smtClean="0"/>
              <a:t>thinking</a:t>
            </a:r>
            <a:r>
              <a:rPr lang="pt-BR" dirty="0" smtClean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2420888"/>
            <a:ext cx="397192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3276945" y="5517232"/>
            <a:ext cx="514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15. </a:t>
            </a:r>
            <a:r>
              <a:rPr lang="pt-BR" dirty="0" smtClean="0"/>
              <a:t>Os objetivos iniciais do agente </a:t>
            </a:r>
            <a:r>
              <a:rPr lang="pt-BR" dirty="0" err="1" smtClean="0"/>
              <a:t>bigBrother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804" y="2060848"/>
            <a:ext cx="6012532" cy="365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960000" y="5733256"/>
            <a:ext cx="5329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16.</a:t>
            </a:r>
            <a:r>
              <a:rPr lang="pt-BR" dirty="0" smtClean="0"/>
              <a:t> </a:t>
            </a:r>
            <a:r>
              <a:rPr lang="pt-BR" dirty="0" smtClean="0"/>
              <a:t>O console exibindo o resultado da execução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Exemplos: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Goals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Iniciais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156930"/>
            <a:ext cx="4552355" cy="379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3613358" y="5949280"/>
            <a:ext cx="2023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17.</a:t>
            </a:r>
            <a:r>
              <a:rPr lang="pt-BR" dirty="0" smtClean="0"/>
              <a:t> O debug.</a:t>
            </a:r>
            <a:endParaRPr lang="pt-BR" dirty="0" smtClean="0"/>
          </a:p>
        </p:txBody>
      </p:sp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Exercício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403648" y="2195572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arenR"/>
            </a:pPr>
            <a:r>
              <a:rPr lang="pt-BR" dirty="0" smtClean="0"/>
              <a:t>Adicione ao agente do quarto inteligente os seguintes objetivos iniciais. (para cada objetivo abaixo, gere um plano com a ação .</a:t>
            </a:r>
            <a:r>
              <a:rPr lang="pt-BR" dirty="0" err="1" smtClean="0"/>
              <a:t>print</a:t>
            </a:r>
            <a:r>
              <a:rPr lang="pt-BR" dirty="0" smtClean="0"/>
              <a:t>(“Objetivo”)): </a:t>
            </a:r>
          </a:p>
          <a:p>
            <a:pPr marL="342900" indent="-342900" algn="just">
              <a:buFont typeface="+mj-lt"/>
              <a:buAutoNum type="alphaLcParenR"/>
            </a:pPr>
            <a:endParaRPr lang="pt-BR" dirty="0" smtClean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Gerenciar a luminosidade;</a:t>
            </a:r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pt-BR" dirty="0" smtClean="0"/>
              <a:t>Gerenciar as pessoas que estão no quarto;</a:t>
            </a:r>
          </a:p>
        </p:txBody>
      </p:sp>
      <p:sp>
        <p:nvSpPr>
          <p:cNvPr id="7" name="Retângulo 6"/>
          <p:cNvSpPr/>
          <p:nvPr/>
        </p:nvSpPr>
        <p:spPr>
          <a:xfrm>
            <a:off x="1403648" y="3789040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lphaLcParenR" startAt="2"/>
            </a:pPr>
            <a:r>
              <a:rPr lang="pt-BR" dirty="0" smtClean="0"/>
              <a:t>Adicione ao agente despertador um objetivo para despertar. Quando o objetivo for executado, este deve imprimir alguma mensagem. Obs.: O despertador deve despertar sem nenhuma condição específica.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&amp;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Actions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259632" y="2228671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Em Jason, um plano é composto por três partes: </a:t>
            </a:r>
          </a:p>
        </p:txBody>
      </p:sp>
      <p:sp>
        <p:nvSpPr>
          <p:cNvPr id="8" name="Retângulo 7"/>
          <p:cNvSpPr/>
          <p:nvPr/>
        </p:nvSpPr>
        <p:spPr>
          <a:xfrm>
            <a:off x="179512" y="2780928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err="1" smtClean="0">
                <a:solidFill>
                  <a:schemeClr val="tx2"/>
                </a:solidFill>
              </a:rPr>
              <a:t>Triggering_event</a:t>
            </a:r>
            <a:r>
              <a:rPr lang="pt-BR" sz="3200" b="1" dirty="0" smtClean="0">
                <a:solidFill>
                  <a:schemeClr val="tx2"/>
                </a:solidFill>
              </a:rPr>
              <a:t> : </a:t>
            </a:r>
            <a:r>
              <a:rPr lang="pt-BR" sz="32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</a:t>
            </a:r>
            <a:r>
              <a:rPr lang="pt-BR" sz="3200" b="1" dirty="0" smtClean="0">
                <a:solidFill>
                  <a:schemeClr val="tx2"/>
                </a:solidFill>
              </a:rPr>
              <a:t> &lt;-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 smtClean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pt-BR" sz="3200" b="1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endParaRPr lang="pt-BR" sz="3200" b="1" dirty="0" smtClean="0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37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4005064"/>
            <a:ext cx="607267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2204864"/>
            <a:ext cx="6480720" cy="335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1043608" y="1743199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Visão Tradicional de um Agente</a:t>
            </a:r>
          </a:p>
        </p:txBody>
      </p:sp>
      <p:sp>
        <p:nvSpPr>
          <p:cNvPr id="9" name="Retângulo 8"/>
          <p:cNvSpPr/>
          <p:nvPr/>
        </p:nvSpPr>
        <p:spPr>
          <a:xfrm>
            <a:off x="3408040" y="5435932"/>
            <a:ext cx="3191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1.</a:t>
            </a:r>
            <a:r>
              <a:rPr lang="pt-BR" dirty="0" smtClean="0"/>
              <a:t> </a:t>
            </a:r>
            <a:r>
              <a:rPr lang="pt-BR" dirty="0" smtClean="0"/>
              <a:t>Um agente inteligent</a:t>
            </a:r>
            <a:r>
              <a:rPr lang="pt-BR" dirty="0" smtClean="0"/>
              <a:t>e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Formato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Triggering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Event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35637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Context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5013176"/>
            <a:ext cx="1184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Body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 agente pode ter diversos objetivos. Os planos são ativados baseados nos eventos que podem ser ativados em determinado momento.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399577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condições para a ativação de um plano dentro vários eventos. 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374957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É o corpo do plano. Uma sequência de ações a ser executada pelo agente.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Triggering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Addition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ativados quando um plano é transformado de um desejo para uma intenção na mente do agente.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888152"/>
            <a:ext cx="2592288" cy="97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Triggering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Events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403648" y="206084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Deletion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03648" y="249289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Funciona como um tratamento de erros para planos que não possuem ativação.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789040"/>
            <a:ext cx="2627263" cy="1670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3059832" y="4725144"/>
            <a:ext cx="280831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Planos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Achievement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Goal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objetivos que os agentes se comprometem em atingir.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3888152"/>
            <a:ext cx="2592288" cy="97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Planos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Test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Goal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objetivos que recuperam informações da base de crenças.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1880" y="3182116"/>
            <a:ext cx="2376264" cy="3055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3347864" y="5589240"/>
            <a:ext cx="1440160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Tipos de Planos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Belief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planos ativados quando o agente adiciona ou remove uma crença da sua base de crenças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3880179"/>
            <a:ext cx="2880321" cy="1781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3131840" y="5013176"/>
            <a:ext cx="302433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Ações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Achievement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e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Test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Goals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chamadas para execução de um plano.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3039468"/>
            <a:ext cx="2376264" cy="319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3068960"/>
            <a:ext cx="237964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1907704" y="378904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5796136" y="3789040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1979712" y="47251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Ações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Mental Notes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ações que adicionam, removem ou atualizam uma crença na base de crença do agente.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3780690"/>
            <a:ext cx="2808313" cy="1736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1187625" y="4581128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4455" y="3212976"/>
            <a:ext cx="4332001" cy="3025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4644008" y="4653136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99992" y="587727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Ações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Internal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Action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ações pré-definidas executadas dentro do raciocínio do agente. </a:t>
            </a:r>
          </a:p>
        </p:txBody>
      </p:sp>
      <p:sp>
        <p:nvSpPr>
          <p:cNvPr id="7" name="Retângulo 6"/>
          <p:cNvSpPr/>
          <p:nvPr/>
        </p:nvSpPr>
        <p:spPr>
          <a:xfrm>
            <a:off x="827584" y="3212976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print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send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.broadcast</a:t>
            </a: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drop_all_desires</a:t>
            </a:r>
            <a:endParaRPr lang="pt-BR" sz="2400" b="1" dirty="0" smtClean="0"/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my_name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concat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length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min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491880" y="3212976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max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nth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sort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.substring</a:t>
            </a:r>
            <a:endParaRPr lang="pt-BR" sz="2400" b="1" dirty="0" smtClean="0"/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drop_all_events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abolish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.string</a:t>
            </a: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count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372200" y="3212976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create_agent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.date</a:t>
            </a: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wait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random</a:t>
            </a:r>
            <a:endParaRPr lang="pt-BR" sz="2400" b="1" dirty="0" smtClean="0"/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kill_agent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.time</a:t>
            </a: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perceive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stopMAS</a:t>
            </a:r>
            <a:endParaRPr lang="pt-BR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Ações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External</a:t>
            </a: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Action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494637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ações executadas no ambiente em que o agente estiver inserido.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539443"/>
            <a:ext cx="4049044" cy="1185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tângulo 7"/>
          <p:cNvSpPr/>
          <p:nvPr/>
        </p:nvSpPr>
        <p:spPr>
          <a:xfrm>
            <a:off x="2915816" y="4293096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184" y="5064596"/>
            <a:ext cx="34290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4" name="Retângulo 3"/>
          <p:cNvSpPr/>
          <p:nvPr/>
        </p:nvSpPr>
        <p:spPr>
          <a:xfrm>
            <a:off x="1403648" y="1772816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Sistemas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Multi-Agentes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(SMA)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15616" y="2520186"/>
            <a:ext cx="73448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Um SMA contem um quantitativo de agentes que se </a:t>
            </a:r>
            <a:r>
              <a:rPr lang="pt-BR" sz="2400" b="1" dirty="0" smtClean="0">
                <a:solidFill>
                  <a:schemeClr val="accent5">
                    <a:lumMod val="50000"/>
                  </a:schemeClr>
                </a:solidFill>
              </a:rPr>
              <a:t>comunicam</a:t>
            </a:r>
            <a:r>
              <a:rPr lang="pt-BR" sz="2400" dirty="0" smtClean="0"/>
              <a:t> </a:t>
            </a:r>
            <a:r>
              <a:rPr lang="pt-BR" dirty="0" smtClean="0"/>
              <a:t>entre si e podem </a:t>
            </a:r>
            <a:r>
              <a:rPr lang="pt-BR" sz="2400" b="1" dirty="0" smtClean="0">
                <a:solidFill>
                  <a:srgbClr val="C00000"/>
                </a:solidFill>
              </a:rPr>
              <a:t>agir</a:t>
            </a:r>
            <a:r>
              <a:rPr lang="pt-BR" sz="2400" dirty="0" smtClean="0"/>
              <a:t> </a:t>
            </a:r>
            <a:r>
              <a:rPr lang="pt-BR" dirty="0" smtClean="0"/>
              <a:t>em determinado </a:t>
            </a:r>
            <a:r>
              <a:rPr lang="pt-BR" sz="2400" b="1" dirty="0" smtClean="0">
                <a:solidFill>
                  <a:schemeClr val="accent3">
                    <a:lumMod val="50000"/>
                  </a:schemeClr>
                </a:solidFill>
              </a:rPr>
              <a:t>ambiente</a:t>
            </a:r>
            <a:r>
              <a:rPr lang="pt-BR" dirty="0" smtClean="0"/>
              <a:t>. Diferentes agentes possuem esferas de influência onde terão controle sobre o que será </a:t>
            </a:r>
            <a:r>
              <a:rPr lang="pt-BR" sz="2400" b="1" dirty="0" smtClean="0">
                <a:solidFill>
                  <a:srgbClr val="FFC000"/>
                </a:solidFill>
              </a:rPr>
              <a:t>percebido</a:t>
            </a:r>
            <a:r>
              <a:rPr lang="pt-BR" sz="2400" dirty="0" smtClean="0"/>
              <a:t> </a:t>
            </a:r>
            <a:r>
              <a:rPr lang="pt-BR" dirty="0" smtClean="0"/>
              <a:t>do ambiente e que podem coincidir em alguns casos. 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Os agentes ainda podem estar agrupados em </a:t>
            </a:r>
            <a:r>
              <a:rPr lang="pt-BR" sz="2400" b="1" dirty="0" smtClean="0">
                <a:solidFill>
                  <a:srgbClr val="FF0000"/>
                </a:solidFill>
              </a:rPr>
              <a:t>organizações</a:t>
            </a:r>
            <a:r>
              <a:rPr lang="pt-BR" sz="2400" dirty="0" smtClean="0"/>
              <a:t> </a:t>
            </a:r>
            <a:r>
              <a:rPr lang="pt-BR" dirty="0" smtClean="0"/>
              <a:t>com a finalidade de atingir </a:t>
            </a:r>
            <a:r>
              <a:rPr lang="pt-BR" sz="2400" b="1" dirty="0" smtClean="0">
                <a:solidFill>
                  <a:schemeClr val="accent2">
                    <a:lumMod val="75000"/>
                  </a:schemeClr>
                </a:solidFill>
              </a:rPr>
              <a:t>objetivos</a:t>
            </a:r>
            <a:r>
              <a:rPr lang="pt-BR" sz="2400" dirty="0" smtClean="0"/>
              <a:t> </a:t>
            </a:r>
            <a:r>
              <a:rPr lang="pt-BR" dirty="0" smtClean="0"/>
              <a:t>e metas comuns. [WOOLDRIDGE, 2009].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Ações de um Plano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060848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1800" b="1" dirty="0" smtClean="0">
                <a:latin typeface="+mj-lt"/>
                <a:ea typeface="Verdana" pitchFamily="34" charset="0"/>
                <a:cs typeface="Verdana" pitchFamily="34" charset="0"/>
              </a:rPr>
              <a:t>Expressões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2708920"/>
            <a:ext cx="2376264" cy="319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6"/>
          <p:cNvSpPr/>
          <p:nvPr/>
        </p:nvSpPr>
        <p:spPr>
          <a:xfrm>
            <a:off x="3563888" y="5157192"/>
            <a:ext cx="115212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Comunicação Entre Agentes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5616" y="3212976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Baseada em </a:t>
            </a:r>
            <a:r>
              <a:rPr lang="pt-BR" i="1" dirty="0" smtClean="0"/>
              <a:t>Speech </a:t>
            </a:r>
            <a:r>
              <a:rPr lang="pt-BR" i="1" dirty="0" err="1" smtClean="0"/>
              <a:t>Act</a:t>
            </a:r>
            <a:r>
              <a:rPr lang="pt-BR" dirty="0" smtClean="0"/>
              <a:t> e </a:t>
            </a:r>
            <a:r>
              <a:rPr lang="pt-BR" i="1" dirty="0" smtClean="0"/>
              <a:t>KQML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184482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71600" y="2494637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No início de cada ciclo de raciocínio, o agente verifica mensagens que ele possa ter recebido de outros agentes</a:t>
            </a:r>
            <a:endParaRPr lang="pt-BR" i="1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49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1026" name="Picture 2" descr="C:\Users\Kadu\Desktop\Reaso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691516"/>
            <a:ext cx="7776864" cy="4328883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Reasoning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Cycle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771800" y="3779748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432048" y="529191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Verificação de novas mensagens</a:t>
            </a:r>
          </a:p>
        </p:txBody>
      </p:sp>
      <p:cxnSp>
        <p:nvCxnSpPr>
          <p:cNvPr id="21" name="Conector reto 20"/>
          <p:cNvCxnSpPr/>
          <p:nvPr/>
        </p:nvCxnSpPr>
        <p:spPr>
          <a:xfrm>
            <a:off x="899592" y="4139788"/>
            <a:ext cx="3600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>
            <a:off x="899592" y="413978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259632" y="3779748"/>
            <a:ext cx="1359768" cy="639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/>
          <p:cNvCxnSpPr/>
          <p:nvPr/>
        </p:nvCxnSpPr>
        <p:spPr>
          <a:xfrm>
            <a:off x="2987824" y="4427820"/>
            <a:ext cx="0" cy="15841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2627784" y="58679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Seleção de mensagens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771800" y="3059668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Conector reto 35"/>
          <p:cNvCxnSpPr/>
          <p:nvPr/>
        </p:nvCxnSpPr>
        <p:spPr>
          <a:xfrm>
            <a:off x="1691680" y="3347700"/>
            <a:ext cx="1080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395536" y="2771636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Seleção de mensagens</a:t>
            </a:r>
          </a:p>
          <a:p>
            <a:pPr algn="ctr"/>
            <a:r>
              <a:rPr lang="pt-BR" dirty="0" smtClean="0">
                <a:solidFill>
                  <a:srgbClr val="FF0000"/>
                </a:solidFill>
              </a:rPr>
              <a:t>aceitáveis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7956376" y="4427820"/>
            <a:ext cx="79208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" name="Conector reto 41"/>
          <p:cNvCxnSpPr/>
          <p:nvPr/>
        </p:nvCxnSpPr>
        <p:spPr>
          <a:xfrm>
            <a:off x="8388424" y="5075892"/>
            <a:ext cx="0" cy="4320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7668344" y="550968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Envio de mensagens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50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854677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romanL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Sender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400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romanL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Illocutionary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Forces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5158933"/>
            <a:ext cx="1460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romanL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Content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321645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Uma proposição atômica representando o nome do agente que enviou a mensagem.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43885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performativas que denotam as intenções do remetente.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518973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Conteúdo da mensagem enviada.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835696" y="2060848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b="1" dirty="0" smtClean="0"/>
              <a:t>&lt;</a:t>
            </a:r>
            <a:r>
              <a:rPr lang="pt-BR" sz="2800" b="1" dirty="0" err="1" smtClean="0"/>
              <a:t>sender</a:t>
            </a:r>
            <a:r>
              <a:rPr lang="pt-BR" sz="2800" b="1" dirty="0" smtClean="0"/>
              <a:t>; </a:t>
            </a:r>
            <a:r>
              <a:rPr lang="pt-BR" sz="2800" b="1" dirty="0" err="1" smtClean="0"/>
              <a:t>illocutionary</a:t>
            </a:r>
            <a:r>
              <a:rPr lang="pt-BR" sz="2800" b="1" dirty="0" smtClean="0"/>
              <a:t> forces; </a:t>
            </a:r>
            <a:r>
              <a:rPr lang="pt-BR" sz="2800" b="1" dirty="0" err="1" smtClean="0"/>
              <a:t>content</a:t>
            </a:r>
            <a:r>
              <a:rPr lang="pt-BR" sz="2800" b="1" dirty="0" smtClean="0"/>
              <a:t>&gt;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51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2854677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romanL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Receiver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403648" y="400680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romanL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Illocutionary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Forces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5158933"/>
            <a:ext cx="278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romanLcPeriod" startAt="3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Propositional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  <a:r>
              <a:rPr lang="pt-BR" b="1" dirty="0" err="1" smtClean="0">
                <a:ea typeface="Verdana" pitchFamily="34" charset="0"/>
                <a:cs typeface="Verdana" pitchFamily="34" charset="0"/>
              </a:rPr>
              <a:t>Content</a:t>
            </a:r>
            <a:r>
              <a:rPr lang="pt-BR" b="1" dirty="0" smtClean="0"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03648" y="321645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Uma proposição atômica em </a:t>
            </a:r>
            <a:r>
              <a:rPr lang="pt-BR" dirty="0" err="1" smtClean="0"/>
              <a:t>AgentSpeak</a:t>
            </a:r>
            <a:r>
              <a:rPr lang="pt-BR" dirty="0" smtClean="0"/>
              <a:t> representando o nome do agente que enviou a mensagem.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403648" y="443885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São as performativas que denotam as intenções do remetente.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403648" y="5518973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Um termo em </a:t>
            </a:r>
            <a:r>
              <a:rPr lang="pt-BR" dirty="0" err="1" smtClean="0"/>
              <a:t>AgentSpeak</a:t>
            </a:r>
            <a:r>
              <a:rPr lang="pt-BR" dirty="0" smtClean="0"/>
              <a:t> que varia de acordo com as forças ilocucionárias.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Estrutura no Jason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216024" y="1815207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sz="2400" b="1" dirty="0" err="1" smtClean="0">
                <a:solidFill>
                  <a:schemeClr val="accent6">
                    <a:lumMod val="75000"/>
                  </a:schemeClr>
                </a:solidFill>
              </a:rPr>
              <a:t>send</a:t>
            </a:r>
            <a:r>
              <a:rPr lang="pt-BR" sz="2400" b="1" dirty="0" smtClean="0"/>
              <a:t>(</a:t>
            </a:r>
            <a:r>
              <a:rPr lang="pt-BR" sz="2400" b="1" dirty="0" err="1" smtClean="0">
                <a:solidFill>
                  <a:schemeClr val="accent4"/>
                </a:solidFill>
              </a:rPr>
              <a:t>receiver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illocutionary</a:t>
            </a:r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forces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4"/>
                </a:solidFill>
              </a:rPr>
              <a:t>propositional</a:t>
            </a:r>
            <a:r>
              <a:rPr lang="pt-BR" sz="2400" b="1" dirty="0" smtClean="0">
                <a:solidFill>
                  <a:schemeClr val="accent4"/>
                </a:solidFill>
              </a:rPr>
              <a:t> </a:t>
            </a:r>
            <a:r>
              <a:rPr lang="pt-BR" sz="2400" b="1" dirty="0" err="1" smtClean="0">
                <a:solidFill>
                  <a:schemeClr val="accent4"/>
                </a:solidFill>
              </a:rPr>
              <a:t>content</a:t>
            </a:r>
            <a:r>
              <a:rPr lang="pt-BR" sz="2400" b="1" dirty="0" smtClean="0"/>
              <a:t>)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-36512" y="2204864"/>
            <a:ext cx="8964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accent6">
                    <a:lumMod val="75000"/>
                  </a:schemeClr>
                </a:solidFill>
              </a:rPr>
              <a:t>.broadcast</a:t>
            </a:r>
            <a:r>
              <a:rPr lang="pt-BR" sz="2400" b="1" dirty="0" smtClean="0"/>
              <a:t>(</a:t>
            </a:r>
            <a:r>
              <a:rPr lang="pt-BR" sz="2400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illocutionary</a:t>
            </a:r>
            <a:r>
              <a:rPr lang="pt-BR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forces</a:t>
            </a:r>
            <a:r>
              <a:rPr lang="pt-BR" sz="2400" b="1" dirty="0" smtClean="0"/>
              <a:t>, </a:t>
            </a:r>
            <a:r>
              <a:rPr lang="pt-BR" sz="2400" b="1" dirty="0" err="1" smtClean="0">
                <a:solidFill>
                  <a:schemeClr val="accent4"/>
                </a:solidFill>
              </a:rPr>
              <a:t>propositional</a:t>
            </a:r>
            <a:r>
              <a:rPr lang="pt-BR" sz="2400" b="1" dirty="0" smtClean="0">
                <a:solidFill>
                  <a:schemeClr val="accent4"/>
                </a:solidFill>
              </a:rPr>
              <a:t> </a:t>
            </a:r>
            <a:r>
              <a:rPr lang="pt-BR" sz="2400" b="1" dirty="0" err="1" smtClean="0">
                <a:solidFill>
                  <a:schemeClr val="accent4"/>
                </a:solidFill>
              </a:rPr>
              <a:t>content</a:t>
            </a:r>
            <a:r>
              <a:rPr lang="pt-BR" sz="2400" b="1" dirty="0" smtClean="0"/>
              <a:t>)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52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tell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pretende que o receptor </a:t>
            </a:r>
            <a:r>
              <a:rPr lang="pt-BR" b="1" dirty="0" smtClean="0"/>
              <a:t>acredite</a:t>
            </a:r>
            <a:r>
              <a:rPr lang="pt-BR" dirty="0" smtClean="0"/>
              <a:t> que o conteúdo enviado é verdadeiro de acordo com </a:t>
            </a:r>
            <a:r>
              <a:rPr lang="pt-BR" u="sng" dirty="0" smtClean="0"/>
              <a:t>as crenças do remetente</a:t>
            </a:r>
            <a:r>
              <a:rPr lang="pt-BR" dirty="0" smtClean="0"/>
              <a:t>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21" y="4725144"/>
            <a:ext cx="6441579" cy="133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3608437"/>
            <a:ext cx="2847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aixaDeTexto 17"/>
          <p:cNvSpPr txBox="1"/>
          <p:nvPr/>
        </p:nvSpPr>
        <p:spPr>
          <a:xfrm>
            <a:off x="3779912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53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1403648" y="17745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untell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2206605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pretende que o receptor </a:t>
            </a:r>
            <a:r>
              <a:rPr lang="pt-BR" b="1" dirty="0" smtClean="0"/>
              <a:t>não acredite </a:t>
            </a:r>
            <a:r>
              <a:rPr lang="pt-BR" dirty="0" smtClean="0"/>
              <a:t>que o conteúdo enviado é verdadeiro de acordo com </a:t>
            </a:r>
            <a:r>
              <a:rPr lang="pt-BR" u="sng" dirty="0" smtClean="0"/>
              <a:t>as crenças do remetente</a:t>
            </a:r>
            <a:r>
              <a:rPr lang="pt-BR" dirty="0" smtClean="0"/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3718917"/>
            <a:ext cx="28098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350" y="3717404"/>
            <a:ext cx="26860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aixaDeTexto 9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54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achieve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pede que o receptor </a:t>
            </a:r>
            <a:r>
              <a:rPr lang="pt-BR" b="1" dirty="0" smtClean="0"/>
              <a:t>tente atingir um objetivo</a:t>
            </a:r>
            <a:r>
              <a:rPr lang="pt-BR" dirty="0" smtClean="0"/>
              <a:t> de estado verdadeiro de acordo com conteúdo enviado.  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3515" y="3608437"/>
            <a:ext cx="34385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3614539"/>
            <a:ext cx="1847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aixaDeTexto 14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869160"/>
            <a:ext cx="77057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55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321297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unachieve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pede que o receptor </a:t>
            </a:r>
            <a:r>
              <a:rPr lang="pt-BR" b="1" dirty="0" smtClean="0"/>
              <a:t>deixe de tentar atingir um objetivo</a:t>
            </a:r>
            <a:r>
              <a:rPr lang="pt-BR" dirty="0" smtClean="0"/>
              <a:t> de estado verdadeiro de acordo com conteúdo enviado.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3334" y="3645024"/>
            <a:ext cx="23050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3621385"/>
            <a:ext cx="30384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68713" y="4639022"/>
            <a:ext cx="4295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56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3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askOne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deseja saber se a reposta do receptor para determinada questão é verdadeira.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328" y="3353941"/>
            <a:ext cx="7620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515197"/>
            <a:ext cx="72866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5656" y="3284984"/>
            <a:ext cx="2952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tângulo 13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145012"/>
            <a:ext cx="3265238" cy="354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971600" y="159918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/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Visão Tradicional de um SMA</a:t>
            </a:r>
          </a:p>
        </p:txBody>
      </p:sp>
      <p:sp>
        <p:nvSpPr>
          <p:cNvPr id="9" name="Retângulo 8"/>
          <p:cNvSpPr/>
          <p:nvPr/>
        </p:nvSpPr>
        <p:spPr>
          <a:xfrm>
            <a:off x="3126202" y="5589240"/>
            <a:ext cx="3611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2.</a:t>
            </a:r>
            <a:r>
              <a:rPr lang="pt-BR" dirty="0" smtClean="0"/>
              <a:t> Um Sistema </a:t>
            </a:r>
            <a:r>
              <a:rPr lang="pt-BR" dirty="0" err="1" smtClean="0"/>
              <a:t>Multi-agente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askAll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deseja saber todas as repostas do receptor sobre uma questão.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1957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22612" y="3356992"/>
            <a:ext cx="12573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2729" y="4851995"/>
            <a:ext cx="49053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aixaDeTexto 18"/>
          <p:cNvSpPr txBox="1"/>
          <p:nvPr/>
        </p:nvSpPr>
        <p:spPr>
          <a:xfrm>
            <a:off x="6372200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38539" y="3284984"/>
            <a:ext cx="3209925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58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03648" y="178559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askHow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403648" y="2217638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deseja saber todas implementações de planos do receptor para determinado plano.</a:t>
            </a:r>
          </a:p>
          <a:p>
            <a:pPr algn="just"/>
            <a:endParaRPr lang="pt-BR" dirty="0" smtClean="0"/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6372200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2267744" y="293423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6360" y="3269729"/>
            <a:ext cx="44958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72200" y="3284984"/>
            <a:ext cx="18383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4734272"/>
            <a:ext cx="7696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tângulo 1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59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39959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1"/>
          </p:nvPr>
        </p:nvSpPr>
        <p:spPr>
          <a:xfrm>
            <a:off x="1403648" y="1772816"/>
            <a:ext cx="6429400" cy="43204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1800" b="1" dirty="0" err="1" smtClean="0">
                <a:latin typeface="+mj-lt"/>
                <a:ea typeface="Verdana" pitchFamily="34" charset="0"/>
                <a:cs typeface="Verdana" pitchFamily="34" charset="0"/>
              </a:rPr>
              <a:t>tellHow</a:t>
            </a:r>
            <a:endParaRPr lang="pt-BR" sz="1800" b="1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1403648" y="2206605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O agente remetente informa ao agente receptor a implementação de um plano.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8503" y="3301727"/>
            <a:ext cx="46958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6755" y="5096222"/>
            <a:ext cx="77057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60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pt-BR" b="1" dirty="0" err="1" smtClean="0">
                <a:ea typeface="Verdana" pitchFamily="34" charset="0"/>
                <a:cs typeface="Verdana" pitchFamily="34" charset="0"/>
              </a:rPr>
              <a:t>untellHow</a:t>
            </a:r>
            <a:endParaRPr lang="pt-BR" b="1" dirty="0" smtClean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403648" y="2204864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O agente remetente solicita ao agente receptor a remoção da implementação de um plano da biblioteca de planos do receptor.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995936" y="292494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Bob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3429000"/>
            <a:ext cx="5715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tângulo 11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61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broadcast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403648" y="2204864"/>
            <a:ext cx="66247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 Permite o uso de todas as performativas vistas anteriormente. Contudo, não é preciso identificar o agente de destino, visto que ela será enviada a todos os agentes do SMA.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Performativas Implementadas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653136"/>
            <a:ext cx="37052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4653136"/>
            <a:ext cx="37719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aixaDeTexto 10"/>
          <p:cNvSpPr txBox="1"/>
          <p:nvPr/>
        </p:nvSpPr>
        <p:spPr>
          <a:xfrm>
            <a:off x="3779912" y="32036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Agente Kate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5650" y="3526904"/>
            <a:ext cx="25527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62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Agente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trás do Jason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295872"/>
            <a:ext cx="48196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1734680" y="5877272"/>
            <a:ext cx="5780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18.</a:t>
            </a:r>
            <a:r>
              <a:rPr lang="pt-BR" dirty="0" smtClean="0"/>
              <a:t> A arquitetura de um agente [</a:t>
            </a:r>
            <a:r>
              <a:rPr lang="pt-BR" dirty="0" err="1" smtClean="0"/>
              <a:t>Bordini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al., 2007].</a:t>
            </a:r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63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9" name="Retângulo 8"/>
          <p:cNvSpPr/>
          <p:nvPr/>
        </p:nvSpPr>
        <p:spPr>
          <a:xfrm>
            <a:off x="1403648" y="177281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pt-BR" b="1" dirty="0" smtClean="0">
                <a:ea typeface="Verdana" pitchFamily="34" charset="0"/>
                <a:cs typeface="Verdana" pitchFamily="34" charset="0"/>
              </a:rPr>
              <a:t>Arquitetura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1403648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 trás do Jason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170" y="2400647"/>
            <a:ext cx="5391150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1707526" y="5877272"/>
            <a:ext cx="5834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19.</a:t>
            </a:r>
            <a:r>
              <a:rPr lang="pt-BR" dirty="0" smtClean="0"/>
              <a:t> A arquitetura de mensagens [</a:t>
            </a:r>
            <a:r>
              <a:rPr lang="pt-BR" dirty="0" err="1" smtClean="0"/>
              <a:t>Bordini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al., 2007].</a:t>
            </a:r>
            <a:endParaRPr lang="pt-BR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64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 Ambiente dos Agentes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03648" y="1844824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Introdução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971600" y="2494637"/>
            <a:ext cx="7344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</a:t>
            </a:r>
            <a:r>
              <a:rPr lang="pt-BR" dirty="0" smtClean="0"/>
              <a:t>m Jason o ambiente é uma representação simulada por uma classe em Java com métodos padrões para a execução de ações e atualização de crenças em cada ciclo de raciocínio do agente.</a:t>
            </a:r>
            <a:endParaRPr lang="pt-BR" i="1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3321521"/>
            <a:ext cx="66198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tângulo 12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65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170818" y="5939988"/>
            <a:ext cx="5679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20.</a:t>
            </a:r>
            <a:r>
              <a:rPr lang="pt-BR" dirty="0" smtClean="0"/>
              <a:t> A arquitetura do ambiente [</a:t>
            </a:r>
            <a:r>
              <a:rPr lang="pt-BR" dirty="0" err="1" smtClean="0"/>
              <a:t>Bordini</a:t>
            </a:r>
            <a:r>
              <a:rPr lang="pt-BR" dirty="0" smtClean="0"/>
              <a:t> </a:t>
            </a:r>
            <a:r>
              <a:rPr lang="pt-BR" dirty="0" err="1" smtClean="0"/>
              <a:t>et</a:t>
            </a:r>
            <a:r>
              <a:rPr lang="pt-BR" dirty="0" smtClean="0"/>
              <a:t> al., 2007].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2636912"/>
            <a:ext cx="37909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Configurando o 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ambiente do SMA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771800" y="3356992"/>
            <a:ext cx="180020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012160" y="2981851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Especificação </a:t>
            </a:r>
            <a:r>
              <a:rPr lang="pt-BR" dirty="0" smtClean="0">
                <a:solidFill>
                  <a:srgbClr val="FF0000"/>
                </a:solidFill>
              </a:rPr>
              <a:t>da classe que representará o ambiente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4572000" y="3573016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546740" y="4931876"/>
            <a:ext cx="6088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21</a:t>
            </a:r>
            <a:r>
              <a:rPr lang="pt-BR" b="1" dirty="0" smtClean="0"/>
              <a:t>.</a:t>
            </a:r>
            <a:r>
              <a:rPr lang="pt-BR" dirty="0" smtClean="0"/>
              <a:t> </a:t>
            </a:r>
            <a:r>
              <a:rPr lang="pt-BR" dirty="0" smtClean="0"/>
              <a:t>Configuração da classe que representará o ambiente.</a:t>
            </a:r>
            <a:endParaRPr lang="pt-BR" dirty="0" smtClean="0"/>
          </a:p>
        </p:txBody>
      </p:sp>
      <p:sp>
        <p:nvSpPr>
          <p:cNvPr id="17" name="Retângulo 16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66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621" y="2657474"/>
            <a:ext cx="3275555" cy="213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Pacote do Ambiente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2915816" y="3140968"/>
            <a:ext cx="2592288" cy="720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539552" y="278092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Localização dos arquivos do ambiente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1907704" y="3284984"/>
            <a:ext cx="10081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2260687" y="5147900"/>
            <a:ext cx="4660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22.</a:t>
            </a:r>
            <a:r>
              <a:rPr lang="pt-BR" dirty="0" smtClean="0"/>
              <a:t> A localização do pacote do ambiente.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67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6" name="Retângulo 5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4" name="Retângulo 3"/>
          <p:cNvSpPr/>
          <p:nvPr/>
        </p:nvSpPr>
        <p:spPr>
          <a:xfrm>
            <a:off x="899592" y="1700808"/>
            <a:ext cx="73448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	Conforme [WOOLDRIDGE, 2009], a abordagem SMA permite a modelagem desde sistemas simples a </a:t>
            </a:r>
            <a:r>
              <a:rPr lang="pt-BR" sz="2400" b="1" dirty="0" smtClean="0">
                <a:solidFill>
                  <a:srgbClr val="C00000"/>
                </a:solidFill>
              </a:rPr>
              <a:t>complexos</a:t>
            </a:r>
            <a:r>
              <a:rPr lang="pt-BR" dirty="0" smtClean="0"/>
              <a:t> e são usados em uma variedade de aplicações como industria: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950912" y="2996952"/>
            <a:ext cx="6429400" cy="24482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Gestão da Informação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Internet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Transportes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Telecomunicações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Medicina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Robótica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Entretenimento</a:t>
            </a:r>
          </a:p>
          <a:p>
            <a:pPr marL="457200" indent="-457200">
              <a:buFont typeface="+mj-lt"/>
              <a:buAutoNum type="arabicPeriod"/>
            </a:pP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0932" y="2002879"/>
            <a:ext cx="74295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 classe </a:t>
            </a:r>
            <a:r>
              <a:rPr lang="pt-B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Environment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47664" y="3645024"/>
            <a:ext cx="24482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228184" y="342900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>
                <a:solidFill>
                  <a:srgbClr val="FF0000"/>
                </a:solidFill>
              </a:rPr>
              <a:t>étodo que inicia o ambiente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995936" y="3717032"/>
            <a:ext cx="22322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1872762" y="6021288"/>
            <a:ext cx="5436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23.</a:t>
            </a:r>
            <a:r>
              <a:rPr lang="pt-BR" dirty="0" smtClean="0"/>
              <a:t> A classe  de ambiente </a:t>
            </a:r>
            <a:r>
              <a:rPr lang="pt-BR" dirty="0" err="1" smtClean="0"/>
              <a:t>auto-gerada</a:t>
            </a:r>
            <a:r>
              <a:rPr lang="pt-BR" dirty="0" smtClean="0"/>
              <a:t> pelo Jason.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68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19672" y="4509120"/>
            <a:ext cx="43204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6444208" y="4365104"/>
            <a:ext cx="1872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m</a:t>
            </a:r>
            <a:r>
              <a:rPr lang="pt-BR" dirty="0" smtClean="0">
                <a:solidFill>
                  <a:srgbClr val="FF0000"/>
                </a:solidFill>
              </a:rPr>
              <a:t>étodo que </a:t>
            </a:r>
            <a:r>
              <a:rPr lang="pt-BR" dirty="0" smtClean="0">
                <a:solidFill>
                  <a:srgbClr val="FF0000"/>
                </a:solidFill>
              </a:rPr>
              <a:t>simula a execução de uma ação n</a:t>
            </a:r>
            <a:r>
              <a:rPr lang="pt-BR" dirty="0" smtClean="0">
                <a:solidFill>
                  <a:srgbClr val="FF0000"/>
                </a:solidFill>
              </a:rPr>
              <a:t>o ambiente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5940152" y="4581128"/>
            <a:ext cx="7200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76" y="3356992"/>
            <a:ext cx="8314928" cy="155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Criando uma 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ercepção Global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27584" y="4931876"/>
            <a:ext cx="6429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24.</a:t>
            </a:r>
            <a:r>
              <a:rPr lang="pt-BR" dirty="0" smtClean="0"/>
              <a:t> </a:t>
            </a:r>
            <a:r>
              <a:rPr lang="pt-BR" dirty="0" smtClean="0"/>
              <a:t>Criando um </a:t>
            </a:r>
            <a:r>
              <a:rPr lang="pt-BR" dirty="0" err="1" smtClean="0"/>
              <a:t>percept</a:t>
            </a:r>
            <a:r>
              <a:rPr lang="pt-BR" dirty="0" smtClean="0"/>
              <a:t> e atribuindo a crença aos agentes.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69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19672" y="4509120"/>
            <a:ext cx="496855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164288" y="3861048"/>
            <a:ext cx="18722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Atualiza (como crença para todos os agentes ao iniciar o MAS) a quantidade de alimento disponível no ambiente.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6588224" y="4653136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331640" y="3501008"/>
            <a:ext cx="208823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/>
          <p:cNvCxnSpPr/>
          <p:nvPr/>
        </p:nvCxnSpPr>
        <p:spPr>
          <a:xfrm flipV="1">
            <a:off x="1403648" y="2852936"/>
            <a:ext cx="0" cy="6480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1403648" y="242088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Criação de uma percepção global como atributo de uma classe em </a:t>
            </a:r>
            <a:r>
              <a:rPr lang="pt-BR" dirty="0" err="1" smtClean="0">
                <a:solidFill>
                  <a:srgbClr val="FF0000"/>
                </a:solidFill>
              </a:rPr>
              <a:t>java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3140968"/>
            <a:ext cx="7161196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Programando uma 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ção Externa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2451153" y="5013176"/>
            <a:ext cx="4279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25.</a:t>
            </a:r>
            <a:r>
              <a:rPr lang="pt-BR" dirty="0" smtClean="0"/>
              <a:t> Programando a ação externa </a:t>
            </a:r>
            <a:r>
              <a:rPr lang="pt-BR" i="1" dirty="0" err="1" smtClean="0"/>
              <a:t>eat</a:t>
            </a:r>
            <a:r>
              <a:rPr lang="pt-BR" dirty="0" smtClean="0"/>
              <a:t>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70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619672" y="3501008"/>
            <a:ext cx="432048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236296" y="3068960"/>
            <a:ext cx="1872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Verifica se a ação executada possui alguma programação no método </a:t>
            </a:r>
            <a:r>
              <a:rPr lang="pt-BR" i="1" dirty="0" err="1" smtClean="0">
                <a:solidFill>
                  <a:srgbClr val="FF0000"/>
                </a:solidFill>
              </a:rPr>
              <a:t>executeAction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59401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Executando o MAS com o Ambiente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71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2593" y="2492896"/>
            <a:ext cx="4439687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56102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Debug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921748" y="5589240"/>
            <a:ext cx="5118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26.</a:t>
            </a:r>
            <a:r>
              <a:rPr lang="pt-BR" dirty="0" smtClean="0"/>
              <a:t> O </a:t>
            </a:r>
            <a:r>
              <a:rPr lang="pt-BR" dirty="0" err="1" smtClean="0"/>
              <a:t>percept</a:t>
            </a:r>
            <a:r>
              <a:rPr lang="pt-BR" dirty="0" smtClean="0"/>
              <a:t> visto como crença pelo agente.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72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3419872" y="3284984"/>
            <a:ext cx="252028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7236296" y="3068960"/>
            <a:ext cx="1872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A percepção global com origem do ambiente (</a:t>
            </a:r>
            <a:r>
              <a:rPr lang="pt-BR" dirty="0" err="1" smtClean="0">
                <a:solidFill>
                  <a:srgbClr val="FF0000"/>
                </a:solidFill>
              </a:rPr>
              <a:t>percept</a:t>
            </a:r>
            <a:r>
              <a:rPr lang="pt-BR" dirty="0" smtClean="0">
                <a:solidFill>
                  <a:srgbClr val="FF0000"/>
                </a:solidFill>
              </a:rPr>
              <a:t>).</a:t>
            </a:r>
            <a:endParaRPr lang="pt-BR" dirty="0" smtClean="0">
              <a:solidFill>
                <a:srgbClr val="FF0000"/>
              </a:solidFill>
            </a:endParaRPr>
          </a:p>
        </p:txBody>
      </p:sp>
      <p:cxnSp>
        <p:nvCxnSpPr>
          <p:cNvPr id="18" name="Conector reto 17"/>
          <p:cNvCxnSpPr/>
          <p:nvPr/>
        </p:nvCxnSpPr>
        <p:spPr>
          <a:xfrm>
            <a:off x="5940152" y="3429000"/>
            <a:ext cx="12241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403648" y="1527175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Agentes Competindo por Um Recurso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1004387" y="5949280"/>
            <a:ext cx="7461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b="1" dirty="0" smtClean="0"/>
              <a:t>Figura </a:t>
            </a:r>
            <a:r>
              <a:rPr lang="pt-BR" b="1" dirty="0" smtClean="0"/>
              <a:t>27.</a:t>
            </a:r>
            <a:r>
              <a:rPr lang="pt-BR" dirty="0" smtClean="0"/>
              <a:t> Dois agentes competindo pelo recurso </a:t>
            </a:r>
            <a:r>
              <a:rPr lang="pt-BR" i="1" dirty="0" err="1" smtClean="0"/>
              <a:t>food</a:t>
            </a:r>
            <a:r>
              <a:rPr lang="pt-BR" dirty="0" smtClean="0"/>
              <a:t> no ambiente simulado.</a:t>
            </a:r>
            <a:endParaRPr lang="pt-BR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73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0536" y="2163332"/>
            <a:ext cx="3559696" cy="3785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1187624" y="134076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Conclusão</a:t>
            </a:r>
            <a:endParaRPr lang="pt-BR" sz="24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115616" y="3646765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O curso é </a:t>
            </a:r>
            <a:r>
              <a:rPr lang="pt-BR" b="1" dirty="0" smtClean="0"/>
              <a:t>introdutório</a:t>
            </a:r>
            <a:r>
              <a:rPr lang="pt-BR" dirty="0" smtClean="0"/>
              <a:t> contudo é possível criar SMA concisos e completos para uma realidade simulada.</a:t>
            </a:r>
            <a:endParaRPr lang="pt-BR" i="1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971600" y="2494637"/>
            <a:ext cx="734481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Este curso apresentou uma introdução ao </a:t>
            </a:r>
            <a:r>
              <a:rPr lang="pt-BR" sz="2000" b="1" dirty="0" smtClean="0"/>
              <a:t>Sistemas </a:t>
            </a:r>
            <a:r>
              <a:rPr lang="pt-BR" sz="2000" b="1" dirty="0" err="1" smtClean="0"/>
              <a:t>Multi-Agentes</a:t>
            </a:r>
            <a:r>
              <a:rPr lang="pt-BR" dirty="0" smtClean="0"/>
              <a:t> usando o Framework Jason.</a:t>
            </a:r>
            <a:endParaRPr lang="pt-BR" i="1" dirty="0" smtClean="0"/>
          </a:p>
        </p:txBody>
      </p:sp>
      <p:sp>
        <p:nvSpPr>
          <p:cNvPr id="8" name="Retângulo 7"/>
          <p:cNvSpPr/>
          <p:nvPr/>
        </p:nvSpPr>
        <p:spPr>
          <a:xfrm>
            <a:off x="1691680" y="4797152"/>
            <a:ext cx="60402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/>
              <a:t>Atualmente é utilizado o </a:t>
            </a:r>
            <a:r>
              <a:rPr lang="pt-BR" sz="2400" b="1" dirty="0" err="1" smtClean="0"/>
              <a:t>CArtAgO</a:t>
            </a:r>
            <a:r>
              <a:rPr lang="pt-BR" dirty="0" smtClean="0"/>
              <a:t> para a implementação de artefatos de ambiente e o </a:t>
            </a:r>
            <a:r>
              <a:rPr lang="pt-BR" sz="2400" b="1" dirty="0" err="1" smtClean="0"/>
              <a:t>Moise</a:t>
            </a:r>
            <a:r>
              <a:rPr lang="pt-BR" dirty="0" smtClean="0"/>
              <a:t> para implementação de organizações e papéis.</a:t>
            </a:r>
            <a:endParaRPr lang="pt-BR" i="1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74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611560" y="1772816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Referências </a:t>
            </a:r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Bibliográficas</a:t>
            </a:r>
          </a:p>
        </p:txBody>
      </p:sp>
      <p:sp>
        <p:nvSpPr>
          <p:cNvPr id="5" name="Retângulo 4"/>
          <p:cNvSpPr/>
          <p:nvPr/>
        </p:nvSpPr>
        <p:spPr>
          <a:xfrm>
            <a:off x="755576" y="2492896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Boissier</a:t>
            </a:r>
            <a:r>
              <a:rPr lang="pt-BR" dirty="0" smtClean="0"/>
              <a:t> O, </a:t>
            </a:r>
            <a:r>
              <a:rPr lang="pt-BR" dirty="0" err="1" smtClean="0"/>
              <a:t>Bordini</a:t>
            </a:r>
            <a:r>
              <a:rPr lang="pt-BR" dirty="0" smtClean="0"/>
              <a:t> RH, Hübner JF, Ricci A, </a:t>
            </a:r>
            <a:r>
              <a:rPr lang="pt-BR" dirty="0" err="1" smtClean="0"/>
              <a:t>Santi</a:t>
            </a:r>
            <a:r>
              <a:rPr lang="pt-BR" dirty="0" smtClean="0"/>
              <a:t> A. </a:t>
            </a:r>
            <a:r>
              <a:rPr lang="pt-BR" dirty="0" err="1" smtClean="0"/>
              <a:t>Multi-agent</a:t>
            </a:r>
            <a:r>
              <a:rPr lang="pt-BR" dirty="0" smtClean="0"/>
              <a:t> </a:t>
            </a:r>
            <a:r>
              <a:rPr lang="pt-BR" dirty="0" err="1" smtClean="0"/>
              <a:t>oriented</a:t>
            </a:r>
            <a:r>
              <a:rPr lang="pt-BR" dirty="0" smtClean="0"/>
              <a:t> programming </a:t>
            </a:r>
            <a:r>
              <a:rPr lang="pt-BR" dirty="0" err="1" smtClean="0"/>
              <a:t>with</a:t>
            </a:r>
            <a:r>
              <a:rPr lang="pt-BR" dirty="0" smtClean="0"/>
              <a:t> </a:t>
            </a:r>
            <a:r>
              <a:rPr lang="pt-BR" dirty="0" err="1" smtClean="0"/>
              <a:t>JaCaMo</a:t>
            </a:r>
            <a:r>
              <a:rPr lang="pt-BR" dirty="0" smtClean="0"/>
              <a:t>. </a:t>
            </a:r>
            <a:r>
              <a:rPr lang="pt-BR" dirty="0" err="1" smtClean="0"/>
              <a:t>Science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r>
              <a:rPr lang="pt-BR" dirty="0" smtClean="0"/>
              <a:t> Programming. 2013 Jun;6(1): 747-761.</a:t>
            </a:r>
          </a:p>
          <a:p>
            <a:endParaRPr lang="pt-BR" dirty="0" smtClean="0"/>
          </a:p>
          <a:p>
            <a:r>
              <a:rPr lang="en-US" dirty="0" err="1" smtClean="0"/>
              <a:t>Bordini</a:t>
            </a:r>
            <a:r>
              <a:rPr lang="en-US" dirty="0" smtClean="0"/>
              <a:t> RH, </a:t>
            </a:r>
            <a:r>
              <a:rPr lang="en-US" dirty="0" err="1" smtClean="0"/>
              <a:t>Hubner</a:t>
            </a:r>
            <a:r>
              <a:rPr lang="en-US" dirty="0" smtClean="0"/>
              <a:t> JF, Wooldridge</a:t>
            </a:r>
            <a:r>
              <a:rPr lang="en-US" dirty="0" smtClean="0"/>
              <a:t> </a:t>
            </a:r>
            <a:r>
              <a:rPr lang="en-US" dirty="0" smtClean="0"/>
              <a:t>W</a:t>
            </a:r>
            <a:r>
              <a:rPr lang="en-US" dirty="0" smtClean="0"/>
              <a:t>. </a:t>
            </a:r>
            <a:r>
              <a:rPr lang="en-US" i="1" dirty="0" smtClean="0"/>
              <a:t>Programming </a:t>
            </a:r>
            <a:r>
              <a:rPr lang="en-US" i="1" dirty="0" smtClean="0"/>
              <a:t>Multi-Agent Systems in </a:t>
            </a:r>
            <a:r>
              <a:rPr lang="en-US" i="1" dirty="0" err="1" smtClean="0"/>
              <a:t>AgentSpeak</a:t>
            </a:r>
            <a:r>
              <a:rPr lang="en-US" i="1" dirty="0" smtClean="0"/>
              <a:t> using Jason. </a:t>
            </a:r>
            <a:r>
              <a:rPr lang="en-US" i="1" dirty="0" err="1" smtClean="0"/>
              <a:t>Jonh</a:t>
            </a:r>
            <a:r>
              <a:rPr lang="en-US" i="1" dirty="0" smtClean="0"/>
              <a:t> Wiley and Sons, </a:t>
            </a:r>
            <a:r>
              <a:rPr lang="en-US" i="1" dirty="0" smtClean="0"/>
              <a:t>London, 2007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err="1" smtClean="0"/>
              <a:t>Bratman</a:t>
            </a:r>
            <a:r>
              <a:rPr lang="en-US" dirty="0" smtClean="0"/>
              <a:t>, </a:t>
            </a:r>
            <a:r>
              <a:rPr lang="en-US" dirty="0" smtClean="0"/>
              <a:t>M. Intentions, Plans, and Practical Reason. Harvard University Press, 1987.</a:t>
            </a:r>
          </a:p>
          <a:p>
            <a:endParaRPr lang="en-US" dirty="0" smtClean="0"/>
          </a:p>
          <a:p>
            <a:r>
              <a:rPr lang="en-US" dirty="0" smtClean="0"/>
              <a:t>Huber MJ</a:t>
            </a:r>
            <a:r>
              <a:rPr lang="en-US" dirty="0" smtClean="0"/>
              <a:t>. Jam: a </a:t>
            </a:r>
            <a:r>
              <a:rPr lang="en-US" dirty="0" err="1" smtClean="0"/>
              <a:t>bdi</a:t>
            </a:r>
            <a:r>
              <a:rPr lang="en-US" dirty="0" smtClean="0"/>
              <a:t>-theoretic mobile agent architecture. </a:t>
            </a:r>
            <a:r>
              <a:rPr lang="en-US" dirty="0" smtClean="0"/>
              <a:t>In</a:t>
            </a:r>
            <a:r>
              <a:rPr lang="en-US" dirty="0" smtClean="0"/>
              <a:t> Proceedings </a:t>
            </a:r>
            <a:r>
              <a:rPr lang="en-US" dirty="0" smtClean="0"/>
              <a:t>of the third annual conference on Autonomous Agents, AGENTS '99</a:t>
            </a:r>
            <a:r>
              <a:rPr lang="en-US" dirty="0" smtClean="0"/>
              <a:t>, </a:t>
            </a:r>
            <a:r>
              <a:rPr lang="pt-BR" dirty="0" err="1" smtClean="0"/>
              <a:t>pags</a:t>
            </a:r>
            <a:r>
              <a:rPr lang="pt-BR" dirty="0" smtClean="0"/>
              <a:t>. </a:t>
            </a:r>
            <a:r>
              <a:rPr lang="pt-BR" dirty="0" smtClean="0"/>
              <a:t>236-243</a:t>
            </a:r>
            <a:r>
              <a:rPr lang="pt-BR" dirty="0" smtClean="0"/>
              <a:t>, </a:t>
            </a:r>
            <a:r>
              <a:rPr lang="pt-BR" dirty="0" err="1" smtClean="0"/>
              <a:t>New</a:t>
            </a:r>
            <a:r>
              <a:rPr lang="pt-BR" dirty="0" smtClean="0"/>
              <a:t> York, </a:t>
            </a:r>
            <a:r>
              <a:rPr lang="pt-BR" dirty="0" smtClean="0"/>
              <a:t>1999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75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7"/>
            <a:ext cx="9142413" cy="6856413"/>
          </a:xfrm>
          <a:prstGeom prst="rect">
            <a:avLst/>
          </a:prstGeom>
          <a:noFill/>
        </p:spPr>
      </p:pic>
      <p:sp>
        <p:nvSpPr>
          <p:cNvPr id="5" name="Retângulo 4"/>
          <p:cNvSpPr/>
          <p:nvPr/>
        </p:nvSpPr>
        <p:spPr>
          <a:xfrm>
            <a:off x="755576" y="1556792"/>
            <a:ext cx="81369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 smtClean="0"/>
              <a:t>Winikoff</a:t>
            </a:r>
            <a:r>
              <a:rPr lang="pt-BR" dirty="0" smtClean="0"/>
              <a:t> </a:t>
            </a:r>
            <a:r>
              <a:rPr lang="pt-BR" dirty="0" smtClean="0"/>
              <a:t>M. Jack </a:t>
            </a:r>
            <a:r>
              <a:rPr lang="pt-BR" dirty="0" err="1" smtClean="0"/>
              <a:t>intelligent</a:t>
            </a:r>
            <a:r>
              <a:rPr lang="pt-BR" dirty="0" smtClean="0"/>
              <a:t> </a:t>
            </a:r>
            <a:r>
              <a:rPr lang="pt-BR" dirty="0" err="1" smtClean="0"/>
              <a:t>agents</a:t>
            </a:r>
            <a:r>
              <a:rPr lang="pt-BR" dirty="0" smtClean="0"/>
              <a:t>: </a:t>
            </a:r>
            <a:r>
              <a:rPr lang="pt-BR" dirty="0" err="1" smtClean="0"/>
              <a:t>An</a:t>
            </a:r>
            <a:r>
              <a:rPr lang="pt-BR" dirty="0" smtClean="0"/>
              <a:t> industrial </a:t>
            </a:r>
            <a:r>
              <a:rPr lang="pt-BR" dirty="0" err="1" smtClean="0"/>
              <a:t>strength</a:t>
            </a:r>
            <a:r>
              <a:rPr lang="pt-BR" dirty="0" smtClean="0"/>
              <a:t> </a:t>
            </a:r>
            <a:r>
              <a:rPr lang="pt-BR" dirty="0" err="1" smtClean="0"/>
              <a:t>platform</a:t>
            </a:r>
            <a:r>
              <a:rPr lang="pt-BR" dirty="0" smtClean="0"/>
              <a:t>. Em </a:t>
            </a:r>
            <a:r>
              <a:rPr lang="pt-BR" dirty="0" err="1" smtClean="0"/>
              <a:t>Bordini</a:t>
            </a:r>
            <a:r>
              <a:rPr lang="pt-BR" dirty="0" smtClean="0"/>
              <a:t> </a:t>
            </a:r>
            <a:r>
              <a:rPr lang="pt-BR" dirty="0" smtClean="0"/>
              <a:t>R, </a:t>
            </a:r>
            <a:r>
              <a:rPr lang="pt-BR" dirty="0" err="1" smtClean="0"/>
              <a:t>Dastani</a:t>
            </a:r>
            <a:r>
              <a:rPr lang="pt-BR" dirty="0" smtClean="0"/>
              <a:t> M, Dix J, </a:t>
            </a:r>
            <a:r>
              <a:rPr lang="pt-BR" dirty="0" err="1" smtClean="0"/>
              <a:t>Fallah</a:t>
            </a:r>
            <a:r>
              <a:rPr lang="pt-BR" dirty="0" smtClean="0"/>
              <a:t>  AS, Weiss </a:t>
            </a:r>
            <a:r>
              <a:rPr lang="en-US" dirty="0" smtClean="0"/>
              <a:t>G, editors. </a:t>
            </a:r>
            <a:r>
              <a:rPr lang="en-US" dirty="0" smtClean="0"/>
              <a:t>Multi-Agent Programming, volume 15 of </a:t>
            </a:r>
            <a:r>
              <a:rPr lang="en-US" dirty="0" err="1" smtClean="0"/>
              <a:t>Multiagent</a:t>
            </a:r>
            <a:r>
              <a:rPr lang="en-US" dirty="0" smtClean="0"/>
              <a:t> Systems, </a:t>
            </a:r>
            <a:r>
              <a:rPr lang="en-US" dirty="0" err="1" smtClean="0"/>
              <a:t>Articial</a:t>
            </a:r>
            <a:r>
              <a:rPr lang="en-US" dirty="0" smtClean="0"/>
              <a:t> Societies</a:t>
            </a:r>
            <a:r>
              <a:rPr lang="en-US" dirty="0" smtClean="0"/>
              <a:t>, and Simulated Organizations, </a:t>
            </a:r>
            <a:r>
              <a:rPr lang="en-US" dirty="0" err="1" smtClean="0"/>
              <a:t>pags</a:t>
            </a:r>
            <a:r>
              <a:rPr lang="en-US" dirty="0" smtClean="0"/>
              <a:t>. </a:t>
            </a:r>
            <a:r>
              <a:rPr lang="en-US" dirty="0" smtClean="0"/>
              <a:t>175-193</a:t>
            </a:r>
            <a:r>
              <a:rPr lang="en-US" dirty="0" smtClean="0"/>
              <a:t>. Springer US, 2005.</a:t>
            </a:r>
            <a:endParaRPr lang="pt-BR" dirty="0" smtClean="0"/>
          </a:p>
          <a:p>
            <a:endParaRPr lang="pt-BR" dirty="0" smtClean="0"/>
          </a:p>
          <a:p>
            <a:r>
              <a:rPr lang="en-US" dirty="0" smtClean="0"/>
              <a:t>Wooldridge, M. (2000). </a:t>
            </a:r>
            <a:r>
              <a:rPr lang="en-US" i="1" dirty="0" smtClean="0"/>
              <a:t>Reasoning about rational agents. Intelligent robotics and autonomous agents. MIT Press.</a:t>
            </a:r>
          </a:p>
          <a:p>
            <a:endParaRPr lang="en-US" i="1" dirty="0" smtClean="0"/>
          </a:p>
          <a:p>
            <a:r>
              <a:rPr lang="en-US" dirty="0" smtClean="0"/>
              <a:t>Wooldridge  </a:t>
            </a:r>
            <a:r>
              <a:rPr lang="en-US" dirty="0" smtClean="0"/>
              <a:t>M. An Introduction to </a:t>
            </a:r>
            <a:r>
              <a:rPr lang="en-US" dirty="0" err="1" smtClean="0"/>
              <a:t>MultiAgent</a:t>
            </a:r>
            <a:r>
              <a:rPr lang="en-US" dirty="0" smtClean="0"/>
              <a:t> Systems. John Wiley &amp; Sons, 2009</a:t>
            </a:r>
            <a:r>
              <a:rPr lang="en-US" dirty="0" smtClean="0"/>
              <a:t>.</a:t>
            </a:r>
          </a:p>
          <a:p>
            <a:endParaRPr lang="pt-BR" dirty="0" smtClean="0"/>
          </a:p>
          <a:p>
            <a:r>
              <a:rPr lang="pt-BR" dirty="0" err="1" smtClean="0"/>
              <a:t>Zambonelli</a:t>
            </a:r>
            <a:r>
              <a:rPr lang="pt-BR" dirty="0" smtClean="0"/>
              <a:t> F, </a:t>
            </a:r>
            <a:r>
              <a:rPr lang="pt-BR" dirty="0" err="1" smtClean="0"/>
              <a:t>Jennings</a:t>
            </a:r>
            <a:r>
              <a:rPr lang="pt-BR" dirty="0" smtClean="0"/>
              <a:t> NR, </a:t>
            </a:r>
            <a:r>
              <a:rPr lang="pt-BR" dirty="0" err="1" smtClean="0"/>
              <a:t>Omicini</a:t>
            </a:r>
            <a:r>
              <a:rPr lang="pt-BR" dirty="0" smtClean="0"/>
              <a:t> A, </a:t>
            </a:r>
            <a:r>
              <a:rPr lang="pt-BR" dirty="0" err="1" smtClean="0"/>
              <a:t>Wooldridge</a:t>
            </a:r>
            <a:r>
              <a:rPr lang="pt-BR" dirty="0" smtClean="0"/>
              <a:t> M. </a:t>
            </a:r>
            <a:r>
              <a:rPr lang="pt-BR" dirty="0" err="1" smtClean="0"/>
              <a:t>Agent-Oriented</a:t>
            </a:r>
            <a:r>
              <a:rPr lang="pt-BR" dirty="0" smtClean="0"/>
              <a:t> Software </a:t>
            </a:r>
            <a:r>
              <a:rPr lang="pt-BR" dirty="0" err="1" smtClean="0"/>
              <a:t>Engineering</a:t>
            </a:r>
            <a:r>
              <a:rPr lang="pt-BR" dirty="0" smtClean="0"/>
              <a:t> for Internet Applications. In: </a:t>
            </a:r>
            <a:r>
              <a:rPr lang="pt-BR" dirty="0" err="1" smtClean="0"/>
              <a:t>Omicini</a:t>
            </a:r>
            <a:r>
              <a:rPr lang="pt-BR" dirty="0" smtClean="0"/>
              <a:t> A, </a:t>
            </a:r>
            <a:r>
              <a:rPr lang="pt-BR" dirty="0" err="1" smtClean="0"/>
              <a:t>Zambonelli</a:t>
            </a:r>
            <a:r>
              <a:rPr lang="pt-BR" dirty="0" smtClean="0"/>
              <a:t> F, </a:t>
            </a:r>
            <a:r>
              <a:rPr lang="pt-BR" dirty="0" err="1" smtClean="0"/>
              <a:t>Klusch</a:t>
            </a:r>
            <a:r>
              <a:rPr lang="pt-BR" dirty="0" smtClean="0"/>
              <a:t> M, </a:t>
            </a:r>
            <a:r>
              <a:rPr lang="pt-BR" dirty="0" err="1" smtClean="0"/>
              <a:t>Tolksdorf</a:t>
            </a:r>
            <a:r>
              <a:rPr lang="pt-BR" dirty="0" smtClean="0"/>
              <a:t> R, </a:t>
            </a:r>
            <a:r>
              <a:rPr lang="pt-BR" dirty="0" err="1" smtClean="0"/>
              <a:t>editors</a:t>
            </a:r>
            <a:r>
              <a:rPr lang="pt-BR" dirty="0" smtClean="0"/>
              <a:t>. </a:t>
            </a:r>
            <a:r>
              <a:rPr lang="pt-BR" dirty="0" err="1" smtClean="0"/>
              <a:t>Coordination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Internet </a:t>
            </a:r>
            <a:r>
              <a:rPr lang="pt-BR" dirty="0" err="1" smtClean="0"/>
              <a:t>Agents</a:t>
            </a:r>
            <a:r>
              <a:rPr lang="pt-BR" dirty="0" smtClean="0"/>
              <a:t>. </a:t>
            </a:r>
            <a:r>
              <a:rPr lang="pt-BR" dirty="0" err="1" smtClean="0"/>
              <a:t>Springer</a:t>
            </a:r>
            <a:r>
              <a:rPr lang="pt-BR" dirty="0" smtClean="0"/>
              <a:t> </a:t>
            </a:r>
            <a:r>
              <a:rPr lang="pt-BR" dirty="0" err="1" smtClean="0"/>
              <a:t>Verlag</a:t>
            </a:r>
            <a:r>
              <a:rPr lang="pt-BR" dirty="0" smtClean="0"/>
              <a:t>; 2001. p.326-345.</a:t>
            </a:r>
          </a:p>
          <a:p>
            <a:endParaRPr lang="pt-BR" dirty="0" smtClean="0"/>
          </a:p>
          <a:p>
            <a:endParaRPr lang="en-US" dirty="0" smtClean="0"/>
          </a:p>
        </p:txBody>
      </p:sp>
      <p:sp>
        <p:nvSpPr>
          <p:cNvPr id="6" name="Retângulo 5"/>
          <p:cNvSpPr/>
          <p:nvPr/>
        </p:nvSpPr>
        <p:spPr>
          <a:xfrm>
            <a:off x="8532440" y="6381328"/>
            <a:ext cx="7116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76</a:t>
            </a:r>
            <a:endParaRPr lang="pt-BR" sz="2000" b="1" dirty="0" smtClean="0">
              <a:solidFill>
                <a:schemeClr val="tx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antoja\PESQUISA\TURING\IMAGENS\Slide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2483768" y="2636912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pantoja@cefet-rj.br</a:t>
            </a:r>
            <a:endParaRPr lang="pt-BR" sz="54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10" name="Retângulo 9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6</a:t>
            </a:r>
          </a:p>
        </p:txBody>
      </p:sp>
      <p:sp>
        <p:nvSpPr>
          <p:cNvPr id="4" name="Retângulo 3"/>
          <p:cNvSpPr/>
          <p:nvPr/>
        </p:nvSpPr>
        <p:spPr>
          <a:xfrm>
            <a:off x="1259632" y="140348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Projetos de </a:t>
            </a:r>
            <a:r>
              <a:rPr lang="pt-BR" b="1" dirty="0" smtClean="0"/>
              <a:t>SMA</a:t>
            </a:r>
            <a:r>
              <a:rPr lang="pt-BR" dirty="0" smtClean="0"/>
              <a:t> no </a:t>
            </a:r>
            <a:r>
              <a:rPr lang="pt-BR" sz="2400" b="1" dirty="0" smtClean="0">
                <a:solidFill>
                  <a:srgbClr val="00B050"/>
                </a:solidFill>
              </a:rPr>
              <a:t>mundo</a:t>
            </a:r>
            <a:r>
              <a:rPr lang="pt-BR" dirty="0" smtClean="0"/>
              <a:t>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259632" y="4005064"/>
            <a:ext cx="7344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 smtClean="0"/>
              <a:t>Projetos de </a:t>
            </a:r>
            <a:r>
              <a:rPr lang="pt-BR" b="1" dirty="0" smtClean="0"/>
              <a:t>SMA</a:t>
            </a:r>
            <a:r>
              <a:rPr lang="pt-BR" dirty="0" smtClean="0"/>
              <a:t> no </a:t>
            </a:r>
            <a:r>
              <a:rPr lang="pt-BR" sz="2400" b="1" dirty="0" smtClean="0">
                <a:solidFill>
                  <a:schemeClr val="tx2"/>
                </a:solidFill>
              </a:rPr>
              <a:t>Projeto Turing</a:t>
            </a:r>
            <a:r>
              <a:rPr lang="pt-BR" dirty="0" smtClean="0"/>
              <a:t>: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691680" y="1916832"/>
            <a:ext cx="6429400" cy="24482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800" dirty="0" err="1" smtClean="0">
                <a:latin typeface="+mj-lt"/>
                <a:ea typeface="Verdana" pitchFamily="34" charset="0"/>
                <a:cs typeface="Verdana" pitchFamily="34" charset="0"/>
              </a:rPr>
              <a:t>Intelligent</a:t>
            </a: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pt-BR" sz="1800" dirty="0" err="1" smtClean="0">
                <a:latin typeface="+mj-lt"/>
                <a:ea typeface="Verdana" pitchFamily="34" charset="0"/>
                <a:cs typeface="Verdana" pitchFamily="34" charset="0"/>
              </a:rPr>
              <a:t>Room</a:t>
            </a:r>
            <a:r>
              <a:rPr lang="pt-BR" sz="1800" dirty="0" smtClean="0">
                <a:latin typeface="+mj-lt"/>
                <a:ea typeface="Verdana" pitchFamily="34" charset="0"/>
                <a:cs typeface="Verdana" pitchFamily="34" charset="0"/>
              </a:rPr>
              <a:t> (AIRE/MIT)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A Plan-Based Command Post for UAVs (AIRE/MIT)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Biologically-Inspired Control for Self-Adaptive MAS (Harvard)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+mj-lt"/>
                <a:ea typeface="Verdana" pitchFamily="34" charset="0"/>
                <a:cs typeface="Verdana" pitchFamily="34" charset="0"/>
              </a:rPr>
              <a:t>JaCaMo</a:t>
            </a:r>
            <a:r>
              <a:rPr lang="en-US" sz="1800" dirty="0" smtClean="0">
                <a:latin typeface="+mj-lt"/>
                <a:ea typeface="Verdana" pitchFamily="34" charset="0"/>
                <a:cs typeface="Verdana" pitchFamily="34" charset="0"/>
              </a:rPr>
              <a:t> Project (UFSC/</a:t>
            </a:r>
            <a:r>
              <a:rPr lang="en-US" sz="1800" dirty="0" err="1" smtClean="0">
                <a:latin typeface="+mj-lt"/>
                <a:ea typeface="Verdana" pitchFamily="34" charset="0"/>
                <a:cs typeface="Verdana" pitchFamily="34" charset="0"/>
              </a:rPr>
              <a:t>Itália</a:t>
            </a:r>
            <a:r>
              <a:rPr lang="en-US" sz="18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1800" dirty="0" err="1" smtClean="0">
                <a:latin typeface="+mj-lt"/>
                <a:ea typeface="Verdana" pitchFamily="34" charset="0"/>
                <a:cs typeface="Verdana" pitchFamily="34" charset="0"/>
              </a:rPr>
              <a:t>França</a:t>
            </a:r>
            <a:r>
              <a:rPr lang="en-US" sz="1800" dirty="0" smtClean="0">
                <a:latin typeface="+mj-lt"/>
                <a:ea typeface="Verdana" pitchFamily="34" charset="0"/>
                <a:cs typeface="Verdana" pitchFamily="34" charset="0"/>
              </a:rPr>
              <a:t>/</a:t>
            </a:r>
            <a:r>
              <a:rPr lang="en-US" sz="1800" dirty="0" smtClean="0"/>
              <a:t>PUC-RS</a:t>
            </a:r>
            <a:r>
              <a:rPr lang="en-US" sz="1800" dirty="0" smtClean="0">
                <a:latin typeface="+mj-lt"/>
                <a:ea typeface="Verdana" pitchFamily="34" charset="0"/>
                <a:cs typeface="Verdana" pitchFamily="34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+mj-lt"/>
                <a:ea typeface="Verdana" pitchFamily="34" charset="0"/>
                <a:cs typeface="Verdana" pitchFamily="34" charset="0"/>
              </a:rPr>
              <a:t>Bio Simulations (PUC/RJ) </a:t>
            </a: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pt-BR" sz="18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1691680" y="4509120"/>
            <a:ext cx="6429400" cy="1718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smtClean="0"/>
              <a:t>Gerador de Codificação Automática para Jason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smtClean="0"/>
              <a:t>Ferramenta Gráficas para Metodologias Orientadas a Agentes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Plataforma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Orientada a Agentes para </a:t>
            </a:r>
            <a:r>
              <a:rPr kumimoji="0" lang="pt-BR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UAVs</a:t>
            </a:r>
            <a:r>
              <a:rPr kumimoji="0" lang="pt-BR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pt-BR" dirty="0" smtClean="0"/>
              <a:t>Utilização da Plataforma para Automatização de Hardware</a:t>
            </a: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Verdana" pitchFamily="34" charset="0"/>
              <a:cs typeface="Verdana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pt-BR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antoja\PESQUISA\TURING\IMAGENS\Slid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" y="1587"/>
            <a:ext cx="9142413" cy="6856413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683568" y="1815207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Objetivo Principal</a:t>
            </a:r>
          </a:p>
        </p:txBody>
      </p:sp>
      <p:sp>
        <p:nvSpPr>
          <p:cNvPr id="6" name="Retângulo 5"/>
          <p:cNvSpPr/>
          <p:nvPr/>
        </p:nvSpPr>
        <p:spPr>
          <a:xfrm>
            <a:off x="8612832" y="6381328"/>
            <a:ext cx="279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7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59632" y="2492896"/>
            <a:ext cx="756084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Criar sistemas </a:t>
            </a:r>
            <a:r>
              <a:rPr lang="pt-BR" dirty="0" err="1" smtClean="0">
                <a:latin typeface="+mj-lt"/>
                <a:ea typeface="Verdana" pitchFamily="34" charset="0"/>
                <a:cs typeface="Verdana" pitchFamily="34" charset="0"/>
              </a:rPr>
              <a:t>multi-agentes</a:t>
            </a: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 utilizando uma </a:t>
            </a:r>
            <a:r>
              <a:rPr lang="pt-BR" b="1" dirty="0" smtClean="0">
                <a:latin typeface="+mj-lt"/>
                <a:ea typeface="Verdana" pitchFamily="34" charset="0"/>
                <a:cs typeface="Verdana" pitchFamily="34" charset="0"/>
              </a:rPr>
              <a:t>plataforma cognitiva </a:t>
            </a: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baseada em Java e </a:t>
            </a:r>
            <a:r>
              <a:rPr lang="pt-BR" sz="2400" b="1" dirty="0" err="1" smtClean="0">
                <a:solidFill>
                  <a:schemeClr val="accent6"/>
                </a:solidFill>
                <a:latin typeface="+mj-lt"/>
                <a:ea typeface="Verdana" pitchFamily="34" charset="0"/>
                <a:cs typeface="Verdana" pitchFamily="34" charset="0"/>
              </a:rPr>
              <a:t>AgentSpeak</a:t>
            </a: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: </a:t>
            </a:r>
            <a:r>
              <a:rPr lang="pt-BR" sz="2800" b="1" u="sng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Jason Framework</a:t>
            </a:r>
            <a:r>
              <a:rPr lang="pt-BR" sz="2000" dirty="0" smtClean="0">
                <a:latin typeface="+mj-lt"/>
                <a:ea typeface="Verdana" pitchFamily="34" charset="0"/>
                <a:cs typeface="Verdana" pitchFamily="34" charset="0"/>
              </a:rPr>
              <a:t>.</a:t>
            </a:r>
            <a:endParaRPr lang="pt-BR" sz="24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331640" y="4933617"/>
            <a:ext cx="77768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Permitir à equipe do projeto Turing adquirir conhecimentos para </a:t>
            </a:r>
            <a:r>
              <a:rPr lang="pt-BR" b="1" u="sng" dirty="0" smtClean="0">
                <a:solidFill>
                  <a:schemeClr val="accent3">
                    <a:lumMod val="50000"/>
                  </a:schemeClr>
                </a:solidFill>
                <a:latin typeface="+mj-lt"/>
                <a:ea typeface="Verdana" pitchFamily="34" charset="0"/>
                <a:cs typeface="Verdana" pitchFamily="34" charset="0"/>
              </a:rPr>
              <a:t>participar</a:t>
            </a: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 do </a:t>
            </a:r>
            <a:r>
              <a:rPr lang="pt-BR" sz="2400" b="1" dirty="0" smtClean="0">
                <a:solidFill>
                  <a:srgbClr val="FF0000"/>
                </a:solidFill>
                <a:latin typeface="+mj-lt"/>
                <a:ea typeface="Verdana" pitchFamily="34" charset="0"/>
                <a:cs typeface="Verdana" pitchFamily="34" charset="0"/>
              </a:rPr>
              <a:t>WESAAC</a:t>
            </a:r>
            <a:r>
              <a:rPr lang="pt-BR" dirty="0" smtClean="0">
                <a:latin typeface="+mj-lt"/>
                <a:ea typeface="Verdana" pitchFamily="34" charset="0"/>
                <a:cs typeface="Verdana" pitchFamily="34" charset="0"/>
              </a:rPr>
              <a:t>.</a:t>
            </a:r>
            <a:endParaRPr lang="pt-BR" sz="2000" dirty="0" smtClean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683568" y="4149080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pt-B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Objetivo Secundário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2236</Words>
  <Application>Microsoft Office PowerPoint</Application>
  <PresentationFormat>Apresentação na tela (4:3)</PresentationFormat>
  <Paragraphs>443</Paragraphs>
  <Slides>79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0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</dc:creator>
  <cp:lastModifiedBy>Kadu</cp:lastModifiedBy>
  <cp:revision>520</cp:revision>
  <dcterms:created xsi:type="dcterms:W3CDTF">2013-02-26T01:02:48Z</dcterms:created>
  <dcterms:modified xsi:type="dcterms:W3CDTF">2014-12-08T16:19:11Z</dcterms:modified>
</cp:coreProperties>
</file>