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media/image23.png" ContentType="image/png"/>
  <Override PartName="/ppt/media/image4.png" ContentType="image/png"/>
  <Override PartName="/ppt/media/image27.png" ContentType="image/png"/>
  <Override PartName="/ppt/media/image28.png" ContentType="image/png"/>
  <Override PartName="/ppt/media/image5.png" ContentType="image/png"/>
  <Override PartName="/ppt/media/image30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.png" ContentType="image/png"/>
  <Override PartName="/ppt/media/image26.png" ContentType="image/png"/>
  <Override PartName="/ppt/media/image2.png" ContentType="image/png"/>
  <Override PartName="/ppt/media/image25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media/image19.png" ContentType="image/png"/>
  <Override PartName="/ppt/media/image21.png" ContentType="image/png"/>
  <Override PartName="/ppt/media/image22.png" ContentType="image/png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PT" sz="4400" spc="-1" strike="noStrike">
                <a:latin typeface="Arial"/>
              </a:rPr>
              <a:t>Clique para mover o diapositivo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PT" sz="2000" spc="-1" strike="noStrike">
                <a:latin typeface="Arial"/>
              </a:rPr>
              <a:t>Clique para editar o formato das notas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PT" sz="1400" spc="-1" strike="noStrike">
                <a:latin typeface="Times New Roman"/>
              </a:rPr>
              <a:t>&lt;cabeçalho&gt;</a:t>
            </a:r>
            <a:endParaRPr b="0" lang="pt-PT" sz="1400" spc="-1" strike="noStrike">
              <a:latin typeface="Times New Roman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PT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PT" sz="1400" spc="-1" strike="noStrike">
                <a:latin typeface="Times New Roman"/>
              </a:rPr>
              <a:t>&lt;data/hora&gt;</a:t>
            </a:r>
            <a:endParaRPr b="0" lang="pt-PT" sz="1400" spc="-1" strike="noStrike">
              <a:latin typeface="Times New Roman"/>
            </a:endParaRPr>
          </a:p>
        </p:txBody>
      </p:sp>
      <p:sp>
        <p:nvSpPr>
          <p:cNvPr id="229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PT" sz="1400" spc="-1" strike="noStrike">
                <a:latin typeface="Times New Roman"/>
              </a:defRPr>
            </a:lvl1pPr>
          </a:lstStyle>
          <a:p>
            <a:r>
              <a:rPr b="0" lang="pt-PT" sz="1400" spc="-1" strike="noStrike">
                <a:latin typeface="Times New Roman"/>
              </a:rPr>
              <a:t>&lt;rodapé&gt;</a:t>
            </a:r>
            <a:endParaRPr b="0" lang="pt-PT" sz="1400" spc="-1" strike="noStrike">
              <a:latin typeface="Times New Roman"/>
            </a:endParaRPr>
          </a:p>
        </p:txBody>
      </p:sp>
      <p:sp>
        <p:nvSpPr>
          <p:cNvPr id="230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PT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48C1B507-320E-4255-BEF7-3F38F44BA962}" type="slidenum">
              <a:rPr b="0" lang="pt-PT" sz="1400" spc="-1" strike="noStrike">
                <a:latin typeface="Times New Roman"/>
              </a:rPr>
              <a:t>&lt;número&gt;</a:t>
            </a:fld>
            <a:endParaRPr b="0" lang="pt-PT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3080" cy="3076200"/>
          </a:xfrm>
          <a:prstGeom prst="rect">
            <a:avLst/>
          </a:prstGeom>
          <a:ln w="0">
            <a:noFill/>
          </a:ln>
        </p:spPr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680" cy="359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318" name="CustomShape 905"/>
          <p:cNvSpPr/>
          <p:nvPr/>
        </p:nvSpPr>
        <p:spPr>
          <a:xfrm>
            <a:off x="3884760" y="8685360"/>
            <a:ext cx="2962080" cy="44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78FFF693-DCB4-4795-A364-F79014941CC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3080" cy="3076200"/>
          </a:xfrm>
          <a:prstGeom prst="rect">
            <a:avLst/>
          </a:prstGeom>
          <a:ln w="0">
            <a:noFill/>
          </a:ln>
        </p:spPr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680" cy="359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321" name="CustomShape 907"/>
          <p:cNvSpPr/>
          <p:nvPr/>
        </p:nvSpPr>
        <p:spPr>
          <a:xfrm>
            <a:off x="3884760" y="8685360"/>
            <a:ext cx="2962080" cy="44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3C078236-DC4D-4B6E-86D1-2760FA6E056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3080" cy="3076200"/>
          </a:xfrm>
          <a:prstGeom prst="rect">
            <a:avLst/>
          </a:prstGeom>
          <a:ln w="0">
            <a:noFill/>
          </a:ln>
        </p:spPr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680" cy="359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324" name="CustomShape 909"/>
          <p:cNvSpPr/>
          <p:nvPr/>
        </p:nvSpPr>
        <p:spPr>
          <a:xfrm>
            <a:off x="3884760" y="8685360"/>
            <a:ext cx="2962080" cy="44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46F411A6-561D-464B-9FE5-6CBFEE649FD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3080" cy="3076200"/>
          </a:xfrm>
          <a:prstGeom prst="rect">
            <a:avLst/>
          </a:prstGeom>
          <a:ln w="0">
            <a:noFill/>
          </a:ln>
        </p:spPr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680" cy="359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327" name="CustomShape 911"/>
          <p:cNvSpPr/>
          <p:nvPr/>
        </p:nvSpPr>
        <p:spPr>
          <a:xfrm>
            <a:off x="3884760" y="8685360"/>
            <a:ext cx="2962080" cy="44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9CA38915-80A6-4793-91F9-F8E8B70B31A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3080" cy="3076200"/>
          </a:xfrm>
          <a:prstGeom prst="rect">
            <a:avLst/>
          </a:prstGeom>
          <a:ln w="0">
            <a:noFill/>
          </a:ln>
        </p:spPr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680" cy="359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330" name="CustomShape 3"/>
          <p:cNvSpPr/>
          <p:nvPr/>
        </p:nvSpPr>
        <p:spPr>
          <a:xfrm>
            <a:off x="3884760" y="8685360"/>
            <a:ext cx="2962080" cy="44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64048FEB-EF4B-4C10-A201-B141A1B64852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3080" cy="3076200"/>
          </a:xfrm>
          <a:prstGeom prst="rect">
            <a:avLst/>
          </a:prstGeom>
          <a:ln w="0">
            <a:noFill/>
          </a:ln>
        </p:spPr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680" cy="359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294" name="CustomShape 1376"/>
          <p:cNvSpPr/>
          <p:nvPr/>
        </p:nvSpPr>
        <p:spPr>
          <a:xfrm>
            <a:off x="3884760" y="8685360"/>
            <a:ext cx="2962080" cy="44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08AE5583-C4A3-4F85-8FCE-D10A0E7A96E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3080" cy="3076200"/>
          </a:xfrm>
          <a:prstGeom prst="rect">
            <a:avLst/>
          </a:prstGeom>
          <a:ln w="0">
            <a:noFill/>
          </a:ln>
        </p:spPr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680" cy="359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297" name="CustomShape 3"/>
          <p:cNvSpPr/>
          <p:nvPr/>
        </p:nvSpPr>
        <p:spPr>
          <a:xfrm>
            <a:off x="3884760" y="8685360"/>
            <a:ext cx="2962080" cy="44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21E01477-9BA7-4F4D-9561-4EDCAF5BA14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3080" cy="3076200"/>
          </a:xfrm>
          <a:prstGeom prst="rect">
            <a:avLst/>
          </a:prstGeom>
          <a:ln w="0">
            <a:noFill/>
          </a:ln>
        </p:spPr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680" cy="359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300" name="CustomShape 897"/>
          <p:cNvSpPr/>
          <p:nvPr/>
        </p:nvSpPr>
        <p:spPr>
          <a:xfrm>
            <a:off x="3884760" y="8685360"/>
            <a:ext cx="2962080" cy="44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2D4313BC-8288-4FBF-9780-973B6278502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3080" cy="3076200"/>
          </a:xfrm>
          <a:prstGeom prst="rect">
            <a:avLst/>
          </a:prstGeom>
          <a:ln w="0">
            <a:noFill/>
          </a:ln>
        </p:spPr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680" cy="359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303" name="CustomShape 901"/>
          <p:cNvSpPr/>
          <p:nvPr/>
        </p:nvSpPr>
        <p:spPr>
          <a:xfrm>
            <a:off x="3884760" y="8685360"/>
            <a:ext cx="2962080" cy="44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20149250-0750-45DB-B404-E2619BDB349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3080" cy="3076200"/>
          </a:xfrm>
          <a:prstGeom prst="rect">
            <a:avLst/>
          </a:prstGeom>
          <a:ln w="0">
            <a:noFill/>
          </a:ln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680" cy="359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306" name="CustomShape 35"/>
          <p:cNvSpPr/>
          <p:nvPr/>
        </p:nvSpPr>
        <p:spPr>
          <a:xfrm>
            <a:off x="3884760" y="8685360"/>
            <a:ext cx="2962080" cy="44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8F897EB9-95F5-4FDA-86AF-0124C22EB40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3080" cy="3076200"/>
          </a:xfrm>
          <a:prstGeom prst="rect">
            <a:avLst/>
          </a:prstGeom>
          <a:ln w="0">
            <a:noFill/>
          </a:ln>
        </p:spPr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680" cy="359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309" name="CustomShape 3"/>
          <p:cNvSpPr/>
          <p:nvPr/>
        </p:nvSpPr>
        <p:spPr>
          <a:xfrm>
            <a:off x="3884760" y="8685360"/>
            <a:ext cx="2962080" cy="44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2962FF4D-2D06-45B6-841B-F02C06780B7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3080" cy="3076200"/>
          </a:xfrm>
          <a:prstGeom prst="rect">
            <a:avLst/>
          </a:prstGeom>
          <a:ln w="0">
            <a:noFill/>
          </a:ln>
        </p:spPr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680" cy="359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312" name="CustomShape 899"/>
          <p:cNvSpPr/>
          <p:nvPr/>
        </p:nvSpPr>
        <p:spPr>
          <a:xfrm>
            <a:off x="3884760" y="8685360"/>
            <a:ext cx="2962080" cy="44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B9808174-2C36-4F05-8160-542C82826B0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3080" cy="3076200"/>
          </a:xfrm>
          <a:prstGeom prst="rect">
            <a:avLst/>
          </a:prstGeom>
          <a:ln w="0">
            <a:noFill/>
          </a:ln>
        </p:spPr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6680" cy="359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PT" sz="2000" spc="-1" strike="noStrike">
              <a:latin typeface="Arial"/>
            </a:endParaRPr>
          </a:p>
        </p:txBody>
      </p:sp>
      <p:sp>
        <p:nvSpPr>
          <p:cNvPr id="315" name="CustomShape 903"/>
          <p:cNvSpPr/>
          <p:nvPr/>
        </p:nvSpPr>
        <p:spPr>
          <a:xfrm>
            <a:off x="3884760" y="8685360"/>
            <a:ext cx="2962080" cy="44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37EDB180-6DD6-4DAB-94E6-309EE65B14E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PT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7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7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7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2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2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2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PT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PT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6264360"/>
            <a:ext cx="12184200" cy="58608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360"/>
            <a:ext cx="12184200" cy="92808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Imagem 3" descr=""/>
          <p:cNvPicPr/>
          <p:nvPr/>
        </p:nvPicPr>
        <p:blipFill>
          <a:blip r:embed="rId2"/>
          <a:stretch/>
        </p:blipFill>
        <p:spPr>
          <a:xfrm>
            <a:off x="109800" y="6228360"/>
            <a:ext cx="674280" cy="674280"/>
          </a:xfrm>
          <a:prstGeom prst="rect">
            <a:avLst/>
          </a:prstGeom>
          <a:ln w="0">
            <a:noFill/>
          </a:ln>
        </p:spPr>
      </p:pic>
      <p:pic>
        <p:nvPicPr>
          <p:cNvPr id="3" name="Imagem 4" descr=""/>
          <p:cNvPicPr/>
          <p:nvPr/>
        </p:nvPicPr>
        <p:blipFill>
          <a:blip r:embed="rId3"/>
          <a:stretch/>
        </p:blipFill>
        <p:spPr>
          <a:xfrm>
            <a:off x="936000" y="6300360"/>
            <a:ext cx="532080" cy="532080"/>
          </a:xfrm>
          <a:prstGeom prst="rect">
            <a:avLst/>
          </a:prstGeom>
          <a:ln w="0">
            <a:noFill/>
          </a:ln>
        </p:spPr>
      </p:pic>
      <p:pic>
        <p:nvPicPr>
          <p:cNvPr id="4" name="Imagem 5" descr=""/>
          <p:cNvPicPr/>
          <p:nvPr/>
        </p:nvPicPr>
        <p:blipFill>
          <a:blip r:embed="rId4"/>
          <a:stretch/>
        </p:blipFill>
        <p:spPr>
          <a:xfrm>
            <a:off x="1620000" y="6300360"/>
            <a:ext cx="712080" cy="50940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3"/>
          <p:cNvSpPr/>
          <p:nvPr/>
        </p:nvSpPr>
        <p:spPr>
          <a:xfrm>
            <a:off x="2088000" y="6372360"/>
            <a:ext cx="9147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Introduction to Distributed and Embedded Multi-agent Systems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6" name="CustomShape 4"/>
          <p:cNvSpPr/>
          <p:nvPr/>
        </p:nvSpPr>
        <p:spPr>
          <a:xfrm>
            <a:off x="11111040" y="6286320"/>
            <a:ext cx="10076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EE2008E7-B16B-430E-B4B2-1D47786BBBE4}" type="slidenum">
              <a:rPr b="1" lang="en-US" sz="2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&lt;número&gt;</a:t>
            </a:fld>
            <a:endParaRPr b="0" lang="pt-PT" sz="2800" spc="-1" strike="noStrike">
              <a:latin typeface="Arial"/>
            </a:endParaRPr>
          </a:p>
        </p:txBody>
      </p:sp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6264360"/>
            <a:ext cx="12184200" cy="58608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0" y="360"/>
            <a:ext cx="12184200" cy="92808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" name="Imagem 3" descr=""/>
          <p:cNvPicPr/>
          <p:nvPr/>
        </p:nvPicPr>
        <p:blipFill>
          <a:blip r:embed="rId2"/>
          <a:stretch/>
        </p:blipFill>
        <p:spPr>
          <a:xfrm>
            <a:off x="109800" y="6228360"/>
            <a:ext cx="674280" cy="674280"/>
          </a:xfrm>
          <a:prstGeom prst="rect">
            <a:avLst/>
          </a:prstGeom>
          <a:ln w="0">
            <a:noFill/>
          </a:ln>
        </p:spPr>
      </p:pic>
      <p:pic>
        <p:nvPicPr>
          <p:cNvPr id="48" name="Imagem 4" descr=""/>
          <p:cNvPicPr/>
          <p:nvPr/>
        </p:nvPicPr>
        <p:blipFill>
          <a:blip r:embed="rId3"/>
          <a:stretch/>
        </p:blipFill>
        <p:spPr>
          <a:xfrm>
            <a:off x="936000" y="6300360"/>
            <a:ext cx="532080" cy="532080"/>
          </a:xfrm>
          <a:prstGeom prst="rect">
            <a:avLst/>
          </a:prstGeom>
          <a:ln w="0">
            <a:noFill/>
          </a:ln>
        </p:spPr>
      </p:pic>
      <p:pic>
        <p:nvPicPr>
          <p:cNvPr id="49" name="Imagem 5" descr=""/>
          <p:cNvPicPr/>
          <p:nvPr/>
        </p:nvPicPr>
        <p:blipFill>
          <a:blip r:embed="rId4"/>
          <a:stretch/>
        </p:blipFill>
        <p:spPr>
          <a:xfrm>
            <a:off x="1620000" y="6300360"/>
            <a:ext cx="712080" cy="509400"/>
          </a:xfrm>
          <a:prstGeom prst="rect">
            <a:avLst/>
          </a:prstGeom>
          <a:ln w="0">
            <a:noFill/>
          </a:ln>
        </p:spPr>
      </p:pic>
      <p:sp>
        <p:nvSpPr>
          <p:cNvPr id="50" name="CustomShape 3"/>
          <p:cNvSpPr/>
          <p:nvPr/>
        </p:nvSpPr>
        <p:spPr>
          <a:xfrm>
            <a:off x="2088000" y="6372360"/>
            <a:ext cx="9147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Introduction to Distributed and Embedded Multi-agent Systems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51" name="CustomShape 4"/>
          <p:cNvSpPr/>
          <p:nvPr/>
        </p:nvSpPr>
        <p:spPr>
          <a:xfrm>
            <a:off x="11111040" y="6286320"/>
            <a:ext cx="10076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008119F9-6EAE-4B5C-8177-39AD21B48897}" type="slidenum">
              <a:rPr b="1" lang="en-US" sz="2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&lt;número&gt;</a:t>
            </a:fld>
            <a:endParaRPr b="0" lang="pt-PT" sz="2800" spc="-1" strike="noStrike">
              <a:latin typeface="Arial"/>
            </a:endParaRPr>
          </a:p>
        </p:txBody>
      </p:sp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0" y="6264360"/>
            <a:ext cx="12184200" cy="58608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CustomShape 2"/>
          <p:cNvSpPr/>
          <p:nvPr/>
        </p:nvSpPr>
        <p:spPr>
          <a:xfrm>
            <a:off x="0" y="360"/>
            <a:ext cx="12184200" cy="92808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2" name="Imagem 3" descr=""/>
          <p:cNvPicPr/>
          <p:nvPr/>
        </p:nvPicPr>
        <p:blipFill>
          <a:blip r:embed="rId2"/>
          <a:stretch/>
        </p:blipFill>
        <p:spPr>
          <a:xfrm>
            <a:off x="109800" y="6228360"/>
            <a:ext cx="674280" cy="674280"/>
          </a:xfrm>
          <a:prstGeom prst="rect">
            <a:avLst/>
          </a:prstGeom>
          <a:ln w="0">
            <a:noFill/>
          </a:ln>
        </p:spPr>
      </p:pic>
      <p:pic>
        <p:nvPicPr>
          <p:cNvPr id="93" name="Imagem 4" descr=""/>
          <p:cNvPicPr/>
          <p:nvPr/>
        </p:nvPicPr>
        <p:blipFill>
          <a:blip r:embed="rId3"/>
          <a:stretch/>
        </p:blipFill>
        <p:spPr>
          <a:xfrm>
            <a:off x="936000" y="6300360"/>
            <a:ext cx="532080" cy="532080"/>
          </a:xfrm>
          <a:prstGeom prst="rect">
            <a:avLst/>
          </a:prstGeom>
          <a:ln w="0">
            <a:noFill/>
          </a:ln>
        </p:spPr>
      </p:pic>
      <p:pic>
        <p:nvPicPr>
          <p:cNvPr id="94" name="Imagem 5" descr=""/>
          <p:cNvPicPr/>
          <p:nvPr/>
        </p:nvPicPr>
        <p:blipFill>
          <a:blip r:embed="rId4"/>
          <a:stretch/>
        </p:blipFill>
        <p:spPr>
          <a:xfrm>
            <a:off x="1620000" y="6300360"/>
            <a:ext cx="712080" cy="509400"/>
          </a:xfrm>
          <a:prstGeom prst="rect">
            <a:avLst/>
          </a:prstGeom>
          <a:ln w="0">
            <a:noFill/>
          </a:ln>
        </p:spPr>
      </p:pic>
      <p:sp>
        <p:nvSpPr>
          <p:cNvPr id="95" name="CustomShape 3"/>
          <p:cNvSpPr/>
          <p:nvPr/>
        </p:nvSpPr>
        <p:spPr>
          <a:xfrm>
            <a:off x="2088000" y="6372360"/>
            <a:ext cx="9147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Introduction to Distributed and Embedded Multi-agent Systems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11111040" y="6286320"/>
            <a:ext cx="10076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54C80DDB-AE8C-43B4-8A6C-3ED717B3BB6C}" type="slidenum">
              <a:rPr b="1" lang="en-US" sz="2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&lt;número&gt;</a:t>
            </a:fld>
            <a:endParaRPr b="0" lang="pt-PT" sz="2800" spc="-1" strike="noStrike">
              <a:latin typeface="Arial"/>
            </a:endParaRPr>
          </a:p>
        </p:txBody>
      </p:sp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0" y="6264360"/>
            <a:ext cx="12184200" cy="58608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2"/>
          <p:cNvSpPr/>
          <p:nvPr/>
        </p:nvSpPr>
        <p:spPr>
          <a:xfrm>
            <a:off x="0" y="360"/>
            <a:ext cx="12184200" cy="92808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7" name="Imagem 3" descr=""/>
          <p:cNvPicPr/>
          <p:nvPr/>
        </p:nvPicPr>
        <p:blipFill>
          <a:blip r:embed="rId2"/>
          <a:stretch/>
        </p:blipFill>
        <p:spPr>
          <a:xfrm>
            <a:off x="109800" y="6228360"/>
            <a:ext cx="674280" cy="674280"/>
          </a:xfrm>
          <a:prstGeom prst="rect">
            <a:avLst/>
          </a:prstGeom>
          <a:ln w="0">
            <a:noFill/>
          </a:ln>
        </p:spPr>
      </p:pic>
      <p:pic>
        <p:nvPicPr>
          <p:cNvPr id="138" name="Imagem 4" descr=""/>
          <p:cNvPicPr/>
          <p:nvPr/>
        </p:nvPicPr>
        <p:blipFill>
          <a:blip r:embed="rId3"/>
          <a:stretch/>
        </p:blipFill>
        <p:spPr>
          <a:xfrm>
            <a:off x="936000" y="6300360"/>
            <a:ext cx="532080" cy="532080"/>
          </a:xfrm>
          <a:prstGeom prst="rect">
            <a:avLst/>
          </a:prstGeom>
          <a:ln w="0">
            <a:noFill/>
          </a:ln>
        </p:spPr>
      </p:pic>
      <p:pic>
        <p:nvPicPr>
          <p:cNvPr id="139" name="Imagem 5" descr=""/>
          <p:cNvPicPr/>
          <p:nvPr/>
        </p:nvPicPr>
        <p:blipFill>
          <a:blip r:embed="rId4"/>
          <a:stretch/>
        </p:blipFill>
        <p:spPr>
          <a:xfrm>
            <a:off x="1620000" y="6300360"/>
            <a:ext cx="712080" cy="509400"/>
          </a:xfrm>
          <a:prstGeom prst="rect">
            <a:avLst/>
          </a:prstGeom>
          <a:ln w="0">
            <a:noFill/>
          </a:ln>
        </p:spPr>
      </p:pic>
      <p:sp>
        <p:nvSpPr>
          <p:cNvPr id="140" name="CustomShape 3"/>
          <p:cNvSpPr/>
          <p:nvPr/>
        </p:nvSpPr>
        <p:spPr>
          <a:xfrm>
            <a:off x="2088000" y="6372360"/>
            <a:ext cx="9147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Introduction to Distributed and Embedded Multi-agent Systems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11111040" y="6286320"/>
            <a:ext cx="10076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35DF65EB-10AF-4FF2-B410-11A70AFB2B78}" type="slidenum">
              <a:rPr b="1" lang="en-US" sz="2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&lt;número&gt;</a:t>
            </a:fld>
            <a:endParaRPr b="0" lang="pt-PT" sz="2800" spc="-1" strike="noStrike">
              <a:latin typeface="Arial"/>
            </a:endParaRPr>
          </a:p>
        </p:txBody>
      </p:sp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0" y="6264360"/>
            <a:ext cx="12184200" cy="58608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2"/>
          <p:cNvSpPr/>
          <p:nvPr/>
        </p:nvSpPr>
        <p:spPr>
          <a:xfrm>
            <a:off x="0" y="360"/>
            <a:ext cx="12184200" cy="92808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2" name="Imagem 3" descr=""/>
          <p:cNvPicPr/>
          <p:nvPr/>
        </p:nvPicPr>
        <p:blipFill>
          <a:blip r:embed="rId2"/>
          <a:stretch/>
        </p:blipFill>
        <p:spPr>
          <a:xfrm>
            <a:off x="109800" y="6228360"/>
            <a:ext cx="674280" cy="674280"/>
          </a:xfrm>
          <a:prstGeom prst="rect">
            <a:avLst/>
          </a:prstGeom>
          <a:ln w="0">
            <a:noFill/>
          </a:ln>
        </p:spPr>
      </p:pic>
      <p:pic>
        <p:nvPicPr>
          <p:cNvPr id="183" name="Imagem 4" descr=""/>
          <p:cNvPicPr/>
          <p:nvPr/>
        </p:nvPicPr>
        <p:blipFill>
          <a:blip r:embed="rId3"/>
          <a:stretch/>
        </p:blipFill>
        <p:spPr>
          <a:xfrm>
            <a:off x="936000" y="6300360"/>
            <a:ext cx="532080" cy="532080"/>
          </a:xfrm>
          <a:prstGeom prst="rect">
            <a:avLst/>
          </a:prstGeom>
          <a:ln w="0">
            <a:noFill/>
          </a:ln>
        </p:spPr>
      </p:pic>
      <p:pic>
        <p:nvPicPr>
          <p:cNvPr id="184" name="Imagem 5" descr=""/>
          <p:cNvPicPr/>
          <p:nvPr/>
        </p:nvPicPr>
        <p:blipFill>
          <a:blip r:embed="rId4"/>
          <a:stretch/>
        </p:blipFill>
        <p:spPr>
          <a:xfrm>
            <a:off x="1620000" y="6300360"/>
            <a:ext cx="712080" cy="509400"/>
          </a:xfrm>
          <a:prstGeom prst="rect">
            <a:avLst/>
          </a:prstGeom>
          <a:ln w="0">
            <a:noFill/>
          </a:ln>
        </p:spPr>
      </p:pic>
      <p:sp>
        <p:nvSpPr>
          <p:cNvPr id="185" name="CustomShape 3"/>
          <p:cNvSpPr/>
          <p:nvPr/>
        </p:nvSpPr>
        <p:spPr>
          <a:xfrm>
            <a:off x="2088000" y="6372360"/>
            <a:ext cx="9147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1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Introduction to Distributed and Embedded Multi-agent Systems</a:t>
            </a:r>
            <a:endParaRPr b="0" lang="pt-PT" sz="1800" spc="-1" strike="noStrike">
              <a:latin typeface="Arial"/>
            </a:endParaRPr>
          </a:p>
        </p:txBody>
      </p:sp>
      <p:sp>
        <p:nvSpPr>
          <p:cNvPr id="186" name="CustomShape 4"/>
          <p:cNvSpPr/>
          <p:nvPr/>
        </p:nvSpPr>
        <p:spPr>
          <a:xfrm>
            <a:off x="11111040" y="6286320"/>
            <a:ext cx="10076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2CFAFBAE-9683-48D2-BB2D-AC48268C7854}" type="slidenum">
              <a:rPr b="1" lang="en-US" sz="28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&lt;número&gt;</a:t>
            </a:fld>
            <a:endParaRPr b="0" lang="pt-PT" sz="2800" spc="-1" strike="noStrike">
              <a:latin typeface="Arial"/>
            </a:endParaRPr>
          </a:p>
        </p:txBody>
      </p:sp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PT" sz="4400" spc="-1" strike="noStrike">
                <a:latin typeface="Arial"/>
              </a:rPr>
              <a:t>Clique para editar o formato do título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3200" spc="-1" strike="noStrike">
                <a:latin typeface="Arial"/>
              </a:rPr>
              <a:t>Clique para editar o formato de texto dos tópicos</a:t>
            </a:r>
            <a:endParaRPr b="0" lang="pt-PT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800" spc="-1" strike="noStrike">
                <a:latin typeface="Arial"/>
              </a:rPr>
              <a:t>Segundo nível de tópicos</a:t>
            </a:r>
            <a:endParaRPr b="0" lang="pt-PT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400" spc="-1" strike="noStrike">
                <a:latin typeface="Arial"/>
              </a:rPr>
              <a:t>Terceiro nível de tópicos</a:t>
            </a:r>
            <a:endParaRPr b="0" lang="pt-PT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PT" sz="2000" spc="-1" strike="noStrike">
                <a:latin typeface="Arial"/>
              </a:rPr>
              <a:t>Quarto nível de tópicos</a:t>
            </a:r>
            <a:endParaRPr b="0" lang="pt-PT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Quinto nível de tópicos</a:t>
            </a:r>
            <a:endParaRPr b="0" lang="pt-PT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Sexto nível de tópicos</a:t>
            </a:r>
            <a:endParaRPr b="0" lang="pt-PT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PT" sz="2000" spc="-1" strike="noStrike">
                <a:latin typeface="Arial"/>
              </a:rPr>
              <a:t>Sétimo nível de tópicos</a:t>
            </a:r>
            <a:endParaRPr b="0" lang="pt-PT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0" y="0"/>
            <a:ext cx="12184200" cy="92808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2"/>
          <p:cNvSpPr/>
          <p:nvPr/>
        </p:nvSpPr>
        <p:spPr>
          <a:xfrm>
            <a:off x="0" y="6264000"/>
            <a:ext cx="12184200" cy="586080"/>
          </a:xfrm>
          <a:prstGeom prst="rect">
            <a:avLst/>
          </a:prstGeom>
          <a:solidFill>
            <a:srgbClr val="0f2f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3" name="Imagem 8" descr=""/>
          <p:cNvPicPr/>
          <p:nvPr/>
        </p:nvPicPr>
        <p:blipFill>
          <a:blip r:embed="rId1"/>
          <a:stretch/>
        </p:blipFill>
        <p:spPr>
          <a:xfrm>
            <a:off x="7236000" y="5040000"/>
            <a:ext cx="2144520" cy="568080"/>
          </a:xfrm>
          <a:prstGeom prst="rect">
            <a:avLst/>
          </a:prstGeom>
          <a:ln w="0">
            <a:noFill/>
          </a:ln>
        </p:spPr>
      </p:pic>
      <p:sp>
        <p:nvSpPr>
          <p:cNvPr id="234" name="CustomShape 3"/>
          <p:cNvSpPr/>
          <p:nvPr/>
        </p:nvSpPr>
        <p:spPr>
          <a:xfrm>
            <a:off x="1680480" y="1404000"/>
            <a:ext cx="9147600" cy="143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4400" spc="-1" strike="noStrike">
                <a:solidFill>
                  <a:srgbClr val="000000"/>
                </a:solidFill>
                <a:latin typeface="Arial"/>
                <a:ea typeface="Arial"/>
              </a:rPr>
              <a:t>Introduction to Distributed and Embedded Multi-agent Systems</a:t>
            </a:r>
            <a:endParaRPr b="0" lang="pt-PT" sz="4400" spc="-1" strike="noStrike">
              <a:latin typeface="Arial"/>
            </a:endParaRPr>
          </a:p>
        </p:txBody>
      </p:sp>
      <p:sp>
        <p:nvSpPr>
          <p:cNvPr id="235" name="CustomShape 4"/>
          <p:cNvSpPr/>
          <p:nvPr/>
        </p:nvSpPr>
        <p:spPr>
          <a:xfrm>
            <a:off x="4140720" y="92880"/>
            <a:ext cx="7839360" cy="77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marL="343080" indent="-339840" algn="r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bdd7ee"/>
                </a:solidFill>
                <a:latin typeface="Arial"/>
                <a:ea typeface="DejaVu Sans"/>
              </a:rPr>
              <a:t>17ᵗʰ Workshop-School on Agents, Environments and Applications – UFPel – Pelotas</a:t>
            </a:r>
            <a:endParaRPr b="0" lang="pt-PT" sz="2800" spc="-1" strike="noStrike">
              <a:latin typeface="Arial"/>
            </a:endParaRPr>
          </a:p>
        </p:txBody>
      </p:sp>
      <p:sp>
        <p:nvSpPr>
          <p:cNvPr id="236" name="CustomShape 5"/>
          <p:cNvSpPr/>
          <p:nvPr/>
        </p:nvSpPr>
        <p:spPr>
          <a:xfrm>
            <a:off x="2556000" y="3954240"/>
            <a:ext cx="8560800" cy="28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80000"/>
              </a:lnSpc>
              <a:spcBef>
                <a:spcPts val="1001"/>
              </a:spcBef>
              <a:buNone/>
            </a:pPr>
            <a:r>
              <a:rPr b="0" lang="pt-BR" sz="1000" spc="-1" strike="noStrike">
                <a:solidFill>
                  <a:srgbClr val="000000"/>
                </a:solidFill>
                <a:latin typeface="Verdana"/>
                <a:ea typeface="Verdana"/>
              </a:rPr>
              <a:t>1. Centro Federal de Educação Tecnológica (CEFET/RJ) - 2. Universidade Federal Fluminense (UFF), Brasil </a:t>
            </a:r>
            <a:endParaRPr b="0" lang="pt-PT" sz="1000" spc="-1" strike="noStrike">
              <a:latin typeface="Arial"/>
            </a:endParaRPr>
          </a:p>
        </p:txBody>
      </p:sp>
      <p:sp>
        <p:nvSpPr>
          <p:cNvPr id="237" name="CustomShape 6"/>
          <p:cNvSpPr/>
          <p:nvPr/>
        </p:nvSpPr>
        <p:spPr>
          <a:xfrm>
            <a:off x="3528000" y="3209400"/>
            <a:ext cx="5299200" cy="67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39840"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Verdana"/>
                <a:ea typeface="Verdana"/>
              </a:rPr>
              <a:t>Carlos Eduardo Pantoja</a:t>
            </a:r>
            <a:r>
              <a:rPr b="1" lang="pt-BR" sz="2400" spc="-1" strike="noStrike" baseline="30000">
                <a:solidFill>
                  <a:srgbClr val="000000"/>
                </a:solidFill>
                <a:latin typeface="Verdana"/>
                <a:ea typeface="Verdana"/>
              </a:rPr>
              <a:t>1</a:t>
            </a:r>
            <a:endParaRPr b="0" lang="pt-PT" sz="2400" spc="-1" strike="noStrike">
              <a:latin typeface="Arial"/>
            </a:endParaRPr>
          </a:p>
          <a:p>
            <a:pPr marL="343080" indent="-339840"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pt-BR" sz="2400" spc="-1" strike="noStrike">
                <a:solidFill>
                  <a:srgbClr val="000000"/>
                </a:solidFill>
                <a:latin typeface="Verdana"/>
                <a:ea typeface="Verdana"/>
              </a:rPr>
              <a:t>Nilson Mori Lazarin</a:t>
            </a:r>
            <a:r>
              <a:rPr b="1" lang="pt-BR" sz="2400" spc="-1" strike="noStrike" baseline="30000">
                <a:solidFill>
                  <a:srgbClr val="000000"/>
                </a:solidFill>
                <a:latin typeface="Verdana"/>
                <a:ea typeface="Verdana"/>
              </a:rPr>
              <a:t>1,2</a:t>
            </a:r>
            <a:endParaRPr b="0" lang="pt-PT" sz="2400" spc="-1" strike="noStrike">
              <a:latin typeface="Arial"/>
            </a:endParaRPr>
          </a:p>
        </p:txBody>
      </p:sp>
      <p:sp>
        <p:nvSpPr>
          <p:cNvPr id="238" name="CustomShape 7"/>
          <p:cNvSpPr/>
          <p:nvPr/>
        </p:nvSpPr>
        <p:spPr>
          <a:xfrm>
            <a:off x="3240000" y="6408000"/>
            <a:ext cx="5530320" cy="30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39840" algn="ctr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bdd7ee"/>
                </a:solidFill>
                <a:latin typeface="Arial"/>
                <a:ea typeface="DejaVu Sans"/>
              </a:rPr>
              <a:t>1 de Setembro 2023, Pelotas, RS</a:t>
            </a:r>
            <a:endParaRPr b="0" lang="pt-PT" sz="1800" spc="-1" strike="noStrike">
              <a:latin typeface="Arial"/>
            </a:endParaRPr>
          </a:p>
        </p:txBody>
      </p:sp>
      <p:pic>
        <p:nvPicPr>
          <p:cNvPr id="239" name="Google Shape;57;p13" descr=""/>
          <p:cNvPicPr/>
          <p:nvPr/>
        </p:nvPicPr>
        <p:blipFill>
          <a:blip r:embed="rId2"/>
          <a:stretch/>
        </p:blipFill>
        <p:spPr>
          <a:xfrm>
            <a:off x="4932000" y="4684680"/>
            <a:ext cx="1792080" cy="1283400"/>
          </a:xfrm>
          <a:prstGeom prst="rect">
            <a:avLst/>
          </a:prstGeom>
          <a:ln w="0">
            <a:noFill/>
          </a:ln>
        </p:spPr>
      </p:pic>
      <p:pic>
        <p:nvPicPr>
          <p:cNvPr id="240" name="Imagem 141" descr=""/>
          <p:cNvPicPr/>
          <p:nvPr/>
        </p:nvPicPr>
        <p:blipFill>
          <a:blip r:embed="rId3"/>
          <a:stretch/>
        </p:blipFill>
        <p:spPr>
          <a:xfrm>
            <a:off x="2906640" y="4936680"/>
            <a:ext cx="1503360" cy="76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aixaDeTexto 200"/>
          <p:cNvSpPr/>
          <p:nvPr/>
        </p:nvSpPr>
        <p:spPr>
          <a:xfrm>
            <a:off x="540000" y="1320840"/>
            <a:ext cx="11325600" cy="41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Artefatos</a:t>
            </a: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No ambiente endógeno, as ferramentas utilizadas pelos agentes são conhecidas como artefatos [Conte et al., 2016]</a:t>
            </a: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são dispositivos computacionais e não cognitivos;</a:t>
            </a:r>
            <a:endParaRPr b="0" lang="pt-PT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possuem determinada função ou serviço que podem ser explorados;</a:t>
            </a:r>
            <a:endParaRPr b="0" lang="pt-PT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A exploração dos artefatos pode ser motivada pelos objetivos sociais ou individuais de um agente;</a:t>
            </a:r>
            <a:endParaRPr b="0" lang="pt-PT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podem ser selecionados, utilizados ou construídos, em casos que nenhum artefato útil foi encontrado no seu ambiente. </a:t>
            </a:r>
            <a:endParaRPr b="0" lang="pt-PT" sz="2400" spc="-1" strike="noStrike">
              <a:latin typeface="Arial"/>
            </a:endParaRPr>
          </a:p>
        </p:txBody>
      </p:sp>
      <p:sp>
        <p:nvSpPr>
          <p:cNvPr id="272" name="CustomShape 904"/>
          <p:cNvSpPr/>
          <p:nvPr/>
        </p:nvSpPr>
        <p:spPr>
          <a:xfrm>
            <a:off x="154440" y="142920"/>
            <a:ext cx="120297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Introduction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273" name="CaixaDeTexto 205"/>
          <p:cNvSpPr/>
          <p:nvPr/>
        </p:nvSpPr>
        <p:spPr>
          <a:xfrm>
            <a:off x="306360" y="5842800"/>
            <a:ext cx="1169748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[Omicini et al., 2005].</a:t>
            </a:r>
            <a:endParaRPr b="0" lang="pt-PT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[Conte et al.,2016]</a:t>
            </a:r>
            <a:endParaRPr b="0" lang="pt-PT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aixaDeTexto 204"/>
          <p:cNvSpPr/>
          <p:nvPr/>
        </p:nvSpPr>
        <p:spPr>
          <a:xfrm>
            <a:off x="540000" y="1320840"/>
            <a:ext cx="11325600" cy="41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Artefatos</a:t>
            </a: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Os artefatos são compostos por quatro elementos [Ricci et al., 2005]:</a:t>
            </a: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interface de uso (UI)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. que é um conjunto das operaçõesque os agentes podem realizar através dos artefatos;</a:t>
            </a:r>
            <a:endParaRPr b="0" lang="pt-PT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instruções operacionais (OI) ou manuais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. que descrevem como o artefato deve ser usado para acessar suas funcionalidades;</a:t>
            </a:r>
            <a:endParaRPr b="0" lang="pt-PT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função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. que é o objetivo da existência do artefato;</a:t>
            </a:r>
            <a:endParaRPr b="0" lang="pt-PT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estrutura/comportamento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. que são as características internas dos artefatos que definem como ele é implementado.</a:t>
            </a:r>
            <a:endParaRPr b="0" lang="pt-PT" sz="2400" spc="-1" strike="noStrike">
              <a:latin typeface="Arial"/>
            </a:endParaRPr>
          </a:p>
        </p:txBody>
      </p:sp>
      <p:sp>
        <p:nvSpPr>
          <p:cNvPr id="275" name="CustomShape 906"/>
          <p:cNvSpPr/>
          <p:nvPr/>
        </p:nvSpPr>
        <p:spPr>
          <a:xfrm>
            <a:off x="154440" y="142920"/>
            <a:ext cx="120297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Introduction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276" name="CaixaDeTexto 206"/>
          <p:cNvSpPr/>
          <p:nvPr/>
        </p:nvSpPr>
        <p:spPr>
          <a:xfrm>
            <a:off x="306360" y="5842800"/>
            <a:ext cx="1169748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[Ricci et al., 2005].</a:t>
            </a:r>
            <a:endParaRPr b="0" lang="pt-PT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[Omicini et al., 2005].</a:t>
            </a:r>
            <a:endParaRPr b="0" lang="pt-PT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aixaDeTexto 207"/>
          <p:cNvSpPr/>
          <p:nvPr/>
        </p:nvSpPr>
        <p:spPr>
          <a:xfrm>
            <a:off x="540000" y="1320840"/>
            <a:ext cx="11336760" cy="447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Organizational Dimension</a:t>
            </a: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A dimensão de organização é responsável por alinhar os objetivos individuais dos agentes com os da organização na qual estão inseridos.</a:t>
            </a: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O modelo organizacional se baseia:</a:t>
            </a: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na composição de um conjunto de regras que restringem o comportamento dos agentes;</a:t>
            </a:r>
            <a:endParaRPr b="0" lang="pt-PT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um agente se torna parte de uma organização com mútuas obrigações, proibições e permissões.</a:t>
            </a:r>
            <a:endParaRPr b="0" lang="pt-PT" sz="2400" spc="-1" strike="noStrike">
              <a:latin typeface="Arial"/>
            </a:endParaRPr>
          </a:p>
        </p:txBody>
      </p:sp>
      <p:sp>
        <p:nvSpPr>
          <p:cNvPr id="278" name="CustomShape 908"/>
          <p:cNvSpPr/>
          <p:nvPr/>
        </p:nvSpPr>
        <p:spPr>
          <a:xfrm>
            <a:off x="154440" y="142920"/>
            <a:ext cx="120297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Introduction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279" name="CaixaDeTexto 208"/>
          <p:cNvSpPr/>
          <p:nvPr/>
        </p:nvSpPr>
        <p:spPr>
          <a:xfrm>
            <a:off x="306360" y="5842800"/>
            <a:ext cx="1169748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[Hannoun et al., 2000].</a:t>
            </a:r>
            <a:endParaRPr b="0" lang="pt-PT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aixaDeTexto 209"/>
          <p:cNvSpPr/>
          <p:nvPr/>
        </p:nvSpPr>
        <p:spPr>
          <a:xfrm>
            <a:off x="540000" y="1320840"/>
            <a:ext cx="1133676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Components</a:t>
            </a: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Scheme.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 como um SMA atinge suas metas globais e como estão decompostos em planos e distribuídos em missões para os agentes.</a:t>
            </a:r>
            <a:endParaRPr b="0" lang="pt-PT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Mission.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 que são um conjunto de metas globais e planos globais. </a:t>
            </a:r>
            <a:endParaRPr b="0" lang="pt-PT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Group.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 Uma organização de agentes.</a:t>
            </a:r>
            <a:endParaRPr b="0" lang="pt-PT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Role.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 Papel que um agente pode assumir no sistema.</a:t>
            </a:r>
            <a:endParaRPr b="0" lang="pt-PT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Norm,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 Norma que o agente deve estar de acordo a obedecer no sistema (permissões e obrigações).</a:t>
            </a:r>
            <a:endParaRPr b="0" lang="pt-PT" sz="2400" spc="-1" strike="noStrike">
              <a:latin typeface="Arial"/>
            </a:endParaRPr>
          </a:p>
        </p:txBody>
      </p:sp>
      <p:sp>
        <p:nvSpPr>
          <p:cNvPr id="281" name="CustomShape 910"/>
          <p:cNvSpPr/>
          <p:nvPr/>
        </p:nvSpPr>
        <p:spPr>
          <a:xfrm>
            <a:off x="154440" y="142920"/>
            <a:ext cx="120297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Introduction</a:t>
            </a:r>
            <a:endParaRPr b="0" lang="pt-PT" sz="3200" spc="-1" strike="noStrike">
              <a:latin typeface="Arial"/>
            </a:endParaRPr>
          </a:p>
        </p:txBody>
      </p:sp>
      <p:pic>
        <p:nvPicPr>
          <p:cNvPr id="282" name="" descr=""/>
          <p:cNvPicPr/>
          <p:nvPr/>
        </p:nvPicPr>
        <p:blipFill>
          <a:blip r:embed="rId1"/>
          <a:stretch/>
        </p:blipFill>
        <p:spPr>
          <a:xfrm>
            <a:off x="5352120" y="4320000"/>
            <a:ext cx="6584760" cy="1722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Imagem 5_1" descr=""/>
          <p:cNvPicPr/>
          <p:nvPr/>
        </p:nvPicPr>
        <p:blipFill>
          <a:blip r:embed="rId1"/>
          <a:stretch/>
        </p:blipFill>
        <p:spPr>
          <a:xfrm>
            <a:off x="9675720" y="5257440"/>
            <a:ext cx="2248920" cy="596520"/>
          </a:xfrm>
          <a:prstGeom prst="rect">
            <a:avLst/>
          </a:prstGeom>
          <a:ln w="0">
            <a:noFill/>
          </a:ln>
        </p:spPr>
      </p:pic>
      <p:sp>
        <p:nvSpPr>
          <p:cNvPr id="284" name="CustomShape 1"/>
          <p:cNvSpPr/>
          <p:nvPr/>
        </p:nvSpPr>
        <p:spPr>
          <a:xfrm>
            <a:off x="3825360" y="1684080"/>
            <a:ext cx="453168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1f4e79"/>
                </a:solidFill>
                <a:latin typeface="Arial Rounded MT Bold"/>
                <a:ea typeface="DejaVu Sans"/>
              </a:rPr>
              <a:t>OBRIGADO!</a:t>
            </a:r>
            <a:endParaRPr b="0" lang="pt-PT" sz="4800" spc="-1" strike="noStrike"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4170600" y="2448360"/>
            <a:ext cx="3812760" cy="13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pt-BR" sz="2000" spc="-1" strike="noStrike">
                <a:solidFill>
                  <a:srgbClr val="1f4e79"/>
                </a:solidFill>
                <a:latin typeface="Verdana"/>
                <a:ea typeface="Verdana"/>
              </a:rPr>
              <a:t>pantoja@cefet-rj.br</a:t>
            </a:r>
            <a:endParaRPr b="0" lang="pt-PT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pt-BR" sz="2000" spc="-1" strike="noStrike">
                <a:solidFill>
                  <a:srgbClr val="1f4e79"/>
                </a:solidFill>
                <a:latin typeface="Verdana"/>
                <a:ea typeface="Verdana"/>
              </a:rPr>
              <a:t>nilson.lazarin@cefet-rj.br</a:t>
            </a:r>
            <a:endParaRPr b="0" lang="pt-PT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pt-BR" sz="2000" spc="-1" strike="noStrike">
                <a:solidFill>
                  <a:srgbClr val="1f4e79"/>
                </a:solidFill>
                <a:latin typeface="Verdana"/>
                <a:ea typeface="Verdana"/>
              </a:rPr>
              <a:t>vsjesus@id.uff.br</a:t>
            </a:r>
            <a:endParaRPr b="0" lang="pt-PT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pt-BR" sz="2000" spc="-1" strike="noStrike">
                <a:solidFill>
                  <a:srgbClr val="1f4e79"/>
                </a:solidFill>
                <a:latin typeface="Verdana"/>
                <a:ea typeface="Verdana"/>
              </a:rPr>
              <a:t>fabiancpbm@gmail.com</a:t>
            </a:r>
            <a:endParaRPr b="0" lang="pt-PT" sz="2000" spc="-1" strike="noStrike"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154440" y="142920"/>
            <a:ext cx="120297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Agradecimentos</a:t>
            </a:r>
            <a:endParaRPr b="0" lang="pt-PT" sz="3200" spc="-1" strike="noStrike">
              <a:latin typeface="Arial"/>
            </a:endParaRPr>
          </a:p>
        </p:txBody>
      </p:sp>
      <p:pic>
        <p:nvPicPr>
          <p:cNvPr id="287" name="Google Shape;57;p13" descr=""/>
          <p:cNvPicPr/>
          <p:nvPr/>
        </p:nvPicPr>
        <p:blipFill>
          <a:blip r:embed="rId2"/>
          <a:stretch/>
        </p:blipFill>
        <p:spPr>
          <a:xfrm>
            <a:off x="5201640" y="4656960"/>
            <a:ext cx="1792080" cy="1283400"/>
          </a:xfrm>
          <a:prstGeom prst="rect">
            <a:avLst/>
          </a:prstGeom>
          <a:ln w="0">
            <a:noFill/>
          </a:ln>
        </p:spPr>
      </p:pic>
      <p:pic>
        <p:nvPicPr>
          <p:cNvPr id="288" name="Imagem 4" descr=""/>
          <p:cNvPicPr/>
          <p:nvPr/>
        </p:nvPicPr>
        <p:blipFill>
          <a:blip r:embed="rId3"/>
          <a:stretch/>
        </p:blipFill>
        <p:spPr>
          <a:xfrm>
            <a:off x="7608600" y="5131800"/>
            <a:ext cx="1503360" cy="766800"/>
          </a:xfrm>
          <a:prstGeom prst="rect">
            <a:avLst/>
          </a:prstGeom>
          <a:ln w="0">
            <a:noFill/>
          </a:ln>
        </p:spPr>
      </p:pic>
      <p:pic>
        <p:nvPicPr>
          <p:cNvPr id="289" name="Imagem 6" descr=""/>
          <p:cNvPicPr/>
          <p:nvPr/>
        </p:nvPicPr>
        <p:blipFill>
          <a:blip r:embed="rId4"/>
          <a:stretch/>
        </p:blipFill>
        <p:spPr>
          <a:xfrm>
            <a:off x="10917000" y="-4680"/>
            <a:ext cx="1144080" cy="913680"/>
          </a:xfrm>
          <a:prstGeom prst="rect">
            <a:avLst/>
          </a:prstGeom>
          <a:ln w="0">
            <a:noFill/>
          </a:ln>
        </p:spPr>
      </p:pic>
      <p:pic>
        <p:nvPicPr>
          <p:cNvPr id="290" name="Imagem 8" descr=""/>
          <p:cNvPicPr/>
          <p:nvPr/>
        </p:nvPicPr>
        <p:blipFill>
          <a:blip r:embed="rId5"/>
          <a:stretch/>
        </p:blipFill>
        <p:spPr>
          <a:xfrm>
            <a:off x="217440" y="4214160"/>
            <a:ext cx="1870920" cy="1841400"/>
          </a:xfrm>
          <a:prstGeom prst="rect">
            <a:avLst/>
          </a:prstGeom>
          <a:ln w="0">
            <a:noFill/>
          </a:ln>
        </p:spPr>
      </p:pic>
      <p:pic>
        <p:nvPicPr>
          <p:cNvPr id="291" name="Imagem 9" descr=""/>
          <p:cNvPicPr/>
          <p:nvPr/>
        </p:nvPicPr>
        <p:blipFill>
          <a:blip r:embed="rId6"/>
          <a:stretch/>
        </p:blipFill>
        <p:spPr>
          <a:xfrm>
            <a:off x="2493720" y="4408200"/>
            <a:ext cx="2224800" cy="2206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374"/>
          <p:cNvSpPr/>
          <p:nvPr/>
        </p:nvSpPr>
        <p:spPr>
          <a:xfrm>
            <a:off x="154440" y="142920"/>
            <a:ext cx="12029760" cy="5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1375"/>
          <p:cNvSpPr/>
          <p:nvPr/>
        </p:nvSpPr>
        <p:spPr>
          <a:xfrm>
            <a:off x="839160" y="2388600"/>
            <a:ext cx="5779440" cy="22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0f2f5b"/>
                </a:solidFill>
                <a:latin typeface="Arial Rounded MT Bold"/>
                <a:ea typeface="DejaVu Sans"/>
              </a:rPr>
              <a:t>REASONING LAYER USING CHONIDE</a:t>
            </a:r>
            <a:endParaRPr b="0" lang="pt-PT" sz="4800" spc="-1" strike="noStrike">
              <a:latin typeface="Arial"/>
            </a:endParaRPr>
          </a:p>
        </p:txBody>
      </p:sp>
      <p:pic>
        <p:nvPicPr>
          <p:cNvPr id="243" name="Imagem 265" descr="Diagrama&#10;&#10;Descrição gerada automaticamente"/>
          <p:cNvPicPr/>
          <p:nvPr/>
        </p:nvPicPr>
        <p:blipFill>
          <a:blip r:embed="rId1"/>
          <a:stretch/>
        </p:blipFill>
        <p:spPr>
          <a:xfrm>
            <a:off x="7385400" y="1808280"/>
            <a:ext cx="4597920" cy="3465720"/>
          </a:xfrm>
          <a:prstGeom prst="rect">
            <a:avLst/>
          </a:prstGeom>
          <a:ln w="0">
            <a:noFill/>
          </a:ln>
        </p:spPr>
      </p:pic>
      <p:sp>
        <p:nvSpPr>
          <p:cNvPr id="244" name="Retângulo: Cantos Arredondados 20"/>
          <p:cNvSpPr/>
          <p:nvPr/>
        </p:nvSpPr>
        <p:spPr>
          <a:xfrm>
            <a:off x="8323560" y="1807920"/>
            <a:ext cx="3560040" cy="1905840"/>
          </a:xfrm>
          <a:prstGeom prst="roundRect">
            <a:avLst>
              <a:gd name="adj" fmla="val 16667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2"/>
          <p:cNvSpPr/>
          <p:nvPr/>
        </p:nvSpPr>
        <p:spPr>
          <a:xfrm>
            <a:off x="154440" y="142920"/>
            <a:ext cx="120297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Introduction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246" name="CaixaDeTexto 5"/>
          <p:cNvSpPr/>
          <p:nvPr/>
        </p:nvSpPr>
        <p:spPr>
          <a:xfrm>
            <a:off x="540000" y="1322640"/>
            <a:ext cx="4676760" cy="389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Agent</a:t>
            </a: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200" spc="-1" strike="noStrike">
                <a:solidFill>
                  <a:srgbClr val="000000"/>
                </a:solidFill>
                <a:latin typeface="Latin Modern Mono"/>
                <a:ea typeface="Verdana"/>
              </a:rPr>
              <a:t>Is a computational system capable of perceiving and acting in an environment by its deliberation based on its convictions and motivations.</a:t>
            </a:r>
            <a:endParaRPr b="0" lang="pt-PT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2400" spc="-1" strike="noStrike">
              <a:latin typeface="Arial"/>
            </a:endParaRPr>
          </a:p>
        </p:txBody>
      </p:sp>
      <p:sp>
        <p:nvSpPr>
          <p:cNvPr id="247" name="CaixaDeTexto 8"/>
          <p:cNvSpPr/>
          <p:nvPr/>
        </p:nvSpPr>
        <p:spPr>
          <a:xfrm>
            <a:off x="306360" y="5663880"/>
            <a:ext cx="1169748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WOOLDRIDGE, Michael. Intelligent Agents. Multiagent Systems: A Modern Approach to Distributed Artificial Intelligence. Cambridge, MA, USA: MIT Press, 1999. p. 27–77</a:t>
            </a:r>
            <a:endParaRPr b="0" lang="pt-PT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MICHEL, Fabien; FERBER, Jacques; DROGOUL, Alexis. Multi-Agent Systems and Simulation: a Survey From the Agents Community's Perspective. 2009</a:t>
            </a:r>
            <a:endParaRPr b="0" lang="pt-PT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BRATMAN, Michael. Intention, plans, and practical reason. 1987.</a:t>
            </a:r>
            <a:endParaRPr b="0" lang="pt-PT" sz="1000" spc="-1" strike="noStrike">
              <a:latin typeface="Arial"/>
            </a:endParaRPr>
          </a:p>
        </p:txBody>
      </p:sp>
      <p:pic>
        <p:nvPicPr>
          <p:cNvPr id="248" name="" descr=""/>
          <p:cNvPicPr/>
          <p:nvPr/>
        </p:nvPicPr>
        <p:blipFill>
          <a:blip r:embed="rId1"/>
          <a:stretch/>
        </p:blipFill>
        <p:spPr>
          <a:xfrm>
            <a:off x="5526360" y="1418760"/>
            <a:ext cx="6494400" cy="3654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896"/>
          <p:cNvSpPr/>
          <p:nvPr/>
        </p:nvSpPr>
        <p:spPr>
          <a:xfrm>
            <a:off x="154440" y="142920"/>
            <a:ext cx="120297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Introduction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250" name="CaixaDeTexto 3"/>
          <p:cNvSpPr/>
          <p:nvPr/>
        </p:nvSpPr>
        <p:spPr>
          <a:xfrm>
            <a:off x="540000" y="1322640"/>
            <a:ext cx="11336760" cy="447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Agent</a:t>
            </a: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000000"/>
                </a:solidFill>
                <a:latin typeface="Latin Modern Mono"/>
                <a:ea typeface="Verdana"/>
              </a:rPr>
              <a:t>Agents are autonomous entities from Artificial Intelligence.</a:t>
            </a:r>
            <a:endParaRPr b="0" lang="pt-PT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000000"/>
                </a:solidFill>
                <a:latin typeface="Latin Modern Mono"/>
                <a:ea typeface="Verdana"/>
              </a:rPr>
              <a:t> </a:t>
            </a:r>
            <a:endParaRPr b="0" lang="pt-PT" sz="22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200" spc="-1" strike="noStrike">
                <a:solidFill>
                  <a:srgbClr val="000000"/>
                </a:solidFill>
                <a:latin typeface="Latin Modern Mono"/>
                <a:ea typeface="Verdana"/>
              </a:rPr>
              <a:t>Autonomy</a:t>
            </a:r>
            <a:r>
              <a:rPr b="0" lang="pt-BR" sz="2200" spc="-1" strike="noStrike">
                <a:solidFill>
                  <a:srgbClr val="000000"/>
                </a:solidFill>
                <a:latin typeface="Latin Modern Mono"/>
                <a:ea typeface="Verdana"/>
              </a:rPr>
              <a:t>. trabalha de forma independente para atingir seus os objetivos. Um agente toma decisões que estão sob seu próprio poder de controle, sem necessidade de intervenção externa para cumprir seu objetivo.</a:t>
            </a:r>
            <a:endParaRPr b="0" lang="pt-PT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22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200" spc="-1" strike="noStrike">
                <a:solidFill>
                  <a:srgbClr val="000000"/>
                </a:solidFill>
                <a:latin typeface="Latin Modern Mono"/>
                <a:ea typeface="Verdana"/>
              </a:rPr>
              <a:t>Pro-activity</a:t>
            </a:r>
            <a:r>
              <a:rPr b="0" lang="pt-BR" sz="2200" spc="-1" strike="noStrike">
                <a:solidFill>
                  <a:srgbClr val="000000"/>
                </a:solidFill>
                <a:latin typeface="Latin Modern Mono"/>
                <a:ea typeface="Verdana"/>
              </a:rPr>
              <a:t>. se  comportar  direcionado  a  metas. Quando  um agente  tem  um  objetivo,  ele  próprio  tentará  executar  planos  para  cumpri-lo  de  forma ativa. Ele não aguarda uma chamada para executar seus planos, porém os executa de forma proativa, a medida que seu estado mental é modificado</a:t>
            </a:r>
            <a:endParaRPr b="0" lang="pt-PT" sz="2200" spc="-1" strike="noStrike">
              <a:latin typeface="Arial"/>
            </a:endParaRPr>
          </a:p>
        </p:txBody>
      </p:sp>
      <p:sp>
        <p:nvSpPr>
          <p:cNvPr id="251" name="CaixaDeTexto 13"/>
          <p:cNvSpPr/>
          <p:nvPr/>
        </p:nvSpPr>
        <p:spPr>
          <a:xfrm>
            <a:off x="306360" y="5843880"/>
            <a:ext cx="1169748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WOOLDRIDGE, Michael. Intelligent Agents. Multiagent Systems: A Modern Approach to Distributed Artificial Intelligence. Cambridge, MA, USA: MIT Press, 1999. p. 27–77</a:t>
            </a:r>
            <a:endParaRPr b="0" lang="pt-PT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MICHEL, Fabien; FERBER, Jacques; DROGOUL, Alexis. Multi-Agent Systems and Simulation: a Survey From the Agents Community's Perspective. 2009</a:t>
            </a:r>
            <a:endParaRPr b="0" lang="pt-PT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900"/>
          <p:cNvSpPr/>
          <p:nvPr/>
        </p:nvSpPr>
        <p:spPr>
          <a:xfrm>
            <a:off x="154440" y="142920"/>
            <a:ext cx="120297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Introduction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253" name="CaixaDeTexto 100"/>
          <p:cNvSpPr/>
          <p:nvPr/>
        </p:nvSpPr>
        <p:spPr>
          <a:xfrm>
            <a:off x="540000" y="1322640"/>
            <a:ext cx="11336760" cy="377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200" spc="-1" strike="noStrike">
                <a:solidFill>
                  <a:srgbClr val="000000"/>
                </a:solidFill>
                <a:latin typeface="Latin Modern Mono"/>
                <a:ea typeface="Verdana"/>
              </a:rPr>
              <a:t>Reactive</a:t>
            </a:r>
            <a:r>
              <a:rPr b="0" lang="pt-BR" sz="2200" spc="-1" strike="noStrike">
                <a:solidFill>
                  <a:srgbClr val="000000"/>
                </a:solidFill>
                <a:latin typeface="Latin Modern Mono"/>
                <a:ea typeface="Verdana"/>
              </a:rPr>
              <a:t>. responde às alterações do ambiente de maneira responsiva.  A modificação de estado em um ambiente provoca uma percepção ao agente, permitindo que este agente delibere em função desta alteração. Esta decisão pode ser totalmente reativa - equivalente aos reflexos humanos -, ou mais elaborada - o que equivale a planos do cotidiano de um ser humano.</a:t>
            </a:r>
            <a:endParaRPr b="0" lang="pt-PT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22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200" spc="-1" strike="noStrike">
                <a:solidFill>
                  <a:srgbClr val="000000"/>
                </a:solidFill>
                <a:latin typeface="Latin Modern Mono"/>
                <a:ea typeface="Verdana"/>
              </a:rPr>
              <a:t>Social ability</a:t>
            </a:r>
            <a:r>
              <a:rPr b="0" lang="pt-BR" sz="2200" spc="-1" strike="noStrike">
                <a:solidFill>
                  <a:srgbClr val="000000"/>
                </a:solidFill>
                <a:latin typeface="Latin Modern Mono"/>
                <a:ea typeface="Verdana"/>
              </a:rPr>
              <a:t>. interage com outros agentes para cooperar ou coordenar atividades que ajudem a atingir os objetivos no sistema. Além disso, habilidades sociais tratam de troca de conhecimento (crenças) entre agentes.</a:t>
            </a:r>
            <a:endParaRPr b="0" lang="pt-PT" sz="2200" spc="-1" strike="noStrike">
              <a:latin typeface="Arial"/>
            </a:endParaRPr>
          </a:p>
        </p:txBody>
      </p:sp>
      <p:sp>
        <p:nvSpPr>
          <p:cNvPr id="254" name="CaixaDeTexto 199"/>
          <p:cNvSpPr/>
          <p:nvPr/>
        </p:nvSpPr>
        <p:spPr>
          <a:xfrm>
            <a:off x="306360" y="5843880"/>
            <a:ext cx="1169748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WOOLDRIDGE, Michael. Intelligent Agents. Multiagent Systems: A Modern Approach to Distributed Artificial Intelligence. Cambridge, MA, USA: MIT Press, 1999. p. 27–77</a:t>
            </a:r>
            <a:endParaRPr b="0" lang="pt-PT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MICHEL, Fabien; FERBER, Jacques; DROGOUL, Alexis. Multi-Agent Systems and Simulation: a Survey From the Agents Community's Perspective. 2009</a:t>
            </a:r>
            <a:endParaRPr b="0" lang="pt-PT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34"/>
          <p:cNvSpPr/>
          <p:nvPr/>
        </p:nvSpPr>
        <p:spPr>
          <a:xfrm>
            <a:off x="154440" y="142920"/>
            <a:ext cx="120297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Introduction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256" name="CaixaDeTexto 7"/>
          <p:cNvSpPr/>
          <p:nvPr/>
        </p:nvSpPr>
        <p:spPr>
          <a:xfrm>
            <a:off x="540000" y="1321560"/>
            <a:ext cx="5756760" cy="191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Multi-Agent Systems (MAS)</a:t>
            </a: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A MAS is a group of loosely coupled autonomous agents working in the same environment.</a:t>
            </a:r>
            <a:endParaRPr b="0" lang="pt-PT" sz="2400" spc="-1" strike="noStrike">
              <a:latin typeface="Arial"/>
            </a:endParaRPr>
          </a:p>
        </p:txBody>
      </p:sp>
      <p:sp>
        <p:nvSpPr>
          <p:cNvPr id="257" name="CaixaDeTexto 9"/>
          <p:cNvSpPr/>
          <p:nvPr/>
        </p:nvSpPr>
        <p:spPr>
          <a:xfrm>
            <a:off x="306360" y="5591520"/>
            <a:ext cx="1169748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WOOLDRIDGE, Michael. Intelligent Agents. Multiagent Systems: A Modern Approach to Distributed Artificial Intelligence. Cambridge, MA, USA: MIT Press, 1999. p. 27–77</a:t>
            </a:r>
            <a:endParaRPr b="0" lang="pt-PT" sz="1000" spc="-1" strike="noStrike">
              <a:latin typeface="Arial"/>
            </a:endParaRPr>
          </a:p>
        </p:txBody>
      </p:sp>
      <p:sp>
        <p:nvSpPr>
          <p:cNvPr id="258" name="CaixaDeTexto 11"/>
          <p:cNvSpPr/>
          <p:nvPr/>
        </p:nvSpPr>
        <p:spPr>
          <a:xfrm>
            <a:off x="306360" y="5842800"/>
            <a:ext cx="1169748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BRANDÃO, FABIAN CESAR; LIMA, MARIA ALICE TRINTA; PANTOJA, CARLOS EDUARDO; ZAHN, JEAN; VITERBO, JOSÉ. Engineering Approaches for Programming Agent-Based IoT Objects Using the Resource Management Architecture. SENSORS, v. 21, p. 8110.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Disponível em: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https://doi.org/10.3390/s21238110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pt-PT" sz="1000" spc="-1" strike="noStrike">
              <a:latin typeface="Arial"/>
            </a:endParaRPr>
          </a:p>
        </p:txBody>
      </p:sp>
      <p:pic>
        <p:nvPicPr>
          <p:cNvPr id="259" name="" descr=""/>
          <p:cNvPicPr/>
          <p:nvPr/>
        </p:nvPicPr>
        <p:blipFill>
          <a:blip r:embed="rId1"/>
          <a:stretch/>
        </p:blipFill>
        <p:spPr>
          <a:xfrm>
            <a:off x="7246080" y="1058400"/>
            <a:ext cx="4198680" cy="4529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2"/>
          <p:cNvSpPr/>
          <p:nvPr/>
        </p:nvSpPr>
        <p:spPr>
          <a:xfrm>
            <a:off x="154440" y="142920"/>
            <a:ext cx="120297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Introduction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261" name="CaixaDeTexto 101"/>
          <p:cNvSpPr/>
          <p:nvPr/>
        </p:nvSpPr>
        <p:spPr>
          <a:xfrm>
            <a:off x="306360" y="5591520"/>
            <a:ext cx="1169748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WOOLDRIDGE, Michael. Intelligent Agents. Multiagent Systems: A Modern Approach to Distributed Artificial Intelligence. Cambridge, MA, USA: MIT Press, 1999. p. 27–77</a:t>
            </a:r>
            <a:endParaRPr b="0" lang="pt-PT" sz="1000" spc="-1" strike="noStrike">
              <a:latin typeface="Arial"/>
            </a:endParaRPr>
          </a:p>
        </p:txBody>
      </p:sp>
      <p:pic>
        <p:nvPicPr>
          <p:cNvPr id="262" name="" descr=""/>
          <p:cNvPicPr/>
          <p:nvPr/>
        </p:nvPicPr>
        <p:blipFill>
          <a:blip r:embed="rId1"/>
          <a:stretch/>
        </p:blipFill>
        <p:spPr>
          <a:xfrm>
            <a:off x="5981040" y="1584000"/>
            <a:ext cx="5679720" cy="3268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aixaDeTexto 94"/>
          <p:cNvSpPr/>
          <p:nvPr/>
        </p:nvSpPr>
        <p:spPr>
          <a:xfrm>
            <a:off x="540000" y="1320840"/>
            <a:ext cx="6116760" cy="447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Environment Dimension</a:t>
            </a: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A dimensão ambiental do SMA  representa a noção de mundo dos agentes</a:t>
            </a: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um ambiente é composto de ferramentas que os agentes podem explorar em tempo de execução para realizar suas atividades;</a:t>
            </a:r>
            <a:endParaRPr b="0" lang="pt-PT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Agrupamento das ferramentas em grupos de trabalho.</a:t>
            </a:r>
            <a:endParaRPr b="0" lang="pt-PT" sz="2400" spc="-1" strike="noStrike">
              <a:latin typeface="Arial"/>
            </a:endParaRPr>
          </a:p>
        </p:txBody>
      </p:sp>
      <p:sp>
        <p:nvSpPr>
          <p:cNvPr id="264" name="CustomShape 898"/>
          <p:cNvSpPr/>
          <p:nvPr/>
        </p:nvSpPr>
        <p:spPr>
          <a:xfrm>
            <a:off x="154440" y="142920"/>
            <a:ext cx="120297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Introduction</a:t>
            </a:r>
            <a:endParaRPr b="0" lang="pt-PT" sz="3200" spc="-1" strike="noStrike">
              <a:latin typeface="Arial"/>
            </a:endParaRPr>
          </a:p>
        </p:txBody>
      </p:sp>
      <p:pic>
        <p:nvPicPr>
          <p:cNvPr id="265" name="" descr=""/>
          <p:cNvPicPr/>
          <p:nvPr/>
        </p:nvPicPr>
        <p:blipFill>
          <a:blip r:embed="rId1"/>
          <a:stretch/>
        </p:blipFill>
        <p:spPr>
          <a:xfrm>
            <a:off x="6912000" y="2085840"/>
            <a:ext cx="4885560" cy="2626920"/>
          </a:xfrm>
          <a:prstGeom prst="rect">
            <a:avLst/>
          </a:prstGeom>
          <a:ln w="0">
            <a:noFill/>
          </a:ln>
        </p:spPr>
      </p:pic>
      <p:sp>
        <p:nvSpPr>
          <p:cNvPr id="266" name="CaixaDeTexto 96"/>
          <p:cNvSpPr/>
          <p:nvPr/>
        </p:nvSpPr>
        <p:spPr>
          <a:xfrm>
            <a:off x="270360" y="5914800"/>
            <a:ext cx="1169748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[Viroli et al., 2007].</a:t>
            </a:r>
            <a:endParaRPr b="0" lang="pt-PT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aixaDeTexto 201"/>
          <p:cNvSpPr/>
          <p:nvPr/>
        </p:nvSpPr>
        <p:spPr>
          <a:xfrm>
            <a:off x="540000" y="1320840"/>
            <a:ext cx="11325600" cy="411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Endógeno e Exógeno [Ricci et al., 2010]</a:t>
            </a: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A dimensão ambiental do SMA representa a noção de mundo dos agentes</a:t>
            </a: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Endógeno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. é aquele contido dentro do SMA e que modela as ferramentas que serão exploradas pelos  agentes. Ele modela o ambiente exógeno dentro do contexto do SMA;</a:t>
            </a:r>
            <a:endParaRPr b="0" lang="pt-PT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PT" sz="24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Exógeno.</a:t>
            </a:r>
            <a:r>
              <a:rPr b="0" lang="pt-BR" sz="2400" spc="-1" strike="noStrike">
                <a:solidFill>
                  <a:srgbClr val="000000"/>
                </a:solidFill>
                <a:latin typeface="Latin Modern Mono"/>
                <a:ea typeface="Verdana"/>
              </a:rPr>
              <a:t> aquele que é percebido e afetado pelo agente no contexto real. Representa o ambiente real (físico ou virtual) que impacta e é impactado pelo agente.</a:t>
            </a:r>
            <a:endParaRPr b="0" lang="pt-PT" sz="2400" spc="-1" strike="noStrike">
              <a:latin typeface="Arial"/>
            </a:endParaRPr>
          </a:p>
        </p:txBody>
      </p:sp>
      <p:sp>
        <p:nvSpPr>
          <p:cNvPr id="268" name="CustomShape 902"/>
          <p:cNvSpPr/>
          <p:nvPr/>
        </p:nvSpPr>
        <p:spPr>
          <a:xfrm>
            <a:off x="154440" y="142920"/>
            <a:ext cx="120297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Arial Rounded MT Bold"/>
                <a:ea typeface="DejaVu Sans"/>
              </a:rPr>
              <a:t>Introduction</a:t>
            </a:r>
            <a:endParaRPr b="0" lang="pt-PT" sz="3200" spc="-1" strike="noStrike">
              <a:latin typeface="Arial"/>
            </a:endParaRPr>
          </a:p>
        </p:txBody>
      </p:sp>
      <p:sp>
        <p:nvSpPr>
          <p:cNvPr id="269" name="CaixaDeTexto 202"/>
          <p:cNvSpPr/>
          <p:nvPr/>
        </p:nvSpPr>
        <p:spPr>
          <a:xfrm>
            <a:off x="306360" y="5591520"/>
            <a:ext cx="1169748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WOOLDRIDGE, Michael. Intelligent Agents. Multiagent Systems: A Modern Approach to Distributed Artificial Intelligence. Cambridge, MA, USA: MIT Press, 1999. p. 27–77</a:t>
            </a:r>
            <a:endParaRPr b="0" lang="pt-PT" sz="1000" spc="-1" strike="noStrike">
              <a:latin typeface="Arial"/>
            </a:endParaRPr>
          </a:p>
        </p:txBody>
      </p:sp>
      <p:sp>
        <p:nvSpPr>
          <p:cNvPr id="270" name="CaixaDeTexto 203"/>
          <p:cNvSpPr/>
          <p:nvPr/>
        </p:nvSpPr>
        <p:spPr>
          <a:xfrm>
            <a:off x="306360" y="5842800"/>
            <a:ext cx="1169748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BRANDÃO, FABIAN CESAR; LIMA, MARIA ALICE TRINTA; PANTOJA, CARLOS EDUARDO; ZAHN, JEAN; VITERBO, JOSÉ. Engineering Approaches for Programming Agent-Based IoT Objects Using the Resource Management Architecture. SENSORS, v. 21, p. 8110.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 Disponível em: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Arial"/>
              </a:rPr>
              <a:t>https://doi.org/10.3390/s21238110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pt-PT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955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2016-04-26T00:41:53Z</dcterms:created>
  <dc:creator>Kadu</dc:creator>
  <dc:description/>
  <dc:language>pt-PT</dc:language>
  <cp:lastModifiedBy/>
  <dcterms:modified xsi:type="dcterms:W3CDTF">2024-02-17T18:08:25Z</dcterms:modified>
  <cp:revision>773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331</vt:i4>
  </property>
  <property fmtid="{D5CDD505-2E9C-101B-9397-08002B2CF9AE}" pid="7" name="PresentationFormat">
    <vt:lpwstr>Ecrã Panorâmico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359</vt:i4>
  </property>
</Properties>
</file>