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8.png" ContentType="image/png"/>
  <Override PartName="/ppt/media/image76.png" ContentType="image/png"/>
  <Override PartName="/ppt/media/image87.png" ContentType="image/png"/>
  <Override PartName="/ppt/media/image7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28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24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slideLayouts/_rels/slideLayout169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mover o diapositivo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75F8E04-0285-4F63-BDE1-38939D7286C6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58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DB2D640-D8A8-477B-B89B-E2C887D163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61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D4ECD47-419C-4A85-954C-6DB628DC82C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64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4FC50D8-1234-4C9D-A4FC-BDB16AF352A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67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F9E317F-9725-4E97-9E2F-350937B94E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440" cy="3076560"/>
          </a:xfrm>
          <a:prstGeom prst="rect">
            <a:avLst/>
          </a:prstGeom>
          <a:ln w="0">
            <a:noFill/>
          </a:ln>
        </p:spPr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70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5CEFA87-002D-421C-B8F1-F553A7CF75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440" cy="3076560"/>
          </a:xfrm>
          <a:prstGeom prst="rect">
            <a:avLst/>
          </a:prstGeom>
          <a:ln w="0">
            <a:noFill/>
          </a:ln>
        </p:spPr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34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2DE051B-A646-44CB-8C5E-CCEFFC10C1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37" name="CustomShape 74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7FD9C33-AB66-4179-95BE-8D233AE86F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40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E2A8A82-7CC7-4DC2-9B0E-06941DAB98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43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4A2F2D9-146F-404F-B77B-D7DE2AFF03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46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B28C4A3-4AD3-4BF1-B2CF-01CEF7C70A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49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A825D48-7626-4B17-87B8-A9843E5453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52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C5CA24A-00FD-4B28-B359-53E4FC2B48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55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F01DE58-90E7-4D22-BD86-7E61D9B7A0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1.xml"/><Relationship Id="rId8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2.xml"/><Relationship Id="rId13" Type="http://schemas.openxmlformats.org/officeDocument/2006/relationships/slideLayout" Target="../slideLayouts/slideLayout213.xml"/><Relationship Id="rId14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15.xml"/><Relationship Id="rId16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19.xml"/><Relationship Id="rId8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51.xml"/><Relationship Id="rId16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5.xml"/><Relationship Id="rId8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0.xml"/><Relationship Id="rId13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63.xml"/><Relationship Id="rId16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67.xml"/><Relationship Id="rId8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4.xml"/><Relationship Id="rId15" Type="http://schemas.openxmlformats.org/officeDocument/2006/relationships/slideLayout" Target="../slideLayouts/slideLayout275.xml"/><Relationship Id="rId16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79.xml"/><Relationship Id="rId8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87.xml"/><Relationship Id="rId16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1.xml"/><Relationship Id="rId8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2.xml"/><Relationship Id="rId7" Type="http://schemas.openxmlformats.org/officeDocument/2006/relationships/slideLayout" Target="../slideLayouts/slideLayout303.xml"/><Relationship Id="rId8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08.xml"/><Relationship Id="rId13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0.xml"/><Relationship Id="rId15" Type="http://schemas.openxmlformats.org/officeDocument/2006/relationships/slideLayout" Target="../slideLayouts/slideLayout311.xml"/><Relationship Id="rId16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CF5129A-09EA-4D61-B04A-3CCDA66D951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0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0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E9B70C4-8058-4E44-85A4-D3ECA148D46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5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5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0C8DBE2-8735-406D-AA68-98BC802F95B9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9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9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0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9CB982B-7961-4502-8524-3397D18D5C25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54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54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4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88FD9BB-20CA-4E93-90B1-9DC60BF60EB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58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58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9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5DF49D6-79B8-4C50-9D7F-C59B6421FFE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63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63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63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3953D68-16DA-4EB3-AE89-32B959E384C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67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67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68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2F0E27E-6AE9-477A-8273-EA86E2B5CE29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72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72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72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46443C5-EA0E-4FB0-AC8A-6DECE64E3F05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76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76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77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426C6D3-6FD9-4D67-AC51-5B3110C45105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81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81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81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1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B2F1E5B-E5EA-40F2-B552-6B60E30DC65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1B9B4B0-4028-4B9C-BD72-6EFAA6FB324C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85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85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86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6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38FF89C-4050-4CFC-A298-3977CCEE349E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0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0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0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D2C9D8B-92D6-458E-B47E-A3C1687F2DBA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5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8F907CA-7AF8-4542-8819-72763DFE99DE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1"/>
          <p:cNvSpPr/>
          <p:nvPr/>
        </p:nvSpPr>
        <p:spPr>
          <a:xfrm>
            <a:off x="0" y="6264360"/>
            <a:ext cx="12190320" cy="592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2"/>
          <p:cNvSpPr/>
          <p:nvPr/>
        </p:nvSpPr>
        <p:spPr>
          <a:xfrm>
            <a:off x="0" y="360"/>
            <a:ext cx="12190320" cy="934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80400" cy="680400"/>
          </a:xfrm>
          <a:prstGeom prst="rect">
            <a:avLst/>
          </a:prstGeom>
          <a:ln w="0">
            <a:noFill/>
          </a:ln>
        </p:spPr>
      </p:pic>
      <p:pic>
        <p:nvPicPr>
          <p:cNvPr id="9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8200" cy="538200"/>
          </a:xfrm>
          <a:prstGeom prst="rect">
            <a:avLst/>
          </a:prstGeom>
          <a:ln w="0">
            <a:noFill/>
          </a:ln>
        </p:spPr>
      </p:pic>
      <p:pic>
        <p:nvPicPr>
          <p:cNvPr id="9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8200" cy="515520"/>
          </a:xfrm>
          <a:prstGeom prst="rect">
            <a:avLst/>
          </a:prstGeom>
          <a:ln w="0">
            <a:noFill/>
          </a:ln>
        </p:spPr>
      </p:pic>
      <p:sp>
        <p:nvSpPr>
          <p:cNvPr id="995" name="CustomShape 3"/>
          <p:cNvSpPr/>
          <p:nvPr/>
        </p:nvSpPr>
        <p:spPr>
          <a:xfrm>
            <a:off x="2088000" y="6372360"/>
            <a:ext cx="91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Introdução a Sistemas Multiagentes Embarcados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6" name="CustomShape 4"/>
          <p:cNvSpPr/>
          <p:nvPr/>
        </p:nvSpPr>
        <p:spPr>
          <a:xfrm>
            <a:off x="11111040" y="6286320"/>
            <a:ext cx="1013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898A0DD-9209-4370-911E-F6DC99B246B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CustomShape 1"/>
          <p:cNvSpPr/>
          <p:nvPr/>
        </p:nvSpPr>
        <p:spPr>
          <a:xfrm>
            <a:off x="0" y="6264360"/>
            <a:ext cx="12190320" cy="592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2"/>
          <p:cNvSpPr/>
          <p:nvPr/>
        </p:nvSpPr>
        <p:spPr>
          <a:xfrm>
            <a:off x="0" y="360"/>
            <a:ext cx="12190320" cy="934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80400" cy="680400"/>
          </a:xfrm>
          <a:prstGeom prst="rect">
            <a:avLst/>
          </a:prstGeom>
          <a:ln w="0">
            <a:noFill/>
          </a:ln>
        </p:spPr>
      </p:pic>
      <p:pic>
        <p:nvPicPr>
          <p:cNvPr id="10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8200" cy="538200"/>
          </a:xfrm>
          <a:prstGeom prst="rect">
            <a:avLst/>
          </a:prstGeom>
          <a:ln w="0">
            <a:noFill/>
          </a:ln>
        </p:spPr>
      </p:pic>
      <p:pic>
        <p:nvPicPr>
          <p:cNvPr id="10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8200" cy="515520"/>
          </a:xfrm>
          <a:prstGeom prst="rect">
            <a:avLst/>
          </a:prstGeom>
          <a:ln w="0">
            <a:noFill/>
          </a:ln>
        </p:spPr>
      </p:pic>
      <p:sp>
        <p:nvSpPr>
          <p:cNvPr id="1040" name="CustomShape 3"/>
          <p:cNvSpPr/>
          <p:nvPr/>
        </p:nvSpPr>
        <p:spPr>
          <a:xfrm>
            <a:off x="2088000" y="6372360"/>
            <a:ext cx="91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Introdução a Sistemas Multiagentes Embarcados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1" name="CustomShape 4"/>
          <p:cNvSpPr/>
          <p:nvPr/>
        </p:nvSpPr>
        <p:spPr>
          <a:xfrm>
            <a:off x="11111040" y="6286320"/>
            <a:ext cx="1013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C397EAD-ADED-40B6-9929-ECE8B98CA0E0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0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0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08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8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827393F-9450-40A2-A1DE-5BA2A8891BA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12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12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13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3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B9A6784-4387-437A-B0C9-FEAC13AC484D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4D67A301-690A-4A17-9B51-6BD892FC844C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3719F4F-CBC3-427E-8DEE-07E33942A53D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5F457F4-C4CC-44AE-8A88-544DB62052A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22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22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60063E8-4B6A-47EA-BDFD-92ED0D4357F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27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1C6E511-07BE-4B1D-9010-30926FA588E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31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31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32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5A9C585-E222-4100-9A87-D60275A63BB8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36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36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44ACD78-4ABD-4A5D-8A34-5680D73F39D9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CustomShape 1"/>
          <p:cNvSpPr/>
          <p:nvPr/>
        </p:nvSpPr>
        <p:spPr>
          <a:xfrm>
            <a:off x="0" y="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CustomShape 2"/>
          <p:cNvSpPr/>
          <p:nvPr/>
        </p:nvSpPr>
        <p:spPr>
          <a:xfrm>
            <a:off x="0" y="626400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8" name="Imagem 8" descr=""/>
          <p:cNvPicPr/>
          <p:nvPr/>
        </p:nvPicPr>
        <p:blipFill>
          <a:blip r:embed="rId1"/>
          <a:stretch/>
        </p:blipFill>
        <p:spPr>
          <a:xfrm>
            <a:off x="7236000" y="5040000"/>
            <a:ext cx="2144880" cy="568440"/>
          </a:xfrm>
          <a:prstGeom prst="rect">
            <a:avLst/>
          </a:prstGeom>
          <a:ln w="0">
            <a:noFill/>
          </a:ln>
        </p:spPr>
      </p:pic>
      <p:sp>
        <p:nvSpPr>
          <p:cNvPr id="1179" name="CustomShape 3"/>
          <p:cNvSpPr/>
          <p:nvPr/>
        </p:nvSpPr>
        <p:spPr>
          <a:xfrm>
            <a:off x="1680480" y="1404000"/>
            <a:ext cx="91479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Distributed and Embedded Multi-agent Systems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80" name="CustomShape 4"/>
          <p:cNvSpPr/>
          <p:nvPr/>
        </p:nvSpPr>
        <p:spPr>
          <a:xfrm>
            <a:off x="4140720" y="92880"/>
            <a:ext cx="783972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39840"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bdd7ee"/>
                </a:solidFill>
                <a:latin typeface="Arial"/>
                <a:ea typeface="DejaVu Sans"/>
              </a:rPr>
              <a:t>17ᵗʰ Workshop-School on Agents, Environments and Applications – UFPel – Pelotas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81" name="CustomShape 5"/>
          <p:cNvSpPr/>
          <p:nvPr/>
        </p:nvSpPr>
        <p:spPr>
          <a:xfrm>
            <a:off x="2556000" y="3954240"/>
            <a:ext cx="856116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Verdana"/>
                <a:ea typeface="Verdana"/>
              </a:rPr>
              <a:t>1. Centro Federal de Educação Tecnológica (CEFET/RJ) - 2. Universidade Federal Fluminense (UFF), Brasil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182" name="CustomShape 6"/>
          <p:cNvSpPr/>
          <p:nvPr/>
        </p:nvSpPr>
        <p:spPr>
          <a:xfrm>
            <a:off x="3528000" y="3209400"/>
            <a:ext cx="52995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Carlos Eduardo Pantoja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endParaRPr b="0" lang="pt-PT" sz="2400" spc="-1" strike="noStrike">
              <a:latin typeface="Arial"/>
            </a:endParaRPr>
          </a:p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Nilson Mori Lazarin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1,2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183" name="CustomShape 7"/>
          <p:cNvSpPr/>
          <p:nvPr/>
        </p:nvSpPr>
        <p:spPr>
          <a:xfrm>
            <a:off x="3240000" y="6408000"/>
            <a:ext cx="55306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dd7ee"/>
                </a:solidFill>
                <a:latin typeface="Arial"/>
                <a:ea typeface="DejaVu Sans"/>
              </a:rPr>
              <a:t>1 de Setembro 2023, Pelotas, RS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184" name="Google Shape;57;p13" descr=""/>
          <p:cNvPicPr/>
          <p:nvPr/>
        </p:nvPicPr>
        <p:blipFill>
          <a:blip r:embed="rId2"/>
          <a:stretch/>
        </p:blipFill>
        <p:spPr>
          <a:xfrm>
            <a:off x="4932000" y="4684680"/>
            <a:ext cx="1792440" cy="1283760"/>
          </a:xfrm>
          <a:prstGeom prst="rect">
            <a:avLst/>
          </a:prstGeom>
          <a:ln w="0">
            <a:noFill/>
          </a:ln>
        </p:spPr>
      </p:pic>
      <p:pic>
        <p:nvPicPr>
          <p:cNvPr id="1185" name="Imagem 141" descr=""/>
          <p:cNvPicPr/>
          <p:nvPr/>
        </p:nvPicPr>
        <p:blipFill>
          <a:blip r:embed="rId3"/>
          <a:stretch/>
        </p:blipFill>
        <p:spPr>
          <a:xfrm>
            <a:off x="2906640" y="4936680"/>
            <a:ext cx="1503720" cy="7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AgentSpeak(L)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12" name="CaixaDeTexto 1"/>
          <p:cNvSpPr/>
          <p:nvPr/>
        </p:nvSpPr>
        <p:spPr>
          <a:xfrm>
            <a:off x="511920" y="1719360"/>
            <a:ext cx="1083132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Um agente AgentSpeak(L) corresponde à especificação de: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213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AgentSpeak(L)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15" name="CaixaDeTexto 1"/>
          <p:cNvSpPr/>
          <p:nvPr/>
        </p:nvSpPr>
        <p:spPr>
          <a:xfrm>
            <a:off x="511920" y="1719360"/>
            <a:ext cx="10831320" cy="24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Um agente AgentSpeak(L) corresponde à especificação de: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base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216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AgentSpeak(L)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18" name="CaixaDeTexto 1"/>
          <p:cNvSpPr/>
          <p:nvPr/>
        </p:nvSpPr>
        <p:spPr>
          <a:xfrm>
            <a:off x="511920" y="1719360"/>
            <a:ext cx="10831320" cy="30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Um agente AgentSpeak(L) corresponde à especificação de: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base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lista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objetivos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219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AgentSpeak(L)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21" name="CaixaDeTexto 1"/>
          <p:cNvSpPr/>
          <p:nvPr/>
        </p:nvSpPr>
        <p:spPr>
          <a:xfrm>
            <a:off x="511920" y="1719360"/>
            <a:ext cx="10831320" cy="36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Um agente AgentSpeak(L) corresponde à especificação de: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base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lista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objetivos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Uma biblioteca de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planos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;</a:t>
            </a:r>
            <a:endParaRPr b="0" lang="pt-PT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222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3" name="Imagem 5_1" descr=""/>
          <p:cNvPicPr/>
          <p:nvPr/>
        </p:nvPicPr>
        <p:blipFill>
          <a:blip r:embed="rId1"/>
          <a:stretch/>
        </p:blipFill>
        <p:spPr>
          <a:xfrm>
            <a:off x="9675720" y="5257440"/>
            <a:ext cx="2249280" cy="596880"/>
          </a:xfrm>
          <a:prstGeom prst="rect">
            <a:avLst/>
          </a:prstGeom>
          <a:ln w="0">
            <a:noFill/>
          </a:ln>
        </p:spPr>
      </p:pic>
      <p:sp>
        <p:nvSpPr>
          <p:cNvPr id="1224" name="CustomShape 1"/>
          <p:cNvSpPr/>
          <p:nvPr/>
        </p:nvSpPr>
        <p:spPr>
          <a:xfrm>
            <a:off x="3825360" y="1684080"/>
            <a:ext cx="4532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25" name="CustomShape 2"/>
          <p:cNvSpPr/>
          <p:nvPr/>
        </p:nvSpPr>
        <p:spPr>
          <a:xfrm>
            <a:off x="4170600" y="2448360"/>
            <a:ext cx="3812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vsjesus@id.uff.br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fabiancpbm@gmail.com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1227" name="Google Shape;57;p13" descr=""/>
          <p:cNvPicPr/>
          <p:nvPr/>
        </p:nvPicPr>
        <p:blipFill>
          <a:blip r:embed="rId2"/>
          <a:stretch/>
        </p:blipFill>
        <p:spPr>
          <a:xfrm>
            <a:off x="5201640" y="4656960"/>
            <a:ext cx="1792440" cy="1283760"/>
          </a:xfrm>
          <a:prstGeom prst="rect">
            <a:avLst/>
          </a:prstGeom>
          <a:ln w="0">
            <a:noFill/>
          </a:ln>
        </p:spPr>
      </p:pic>
      <p:pic>
        <p:nvPicPr>
          <p:cNvPr id="1228" name="Imagem 4" descr=""/>
          <p:cNvPicPr/>
          <p:nvPr/>
        </p:nvPicPr>
        <p:blipFill>
          <a:blip r:embed="rId3"/>
          <a:stretch/>
        </p:blipFill>
        <p:spPr>
          <a:xfrm>
            <a:off x="7608600" y="5131800"/>
            <a:ext cx="1503720" cy="767160"/>
          </a:xfrm>
          <a:prstGeom prst="rect">
            <a:avLst/>
          </a:prstGeom>
          <a:ln w="0">
            <a:noFill/>
          </a:ln>
        </p:spPr>
      </p:pic>
      <p:pic>
        <p:nvPicPr>
          <p:cNvPr id="1229" name="Imagem 6" descr=""/>
          <p:cNvPicPr/>
          <p:nvPr/>
        </p:nvPicPr>
        <p:blipFill>
          <a:blip r:embed="rId4"/>
          <a:stretch/>
        </p:blipFill>
        <p:spPr>
          <a:xfrm>
            <a:off x="10917000" y="-4680"/>
            <a:ext cx="1144440" cy="914040"/>
          </a:xfrm>
          <a:prstGeom prst="rect">
            <a:avLst/>
          </a:prstGeom>
          <a:ln w="0">
            <a:noFill/>
          </a:ln>
        </p:spPr>
      </p:pic>
      <p:pic>
        <p:nvPicPr>
          <p:cNvPr id="1230" name="Imagem 8" descr=""/>
          <p:cNvPicPr/>
          <p:nvPr/>
        </p:nvPicPr>
        <p:blipFill>
          <a:blip r:embed="rId5"/>
          <a:stretch/>
        </p:blipFill>
        <p:spPr>
          <a:xfrm>
            <a:off x="217440" y="4214160"/>
            <a:ext cx="1871280" cy="1841760"/>
          </a:xfrm>
          <a:prstGeom prst="rect">
            <a:avLst/>
          </a:prstGeom>
          <a:ln w="0">
            <a:noFill/>
          </a:ln>
        </p:spPr>
      </p:pic>
      <p:pic>
        <p:nvPicPr>
          <p:cNvPr id="1231" name="Imagem 9" descr=""/>
          <p:cNvPicPr/>
          <p:nvPr/>
        </p:nvPicPr>
        <p:blipFill>
          <a:blip r:embed="rId6"/>
          <a:stretch/>
        </p:blipFill>
        <p:spPr>
          <a:xfrm>
            <a:off x="2493720" y="4408200"/>
            <a:ext cx="2225160" cy="22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4440" y="142920"/>
            <a:ext cx="120301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"/>
          <p:cNvSpPr/>
          <p:nvPr/>
        </p:nvSpPr>
        <p:spPr>
          <a:xfrm>
            <a:off x="839160" y="2388600"/>
            <a:ext cx="577980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REASONING LAYER USING CHONIDE</a:t>
            </a:r>
            <a:endParaRPr b="0" lang="pt-PT" sz="4800" spc="-1" strike="noStrike">
              <a:latin typeface="Arial"/>
            </a:endParaRPr>
          </a:p>
        </p:txBody>
      </p:sp>
      <p:pic>
        <p:nvPicPr>
          <p:cNvPr id="1188" name="Imagem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7385400" y="1808280"/>
            <a:ext cx="4598280" cy="3466080"/>
          </a:xfrm>
          <a:prstGeom prst="rect">
            <a:avLst/>
          </a:prstGeom>
          <a:ln w="0">
            <a:noFill/>
          </a:ln>
        </p:spPr>
      </p:pic>
      <p:sp>
        <p:nvSpPr>
          <p:cNvPr id="1189" name="Retângulo: Cantos Arredondados 4"/>
          <p:cNvSpPr/>
          <p:nvPr/>
        </p:nvSpPr>
        <p:spPr>
          <a:xfrm>
            <a:off x="8323560" y="1807920"/>
            <a:ext cx="3560400" cy="1906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CustomShape 73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191" name="CaixaDeTexto 136"/>
          <p:cNvSpPr/>
          <p:nvPr/>
        </p:nvSpPr>
        <p:spPr>
          <a:xfrm>
            <a:off x="511920" y="1719360"/>
            <a:ext cx="10831320" cy="22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principal arquitetura para o desenvolvimento de agentes cognitivos é o modelo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BDI –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belief-desire-intention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br>
              <a:rPr sz="2800"/>
            </a:br>
            <a:endParaRPr b="0" lang="pt-PT" sz="2800" spc="-1" strike="noStrike">
              <a:latin typeface="Arial"/>
            </a:endParaRPr>
          </a:p>
        </p:txBody>
      </p:sp>
      <p:sp>
        <p:nvSpPr>
          <p:cNvPr id="1192" name="CaixaDeTexto 137"/>
          <p:cNvSpPr/>
          <p:nvPr/>
        </p:nvSpPr>
        <p:spPr>
          <a:xfrm>
            <a:off x="310680" y="5328360"/>
            <a:ext cx="115070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 Community’s Perspective.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Multi-Agent systems: Simulation and applications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[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S. l.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]: CRC Press, 2009.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WOOLDRIDGE, Michael. Intelligent Agents.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Multiagent Systems: A Modern Approach to Distributed Artificial Intelligence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. Cambridge, MA, USA: MIT Press, 1999. p. 27–77.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194" name="CaixaDeTexto 1"/>
          <p:cNvSpPr/>
          <p:nvPr/>
        </p:nvSpPr>
        <p:spPr>
          <a:xfrm>
            <a:off x="511920" y="1719360"/>
            <a:ext cx="10831320" cy="30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 principal arquitetura para o desenvolvimento de agentes cognitivos é o modelo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BDI – </a:t>
            </a:r>
            <a:r>
              <a:rPr b="1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belief-desire-intention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Este modelo está fundamentado no entendimento do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raciocínio prático humano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que decide, momento a momento, qual ação realizar para alcançar nossos objetivos.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95" name="CaixaDeTexto 4"/>
          <p:cNvSpPr/>
          <p:nvPr/>
        </p:nvSpPr>
        <p:spPr>
          <a:xfrm>
            <a:off x="310680" y="5328360"/>
            <a:ext cx="115070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 Community’s Perspective.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Multi-Agent systems: Simulation and applications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[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S. l.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]: CRC Press, 2009.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WOOLDRIDGE, Michael. Intelligent Agents.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Multiagent Systems: A Modern Approach to Distributed Artificial Intelligence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. Cambridge, MA, USA: MIT Press, 1999. p. 27–77.</a:t>
            </a:r>
            <a:endParaRPr b="0" lang="pt-PT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197" name="CaixaDeTexto 1"/>
          <p:cNvSpPr/>
          <p:nvPr/>
        </p:nvSpPr>
        <p:spPr>
          <a:xfrm>
            <a:off x="511920" y="1719360"/>
            <a:ext cx="108313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 BDI possibilita a implementação de atitudes mentais (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crenças, desejos e intenções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em agentes cognitivos.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198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00" name="CaixaDeTexto 1"/>
          <p:cNvSpPr/>
          <p:nvPr/>
        </p:nvSpPr>
        <p:spPr>
          <a:xfrm>
            <a:off x="511920" y="1719360"/>
            <a:ext cx="10831320" cy="21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 BDI possibilita a implementação de atitudes mentais (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crenças, desejos e intenções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em agentes cognitivos.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é uma informação, ou seja, aquilo que o agente sabe sobre o ambiente, si mesmo ou outros agentes.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201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03" name="CaixaDeTexto 1"/>
          <p:cNvSpPr/>
          <p:nvPr/>
        </p:nvSpPr>
        <p:spPr>
          <a:xfrm>
            <a:off x="511920" y="1719360"/>
            <a:ext cx="10831320" cy="24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 BDI possibilita a implementação de atitudes mentais (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crenças, desejos e intenções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em agentes cognitivos.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é uma informação, ou seja, aquilo que o agente sabe sobre o ambiente, si mesmo ou outros agentes.</a:t>
            </a:r>
            <a:endParaRPr b="0" lang="pt-PT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Desejo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é um propósito que o agente busca tornar realidade.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204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Arquitetura BDI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06" name="CaixaDeTexto 1"/>
          <p:cNvSpPr/>
          <p:nvPr/>
        </p:nvSpPr>
        <p:spPr>
          <a:xfrm>
            <a:off x="511920" y="1719360"/>
            <a:ext cx="10831320" cy="28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 BDI possibilita a implementação de atitudes mentais (</a:t>
            </a:r>
            <a:r>
              <a:rPr b="1" i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crenças, desejos e intenções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) em agentes cognitivos.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Crença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é uma informação, ou seja, aquilo que o agente sabe sobre o ambiente, si mesmo ou outros agentes.</a:t>
            </a:r>
            <a:endParaRPr b="0" lang="pt-PT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Desejo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é um propósito que o agente busca tornar realidade.</a:t>
            </a:r>
            <a:endParaRPr b="0" lang="pt-PT" sz="24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Intenção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é uma ação que o agente faz para alcançar um desejo.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207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AgentSpeak(L)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09" name="CaixaDeTexto 1"/>
          <p:cNvSpPr/>
          <p:nvPr/>
        </p:nvSpPr>
        <p:spPr>
          <a:xfrm>
            <a:off x="511920" y="1719360"/>
            <a:ext cx="10831320" cy="18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linguagem de programação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AgentSpeak(L)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é uma extensão natural e elegante de programação em lógica para a arquitetura de agentes BDI, que representa um modelo abstrato para a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programação de agentes cognitivos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210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2024-02-17T18:11:04Z</dcterms:modified>
  <cp:revision>772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