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68" r:id="rId4"/>
    <p:sldId id="258" r:id="rId5"/>
    <p:sldId id="259" r:id="rId6"/>
    <p:sldId id="260" r:id="rId7"/>
    <p:sldId id="266" r:id="rId8"/>
    <p:sldId id="263" r:id="rId9"/>
    <p:sldId id="267" r:id="rId10"/>
    <p:sldId id="262" r:id="rId11"/>
    <p:sldId id="261" r:id="rId12"/>
    <p:sldId id="264"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2o7wWHsDZR6dVB1qRVv2Fh2Sk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ADF55B-1281-488A-9633-D4760E078BBA}">
  <a:tblStyle styleId="{F3ADF55B-1281-488A-9633-D4760E078BBA}"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74" autoAdjust="0"/>
  </p:normalViewPr>
  <p:slideViewPr>
    <p:cSldViewPr snapToGrid="0">
      <p:cViewPr>
        <p:scale>
          <a:sx n="75" d="100"/>
          <a:sy n="75" d="100"/>
        </p:scale>
        <p:origin x="540" y="12"/>
      </p:cViewPr>
      <p:guideLst/>
    </p:cSldViewPr>
  </p:slideViewPr>
  <p:outlineViewPr>
    <p:cViewPr>
      <p:scale>
        <a:sx n="33" d="100"/>
        <a:sy n="33" d="100"/>
      </p:scale>
      <p:origin x="0" y="-1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ee6bd8e31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fee6bd8e3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ee6bd8e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ee6bd8e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10"/>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0"/>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7" name="Google Shape;17;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10"/>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9"/>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2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88" name="Google Shape;88;p20"/>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12"/>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2" name="Google Shape;32;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35" name="Google Shape;35;p12"/>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13"/>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4"/>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14"/>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4"/>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4"/>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Google Shape;58;p1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4" name="Google Shape;64;p17"/>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5" name="Google Shape;65;p1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a:spLocks noGrp="1"/>
          </p:cNvSpPr>
          <p:nvPr>
            <p:ph type="pic" idx="2"/>
          </p:nvPr>
        </p:nvSpPr>
        <p:spPr>
          <a:xfrm>
            <a:off x="0" y="-1"/>
            <a:ext cx="12188952" cy="4572000"/>
          </a:xfrm>
          <a:prstGeom prst="rect">
            <a:avLst/>
          </a:prstGeom>
          <a:solidFill>
            <a:srgbClr val="76CEEF"/>
          </a:solidFill>
          <a:ln>
            <a:noFill/>
          </a:ln>
        </p:spPr>
      </p:sp>
      <p:sp>
        <p:nvSpPr>
          <p:cNvPr id="71" name="Google Shape;71;p18"/>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2" name="Google Shape;72;p1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5" name="Google Shape;75;p18"/>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9"/>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80000"/>
              </a:lnSpc>
              <a:spcBef>
                <a:spcPts val="0"/>
              </a:spcBef>
              <a:spcAft>
                <a:spcPts val="0"/>
              </a:spcAft>
              <a:buClr>
                <a:srgbClr val="0C0C0C"/>
              </a:buClr>
              <a:buSzPct val="100000"/>
              <a:buFont typeface="Times New Roman"/>
              <a:buNone/>
            </a:pPr>
            <a:r>
              <a:rPr lang="en-US" sz="3600" dirty="0">
                <a:latin typeface="Times New Roman"/>
                <a:ea typeface="Times New Roman"/>
                <a:cs typeface="Times New Roman"/>
                <a:sym typeface="Times New Roman"/>
              </a:rPr>
              <a:t>SISTEM PENDUKUNG KEPUTUSAN PENENTUAN LOKASI KURSUS BAHASA INGGRIS MENGGUNAKAN ANALISIS BUFFER DAN MACHINE LEARNING STUDI KASUS KAB. LAMONGAN </a:t>
            </a:r>
            <a:endParaRPr sz="3600" dirty="0"/>
          </a:p>
        </p:txBody>
      </p:sp>
      <p:sp>
        <p:nvSpPr>
          <p:cNvPr id="94" name="Google Shape;94;p1"/>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a:t>Sonan Herdiansyah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BUFFER ANALISIS</a:t>
            </a:r>
            <a:endParaRPr/>
          </a:p>
        </p:txBody>
      </p:sp>
      <p:sp>
        <p:nvSpPr>
          <p:cNvPr id="131" name="Google Shape;131;p6"/>
          <p:cNvSpPr txBox="1">
            <a:spLocks noGrp="1"/>
          </p:cNvSpPr>
          <p:nvPr>
            <p:ph type="body" idx="1"/>
          </p:nvPr>
        </p:nvSpPr>
        <p:spPr>
          <a:xfrm>
            <a:off x="1024128" y="1547516"/>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b="1" dirty="0"/>
              <a:t>Buffer analysis</a:t>
            </a:r>
            <a:r>
              <a:rPr lang="en-US" dirty="0"/>
              <a:t> </a:t>
            </a:r>
            <a:r>
              <a:rPr lang="en-US" dirty="0" err="1"/>
              <a:t>merupakan</a:t>
            </a:r>
            <a:r>
              <a:rPr lang="en-US" dirty="0"/>
              <a:t> </a:t>
            </a:r>
            <a:r>
              <a:rPr lang="en-US" dirty="0" err="1"/>
              <a:t>teknik</a:t>
            </a:r>
            <a:r>
              <a:rPr lang="en-US" dirty="0"/>
              <a:t> yang </a:t>
            </a:r>
            <a:r>
              <a:rPr lang="en-US" dirty="0" err="1"/>
              <a:t>digunakan</a:t>
            </a:r>
            <a:r>
              <a:rPr lang="en-US" dirty="0"/>
              <a:t> </a:t>
            </a:r>
            <a:r>
              <a:rPr lang="en-US" dirty="0" err="1"/>
              <a:t>dalam</a:t>
            </a:r>
            <a:r>
              <a:rPr lang="en-US" dirty="0"/>
              <a:t> </a:t>
            </a:r>
            <a:r>
              <a:rPr lang="en-US" dirty="0" err="1"/>
              <a:t>Sistem</a:t>
            </a:r>
            <a:r>
              <a:rPr lang="en-US" dirty="0"/>
              <a:t> </a:t>
            </a:r>
            <a:r>
              <a:rPr lang="en-US" dirty="0" err="1"/>
              <a:t>Informasi</a:t>
            </a:r>
            <a:r>
              <a:rPr lang="en-US" dirty="0"/>
              <a:t> </a:t>
            </a:r>
            <a:r>
              <a:rPr lang="en-US" dirty="0" err="1"/>
              <a:t>Geografis</a:t>
            </a:r>
            <a:r>
              <a:rPr lang="en-US" dirty="0"/>
              <a:t> (SIG) </a:t>
            </a:r>
            <a:r>
              <a:rPr lang="en-US" dirty="0" err="1"/>
              <a:t>untuk</a:t>
            </a:r>
            <a:r>
              <a:rPr lang="en-US" dirty="0"/>
              <a:t> </a:t>
            </a:r>
            <a:r>
              <a:rPr lang="en-US" dirty="0" err="1"/>
              <a:t>menganalisis</a:t>
            </a:r>
            <a:r>
              <a:rPr lang="en-US" dirty="0"/>
              <a:t> </a:t>
            </a:r>
            <a:r>
              <a:rPr lang="en-US" dirty="0" err="1"/>
              <a:t>jarak</a:t>
            </a:r>
            <a:r>
              <a:rPr lang="en-US" dirty="0"/>
              <a:t> dan area </a:t>
            </a:r>
            <a:r>
              <a:rPr lang="en-US" dirty="0" err="1"/>
              <a:t>sekitar</a:t>
            </a:r>
            <a:r>
              <a:rPr lang="en-US" dirty="0"/>
              <a:t> </a:t>
            </a:r>
            <a:r>
              <a:rPr lang="en-US" dirty="0" err="1"/>
              <a:t>suatu</a:t>
            </a:r>
            <a:r>
              <a:rPr lang="en-US" dirty="0"/>
              <a:t> </a:t>
            </a:r>
            <a:r>
              <a:rPr lang="en-US" dirty="0" err="1"/>
              <a:t>titik</a:t>
            </a:r>
            <a:r>
              <a:rPr lang="en-US" dirty="0"/>
              <a:t> </a:t>
            </a:r>
            <a:r>
              <a:rPr lang="en-US" dirty="0" err="1"/>
              <a:t>lokasi</a:t>
            </a:r>
            <a:r>
              <a:rPr lang="en-US" dirty="0"/>
              <a:t>. </a:t>
            </a:r>
            <a:r>
              <a:rPr lang="en-US" dirty="0" err="1"/>
              <a:t>Dalam</a:t>
            </a:r>
            <a:r>
              <a:rPr lang="en-US" dirty="0"/>
              <a:t> </a:t>
            </a:r>
            <a:r>
              <a:rPr lang="en-US" dirty="0" err="1"/>
              <a:t>konteks</a:t>
            </a:r>
            <a:r>
              <a:rPr lang="en-US" dirty="0"/>
              <a:t> </a:t>
            </a:r>
            <a:r>
              <a:rPr lang="en-US" dirty="0" err="1"/>
              <a:t>ini</a:t>
            </a:r>
            <a:r>
              <a:rPr lang="en-US" dirty="0"/>
              <a:t>, buffer analysis </a:t>
            </a:r>
            <a:r>
              <a:rPr lang="en-US" dirty="0" err="1"/>
              <a:t>dapat</a:t>
            </a:r>
            <a:r>
              <a:rPr lang="en-US" dirty="0"/>
              <a:t> </a:t>
            </a:r>
            <a:r>
              <a:rPr lang="en-US" dirty="0" err="1"/>
              <a:t>membantu</a:t>
            </a:r>
            <a:r>
              <a:rPr lang="en-US" dirty="0"/>
              <a:t> </a:t>
            </a:r>
            <a:r>
              <a:rPr lang="en-US" dirty="0" err="1"/>
              <a:t>menentukan</a:t>
            </a:r>
            <a:r>
              <a:rPr lang="en-US" dirty="0"/>
              <a:t> </a:t>
            </a:r>
            <a:r>
              <a:rPr lang="en-US" dirty="0" err="1"/>
              <a:t>cakupan</a:t>
            </a:r>
            <a:r>
              <a:rPr lang="en-US" dirty="0"/>
              <a:t> </a:t>
            </a:r>
            <a:r>
              <a:rPr lang="en-US" dirty="0" err="1"/>
              <a:t>atau</a:t>
            </a:r>
            <a:r>
              <a:rPr lang="en-US" dirty="0"/>
              <a:t> radius </a:t>
            </a:r>
            <a:r>
              <a:rPr lang="en-US" dirty="0" err="1"/>
              <a:t>tertentu</a:t>
            </a:r>
            <a:r>
              <a:rPr lang="en-US" dirty="0"/>
              <a:t> </a:t>
            </a:r>
            <a:r>
              <a:rPr lang="en-US" dirty="0" err="1"/>
              <a:t>dari</a:t>
            </a:r>
            <a:r>
              <a:rPr lang="en-US" dirty="0"/>
              <a:t> </a:t>
            </a:r>
            <a:r>
              <a:rPr lang="en-US" dirty="0" err="1"/>
              <a:t>fasilitas</a:t>
            </a:r>
            <a:r>
              <a:rPr lang="en-US" dirty="0"/>
              <a:t> </a:t>
            </a:r>
            <a:r>
              <a:rPr lang="en-US" dirty="0" err="1"/>
              <a:t>atau</a:t>
            </a:r>
            <a:r>
              <a:rPr lang="en-US" dirty="0"/>
              <a:t> </a:t>
            </a:r>
            <a:r>
              <a:rPr lang="en-US" dirty="0" err="1"/>
              <a:t>calon</a:t>
            </a:r>
            <a:r>
              <a:rPr lang="en-US" dirty="0"/>
              <a:t> </a:t>
            </a:r>
            <a:r>
              <a:rPr lang="en-US" dirty="0" err="1"/>
              <a:t>lokasi</a:t>
            </a:r>
            <a:r>
              <a:rPr lang="en-US" dirty="0"/>
              <a:t> </a:t>
            </a:r>
            <a:r>
              <a:rPr lang="en-US" dirty="0" err="1"/>
              <a:t>kursus</a:t>
            </a:r>
            <a:r>
              <a:rPr lang="en-US" dirty="0"/>
              <a:t>. </a:t>
            </a:r>
            <a:r>
              <a:rPr lang="en-US" dirty="0" err="1"/>
              <a:t>Analisis</a:t>
            </a:r>
            <a:r>
              <a:rPr lang="en-US" dirty="0"/>
              <a:t> </a:t>
            </a:r>
            <a:r>
              <a:rPr lang="en-US" dirty="0" err="1"/>
              <a:t>ini</a:t>
            </a:r>
            <a:r>
              <a:rPr lang="en-US" dirty="0"/>
              <a:t> </a:t>
            </a:r>
            <a:r>
              <a:rPr lang="en-US" dirty="0" err="1"/>
              <a:t>dapat</a:t>
            </a:r>
            <a:r>
              <a:rPr lang="en-US" dirty="0"/>
              <a:t> </a:t>
            </a:r>
            <a:r>
              <a:rPr lang="en-US" dirty="0" err="1"/>
              <a:t>menunjukkan</a:t>
            </a:r>
            <a:r>
              <a:rPr lang="en-US" dirty="0"/>
              <a:t> </a:t>
            </a:r>
            <a:r>
              <a:rPr lang="en-US" dirty="0" err="1"/>
              <a:t>seberapa</a:t>
            </a:r>
            <a:r>
              <a:rPr lang="en-US" dirty="0"/>
              <a:t> </a:t>
            </a:r>
            <a:r>
              <a:rPr lang="en-US" dirty="0" err="1"/>
              <a:t>jauh</a:t>
            </a:r>
            <a:r>
              <a:rPr lang="en-US" dirty="0"/>
              <a:t> </a:t>
            </a:r>
            <a:r>
              <a:rPr lang="en-US" dirty="0" err="1"/>
              <a:t>lokasi</a:t>
            </a:r>
            <a:r>
              <a:rPr lang="en-US" dirty="0"/>
              <a:t> </a:t>
            </a:r>
            <a:r>
              <a:rPr lang="en-US" dirty="0" err="1"/>
              <a:t>kursus</a:t>
            </a:r>
            <a:r>
              <a:rPr lang="en-US" dirty="0"/>
              <a:t> </a:t>
            </a:r>
            <a:r>
              <a:rPr lang="en-US" dirty="0" err="1"/>
              <a:t>menjangkau</a:t>
            </a:r>
            <a:r>
              <a:rPr lang="en-US" dirty="0"/>
              <a:t> </a:t>
            </a:r>
            <a:r>
              <a:rPr lang="en-US" dirty="0" err="1"/>
              <a:t>calon</a:t>
            </a:r>
            <a:r>
              <a:rPr lang="en-US" dirty="0"/>
              <a:t> </a:t>
            </a:r>
            <a:r>
              <a:rPr lang="en-US" dirty="0" err="1"/>
              <a:t>siswa</a:t>
            </a:r>
            <a:r>
              <a:rPr lang="en-US" dirty="0"/>
              <a:t> dan </a:t>
            </a:r>
            <a:r>
              <a:rPr lang="en-US" dirty="0" err="1"/>
              <a:t>seberapa</a:t>
            </a:r>
            <a:r>
              <a:rPr lang="en-US" dirty="0"/>
              <a:t> </a:t>
            </a:r>
            <a:r>
              <a:rPr lang="en-US" dirty="0" err="1"/>
              <a:t>dekat</a:t>
            </a:r>
            <a:r>
              <a:rPr lang="en-US" dirty="0"/>
              <a:t> </a:t>
            </a:r>
            <a:r>
              <a:rPr lang="en-US" dirty="0" err="1"/>
              <a:t>dengan</a:t>
            </a:r>
            <a:r>
              <a:rPr lang="en-US" dirty="0"/>
              <a:t> </a:t>
            </a:r>
            <a:r>
              <a:rPr lang="en-US" dirty="0" err="1"/>
              <a:t>fasilitas</a:t>
            </a:r>
            <a:r>
              <a:rPr lang="en-US" dirty="0"/>
              <a:t> lain </a:t>
            </a:r>
            <a:r>
              <a:rPr lang="en-US" dirty="0" err="1"/>
              <a:t>seperti</a:t>
            </a:r>
            <a:r>
              <a:rPr lang="en-US" dirty="0"/>
              <a:t> </a:t>
            </a:r>
            <a:r>
              <a:rPr lang="en-US" dirty="0" err="1"/>
              <a:t>sekolah</a:t>
            </a:r>
            <a:r>
              <a:rPr lang="en-US" dirty="0"/>
              <a:t>, </a:t>
            </a:r>
            <a:r>
              <a:rPr lang="en-US" dirty="0" err="1"/>
              <a:t>pemukiman</a:t>
            </a:r>
            <a:r>
              <a:rPr lang="en-US" dirty="0"/>
              <a:t>, </a:t>
            </a:r>
            <a:r>
              <a:rPr lang="en-US" dirty="0" err="1"/>
              <a:t>atau</a:t>
            </a:r>
            <a:r>
              <a:rPr lang="en-US" dirty="0"/>
              <a:t> </a:t>
            </a:r>
            <a:r>
              <a:rPr lang="en-US" dirty="0" err="1"/>
              <a:t>sarana</a:t>
            </a:r>
            <a:r>
              <a:rPr lang="en-US" dirty="0"/>
              <a:t> </a:t>
            </a:r>
            <a:r>
              <a:rPr lang="en-US" dirty="0" err="1"/>
              <a:t>transportasi</a:t>
            </a:r>
            <a:r>
              <a:rPr lang="en-US" dirty="0"/>
              <a:t>.</a:t>
            </a:r>
            <a:endParaRPr dirty="0"/>
          </a:p>
        </p:txBody>
      </p:sp>
      <p:pic>
        <p:nvPicPr>
          <p:cNvPr id="132" name="Google Shape;132;p6"/>
          <p:cNvPicPr preferRelativeResize="0"/>
          <p:nvPr/>
        </p:nvPicPr>
        <p:blipFill rotWithShape="1">
          <a:blip r:embed="rId3">
            <a:alphaModFix/>
          </a:blip>
          <a:srcRect/>
          <a:stretch/>
        </p:blipFill>
        <p:spPr>
          <a:xfrm>
            <a:off x="1751527" y="3928058"/>
            <a:ext cx="6954591" cy="27648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fee6bd8e31_0_0"/>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FLOWCHART RANCANGAN PENELITIAN</a:t>
            </a:r>
            <a:endParaRPr/>
          </a:p>
        </p:txBody>
      </p:sp>
      <p:sp>
        <p:nvSpPr>
          <p:cNvPr id="124" name="Google Shape;124;g2fee6bd8e31_0_0"/>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spcBef>
                <a:spcPts val="1200"/>
              </a:spcBef>
              <a:spcAft>
                <a:spcPts val="200"/>
              </a:spcAft>
              <a:buNone/>
            </a:pPr>
            <a:endParaRPr/>
          </a:p>
        </p:txBody>
      </p:sp>
      <p:pic>
        <p:nvPicPr>
          <p:cNvPr id="125" name="Google Shape;125;g2fee6bd8e31_0_0"/>
          <p:cNvPicPr preferRelativeResize="0"/>
          <p:nvPr/>
        </p:nvPicPr>
        <p:blipFill>
          <a:blip r:embed="rId3">
            <a:alphaModFix/>
          </a:blip>
          <a:stretch>
            <a:fillRect/>
          </a:stretch>
        </p:blipFill>
        <p:spPr>
          <a:xfrm>
            <a:off x="3248525" y="2286000"/>
            <a:ext cx="4662250" cy="450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PENELITIAN SEBELUMNYA </a:t>
            </a:r>
            <a:endParaRPr/>
          </a:p>
        </p:txBody>
      </p:sp>
      <p:graphicFrame>
        <p:nvGraphicFramePr>
          <p:cNvPr id="144" name="Google Shape;144;p8"/>
          <p:cNvGraphicFramePr/>
          <p:nvPr>
            <p:extLst>
              <p:ext uri="{D42A27DB-BD31-4B8C-83A1-F6EECF244321}">
                <p14:modId xmlns:p14="http://schemas.microsoft.com/office/powerpoint/2010/main" val="3949036596"/>
              </p:ext>
            </p:extLst>
          </p:nvPr>
        </p:nvGraphicFramePr>
        <p:xfrm>
          <a:off x="846138" y="1854200"/>
          <a:ext cx="9720225" cy="4856530"/>
        </p:xfrm>
        <a:graphic>
          <a:graphicData uri="http://schemas.openxmlformats.org/drawingml/2006/table">
            <a:tbl>
              <a:tblPr firstRow="1" bandRow="1">
                <a:noFill/>
                <a:tableStyleId>{F3ADF55B-1281-488A-9633-D4760E078BBA}</a:tableStyleId>
              </a:tblPr>
              <a:tblGrid>
                <a:gridCol w="3240075">
                  <a:extLst>
                    <a:ext uri="{9D8B030D-6E8A-4147-A177-3AD203B41FA5}">
                      <a16:colId xmlns:a16="http://schemas.microsoft.com/office/drawing/2014/main" val="20000"/>
                    </a:ext>
                  </a:extLst>
                </a:gridCol>
                <a:gridCol w="3240075">
                  <a:extLst>
                    <a:ext uri="{9D8B030D-6E8A-4147-A177-3AD203B41FA5}">
                      <a16:colId xmlns:a16="http://schemas.microsoft.com/office/drawing/2014/main" val="20001"/>
                    </a:ext>
                  </a:extLst>
                </a:gridCol>
                <a:gridCol w="32400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u="none" strike="noStrike" cap="none"/>
                        <a:t>Author</a:t>
                      </a:r>
                      <a:endParaRPr sz="1800"/>
                    </a:p>
                  </a:txBody>
                  <a:tcPr marL="84525" marR="84525" marT="45725" marB="45725"/>
                </a:tc>
                <a:tc>
                  <a:txBody>
                    <a:bodyPr/>
                    <a:lstStyle/>
                    <a:p>
                      <a:pPr marL="0" marR="0" lvl="0" indent="0" algn="l" rtl="0">
                        <a:spcBef>
                          <a:spcPts val="0"/>
                        </a:spcBef>
                        <a:spcAft>
                          <a:spcPts val="0"/>
                        </a:spcAft>
                        <a:buNone/>
                      </a:pPr>
                      <a:r>
                        <a:rPr lang="en-US" sz="1800"/>
                        <a:t>Judul</a:t>
                      </a:r>
                      <a:endParaRPr sz="1800"/>
                    </a:p>
                  </a:txBody>
                  <a:tcPr marL="84525" marR="84525" marT="45725" marB="45725"/>
                </a:tc>
                <a:tc>
                  <a:txBody>
                    <a:bodyPr/>
                    <a:lstStyle/>
                    <a:p>
                      <a:pPr marL="0" marR="0" lvl="0" indent="0" algn="l" rtl="0">
                        <a:spcBef>
                          <a:spcPts val="0"/>
                        </a:spcBef>
                        <a:spcAft>
                          <a:spcPts val="0"/>
                        </a:spcAft>
                        <a:buNone/>
                      </a:pPr>
                      <a:r>
                        <a:rPr lang="en-US" sz="1800"/>
                        <a:t>Tahun</a:t>
                      </a:r>
                      <a:endParaRPr sz="1800"/>
                    </a:p>
                  </a:txBody>
                  <a:tcPr marL="84525" marR="84525"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i="0" u="none" strike="noStrike">
                          <a:solidFill>
                            <a:schemeClr val="dk1"/>
                          </a:solidFill>
                          <a:latin typeface="Twentieth Century"/>
                          <a:ea typeface="Twentieth Century"/>
                          <a:cs typeface="Twentieth Century"/>
                          <a:sym typeface="Twentieth Century"/>
                        </a:rPr>
                        <a:t>Anjar Dimara Sakti 1,2,3,* , Muhammad Ario Eko Rahadianto 2,3,</a:t>
                      </a:r>
                      <a:endParaRPr sz="1800" b="1"/>
                    </a:p>
                  </a:txBody>
                  <a:tcPr marL="84525" marR="84525"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Twentieth Century"/>
                          <a:ea typeface="Twentieth Century"/>
                          <a:cs typeface="Twentieth Century"/>
                          <a:sym typeface="Twentieth Century"/>
                        </a:rPr>
                        <a:t>School Location Analysis by Integrating the Accessibility,</a:t>
                      </a:r>
                      <a:endParaRPr dirty="0"/>
                    </a:p>
                    <a:p>
                      <a:pPr marL="0" marR="0" lvl="0" indent="0" algn="l" rtl="0">
                        <a:spcBef>
                          <a:spcPts val="0"/>
                        </a:spcBef>
                        <a:spcAft>
                          <a:spcPts val="0"/>
                        </a:spcAft>
                        <a:buNone/>
                      </a:pPr>
                      <a:r>
                        <a:rPr lang="en-US" sz="1800" b="1" i="0" u="none" strike="noStrike" dirty="0">
                          <a:solidFill>
                            <a:schemeClr val="dk1"/>
                          </a:solidFill>
                          <a:latin typeface="Twentieth Century"/>
                          <a:ea typeface="Twentieth Century"/>
                          <a:cs typeface="Twentieth Century"/>
                          <a:sym typeface="Twentieth Century"/>
                        </a:rPr>
                        <a:t>Natural and Biological Hazards to Support Equal Access</a:t>
                      </a:r>
                      <a:endParaRPr dirty="0"/>
                    </a:p>
                    <a:p>
                      <a:pPr marL="0" marR="0" lvl="0" indent="0" algn="l" rtl="0">
                        <a:spcBef>
                          <a:spcPts val="0"/>
                        </a:spcBef>
                        <a:spcAft>
                          <a:spcPts val="0"/>
                        </a:spcAft>
                        <a:buNone/>
                      </a:pPr>
                      <a:r>
                        <a:rPr lang="en-US" sz="1800" b="1" i="0" u="none" strike="noStrike" dirty="0">
                          <a:solidFill>
                            <a:schemeClr val="dk1"/>
                          </a:solidFill>
                          <a:latin typeface="Twentieth Century"/>
                          <a:ea typeface="Twentieth Century"/>
                          <a:cs typeface="Twentieth Century"/>
                          <a:sym typeface="Twentieth Century"/>
                        </a:rPr>
                        <a:t>to Education</a:t>
                      </a:r>
                      <a:endParaRPr sz="1800" dirty="0"/>
                    </a:p>
                  </a:txBody>
                  <a:tcPr marL="84525" marR="84525" marT="45725" marB="45725"/>
                </a:tc>
                <a:tc>
                  <a:txBody>
                    <a:bodyPr/>
                    <a:lstStyle/>
                    <a:p>
                      <a:pPr marL="0" marR="0" lvl="0" indent="0" algn="l" rtl="0">
                        <a:spcBef>
                          <a:spcPts val="0"/>
                        </a:spcBef>
                        <a:spcAft>
                          <a:spcPts val="0"/>
                        </a:spcAft>
                        <a:buNone/>
                      </a:pPr>
                      <a:r>
                        <a:rPr lang="en-US" sz="1800"/>
                        <a:t>2022</a:t>
                      </a:r>
                      <a:endParaRPr sz="1800"/>
                    </a:p>
                  </a:txBody>
                  <a:tcPr marL="84525" marR="84525"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0" i="0" u="none" strike="noStrike">
                          <a:solidFill>
                            <a:schemeClr val="dk1"/>
                          </a:solidFill>
                          <a:latin typeface="Twentieth Century"/>
                          <a:ea typeface="Twentieth Century"/>
                          <a:cs typeface="Twentieth Century"/>
                          <a:sym typeface="Twentieth Century"/>
                        </a:rPr>
                        <a:t>Güneş Erdoğana,*, Neophytos Stylianoua,b, Christos Vasilakisa</a:t>
                      </a:r>
                      <a:endParaRPr sz="1800" b="1"/>
                    </a:p>
                  </a:txBody>
                  <a:tcPr marL="84525" marR="84525" marT="45725" marB="45725"/>
                </a:tc>
                <a:tc>
                  <a:txBody>
                    <a:bodyPr/>
                    <a:lstStyle/>
                    <a:p>
                      <a:pPr marL="0" marR="0" lvl="0" indent="0" algn="l" rtl="0">
                        <a:spcBef>
                          <a:spcPts val="0"/>
                        </a:spcBef>
                        <a:spcAft>
                          <a:spcPts val="0"/>
                        </a:spcAft>
                        <a:buNone/>
                      </a:pPr>
                      <a:r>
                        <a:rPr lang="en-US" sz="1800" b="0" i="0" u="none" strike="noStrike">
                          <a:solidFill>
                            <a:schemeClr val="dk1"/>
                          </a:solidFill>
                          <a:latin typeface="Twentieth Century"/>
                          <a:ea typeface="Twentieth Century"/>
                          <a:cs typeface="Twentieth Century"/>
                          <a:sym typeface="Twentieth Century"/>
                        </a:rPr>
                        <a:t>An open source decision support system for facility location analysis</a:t>
                      </a:r>
                      <a:endParaRPr sz="1800"/>
                    </a:p>
                  </a:txBody>
                  <a:tcPr marL="84525" marR="84525" marT="45725" marB="45725"/>
                </a:tc>
                <a:tc>
                  <a:txBody>
                    <a:bodyPr/>
                    <a:lstStyle/>
                    <a:p>
                      <a:pPr marL="0" marR="0" lvl="0" indent="0" algn="l" rtl="0">
                        <a:spcBef>
                          <a:spcPts val="0"/>
                        </a:spcBef>
                        <a:spcAft>
                          <a:spcPts val="0"/>
                        </a:spcAft>
                        <a:buNone/>
                      </a:pPr>
                      <a:r>
                        <a:rPr lang="en-US" sz="1800"/>
                        <a:t>2019</a:t>
                      </a:r>
                      <a:endParaRPr sz="1800"/>
                    </a:p>
                  </a:txBody>
                  <a:tcPr marL="84525" marR="84525"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b="1" i="0" u="none" strike="noStrike">
                          <a:solidFill>
                            <a:schemeClr val="dk1"/>
                          </a:solidFill>
                          <a:latin typeface="Twentieth Century"/>
                          <a:ea typeface="Twentieth Century"/>
                          <a:cs typeface="Twentieth Century"/>
                          <a:sym typeface="Twentieth Century"/>
                        </a:rPr>
                        <a:t>Wenhao Zhu 1, Jiabin Sun 1, Chaobin Yang 1,2,3,* , Min Liu 2, Xinliang Xu 4 and Caoxiang Ji 5</a:t>
                      </a:r>
                      <a:endParaRPr sz="1800" b="1"/>
                    </a:p>
                  </a:txBody>
                  <a:tcPr marL="84525" marR="84525" marT="45725" marB="45725"/>
                </a:tc>
                <a:tc>
                  <a:txBody>
                    <a:bodyPr/>
                    <a:lstStyle/>
                    <a:p>
                      <a:pPr marL="0" marR="0" lvl="0" indent="0" algn="l" rtl="0">
                        <a:spcBef>
                          <a:spcPts val="0"/>
                        </a:spcBef>
                        <a:spcAft>
                          <a:spcPts val="0"/>
                        </a:spcAft>
                        <a:buNone/>
                      </a:pPr>
                      <a:r>
                        <a:rPr lang="en-US" sz="1800" b="1" i="0" u="none" strike="noStrike">
                          <a:solidFill>
                            <a:schemeClr val="dk1"/>
                          </a:solidFill>
                          <a:latin typeface="Twentieth Century"/>
                          <a:ea typeface="Twentieth Century"/>
                          <a:cs typeface="Twentieth Century"/>
                          <a:sym typeface="Twentieth Century"/>
                        </a:rPr>
                        <a:t>How to Measure the Urban Park Cooling Island? A Perspective</a:t>
                      </a:r>
                      <a:endParaRPr/>
                    </a:p>
                    <a:p>
                      <a:pPr marL="0" marR="0" lvl="0" indent="0" algn="l" rtl="0">
                        <a:spcBef>
                          <a:spcPts val="0"/>
                        </a:spcBef>
                        <a:spcAft>
                          <a:spcPts val="0"/>
                        </a:spcAft>
                        <a:buNone/>
                      </a:pPr>
                      <a:r>
                        <a:rPr lang="en-US" sz="1800" b="1" i="0" u="none" strike="noStrike">
                          <a:solidFill>
                            <a:schemeClr val="dk1"/>
                          </a:solidFill>
                          <a:latin typeface="Twentieth Century"/>
                          <a:ea typeface="Twentieth Century"/>
                          <a:cs typeface="Twentieth Century"/>
                          <a:sym typeface="Twentieth Century"/>
                        </a:rPr>
                        <a:t>of Absolute and Relative Indicators Using Remote Sensing and</a:t>
                      </a:r>
                      <a:endParaRPr/>
                    </a:p>
                    <a:p>
                      <a:pPr marL="0" marR="0" lvl="0" indent="0" algn="l" rtl="0">
                        <a:spcBef>
                          <a:spcPts val="0"/>
                        </a:spcBef>
                        <a:spcAft>
                          <a:spcPts val="0"/>
                        </a:spcAft>
                        <a:buNone/>
                      </a:pPr>
                      <a:r>
                        <a:rPr lang="en-US" sz="1800" b="1" i="0" u="none" strike="noStrike">
                          <a:solidFill>
                            <a:schemeClr val="dk1"/>
                          </a:solidFill>
                          <a:latin typeface="Twentieth Century"/>
                          <a:ea typeface="Twentieth Century"/>
                          <a:cs typeface="Twentieth Century"/>
                          <a:sym typeface="Twentieth Century"/>
                        </a:rPr>
                        <a:t>Buffer Analysis</a:t>
                      </a:r>
                      <a:endParaRPr sz="1800"/>
                    </a:p>
                  </a:txBody>
                  <a:tcPr marL="84525" marR="84525" marT="45725" marB="45725"/>
                </a:tc>
                <a:tc>
                  <a:txBody>
                    <a:bodyPr/>
                    <a:lstStyle/>
                    <a:p>
                      <a:pPr marL="0" marR="0" lvl="0" indent="0" algn="l" rtl="0">
                        <a:spcBef>
                          <a:spcPts val="0"/>
                        </a:spcBef>
                        <a:spcAft>
                          <a:spcPts val="0"/>
                        </a:spcAft>
                        <a:buNone/>
                      </a:pPr>
                      <a:r>
                        <a:rPr lang="en-US" sz="1800"/>
                        <a:t>2021</a:t>
                      </a:r>
                      <a:endParaRPr sz="1800"/>
                    </a:p>
                  </a:txBody>
                  <a:tcPr marL="84525" marR="84525"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b="1"/>
                    </a:p>
                  </a:txBody>
                  <a:tcPr marL="84525" marR="84525" marT="45725" marB="45725"/>
                </a:tc>
                <a:tc>
                  <a:txBody>
                    <a:bodyPr/>
                    <a:lstStyle/>
                    <a:p>
                      <a:pPr marL="0" marR="0" lvl="0" indent="0" algn="l" rtl="0">
                        <a:spcBef>
                          <a:spcPts val="0"/>
                        </a:spcBef>
                        <a:spcAft>
                          <a:spcPts val="0"/>
                        </a:spcAft>
                        <a:buNone/>
                      </a:pPr>
                      <a:endParaRPr sz="1800"/>
                    </a:p>
                  </a:txBody>
                  <a:tcPr marL="84525" marR="84525" marT="45725" marB="45725"/>
                </a:tc>
                <a:tc>
                  <a:txBody>
                    <a:bodyPr/>
                    <a:lstStyle/>
                    <a:p>
                      <a:pPr marL="0" marR="0" lvl="0" indent="0" algn="l" rtl="0">
                        <a:spcBef>
                          <a:spcPts val="0"/>
                        </a:spcBef>
                        <a:spcAft>
                          <a:spcPts val="0"/>
                        </a:spcAft>
                        <a:buNone/>
                      </a:pPr>
                      <a:endParaRPr sz="1800" dirty="0"/>
                    </a:p>
                  </a:txBody>
                  <a:tcPr marL="84525" marR="84525"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fee6bd8e31_0_7"/>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50" name="Google Shape;150;g2fee6bd8e31_0_7"/>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spcBef>
                <a:spcPts val="1200"/>
              </a:spcBef>
              <a:spcAft>
                <a:spcPts val="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LATAR BELAKANG</a:t>
            </a:r>
            <a:endParaRPr/>
          </a:p>
        </p:txBody>
      </p:sp>
      <p:sp>
        <p:nvSpPr>
          <p:cNvPr id="100" name="Google Shape;100;p2"/>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Bahasa </a:t>
            </a:r>
            <a:r>
              <a:rPr lang="en-US" dirty="0" err="1"/>
              <a:t>Inggris</a:t>
            </a:r>
            <a:r>
              <a:rPr lang="en-US" dirty="0"/>
              <a:t> </a:t>
            </a:r>
            <a:r>
              <a:rPr lang="en-US" dirty="0" err="1"/>
              <a:t>menjadi</a:t>
            </a:r>
            <a:r>
              <a:rPr lang="en-US" dirty="0"/>
              <a:t> </a:t>
            </a:r>
            <a:r>
              <a:rPr lang="en-US" dirty="0" err="1"/>
              <a:t>keterampilan</a:t>
            </a:r>
            <a:r>
              <a:rPr lang="en-US" dirty="0"/>
              <a:t> yang sangat </a:t>
            </a:r>
            <a:r>
              <a:rPr lang="en-US" dirty="0" err="1"/>
              <a:t>dibutuhkan</a:t>
            </a:r>
            <a:r>
              <a:rPr lang="en-US" dirty="0"/>
              <a:t> di era </a:t>
            </a:r>
            <a:r>
              <a:rPr lang="en-US" dirty="0" err="1"/>
              <a:t>globalisasi</a:t>
            </a:r>
            <a:r>
              <a:rPr lang="en-US" dirty="0"/>
              <a:t>. Banyak orang </a:t>
            </a:r>
            <a:r>
              <a:rPr lang="en-US" dirty="0" err="1"/>
              <a:t>tua</a:t>
            </a:r>
            <a:r>
              <a:rPr lang="en-US" dirty="0"/>
              <a:t> dan </a:t>
            </a:r>
            <a:r>
              <a:rPr lang="en-US" dirty="0" err="1"/>
              <a:t>pelajar</a:t>
            </a:r>
            <a:r>
              <a:rPr lang="en-US" dirty="0"/>
              <a:t> </a:t>
            </a:r>
            <a:r>
              <a:rPr lang="en-US" dirty="0" err="1"/>
              <a:t>menyadari</a:t>
            </a:r>
            <a:r>
              <a:rPr lang="en-US" dirty="0"/>
              <a:t> </a:t>
            </a:r>
            <a:r>
              <a:rPr lang="en-US" dirty="0" err="1"/>
              <a:t>pentingnya</a:t>
            </a:r>
            <a:r>
              <a:rPr lang="en-US" dirty="0"/>
              <a:t> </a:t>
            </a:r>
            <a:r>
              <a:rPr lang="en-US" dirty="0" err="1"/>
              <a:t>memiliki</a:t>
            </a:r>
            <a:r>
              <a:rPr lang="en-US" dirty="0"/>
              <a:t> </a:t>
            </a:r>
            <a:r>
              <a:rPr lang="en-US" dirty="0" err="1"/>
              <a:t>kemampuan</a:t>
            </a:r>
            <a:r>
              <a:rPr lang="en-US" dirty="0"/>
              <a:t> Bahasa </a:t>
            </a:r>
            <a:r>
              <a:rPr lang="en-US" dirty="0" err="1"/>
              <a:t>Inggris</a:t>
            </a:r>
            <a:r>
              <a:rPr lang="en-US" dirty="0"/>
              <a:t> yang </a:t>
            </a:r>
            <a:r>
              <a:rPr lang="en-US" dirty="0" err="1"/>
              <a:t>baik</a:t>
            </a:r>
            <a:r>
              <a:rPr lang="en-US" dirty="0"/>
              <a:t> </a:t>
            </a:r>
            <a:r>
              <a:rPr lang="en-US" dirty="0" err="1"/>
              <a:t>untuk</a:t>
            </a:r>
            <a:r>
              <a:rPr lang="en-US" dirty="0"/>
              <a:t> </a:t>
            </a:r>
            <a:r>
              <a:rPr lang="en-US" dirty="0" err="1"/>
              <a:t>meningkatkan</a:t>
            </a:r>
            <a:r>
              <a:rPr lang="en-US" dirty="0"/>
              <a:t> </a:t>
            </a:r>
            <a:r>
              <a:rPr lang="en-US" dirty="0" err="1"/>
              <a:t>peluang</a:t>
            </a:r>
            <a:r>
              <a:rPr lang="en-US" dirty="0"/>
              <a:t> </a:t>
            </a:r>
            <a:r>
              <a:rPr lang="en-US" dirty="0" err="1"/>
              <a:t>pendidikan</a:t>
            </a:r>
            <a:r>
              <a:rPr lang="en-US" dirty="0"/>
              <a:t> dan </a:t>
            </a:r>
            <a:r>
              <a:rPr lang="en-US" dirty="0" err="1"/>
              <a:t>karier</a:t>
            </a:r>
            <a:r>
              <a:rPr lang="en-US" dirty="0"/>
              <a:t> di masa </a:t>
            </a:r>
            <a:r>
              <a:rPr lang="en-US" dirty="0" err="1"/>
              <a:t>depan</a:t>
            </a:r>
            <a:r>
              <a:rPr lang="en-US" dirty="0"/>
              <a:t>. Oleh </a:t>
            </a:r>
            <a:r>
              <a:rPr lang="en-US" dirty="0" err="1"/>
              <a:t>karena</a:t>
            </a:r>
            <a:r>
              <a:rPr lang="en-US" dirty="0"/>
              <a:t> </a:t>
            </a:r>
            <a:r>
              <a:rPr lang="en-US" dirty="0" err="1"/>
              <a:t>itu</a:t>
            </a:r>
            <a:r>
              <a:rPr lang="en-US" dirty="0"/>
              <a:t>, </a:t>
            </a:r>
            <a:r>
              <a:rPr lang="en-US" dirty="0" err="1"/>
              <a:t>lembaga</a:t>
            </a:r>
            <a:r>
              <a:rPr lang="en-US" dirty="0"/>
              <a:t> </a:t>
            </a:r>
            <a:r>
              <a:rPr lang="en-US" dirty="0" err="1"/>
              <a:t>kursus</a:t>
            </a:r>
            <a:r>
              <a:rPr lang="en-US" dirty="0"/>
              <a:t> Bahasa </a:t>
            </a:r>
            <a:r>
              <a:rPr lang="en-US" dirty="0" err="1"/>
              <a:t>Inggris</a:t>
            </a:r>
            <a:r>
              <a:rPr lang="en-US" dirty="0"/>
              <a:t> </a:t>
            </a:r>
            <a:r>
              <a:rPr lang="en-US" dirty="0" err="1"/>
              <a:t>semakin</a:t>
            </a:r>
            <a:r>
              <a:rPr lang="en-US" dirty="0"/>
              <a:t> </a:t>
            </a:r>
            <a:r>
              <a:rPr lang="en-US" dirty="0" err="1"/>
              <a:t>dibutuhkan</a:t>
            </a:r>
            <a:r>
              <a:rPr lang="en-US" dirty="0"/>
              <a:t> di </a:t>
            </a:r>
            <a:r>
              <a:rPr lang="en-US" dirty="0" err="1"/>
              <a:t>berbagai</a:t>
            </a:r>
            <a:r>
              <a:rPr lang="en-US" dirty="0"/>
              <a:t> wilayah, </a:t>
            </a:r>
            <a:r>
              <a:rPr lang="en-US" dirty="0" err="1"/>
              <a:t>termasuk</a:t>
            </a:r>
            <a:r>
              <a:rPr lang="en-US" dirty="0"/>
              <a:t> di </a:t>
            </a:r>
            <a:r>
              <a:rPr lang="en-US" dirty="0" err="1"/>
              <a:t>daerah-daerah</a:t>
            </a:r>
            <a:r>
              <a:rPr lang="en-US" dirty="0"/>
              <a:t> yang </a:t>
            </a:r>
            <a:r>
              <a:rPr lang="en-US" dirty="0" err="1"/>
              <a:t>sebelumnya</a:t>
            </a:r>
            <a:r>
              <a:rPr lang="en-US" dirty="0"/>
              <a:t> </a:t>
            </a:r>
            <a:r>
              <a:rPr lang="en-US" dirty="0" err="1"/>
              <a:t>kurang</a:t>
            </a:r>
            <a:r>
              <a:rPr lang="en-US" dirty="0"/>
              <a:t> </a:t>
            </a:r>
            <a:r>
              <a:rPr lang="en-US" dirty="0" err="1"/>
              <a:t>terlayani</a:t>
            </a:r>
            <a:r>
              <a:rPr lang="en-US" dirty="0"/>
              <a:t>.</a:t>
            </a: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US" dirty="0" err="1"/>
              <a:t>menentukan</a:t>
            </a:r>
            <a:r>
              <a:rPr lang="en-US" dirty="0"/>
              <a:t> </a:t>
            </a:r>
            <a:r>
              <a:rPr lang="en-US" dirty="0" err="1"/>
              <a:t>lokasi</a:t>
            </a:r>
            <a:r>
              <a:rPr lang="en-US" dirty="0"/>
              <a:t> sangat </a:t>
            </a:r>
            <a:r>
              <a:rPr lang="en-US" dirty="0" err="1"/>
              <a:t>penting</a:t>
            </a:r>
            <a:r>
              <a:rPr lang="en-US" dirty="0"/>
              <a:t> </a:t>
            </a:r>
            <a:r>
              <a:rPr lang="en-US" dirty="0" err="1"/>
              <a:t>untuk</a:t>
            </a:r>
            <a:r>
              <a:rPr lang="en-US" dirty="0"/>
              <a:t> </a:t>
            </a:r>
            <a:r>
              <a:rPr lang="en-US" dirty="0" err="1"/>
              <a:t>meminimalisir</a:t>
            </a:r>
            <a:r>
              <a:rPr lang="en-US" dirty="0"/>
              <a:t> </a:t>
            </a:r>
            <a:r>
              <a:rPr lang="en-US" dirty="0" err="1"/>
              <a:t>kerugian</a:t>
            </a:r>
            <a:r>
              <a:rPr lang="en-US" dirty="0"/>
              <a:t> dan </a:t>
            </a:r>
            <a:r>
              <a:rPr lang="en-US" dirty="0" err="1"/>
              <a:t>ketepatan</a:t>
            </a:r>
            <a:r>
              <a:rPr lang="en-US" dirty="0"/>
              <a:t> </a:t>
            </a:r>
            <a:r>
              <a:rPr lang="en-US" dirty="0" err="1"/>
              <a:t>dalam</a:t>
            </a:r>
            <a:r>
              <a:rPr lang="en-US" dirty="0"/>
              <a:t> </a:t>
            </a:r>
            <a:r>
              <a:rPr lang="en-US" dirty="0" err="1"/>
              <a:t>manajerial</a:t>
            </a:r>
            <a:endParaRPr dirty="0"/>
          </a:p>
          <a:p>
            <a:pPr marL="0" lvl="0" indent="0" algn="l" rtl="0">
              <a:lnSpc>
                <a:spcPct val="90000"/>
              </a:lnSpc>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0DF7-0D02-F065-7A99-7960FF8D09BC}"/>
              </a:ext>
            </a:extLst>
          </p:cNvPr>
          <p:cNvSpPr>
            <a:spLocks noGrp="1"/>
          </p:cNvSpPr>
          <p:nvPr>
            <p:ph type="title"/>
          </p:nvPr>
        </p:nvSpPr>
        <p:spPr>
          <a:xfrm>
            <a:off x="1024127" y="93656"/>
            <a:ext cx="9720072" cy="1499616"/>
          </a:xfrm>
        </p:spPr>
        <p:txBody>
          <a:bodyPr/>
          <a:lstStyle/>
          <a:p>
            <a:r>
              <a:rPr lang="en-US" dirty="0" err="1"/>
              <a:t>Kab</a:t>
            </a:r>
            <a:r>
              <a:rPr lang="en-US" dirty="0"/>
              <a:t>. </a:t>
            </a:r>
            <a:r>
              <a:rPr lang="en-US" dirty="0" err="1"/>
              <a:t>Lamongan</a:t>
            </a:r>
            <a:r>
              <a:rPr lang="en-US" dirty="0"/>
              <a:t> </a:t>
            </a:r>
          </a:p>
        </p:txBody>
      </p:sp>
      <p:sp>
        <p:nvSpPr>
          <p:cNvPr id="3" name="Text Placeholder 2">
            <a:extLst>
              <a:ext uri="{FF2B5EF4-FFF2-40B4-BE49-F238E27FC236}">
                <a16:creationId xmlns:a16="http://schemas.microsoft.com/office/drawing/2014/main" id="{DF6E23A8-7550-FA62-0B72-61EB1A6C1FF2}"/>
              </a:ext>
            </a:extLst>
          </p:cNvPr>
          <p:cNvSpPr>
            <a:spLocks noGrp="1"/>
          </p:cNvSpPr>
          <p:nvPr>
            <p:ph type="body" idx="1"/>
          </p:nvPr>
        </p:nvSpPr>
        <p:spPr>
          <a:xfrm>
            <a:off x="774745" y="1173175"/>
            <a:ext cx="9720073" cy="4023360"/>
          </a:xfrm>
        </p:spPr>
        <p:txBody>
          <a:bodyPr/>
          <a:lstStyle/>
          <a:p>
            <a:r>
              <a:rPr lang="en-US" sz="1800" b="0" i="0" u="none" strike="noStrike" dirty="0" err="1">
                <a:solidFill>
                  <a:srgbClr val="000000"/>
                </a:solidFill>
                <a:effectLst/>
                <a:latin typeface="Calibri" panose="020F0502020204030204" pitchFamily="34" charset="0"/>
              </a:rPr>
              <a:t>Penelitian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ini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berfokus</a:t>
            </a:r>
            <a:r>
              <a:rPr lang="en-US" sz="1800" b="0" i="0" u="none" strike="noStrike" dirty="0">
                <a:solidFill>
                  <a:srgbClr val="000000"/>
                </a:solidFill>
                <a:effectLst/>
                <a:latin typeface="Calibri" panose="020F0502020204030204" pitchFamily="34" charset="0"/>
              </a:rPr>
              <a:t> pada </a:t>
            </a:r>
            <a:r>
              <a:rPr lang="en-US" sz="1800" b="0" i="0" u="none" strike="noStrike" dirty="0" err="1">
                <a:solidFill>
                  <a:srgbClr val="000000"/>
                </a:solidFill>
                <a:effectLst/>
                <a:latin typeface="Calibri" panose="020F0502020204030204" pitchFamily="34" charset="0"/>
              </a:rPr>
              <a:t>studi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kasus</a:t>
            </a:r>
            <a:r>
              <a:rPr lang="en-US" sz="1800" b="0" i="0" u="none" strike="noStrike" dirty="0">
                <a:solidFill>
                  <a:srgbClr val="000000"/>
                </a:solidFill>
                <a:effectLst/>
                <a:latin typeface="Calibri" panose="020F0502020204030204" pitchFamily="34" charset="0"/>
              </a:rPr>
              <a:t> di </a:t>
            </a:r>
            <a:r>
              <a:rPr lang="en-US" sz="1800" b="0" i="0" u="none" strike="noStrike" dirty="0" err="1">
                <a:solidFill>
                  <a:srgbClr val="000000"/>
                </a:solidFill>
                <a:effectLst/>
                <a:latin typeface="Calibri" panose="020F0502020204030204" pitchFamily="34" charset="0"/>
              </a:rPr>
              <a:t>Kabupaten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Lamongan</a:t>
            </a:r>
            <a:r>
              <a:rPr lang="en-US" sz="1800" b="0" i="0" u="none" strike="noStrike" dirty="0">
                <a:solidFill>
                  <a:srgbClr val="000000"/>
                </a:solidFill>
                <a:effectLst/>
                <a:latin typeface="Calibri" panose="020F0502020204030204" pitchFamily="34" charset="0"/>
              </a:rPr>
              <a:t>, yang </a:t>
            </a:r>
            <a:r>
              <a:rPr lang="en-US" sz="1800" b="0" i="0" u="none" strike="noStrike" dirty="0" err="1">
                <a:solidFill>
                  <a:srgbClr val="000000"/>
                </a:solidFill>
                <a:effectLst/>
                <a:latin typeface="Calibri" panose="020F0502020204030204" pitchFamily="34" charset="0"/>
              </a:rPr>
              <a:t>merupakan</a:t>
            </a:r>
            <a:r>
              <a:rPr lang="en-US" sz="1800" b="0" i="0" u="none" strike="noStrike" dirty="0">
                <a:solidFill>
                  <a:srgbClr val="000000"/>
                </a:solidFill>
                <a:effectLst/>
                <a:latin typeface="Calibri" panose="020F0502020204030204" pitchFamily="34" charset="0"/>
              </a:rPr>
              <a:t> salah </a:t>
            </a:r>
            <a:r>
              <a:rPr lang="en-US" sz="1800" b="0" i="0" u="none" strike="noStrike" dirty="0" err="1">
                <a:solidFill>
                  <a:srgbClr val="000000"/>
                </a:solidFill>
                <a:effectLst/>
                <a:latin typeface="Calibri" panose="020F0502020204030204" pitchFamily="34" charset="0"/>
              </a:rPr>
              <a:t>satu</a:t>
            </a:r>
            <a:r>
              <a:rPr lang="en-US" sz="1800" b="0" i="0" u="none" strike="noStrike" dirty="0">
                <a:solidFill>
                  <a:srgbClr val="000000"/>
                </a:solidFill>
                <a:effectLst/>
                <a:latin typeface="Calibri" panose="020F0502020204030204" pitchFamily="34" charset="0"/>
              </a:rPr>
              <a:t> wilayah </a:t>
            </a:r>
            <a:r>
              <a:rPr lang="en-US" sz="1800" b="0" i="0" u="none" strike="noStrike" dirty="0" err="1">
                <a:solidFill>
                  <a:srgbClr val="000000"/>
                </a:solidFill>
                <a:effectLst/>
                <a:latin typeface="Calibri" panose="020F0502020204030204" pitchFamily="34" charset="0"/>
              </a:rPr>
              <a:t>dengan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pertumbuhan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kebutuhan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akan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layanan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bimbel</a:t>
            </a:r>
            <a:r>
              <a:rPr lang="en-US" sz="1800" b="0" i="0" u="none" strike="noStrike" dirty="0">
                <a:solidFill>
                  <a:srgbClr val="000000"/>
                </a:solidFill>
                <a:effectLst/>
                <a:latin typeface="Calibri" panose="020F0502020204030204" pitchFamily="34" charset="0"/>
              </a:rPr>
              <a:t> yang </a:t>
            </a:r>
            <a:r>
              <a:rPr lang="en-US" sz="1800" b="0" i="0" u="none" strike="noStrike" dirty="0" err="1">
                <a:solidFill>
                  <a:srgbClr val="000000"/>
                </a:solidFill>
                <a:effectLst/>
                <a:latin typeface="Calibri" panose="020F0502020204030204" pitchFamily="34" charset="0"/>
              </a:rPr>
              <a:t>pesat</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Dengan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memadukan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analisis</a:t>
            </a:r>
            <a:r>
              <a:rPr lang="en-US" sz="1800" b="0" i="0" u="none" strike="noStrike" dirty="0">
                <a:solidFill>
                  <a:srgbClr val="000000"/>
                </a:solidFill>
                <a:effectLst/>
                <a:latin typeface="Calibri" panose="020F0502020204030204" pitchFamily="34" charset="0"/>
              </a:rPr>
              <a:t> buffer </a:t>
            </a:r>
            <a:r>
              <a:rPr lang="en-US" sz="1800" b="0" i="0" u="none" strike="noStrike" dirty="0" err="1">
                <a:solidFill>
                  <a:srgbClr val="000000"/>
                </a:solidFill>
                <a:effectLst/>
                <a:latin typeface="Calibri" panose="020F0502020204030204" pitchFamily="34" charset="0"/>
              </a:rPr>
              <a:t>dalam</a:t>
            </a:r>
            <a:r>
              <a:rPr lang="en-US" sz="1800" b="0" i="0" u="none" strike="noStrike" dirty="0">
                <a:solidFill>
                  <a:srgbClr val="000000"/>
                </a:solidFill>
                <a:effectLst/>
                <a:latin typeface="Calibri" panose="020F0502020204030204" pitchFamily="34" charset="0"/>
              </a:rPr>
              <a:t> SIG dan </a:t>
            </a:r>
            <a:r>
              <a:rPr lang="en-US" sz="1800" b="0" i="0" u="none" strike="noStrike" dirty="0" err="1">
                <a:solidFill>
                  <a:srgbClr val="000000"/>
                </a:solidFill>
                <a:effectLst/>
                <a:latin typeface="Calibri" panose="020F0502020204030204" pitchFamily="34" charset="0"/>
              </a:rPr>
              <a:t>metode</a:t>
            </a:r>
            <a:r>
              <a:rPr lang="en-US" sz="1800" b="0" i="0" u="none" strike="noStrike" dirty="0">
                <a:solidFill>
                  <a:srgbClr val="000000"/>
                </a:solidFill>
                <a:effectLst/>
                <a:latin typeface="Calibri" panose="020F0502020204030204" pitchFamily="34" charset="0"/>
              </a:rPr>
              <a:t> Naive Bayes </a:t>
            </a:r>
            <a:r>
              <a:rPr lang="en-US" sz="1800" b="0" i="0" u="none" strike="noStrike" dirty="0" err="1">
                <a:solidFill>
                  <a:srgbClr val="000000"/>
                </a:solidFill>
                <a:effectLst/>
                <a:latin typeface="Calibri" panose="020F0502020204030204" pitchFamily="34" charset="0"/>
              </a:rPr>
              <a:t>dari</a:t>
            </a:r>
            <a:r>
              <a:rPr lang="en-US" sz="1800" b="0" i="0" u="none" strike="noStrike" dirty="0">
                <a:solidFill>
                  <a:srgbClr val="000000"/>
                </a:solidFill>
                <a:effectLst/>
                <a:latin typeface="Calibri" panose="020F0502020204030204" pitchFamily="34" charset="0"/>
              </a:rPr>
              <a:t> machine learning, </a:t>
            </a:r>
            <a:r>
              <a:rPr lang="en-US" sz="1800" b="0" i="0" u="none" strike="noStrike" dirty="0" err="1">
                <a:solidFill>
                  <a:srgbClr val="000000"/>
                </a:solidFill>
                <a:effectLst/>
                <a:latin typeface="Calibri" panose="020F0502020204030204" pitchFamily="34" charset="0"/>
              </a:rPr>
              <a:t>penelitian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ini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bertujuan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untuk</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memberikan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rekomendasi</a:t>
            </a:r>
            <a:r>
              <a:rPr lang="en-US" sz="1800" b="0" i="0" u="none" strike="noStrike" dirty="0">
                <a:solidFill>
                  <a:srgbClr val="000000"/>
                </a:solidFill>
                <a:effectLst/>
                <a:latin typeface="Calibri" panose="020F0502020204030204" pitchFamily="34" charset="0"/>
              </a:rPr>
              <a:t> yang </a:t>
            </a:r>
            <a:r>
              <a:rPr lang="en-US" sz="1800" b="0" i="0" u="none" strike="noStrike" dirty="0" err="1">
                <a:solidFill>
                  <a:srgbClr val="000000"/>
                </a:solidFill>
                <a:effectLst/>
                <a:latin typeface="Calibri" panose="020F0502020204030204" pitchFamily="34" charset="0"/>
              </a:rPr>
              <a:t>lebih</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akurat</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dalam</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pemilihan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lokasi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strategis</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bagi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bimbel</a:t>
            </a:r>
            <a:r>
              <a:rPr lang="en-US" sz="1800" b="0" i="0" u="none" strike="noStrike" dirty="0">
                <a:solidFill>
                  <a:srgbClr val="000000"/>
                </a:solidFill>
                <a:effectLst/>
                <a:latin typeface="Calibri" panose="020F0502020204030204" pitchFamily="34" charset="0"/>
              </a:rPr>
              <a:t>. Solusi yang </a:t>
            </a:r>
            <a:r>
              <a:rPr lang="en-US" sz="1800" b="0" i="0" u="none" strike="noStrike" dirty="0" err="1">
                <a:solidFill>
                  <a:srgbClr val="000000"/>
                </a:solidFill>
                <a:effectLst/>
                <a:latin typeface="Calibri" panose="020F0502020204030204" pitchFamily="34" charset="0"/>
              </a:rPr>
              <a:t>diusulkan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diharapkan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tidak</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hanya</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meningkatkan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efisiensi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dalam</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operasional</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bimbel</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tetapi</a:t>
            </a:r>
            <a:r>
              <a:rPr lang="en-US" sz="1800" b="0" i="0" u="none" strike="noStrike" dirty="0">
                <a:solidFill>
                  <a:srgbClr val="000000"/>
                </a:solidFill>
                <a:effectLst/>
                <a:latin typeface="Calibri" panose="020F0502020204030204" pitchFamily="34" charset="0"/>
              </a:rPr>
              <a:t> juga </a:t>
            </a:r>
            <a:r>
              <a:rPr lang="en-US" sz="1800" b="0" i="0" u="none" strike="noStrike" dirty="0" err="1">
                <a:solidFill>
                  <a:srgbClr val="000000"/>
                </a:solidFill>
                <a:effectLst/>
                <a:latin typeface="Calibri" panose="020F0502020204030204" pitchFamily="34" charset="0"/>
              </a:rPr>
              <a:t>membantu</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penyedia</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layanan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dalam</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merencanakan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ekspansi</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bisnis</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mereka</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dengan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lebih</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baik</a:t>
            </a:r>
            <a:r>
              <a:rPr lang="en-US" sz="1800" b="0" i="0" u="none" strike="noStrike" dirty="0">
                <a:solidFill>
                  <a:srgbClr val="000000"/>
                </a:solidFill>
                <a:effectLst/>
                <a:latin typeface="Calibri" panose="020F0502020204030204" pitchFamily="34" charset="0"/>
              </a:rPr>
              <a:t>.</a:t>
            </a:r>
            <a:endParaRPr lang="en-US" dirty="0"/>
          </a:p>
        </p:txBody>
      </p:sp>
      <p:pic>
        <p:nvPicPr>
          <p:cNvPr id="5" name="Picture 4">
            <a:extLst>
              <a:ext uri="{FF2B5EF4-FFF2-40B4-BE49-F238E27FC236}">
                <a16:creationId xmlns:a16="http://schemas.microsoft.com/office/drawing/2014/main" id="{07ED169D-A1A6-FD3B-EA12-40ACCE5BEF01}"/>
              </a:ext>
            </a:extLst>
          </p:cNvPr>
          <p:cNvPicPr>
            <a:picLocks noChangeAspect="1"/>
          </p:cNvPicPr>
          <p:nvPr/>
        </p:nvPicPr>
        <p:blipFill>
          <a:blip r:embed="rId2"/>
          <a:stretch>
            <a:fillRect/>
          </a:stretch>
        </p:blipFill>
        <p:spPr>
          <a:xfrm>
            <a:off x="4310062" y="2900308"/>
            <a:ext cx="4002665" cy="3837221"/>
          </a:xfrm>
          <a:prstGeom prst="rect">
            <a:avLst/>
          </a:prstGeom>
        </p:spPr>
      </p:pic>
    </p:spTree>
    <p:extLst>
      <p:ext uri="{BB962C8B-B14F-4D97-AF65-F5344CB8AC3E}">
        <p14:creationId xmlns:p14="http://schemas.microsoft.com/office/powerpoint/2010/main" val="320360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PROBLEM STATEMENT</a:t>
            </a:r>
            <a:endParaRPr dirty="0"/>
          </a:p>
        </p:txBody>
      </p:sp>
      <p:sp>
        <p:nvSpPr>
          <p:cNvPr id="106" name="Google Shape;106;p3"/>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Salah satu tantangan utama bagi penyelenggara kursus adalah menentukan lokasi yang strategis, di mana kursus tersebut dapat diakses oleh banyak calon siswa dan sesuai dengan permintaan pasar. Penentuan lokasi yang baik bisa mempengaruhi jumlah peserta yang mendaftar, serta keberlangsungan bisnis kursus.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SOLUSI YANG DIGUNAKAN</a:t>
            </a:r>
            <a:endParaRPr/>
          </a:p>
        </p:txBody>
      </p:sp>
      <p:sp>
        <p:nvSpPr>
          <p:cNvPr id="112" name="Google Shape;112;p4"/>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Kombinasi antara buffer analysis dan naive Bayes memberikan pendekatan yang komprehensif dalam menentukan lokasi kursus. Buffer analysis berfokus pada aspek geografis dan jangkauan fisik, sementara naive Bayes membantu dalam menganalisis karakteristik calon peserta kursus berdasarkan data historis dan demografis. Penggunaan kedua metode ini secara bersama-sama dapat menghasilkan keputusan yang lebih akurat dan berbasis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METODE PENELITIAN</a:t>
            </a:r>
            <a:endParaRPr/>
          </a:p>
        </p:txBody>
      </p:sp>
      <p:sp>
        <p:nvSpPr>
          <p:cNvPr id="118" name="Google Shape;118;p5"/>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err="1"/>
              <a:t>Penggunaan</a:t>
            </a:r>
            <a:r>
              <a:rPr lang="en-US" dirty="0"/>
              <a:t> Buffer Analysis</a:t>
            </a:r>
            <a:endParaRPr dirty="0"/>
          </a:p>
          <a:p>
            <a:pPr marL="91440" lvl="0" indent="-139700" algn="l" rtl="0">
              <a:lnSpc>
                <a:spcPct val="90000"/>
              </a:lnSpc>
              <a:spcBef>
                <a:spcPts val="1400"/>
              </a:spcBef>
              <a:spcAft>
                <a:spcPts val="0"/>
              </a:spcAft>
              <a:buSzPts val="2200"/>
              <a:buChar char=" "/>
            </a:pPr>
            <a:r>
              <a:rPr lang="en-US" dirty="0" err="1"/>
              <a:t>Penerapan</a:t>
            </a:r>
            <a:r>
              <a:rPr lang="en-US" dirty="0"/>
              <a:t> Naive Bayes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E3B9-62C5-31CB-8914-EB1BB690BB09}"/>
              </a:ext>
            </a:extLst>
          </p:cNvPr>
          <p:cNvSpPr>
            <a:spLocks noGrp="1"/>
          </p:cNvSpPr>
          <p:nvPr>
            <p:ph type="title"/>
          </p:nvPr>
        </p:nvSpPr>
        <p:spPr/>
        <p:txBody>
          <a:bodyPr/>
          <a:lstStyle/>
          <a:p>
            <a:r>
              <a:rPr lang="en-US" dirty="0"/>
              <a:t>Buffer </a:t>
            </a:r>
            <a:r>
              <a:rPr lang="en-US" dirty="0" err="1"/>
              <a:t>Analisis</a:t>
            </a:r>
            <a:endParaRPr lang="en-US" dirty="0"/>
          </a:p>
        </p:txBody>
      </p:sp>
      <p:sp>
        <p:nvSpPr>
          <p:cNvPr id="3" name="Text Placeholder 2">
            <a:extLst>
              <a:ext uri="{FF2B5EF4-FFF2-40B4-BE49-F238E27FC236}">
                <a16:creationId xmlns:a16="http://schemas.microsoft.com/office/drawing/2014/main" id="{36547009-87DA-6F17-A34F-F0B49F043AF9}"/>
              </a:ext>
            </a:extLst>
          </p:cNvPr>
          <p:cNvSpPr>
            <a:spLocks noGrp="1"/>
          </p:cNvSpPr>
          <p:nvPr>
            <p:ph type="body" idx="1"/>
          </p:nvPr>
        </p:nvSpPr>
        <p:spPr>
          <a:xfrm>
            <a:off x="560487" y="1577661"/>
            <a:ext cx="9720073" cy="4023360"/>
          </a:xfrm>
        </p:spPr>
        <p:txBody>
          <a:bodyPr/>
          <a:lstStyle/>
          <a:p>
            <a:r>
              <a:rPr lang="en-US" sz="1800" b="0" i="0" u="none" strike="noStrike" dirty="0">
                <a:solidFill>
                  <a:srgbClr val="000000"/>
                </a:solidFill>
                <a:effectLst/>
                <a:latin typeface="Times New Roman" panose="02020603050405020304" pitchFamily="18" charset="0"/>
              </a:rPr>
              <a:t>Buffer </a:t>
            </a:r>
            <a:r>
              <a:rPr lang="en-US" sz="1800" b="0" i="0" u="none" strike="noStrike" dirty="0" err="1">
                <a:solidFill>
                  <a:srgbClr val="000000"/>
                </a:solidFill>
                <a:effectLst/>
                <a:latin typeface="Times New Roman" panose="02020603050405020304" pitchFamily="18" charset="0"/>
              </a:rPr>
              <a:t>adalah</a:t>
            </a:r>
            <a:r>
              <a:rPr lang="en-US" sz="1800" b="0" i="0" u="none" strike="noStrike" dirty="0">
                <a:solidFill>
                  <a:srgbClr val="000000"/>
                </a:solidFill>
                <a:effectLst/>
                <a:latin typeface="Times New Roman" panose="02020603050405020304" pitchFamily="18" charset="0"/>
              </a:rPr>
              <a:t> salah </a:t>
            </a:r>
            <a:r>
              <a:rPr lang="en-US" sz="1800" b="0" i="0" u="none" strike="noStrike" dirty="0" err="1">
                <a:solidFill>
                  <a:srgbClr val="000000"/>
                </a:solidFill>
                <a:effectLst/>
                <a:latin typeface="Times New Roman" panose="02020603050405020304" pitchFamily="18" charset="0"/>
              </a:rPr>
              <a:t>satu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konsep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atau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fitur</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sering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ditemukan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dalam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aplikasi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Sistem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Informasi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Geografis</a:t>
            </a:r>
            <a:r>
              <a:rPr lang="en-US" sz="1800" b="0" i="0" u="none" strike="noStrike" dirty="0">
                <a:solidFill>
                  <a:srgbClr val="000000"/>
                </a:solidFill>
                <a:effectLst/>
                <a:latin typeface="Times New Roman" panose="02020603050405020304" pitchFamily="18" charset="0"/>
              </a:rPr>
              <a:t> (SIG), </a:t>
            </a:r>
            <a:r>
              <a:rPr lang="en-US" sz="1800" b="0" i="0" u="none" strike="noStrike" dirty="0" err="1">
                <a:solidFill>
                  <a:srgbClr val="000000"/>
                </a:solidFill>
                <a:effectLst/>
                <a:latin typeface="Times New Roman" panose="02020603050405020304" pitchFamily="18" charset="0"/>
              </a:rPr>
              <a:t>termasuk</a:t>
            </a:r>
            <a:r>
              <a:rPr lang="en-US" sz="1800" b="0" i="0" u="none" strike="noStrike" dirty="0">
                <a:solidFill>
                  <a:srgbClr val="000000"/>
                </a:solidFill>
                <a:effectLst/>
                <a:latin typeface="Times New Roman" panose="02020603050405020304" pitchFamily="18" charset="0"/>
              </a:rPr>
              <a:t> ArcView. Fitur </a:t>
            </a:r>
            <a:r>
              <a:rPr lang="en-US" sz="1800" b="0" i="0" u="none" strike="noStrike" dirty="0" err="1">
                <a:solidFill>
                  <a:srgbClr val="000000"/>
                </a:solidFill>
                <a:effectLst/>
                <a:latin typeface="Times New Roman" panose="02020603050405020304" pitchFamily="18" charset="0"/>
              </a:rPr>
              <a:t>ini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sering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dimanfaatkan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dalam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analisis</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berkaitan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dengan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regulasi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lingkungan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Prahasta</a:t>
            </a:r>
            <a:r>
              <a:rPr lang="en-US" sz="1800" b="0" i="0" u="none" strike="noStrike" dirty="0">
                <a:solidFill>
                  <a:srgbClr val="000000"/>
                </a:solidFill>
                <a:effectLst/>
                <a:latin typeface="Times New Roman" panose="02020603050405020304" pitchFamily="18" charset="0"/>
              </a:rPr>
              <a:t>, 2002). Buffer </a:t>
            </a:r>
            <a:r>
              <a:rPr lang="en-US" sz="1800" b="0" i="0" u="none" strike="noStrike" dirty="0" err="1">
                <a:solidFill>
                  <a:srgbClr val="000000"/>
                </a:solidFill>
                <a:effectLst/>
                <a:latin typeface="Times New Roman" panose="02020603050405020304" pitchFamily="18" charset="0"/>
              </a:rPr>
              <a:t>adalah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teknik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analisis</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digunakan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untuk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mengidentifikasi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hubungan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antara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suatu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titik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dengan</a:t>
            </a:r>
            <a:r>
              <a:rPr lang="en-US" sz="1800" b="0" i="0" u="none" strike="noStrike" dirty="0">
                <a:solidFill>
                  <a:srgbClr val="000000"/>
                </a:solidFill>
                <a:effectLst/>
                <a:latin typeface="Times New Roman" panose="02020603050405020304" pitchFamily="18" charset="0"/>
              </a:rPr>
              <a:t> area </a:t>
            </a:r>
            <a:r>
              <a:rPr lang="en-US" sz="1800" b="0" i="0" u="none" strike="noStrike" dirty="0" err="1">
                <a:solidFill>
                  <a:srgbClr val="000000"/>
                </a:solidFill>
                <a:effectLst/>
                <a:latin typeface="Times New Roman" panose="02020603050405020304" pitchFamily="18" charset="0"/>
              </a:rPr>
              <a:t>sekitarnya</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dikenal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sebagai</a:t>
            </a:r>
            <a:r>
              <a:rPr lang="en-US" sz="1800" b="0" i="0" u="none" strike="noStrike" dirty="0">
                <a:solidFill>
                  <a:srgbClr val="000000"/>
                </a:solidFill>
                <a:effectLst/>
                <a:latin typeface="Times New Roman" panose="02020603050405020304" pitchFamily="18" charset="0"/>
              </a:rPr>
              <a:t> *Proximity Analysis* </a:t>
            </a:r>
            <a:r>
              <a:rPr lang="en-US" sz="1800" b="0" i="0" u="none" strike="noStrike" dirty="0" err="1">
                <a:solidFill>
                  <a:srgbClr val="000000"/>
                </a:solidFill>
                <a:effectLst/>
                <a:latin typeface="Times New Roman" panose="02020603050405020304" pitchFamily="18" charset="0"/>
              </a:rPr>
              <a:t>atau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analisis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kedekatan</a:t>
            </a:r>
            <a:r>
              <a:rPr lang="en-US" sz="1800" b="0" i="0" u="none" strike="noStrike" dirty="0">
                <a:solidFill>
                  <a:srgbClr val="000000"/>
                </a:solidFill>
                <a:effectLst/>
                <a:latin typeface="Times New Roman" panose="02020603050405020304" pitchFamily="18" charset="0"/>
              </a:rPr>
              <a:t>. Proximity Analysis </a:t>
            </a:r>
            <a:r>
              <a:rPr lang="en-US" sz="1800" b="0" i="0" u="none" strike="noStrike" dirty="0" err="1">
                <a:solidFill>
                  <a:srgbClr val="000000"/>
                </a:solidFill>
                <a:effectLst/>
                <a:latin typeface="Times New Roman" panose="02020603050405020304" pitchFamily="18" charset="0"/>
              </a:rPr>
              <a:t>adalah</a:t>
            </a:r>
            <a:r>
              <a:rPr lang="en-US" sz="1800" b="0" i="0" u="none" strike="noStrike" dirty="0">
                <a:solidFill>
                  <a:srgbClr val="000000"/>
                </a:solidFill>
                <a:effectLst/>
                <a:latin typeface="Times New Roman" panose="02020603050405020304" pitchFamily="18" charset="0"/>
              </a:rPr>
              <a:t> proses yang </a:t>
            </a:r>
            <a:r>
              <a:rPr lang="en-US" sz="1800" b="0" i="0" u="none" strike="noStrike" dirty="0" err="1">
                <a:solidFill>
                  <a:srgbClr val="000000"/>
                </a:solidFill>
                <a:effectLst/>
                <a:latin typeface="Times New Roman" panose="02020603050405020304" pitchFamily="18" charset="0"/>
              </a:rPr>
              <a:t>umum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digunakan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dalam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menentukan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lokasi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atau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lahan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strategis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terutama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untuk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keperluan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pemasaran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dalam</a:t>
            </a:r>
            <a:r>
              <a:rPr lang="en-US" sz="1800" b="0" i="0" u="none" strike="noStrike" dirty="0">
                <a:solidFill>
                  <a:srgbClr val="000000"/>
                </a:solidFill>
                <a:effectLst/>
                <a:latin typeface="Times New Roman" panose="02020603050405020304" pitchFamily="18" charset="0"/>
              </a:rPr>
              <a:t> dunia </a:t>
            </a:r>
            <a:r>
              <a:rPr lang="en-US" sz="1800" b="0" i="0" u="none" strike="noStrike" dirty="0" err="1">
                <a:solidFill>
                  <a:srgbClr val="000000"/>
                </a:solidFill>
                <a:effectLst/>
                <a:latin typeface="Times New Roman" panose="02020603050405020304" pitchFamily="18" charset="0"/>
              </a:rPr>
              <a:t>bisnis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atau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perdagangan</a:t>
            </a:r>
            <a:r>
              <a:rPr lang="en-US" sz="1800" b="0" i="0" u="none" strike="noStrike" dirty="0">
                <a:solidFill>
                  <a:srgbClr val="000000"/>
                </a:solidFill>
                <a:effectLst/>
                <a:latin typeface="Times New Roman" panose="02020603050405020304" pitchFamily="18" charset="0"/>
              </a:rPr>
              <a:t>.[7]</a:t>
            </a:r>
            <a:endParaRPr lang="en-US" dirty="0">
              <a:effectLst/>
            </a:endParaRPr>
          </a:p>
          <a:p>
            <a:endParaRPr lang="en-US" dirty="0"/>
          </a:p>
        </p:txBody>
      </p:sp>
      <p:pic>
        <p:nvPicPr>
          <p:cNvPr id="1026" name="Picture 2">
            <a:extLst>
              <a:ext uri="{FF2B5EF4-FFF2-40B4-BE49-F238E27FC236}">
                <a16:creationId xmlns:a16="http://schemas.microsoft.com/office/drawing/2014/main" id="{36F54295-07DB-46AE-3929-7F9062B04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64" y="3551192"/>
            <a:ext cx="3626750" cy="304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26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NAÏVE BAYES</a:t>
            </a:r>
            <a:endParaRPr/>
          </a:p>
        </p:txBody>
      </p:sp>
      <p:sp>
        <p:nvSpPr>
          <p:cNvPr id="138" name="Google Shape;138;p7"/>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b="1"/>
              <a:t>Naive Bayes</a:t>
            </a:r>
            <a:r>
              <a:rPr lang="en-US"/>
              <a:t> merupakan algoritma yang sering digunakan dalam klasifikasi data berdasarkan probabilitas. Dalam konteks penentuan lokasi kursus, naive Bayes bisa digunakan untuk menganalisis data historis atau demografis calon peserta, seperti usia, latar belakang pendidikan, lokasi tempat tinggal, dan minat belajar Bahasa Inggris. Dengan model probabilistik, naive Bayes dapat memprediksi wilayah yang memiliki potensi tinggi dalam hal jumlah calon siswa, berdasarkan variabel-variabel tersebut.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AA7D-430E-2F1B-E229-6FE558292CCB}"/>
              </a:ext>
            </a:extLst>
          </p:cNvPr>
          <p:cNvSpPr>
            <a:spLocks noGrp="1"/>
          </p:cNvSpPr>
          <p:nvPr>
            <p:ph type="title"/>
          </p:nvPr>
        </p:nvSpPr>
        <p:spPr/>
        <p:txBody>
          <a:bodyPr/>
          <a:lstStyle/>
          <a:p>
            <a:r>
              <a:rPr lang="en-US" dirty="0" err="1"/>
              <a:t>Penerapan</a:t>
            </a:r>
            <a:r>
              <a:rPr lang="en-US" dirty="0"/>
              <a:t> Naive Bayes</a:t>
            </a:r>
            <a:br>
              <a:rPr lang="en-US" dirty="0"/>
            </a:br>
            <a:endParaRPr lang="en-US" dirty="0"/>
          </a:p>
        </p:txBody>
      </p:sp>
      <p:sp>
        <p:nvSpPr>
          <p:cNvPr id="3" name="Text Placeholder 2">
            <a:extLst>
              <a:ext uri="{FF2B5EF4-FFF2-40B4-BE49-F238E27FC236}">
                <a16:creationId xmlns:a16="http://schemas.microsoft.com/office/drawing/2014/main" id="{5D22183E-8687-FDEF-232A-679B54081CE7}"/>
              </a:ext>
            </a:extLst>
          </p:cNvPr>
          <p:cNvSpPr>
            <a:spLocks noGrp="1"/>
          </p:cNvSpPr>
          <p:nvPr>
            <p:ph type="body" idx="1"/>
          </p:nvPr>
        </p:nvSpPr>
        <p:spPr>
          <a:xfrm>
            <a:off x="895340" y="1539025"/>
            <a:ext cx="9720073" cy="4023360"/>
          </a:xfrm>
        </p:spPr>
        <p:txBody>
          <a:bodyPr/>
          <a:lstStyle/>
          <a:p>
            <a:r>
              <a:rPr lang="en-US" sz="1800" b="0" i="0" u="none" strike="noStrike" dirty="0">
                <a:solidFill>
                  <a:srgbClr val="000000"/>
                </a:solidFill>
                <a:effectLst/>
                <a:latin typeface="Times New Roman" panose="02020603050405020304" pitchFamily="18" charset="0"/>
              </a:rPr>
              <a:t>Naive Bayes </a:t>
            </a:r>
            <a:r>
              <a:rPr lang="en-US" sz="1800" b="0" i="0" u="none" strike="noStrike" dirty="0" err="1">
                <a:solidFill>
                  <a:srgbClr val="000000"/>
                </a:solidFill>
                <a:effectLst/>
                <a:latin typeface="Times New Roman" panose="02020603050405020304" pitchFamily="18" charset="0"/>
              </a:rPr>
              <a:t>adalah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algoritma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klasifikasi</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digunakan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untuk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masalah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klasifikasi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multikelas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Algoritma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disebut</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Naive Bayes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karena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perhitungan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probabilitas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untuk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setiap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kelas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disederhanakan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sehingga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perhitungannya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menjadi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lebih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mudah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dilakukan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Klasifikasi</a:t>
            </a:r>
            <a:r>
              <a:rPr lang="en-US" sz="1800" b="0" i="0" u="none" strike="noStrike" dirty="0">
                <a:solidFill>
                  <a:srgbClr val="000000"/>
                </a:solidFill>
                <a:effectLst/>
                <a:latin typeface="Times New Roman" panose="02020603050405020304" pitchFamily="18" charset="0"/>
              </a:rPr>
              <a:t> *Naive Bayes* </a:t>
            </a:r>
            <a:r>
              <a:rPr lang="en-US" sz="1800" b="0" i="0" u="none" strike="noStrike" dirty="0" err="1">
                <a:solidFill>
                  <a:srgbClr val="000000"/>
                </a:solidFill>
                <a:effectLst/>
                <a:latin typeface="Times New Roman" panose="02020603050405020304" pitchFamily="18" charset="0"/>
              </a:rPr>
              <a:t>didasarkan</a:t>
            </a:r>
            <a:r>
              <a:rPr lang="en-US" sz="1800" b="0" i="0" u="none" strike="noStrike" dirty="0">
                <a:solidFill>
                  <a:srgbClr val="000000"/>
                </a:solidFill>
                <a:effectLst/>
                <a:latin typeface="Times New Roman" panose="02020603050405020304" pitchFamily="18" charset="0"/>
              </a:rPr>
              <a:t> pada </a:t>
            </a:r>
            <a:r>
              <a:rPr lang="en-US" sz="1800" b="0" i="0" u="none" strike="noStrike" dirty="0" err="1">
                <a:solidFill>
                  <a:srgbClr val="000000"/>
                </a:solidFill>
                <a:effectLst/>
                <a:latin typeface="Times New Roman" panose="02020603050405020304" pitchFamily="18" charset="0"/>
              </a:rPr>
              <a:t>metode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klasifikasi</a:t>
            </a:r>
            <a:r>
              <a:rPr lang="en-US" sz="1800" b="0" i="0" u="none" strike="noStrike" dirty="0">
                <a:solidFill>
                  <a:srgbClr val="000000"/>
                </a:solidFill>
                <a:effectLst/>
                <a:latin typeface="Times New Roman" panose="02020603050405020304" pitchFamily="18" charset="0"/>
              </a:rPr>
              <a:t> Bayes, yang </a:t>
            </a:r>
            <a:r>
              <a:rPr lang="en-US" sz="1800" b="0" i="0" u="none" strike="noStrike" dirty="0" err="1">
                <a:solidFill>
                  <a:srgbClr val="000000"/>
                </a:solidFill>
                <a:effectLst/>
                <a:latin typeface="Times New Roman" panose="02020603050405020304" pitchFamily="18" charset="0"/>
              </a:rPr>
              <a:t>menggunakan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Teorema</a:t>
            </a:r>
            <a:r>
              <a:rPr lang="en-US" sz="1800" b="0" i="0" u="none" strike="noStrike" dirty="0">
                <a:solidFill>
                  <a:srgbClr val="000000"/>
                </a:solidFill>
                <a:effectLst/>
                <a:latin typeface="Times New Roman" panose="02020603050405020304" pitchFamily="18" charset="0"/>
              </a:rPr>
              <a:t> Bayes </a:t>
            </a:r>
            <a:r>
              <a:rPr lang="en-US" sz="1800" b="0" i="0" u="none" strike="noStrike" dirty="0" err="1">
                <a:solidFill>
                  <a:srgbClr val="000000"/>
                </a:solidFill>
                <a:effectLst/>
                <a:latin typeface="Times New Roman" panose="02020603050405020304" pitchFamily="18" charset="0"/>
              </a:rPr>
              <a:t>untuk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menghitung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probabilitas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kondisi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dari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sejumlah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variabel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statistik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Dalam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klasifikasi</a:t>
            </a:r>
            <a:r>
              <a:rPr lang="en-US" sz="1800" b="0" i="0" u="none" strike="noStrike" dirty="0">
                <a:solidFill>
                  <a:srgbClr val="000000"/>
                </a:solidFill>
                <a:effectLst/>
                <a:latin typeface="Times New Roman" panose="02020603050405020304" pitchFamily="18" charset="0"/>
              </a:rPr>
              <a:t> Bayes, yang </a:t>
            </a:r>
            <a:r>
              <a:rPr lang="en-US" sz="1800" b="0" i="0" u="none" strike="noStrike" dirty="0" err="1">
                <a:solidFill>
                  <a:srgbClr val="000000"/>
                </a:solidFill>
                <a:effectLst/>
                <a:latin typeface="Times New Roman" panose="02020603050405020304" pitchFamily="18" charset="0"/>
              </a:rPr>
              <a:t>menjadi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fokus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utama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adalah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menemukan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probabilitas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dari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sebuah</a:t>
            </a:r>
            <a:r>
              <a:rPr lang="en-US" sz="1800" b="0" i="0" u="none" strike="noStrike" dirty="0">
                <a:solidFill>
                  <a:srgbClr val="000000"/>
                </a:solidFill>
                <a:effectLst/>
                <a:latin typeface="Times New Roman" panose="02020603050405020304" pitchFamily="18" charset="0"/>
              </a:rPr>
              <a:t> label </a:t>
            </a:r>
            <a:r>
              <a:rPr lang="en-US" sz="1800" b="0" i="0" u="none" strike="noStrike" dirty="0" err="1">
                <a:solidFill>
                  <a:srgbClr val="000000"/>
                </a:solidFill>
                <a:effectLst/>
                <a:latin typeface="Times New Roman" panose="02020603050405020304" pitchFamily="18" charset="0"/>
              </a:rPr>
              <a:t>berdasarkan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fitur-fitur</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diamati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Persamaan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menunjukkan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bagaimana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kita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dapat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menyatakan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probabilitas</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tersebut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dalam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bentuk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kuantitas</a:t>
            </a:r>
            <a:r>
              <a:rPr lang="en-US" sz="1800" b="0" i="0" u="none" strike="noStrike" dirty="0">
                <a:solidFill>
                  <a:srgbClr val="000000"/>
                </a:solidFill>
                <a:effectLst/>
                <a:latin typeface="Times New Roman" panose="02020603050405020304" pitchFamily="18" charset="0"/>
              </a:rPr>
              <a:t> yang </a:t>
            </a:r>
            <a:r>
              <a:rPr lang="en-US" sz="1800" b="0" i="0" u="none" strike="noStrike" dirty="0" err="1">
                <a:solidFill>
                  <a:srgbClr val="000000"/>
                </a:solidFill>
                <a:effectLst/>
                <a:latin typeface="Times New Roman" panose="02020603050405020304" pitchFamily="18" charset="0"/>
              </a:rPr>
              <a:t>lebih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mudah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dihitung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secara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langsung</a:t>
            </a:r>
            <a:r>
              <a:rPr lang="en-US" sz="1800" b="0" i="0" u="none" strike="noStrike"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2956462757"/>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4534</TotalTime>
  <Words>731</Words>
  <Application>Microsoft Office PowerPoint</Application>
  <PresentationFormat>Widescreen</PresentationFormat>
  <Paragraphs>41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Twentieth Century</vt:lpstr>
      <vt:lpstr>Integral</vt:lpstr>
      <vt:lpstr>SISTEM PENDUKUNG KEPUTUSAN PENENTUAN LOKASI KURSUS BAHASA INGGRIS MENGGUNAKAN ANALISIS BUFFER DAN MACHINE LEARNING STUDI KASUS KAB. LAMONGAN </vt:lpstr>
      <vt:lpstr>LATAR BELAKANG</vt:lpstr>
      <vt:lpstr>Kab. Lamongan </vt:lpstr>
      <vt:lpstr>PROBLEM STATEMENT</vt:lpstr>
      <vt:lpstr>SOLUSI YANG DIGUNAKAN</vt:lpstr>
      <vt:lpstr>METODE PENELITIAN</vt:lpstr>
      <vt:lpstr>Buffer Analisis</vt:lpstr>
      <vt:lpstr>NAÏVE BAYES</vt:lpstr>
      <vt:lpstr>Penerapan Naive Bayes </vt:lpstr>
      <vt:lpstr>BUFFER ANALISIS</vt:lpstr>
      <vt:lpstr>FLOWCHART RANCANGAN PENELITIAN</vt:lpstr>
      <vt:lpstr>PENELITIAN SEBELUMNYA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sonan herdi</dc:creator>
  <cp:lastModifiedBy>sonan herdi</cp:lastModifiedBy>
  <cp:revision>3</cp:revision>
  <dcterms:created xsi:type="dcterms:W3CDTF">2024-09-12T09:14:15Z</dcterms:created>
  <dcterms:modified xsi:type="dcterms:W3CDTF">2024-11-08T10:20:11Z</dcterms:modified>
</cp:coreProperties>
</file>