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271" r:id="rId3"/>
    <p:sldId id="281" r:id="rId4"/>
    <p:sldId id="272" r:id="rId5"/>
    <p:sldId id="278" r:id="rId6"/>
    <p:sldId id="277" r:id="rId7"/>
    <p:sldId id="286" r:id="rId8"/>
    <p:sldId id="282" r:id="rId9"/>
    <p:sldId id="275" r:id="rId10"/>
    <p:sldId id="280" r:id="rId11"/>
    <p:sldId id="283" r:id="rId12"/>
    <p:sldId id="279" r:id="rId13"/>
    <p:sldId id="284" r:id="rId14"/>
    <p:sldId id="305" r:id="rId15"/>
    <p:sldId id="287" r:id="rId16"/>
    <p:sldId id="285" r:id="rId17"/>
    <p:sldId id="288" r:id="rId18"/>
    <p:sldId id="289" r:id="rId19"/>
    <p:sldId id="290" r:id="rId20"/>
    <p:sldId id="303" r:id="rId21"/>
    <p:sldId id="304" r:id="rId22"/>
    <p:sldId id="291" r:id="rId23"/>
    <p:sldId id="292" r:id="rId24"/>
    <p:sldId id="306" r:id="rId25"/>
    <p:sldId id="273" r:id="rId26"/>
    <p:sldId id="293" r:id="rId27"/>
    <p:sldId id="294" r:id="rId28"/>
    <p:sldId id="295" r:id="rId29"/>
    <p:sldId id="301" r:id="rId30"/>
    <p:sldId id="302" r:id="rId31"/>
    <p:sldId id="299" r:id="rId32"/>
    <p:sldId id="307" r:id="rId33"/>
    <p:sldId id="296" r:id="rId34"/>
    <p:sldId id="274" r:id="rId35"/>
    <p:sldId id="297" r:id="rId36"/>
    <p:sldId id="298" r:id="rId37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aymond\Desktop\Project%203%20mushroom\Accuracy%20Variation%20Mushroom%20weighting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aymond\Desktop\Project%203%20mushroom\Accuracy%20Variation%20Mushroom%20weighting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aymond\Desktop\Project%203%20mushroom\Accuracy%20Variation%20Mushroom%20weighting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aymond\Desktop\Project%203%20mushroom\Accuracy%20Variation%20Mushroom%20weighting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700360129402431"/>
          <c:y val="1.5873015873015872E-2"/>
          <c:w val="0.64701779283403527"/>
          <c:h val="0.888394783985335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'[data ray.xlsx]Sheet1'!$O$2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'[data ray.xlsx]Sheet1'!$N$3:$N$16</c:f>
              <c:strCache>
                <c:ptCount val="14"/>
                <c:pt idx="0">
                  <c:v>Veil Color</c:v>
                </c:pt>
                <c:pt idx="1">
                  <c:v>Ring Number</c:v>
                </c:pt>
                <c:pt idx="2">
                  <c:v>Stalk Shape</c:v>
                </c:pt>
                <c:pt idx="3">
                  <c:v>Cap Shape</c:v>
                </c:pt>
                <c:pt idx="4">
                  <c:v>Cap Surface</c:v>
                </c:pt>
                <c:pt idx="5">
                  <c:v>Cap Color</c:v>
                </c:pt>
                <c:pt idx="6">
                  <c:v>Stalk Root</c:v>
                </c:pt>
                <c:pt idx="7">
                  <c:v>Habitat</c:v>
                </c:pt>
                <c:pt idx="8">
                  <c:v>Stalk Color Above</c:v>
                </c:pt>
                <c:pt idx="9">
                  <c:v>Stalk Color Below </c:v>
                </c:pt>
                <c:pt idx="10">
                  <c:v>Population</c:v>
                </c:pt>
                <c:pt idx="11">
                  <c:v>Stalk Surface Above</c:v>
                </c:pt>
                <c:pt idx="12">
                  <c:v>Stalk Surface Below</c:v>
                </c:pt>
                <c:pt idx="13">
                  <c:v>Ring Type</c:v>
                </c:pt>
              </c:strCache>
            </c:strRef>
          </c:cat>
          <c:val>
            <c:numRef>
              <c:f>'[data ray.xlsx]Sheet1'!$O$3:$O$16</c:f>
              <c:numCache>
                <c:formatCode>0%</c:formatCode>
                <c:ptCount val="14"/>
                <c:pt idx="0">
                  <c:v>0.52</c:v>
                </c:pt>
                <c:pt idx="1">
                  <c:v>0.54</c:v>
                </c:pt>
                <c:pt idx="2">
                  <c:v>0.55000000000000004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0.59</c:v>
                </c:pt>
                <c:pt idx="6">
                  <c:v>0.65</c:v>
                </c:pt>
                <c:pt idx="7">
                  <c:v>0.69</c:v>
                </c:pt>
                <c:pt idx="8">
                  <c:v>0.71</c:v>
                </c:pt>
                <c:pt idx="9">
                  <c:v>0.71</c:v>
                </c:pt>
                <c:pt idx="10">
                  <c:v>0.72</c:v>
                </c:pt>
                <c:pt idx="11">
                  <c:v>0.77</c:v>
                </c:pt>
                <c:pt idx="12">
                  <c:v>0.77</c:v>
                </c:pt>
                <c:pt idx="13">
                  <c:v>0.77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9866496"/>
        <c:axId val="111994368"/>
      </c:barChart>
      <c:catAx>
        <c:axId val="7986649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11994368"/>
        <c:crosses val="autoZero"/>
        <c:auto val="1"/>
        <c:lblAlgn val="ctr"/>
        <c:lblOffset val="100"/>
        <c:noMultiLvlLbl val="0"/>
      </c:catAx>
      <c:valAx>
        <c:axId val="111994368"/>
        <c:scaling>
          <c:orientation val="minMax"/>
          <c:max val="1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 b="0"/>
            </a:pPr>
            <a:endParaRPr lang="en-US"/>
          </a:p>
        </c:txPr>
        <c:crossAx val="798664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Survey </a:t>
            </a:r>
            <a:r>
              <a:rPr lang="en-US" sz="2400" dirty="0" smtClean="0"/>
              <a:t>Accuracy per Attribute</a:t>
            </a:r>
            <a:endParaRPr lang="en-US" sz="2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'Sorted (largest to smallest)'!$B$1</c:f>
              <c:strCache>
                <c:ptCount val="1"/>
                <c:pt idx="0">
                  <c:v>Survey Accuracy</c:v>
                </c:pt>
              </c:strCache>
            </c:strRef>
          </c:tx>
          <c:invertIfNegative val="0"/>
          <c:cat>
            <c:strRef>
              <c:f>'Sorted (largest to smallest)'!$A$2:$A$16</c:f>
              <c:strCache>
                <c:ptCount val="15"/>
                <c:pt idx="0">
                  <c:v>cap shape</c:v>
                </c:pt>
                <c:pt idx="1">
                  <c:v>stalk shape</c:v>
                </c:pt>
                <c:pt idx="2">
                  <c:v>gill size</c:v>
                </c:pt>
                <c:pt idx="3">
                  <c:v>veil color</c:v>
                </c:pt>
                <c:pt idx="4">
                  <c:v>stalk root</c:v>
                </c:pt>
                <c:pt idx="5">
                  <c:v>stalk color above ring</c:v>
                </c:pt>
                <c:pt idx="6">
                  <c:v>cap surface</c:v>
                </c:pt>
                <c:pt idx="7">
                  <c:v>ring number</c:v>
                </c:pt>
                <c:pt idx="8">
                  <c:v>stalk surface above ring</c:v>
                </c:pt>
                <c:pt idx="9">
                  <c:v>gill color</c:v>
                </c:pt>
                <c:pt idx="10">
                  <c:v>stalk color below ring</c:v>
                </c:pt>
                <c:pt idx="11">
                  <c:v>ring type</c:v>
                </c:pt>
                <c:pt idx="12">
                  <c:v>stalk surface below ring</c:v>
                </c:pt>
                <c:pt idx="13">
                  <c:v>gill spacing</c:v>
                </c:pt>
                <c:pt idx="14">
                  <c:v>cap color</c:v>
                </c:pt>
              </c:strCache>
            </c:strRef>
          </c:cat>
          <c:val>
            <c:numRef>
              <c:f>'Sorted (largest to smallest)'!$B$2:$B$16</c:f>
              <c:numCache>
                <c:formatCode>0.00%</c:formatCode>
                <c:ptCount val="15"/>
                <c:pt idx="0">
                  <c:v>0.32450000000000001</c:v>
                </c:pt>
                <c:pt idx="1">
                  <c:v>0.33750000000000002</c:v>
                </c:pt>
                <c:pt idx="2">
                  <c:v>0.36449999999999999</c:v>
                </c:pt>
                <c:pt idx="3">
                  <c:v>0.378</c:v>
                </c:pt>
                <c:pt idx="4">
                  <c:v>0.45950000000000002</c:v>
                </c:pt>
                <c:pt idx="5">
                  <c:v>0.59450000000000003</c:v>
                </c:pt>
                <c:pt idx="6">
                  <c:v>0.59499999999999997</c:v>
                </c:pt>
                <c:pt idx="7">
                  <c:v>0.59499999999999997</c:v>
                </c:pt>
                <c:pt idx="8">
                  <c:v>0.63549999999999995</c:v>
                </c:pt>
                <c:pt idx="9">
                  <c:v>0.63549999999999995</c:v>
                </c:pt>
                <c:pt idx="10">
                  <c:v>0.67600000000000005</c:v>
                </c:pt>
                <c:pt idx="11" formatCode="0%">
                  <c:v>0.73</c:v>
                </c:pt>
                <c:pt idx="12">
                  <c:v>0.78400000000000003</c:v>
                </c:pt>
                <c:pt idx="13">
                  <c:v>0.78400000000000003</c:v>
                </c:pt>
                <c:pt idx="14">
                  <c:v>0.81100000000000005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295296"/>
        <c:axId val="68490752"/>
      </c:barChart>
      <c:catAx>
        <c:axId val="68295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8490752"/>
        <c:crosses val="autoZero"/>
        <c:auto val="1"/>
        <c:lblAlgn val="ctr"/>
        <c:lblOffset val="100"/>
        <c:noMultiLvlLbl val="0"/>
      </c:catAx>
      <c:valAx>
        <c:axId val="68490752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2952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'Survey and Weka'!$B$1</c:f>
              <c:strCache>
                <c:ptCount val="1"/>
                <c:pt idx="0">
                  <c:v>Attribute Variation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'Survey and Weka'!$A$2:$A$16</c:f>
              <c:strCache>
                <c:ptCount val="15"/>
                <c:pt idx="0">
                  <c:v>gill color</c:v>
                </c:pt>
                <c:pt idx="1">
                  <c:v>stalk surface above ring</c:v>
                </c:pt>
                <c:pt idx="2">
                  <c:v>ring type</c:v>
                </c:pt>
                <c:pt idx="3">
                  <c:v>stalk surface below ring</c:v>
                </c:pt>
                <c:pt idx="4">
                  <c:v>gill size</c:v>
                </c:pt>
                <c:pt idx="5">
                  <c:v>stalk color below ring</c:v>
                </c:pt>
                <c:pt idx="6">
                  <c:v>stalk color above ring</c:v>
                </c:pt>
                <c:pt idx="7">
                  <c:v>stalk root</c:v>
                </c:pt>
                <c:pt idx="8">
                  <c:v>gill spacing</c:v>
                </c:pt>
                <c:pt idx="9">
                  <c:v>cap color</c:v>
                </c:pt>
                <c:pt idx="10">
                  <c:v>cap surface</c:v>
                </c:pt>
                <c:pt idx="11">
                  <c:v>cap shape</c:v>
                </c:pt>
                <c:pt idx="12">
                  <c:v>stalk shape</c:v>
                </c:pt>
                <c:pt idx="13">
                  <c:v>ring number</c:v>
                </c:pt>
                <c:pt idx="14">
                  <c:v>veil color</c:v>
                </c:pt>
              </c:strCache>
            </c:strRef>
          </c:cat>
          <c:val>
            <c:numRef>
              <c:f>'Survey and Weka'!$B$2:$B$16</c:f>
              <c:numCache>
                <c:formatCode>General</c:formatCode>
                <c:ptCount val="15"/>
                <c:pt idx="0">
                  <c:v>13.5</c:v>
                </c:pt>
                <c:pt idx="1">
                  <c:v>2.7</c:v>
                </c:pt>
                <c:pt idx="2">
                  <c:v>5.4</c:v>
                </c:pt>
                <c:pt idx="3">
                  <c:v>5.4</c:v>
                </c:pt>
                <c:pt idx="4">
                  <c:v>13.5</c:v>
                </c:pt>
                <c:pt idx="5">
                  <c:v>10.8</c:v>
                </c:pt>
                <c:pt idx="6">
                  <c:v>64.900000000000006</c:v>
                </c:pt>
                <c:pt idx="7">
                  <c:v>21.7</c:v>
                </c:pt>
                <c:pt idx="8">
                  <c:v>16.2</c:v>
                </c:pt>
                <c:pt idx="9">
                  <c:v>5.4</c:v>
                </c:pt>
                <c:pt idx="10">
                  <c:v>5.4</c:v>
                </c:pt>
                <c:pt idx="11">
                  <c:v>48.7</c:v>
                </c:pt>
                <c:pt idx="12">
                  <c:v>18.899999999999999</c:v>
                </c:pt>
                <c:pt idx="13">
                  <c:v>5.4</c:v>
                </c:pt>
                <c:pt idx="14">
                  <c:v>10.8</c:v>
                </c:pt>
              </c:numCache>
            </c:numRef>
          </c:val>
        </c:ser>
        <c:ser>
          <c:idx val="1"/>
          <c:order val="1"/>
          <c:tx>
            <c:strRef>
              <c:f>'Survey and Weka'!$C$1</c:f>
              <c:strCache>
                <c:ptCount val="1"/>
                <c:pt idx="0">
                  <c:v>Attribute Accuracy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'Survey and Weka'!$A$2:$A$16</c:f>
              <c:strCache>
                <c:ptCount val="15"/>
                <c:pt idx="0">
                  <c:v>gill color</c:v>
                </c:pt>
                <c:pt idx="1">
                  <c:v>stalk surface above ring</c:v>
                </c:pt>
                <c:pt idx="2">
                  <c:v>ring type</c:v>
                </c:pt>
                <c:pt idx="3">
                  <c:v>stalk surface below ring</c:v>
                </c:pt>
                <c:pt idx="4">
                  <c:v>gill size</c:v>
                </c:pt>
                <c:pt idx="5">
                  <c:v>stalk color below ring</c:v>
                </c:pt>
                <c:pt idx="6">
                  <c:v>stalk color above ring</c:v>
                </c:pt>
                <c:pt idx="7">
                  <c:v>stalk root</c:v>
                </c:pt>
                <c:pt idx="8">
                  <c:v>gill spacing</c:v>
                </c:pt>
                <c:pt idx="9">
                  <c:v>cap color</c:v>
                </c:pt>
                <c:pt idx="10">
                  <c:v>cap surface</c:v>
                </c:pt>
                <c:pt idx="11">
                  <c:v>cap shape</c:v>
                </c:pt>
                <c:pt idx="12">
                  <c:v>stalk shape</c:v>
                </c:pt>
                <c:pt idx="13">
                  <c:v>ring number</c:v>
                </c:pt>
                <c:pt idx="14">
                  <c:v>veil color</c:v>
                </c:pt>
              </c:strCache>
            </c:strRef>
          </c:cat>
          <c:val>
            <c:numRef>
              <c:f>'Survey and Weka'!$C$2:$C$16</c:f>
              <c:numCache>
                <c:formatCode>General</c:formatCode>
                <c:ptCount val="15"/>
                <c:pt idx="0">
                  <c:v>63.55</c:v>
                </c:pt>
                <c:pt idx="1">
                  <c:v>63.55</c:v>
                </c:pt>
                <c:pt idx="2">
                  <c:v>73</c:v>
                </c:pt>
                <c:pt idx="3">
                  <c:v>78.400000000000006</c:v>
                </c:pt>
                <c:pt idx="4">
                  <c:v>36.450000000000003</c:v>
                </c:pt>
                <c:pt idx="5">
                  <c:v>67.599999999999994</c:v>
                </c:pt>
                <c:pt idx="6">
                  <c:v>59.45</c:v>
                </c:pt>
                <c:pt idx="7">
                  <c:v>45.95</c:v>
                </c:pt>
                <c:pt idx="8">
                  <c:v>78.400000000000006</c:v>
                </c:pt>
                <c:pt idx="9">
                  <c:v>81.099999999999994</c:v>
                </c:pt>
                <c:pt idx="10">
                  <c:v>32.450000000000003</c:v>
                </c:pt>
                <c:pt idx="11">
                  <c:v>32.450000000000003</c:v>
                </c:pt>
                <c:pt idx="12">
                  <c:v>33.75</c:v>
                </c:pt>
                <c:pt idx="13">
                  <c:v>59.5</c:v>
                </c:pt>
                <c:pt idx="14">
                  <c:v>37.799999999999997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9478016"/>
        <c:axId val="129852544"/>
      </c:barChart>
      <c:catAx>
        <c:axId val="12947801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29852544"/>
        <c:crosses val="autoZero"/>
        <c:auto val="1"/>
        <c:lblAlgn val="ctr"/>
        <c:lblOffset val="100"/>
        <c:noMultiLvlLbl val="0"/>
      </c:catAx>
      <c:valAx>
        <c:axId val="129852544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294780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Weighted Attributes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'Survey and Weka'!$D$59</c:f>
              <c:strCache>
                <c:ptCount val="1"/>
                <c:pt idx="0">
                  <c:v>Weight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'Survey and Weka'!$C$60:$C$74</c:f>
              <c:strCache>
                <c:ptCount val="15"/>
                <c:pt idx="0">
                  <c:v>cap color</c:v>
                </c:pt>
                <c:pt idx="1">
                  <c:v>stalk surface below ring</c:v>
                </c:pt>
                <c:pt idx="2">
                  <c:v>ring type</c:v>
                </c:pt>
                <c:pt idx="3">
                  <c:v>gill spacing</c:v>
                </c:pt>
                <c:pt idx="4">
                  <c:v>stalk surface above ring</c:v>
                </c:pt>
                <c:pt idx="5">
                  <c:v>stalk color below ring</c:v>
                </c:pt>
                <c:pt idx="6">
                  <c:v>ring number</c:v>
                </c:pt>
                <c:pt idx="7">
                  <c:v>gill color</c:v>
                </c:pt>
                <c:pt idx="8">
                  <c:v>stalk root</c:v>
                </c:pt>
                <c:pt idx="9">
                  <c:v>veil color</c:v>
                </c:pt>
                <c:pt idx="10">
                  <c:v>gill size</c:v>
                </c:pt>
                <c:pt idx="11">
                  <c:v>cap surface</c:v>
                </c:pt>
                <c:pt idx="12">
                  <c:v>stalk shape</c:v>
                </c:pt>
                <c:pt idx="13">
                  <c:v>stalk color above ring</c:v>
                </c:pt>
                <c:pt idx="14">
                  <c:v>cap shape</c:v>
                </c:pt>
              </c:strCache>
            </c:strRef>
          </c:cat>
          <c:val>
            <c:numRef>
              <c:f>'Survey and Weka'!$D$60:$D$74</c:f>
              <c:numCache>
                <c:formatCode>General</c:formatCode>
                <c:ptCount val="15"/>
                <c:pt idx="0">
                  <c:v>76.7</c:v>
                </c:pt>
                <c:pt idx="1">
                  <c:v>74.2</c:v>
                </c:pt>
                <c:pt idx="2">
                  <c:v>69</c:v>
                </c:pt>
                <c:pt idx="3">
                  <c:v>65.7</c:v>
                </c:pt>
                <c:pt idx="4">
                  <c:v>61.8</c:v>
                </c:pt>
                <c:pt idx="5">
                  <c:v>60.3</c:v>
                </c:pt>
                <c:pt idx="6">
                  <c:v>56.3</c:v>
                </c:pt>
                <c:pt idx="7">
                  <c:v>55</c:v>
                </c:pt>
                <c:pt idx="8">
                  <c:v>36</c:v>
                </c:pt>
                <c:pt idx="9">
                  <c:v>33.700000000000003</c:v>
                </c:pt>
                <c:pt idx="10">
                  <c:v>31.5</c:v>
                </c:pt>
                <c:pt idx="11">
                  <c:v>30.7</c:v>
                </c:pt>
                <c:pt idx="12">
                  <c:v>27.4</c:v>
                </c:pt>
                <c:pt idx="13">
                  <c:v>20.9</c:v>
                </c:pt>
                <c:pt idx="14">
                  <c:v>16.7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68540672"/>
        <c:axId val="113546368"/>
      </c:barChart>
      <c:catAx>
        <c:axId val="685406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13546368"/>
        <c:crosses val="autoZero"/>
        <c:auto val="1"/>
        <c:lblAlgn val="ctr"/>
        <c:lblOffset val="100"/>
        <c:noMultiLvlLbl val="0"/>
      </c:catAx>
      <c:valAx>
        <c:axId val="113546368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0"/>
            </a:pPr>
            <a:endParaRPr lang="en-US"/>
          </a:p>
        </c:txPr>
        <c:crossAx val="685406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800"/>
            </a:pPr>
            <a:r>
              <a:rPr lang="en-US" sz="2800" dirty="0" smtClean="0"/>
              <a:t>Attribute </a:t>
            </a:r>
            <a:r>
              <a:rPr lang="en-US" sz="2800" dirty="0"/>
              <a:t>Accuracy</a:t>
            </a:r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'Survey and Weka'!$I$23</c:f>
              <c:strCache>
                <c:ptCount val="1"/>
                <c:pt idx="0">
                  <c:v>Survey Accuracy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1"/>
            <c:showLeaderLines val="0"/>
          </c:dLbls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strRef>
              <c:f>'Survey and Weka'!$H$24:$H$35</c:f>
              <c:strCache>
                <c:ptCount val="12"/>
                <c:pt idx="0">
                  <c:v>Stalk Shape</c:v>
                </c:pt>
                <c:pt idx="1">
                  <c:v>Ring Number</c:v>
                </c:pt>
                <c:pt idx="2">
                  <c:v>Veil Color</c:v>
                </c:pt>
                <c:pt idx="3">
                  <c:v>Cap Surface</c:v>
                </c:pt>
                <c:pt idx="4">
                  <c:v>Stalk Surface Above</c:v>
                </c:pt>
                <c:pt idx="5">
                  <c:v>Stalk Surface Below</c:v>
                </c:pt>
                <c:pt idx="6">
                  <c:v>Cap Shape</c:v>
                </c:pt>
                <c:pt idx="7">
                  <c:v>Stalk Root</c:v>
                </c:pt>
                <c:pt idx="8">
                  <c:v>Ring Type</c:v>
                </c:pt>
                <c:pt idx="9">
                  <c:v>Stalk Color Above</c:v>
                </c:pt>
                <c:pt idx="10">
                  <c:v>Stalk Color Below</c:v>
                </c:pt>
                <c:pt idx="11">
                  <c:v>Cap Color</c:v>
                </c:pt>
              </c:strCache>
            </c:strRef>
          </c:xVal>
          <c:yVal>
            <c:numRef>
              <c:f>'Survey and Weka'!$I$24:$I$35</c:f>
              <c:numCache>
                <c:formatCode>General</c:formatCode>
                <c:ptCount val="12"/>
                <c:pt idx="0">
                  <c:v>33.75</c:v>
                </c:pt>
                <c:pt idx="1">
                  <c:v>59.5</c:v>
                </c:pt>
                <c:pt idx="2">
                  <c:v>37.799999999999997</c:v>
                </c:pt>
                <c:pt idx="3">
                  <c:v>32.450000000000003</c:v>
                </c:pt>
                <c:pt idx="4">
                  <c:v>63.55</c:v>
                </c:pt>
                <c:pt idx="5">
                  <c:v>78.400000000000006</c:v>
                </c:pt>
                <c:pt idx="6">
                  <c:v>32.450000000000003</c:v>
                </c:pt>
                <c:pt idx="7">
                  <c:v>45.95</c:v>
                </c:pt>
                <c:pt idx="8">
                  <c:v>73</c:v>
                </c:pt>
                <c:pt idx="9">
                  <c:v>59.45</c:v>
                </c:pt>
                <c:pt idx="10">
                  <c:v>67.599999999999994</c:v>
                </c:pt>
                <c:pt idx="11">
                  <c:v>81.099999999999994</c:v>
                </c:pt>
              </c:numCache>
            </c:numRef>
          </c:yVal>
          <c:bubbleSize>
            <c:numRef>
              <c:f>'Survey and Weka'!$J$24:$J$35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</c:numCache>
            </c:numRef>
          </c:bubbleSize>
          <c:bubble3D val="1"/>
        </c:ser>
        <c:dLbls>
          <c:showLegendKey val="0"/>
          <c:showVal val="1"/>
          <c:showCatName val="1"/>
          <c:showSerName val="0"/>
          <c:showPercent val="0"/>
          <c:showBubbleSize val="0"/>
        </c:dLbls>
        <c:bubbleScale val="100"/>
        <c:showNegBubbles val="0"/>
        <c:axId val="112981504"/>
        <c:axId val="112983424"/>
      </c:bubbleChart>
      <c:valAx>
        <c:axId val="112981504"/>
        <c:scaling>
          <c:orientation val="minMax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2400" dirty="0"/>
                  <a:t>Complexity</a:t>
                </a:r>
                <a:endParaRPr lang="en-US" sz="1800" dirty="0"/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2983424"/>
        <c:crosses val="autoZero"/>
        <c:crossBetween val="midCat"/>
        <c:majorUnit val="1"/>
      </c:valAx>
      <c:valAx>
        <c:axId val="112983424"/>
        <c:scaling>
          <c:orientation val="minMax"/>
        </c:scaling>
        <c:delete val="0"/>
        <c:axPos val="l"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 sz="2400" dirty="0"/>
                  <a:t>Accuracy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1298150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5613"/>
          </a:xfrm>
          <a:prstGeom prst="rect">
            <a:avLst/>
          </a:prstGeom>
        </p:spPr>
        <p:txBody>
          <a:bodyPr vert="horz" lIns="88831" tIns="44416" rIns="88831" bIns="444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5613"/>
          </a:xfrm>
          <a:prstGeom prst="rect">
            <a:avLst/>
          </a:prstGeom>
        </p:spPr>
        <p:txBody>
          <a:bodyPr vert="horz" lIns="88831" tIns="44416" rIns="88831" bIns="44416" rtlCol="0"/>
          <a:lstStyle>
            <a:lvl1pPr algn="r">
              <a:defRPr sz="1200"/>
            </a:lvl1pPr>
          </a:lstStyle>
          <a:p>
            <a:fld id="{08F02C6C-73C4-4B0D-B5D5-6BA73DE89760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700088"/>
            <a:ext cx="4652962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31" tIns="44416" rIns="88831" bIns="444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4"/>
          </a:xfrm>
          <a:prstGeom prst="rect">
            <a:avLst/>
          </a:prstGeom>
        </p:spPr>
        <p:txBody>
          <a:bodyPr vert="horz" lIns="88831" tIns="44416" rIns="88831" bIns="44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2971800" cy="465613"/>
          </a:xfrm>
          <a:prstGeom prst="rect">
            <a:avLst/>
          </a:prstGeom>
        </p:spPr>
        <p:txBody>
          <a:bodyPr vert="horz" lIns="88831" tIns="44416" rIns="88831" bIns="444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6"/>
            <a:ext cx="2971800" cy="465613"/>
          </a:xfrm>
          <a:prstGeom prst="rect">
            <a:avLst/>
          </a:prstGeom>
        </p:spPr>
        <p:txBody>
          <a:bodyPr vert="horz" lIns="88831" tIns="44416" rIns="88831" bIns="44416" rtlCol="0" anchor="b"/>
          <a:lstStyle>
            <a:lvl1pPr algn="r">
              <a:defRPr sz="1200"/>
            </a:lvl1pPr>
          </a:lstStyle>
          <a:p>
            <a:fld id="{A4B247F0-4392-4FFB-B7FA-7E763D3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47F0-4392-4FFB-B7FA-7E763D3CF7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E82B-23F7-4B33-A275-6F6737B54D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E82B-23F7-4B33-A275-6F6737B54D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E82B-23F7-4B33-A275-6F6737B54D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E82B-23F7-4B33-A275-6F6737B54D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A4543F6-B46F-40DC-8813-8CB0C52759AA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9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96200" y="762000"/>
            <a:ext cx="838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7625E7B-EC26-4CEB-9B92-E47E936042D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A4543F6-B46F-40DC-8813-8CB0C52759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Picture 7" descr="C:\Users\Raymond\Desktop\Large73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838200"/>
            <a:ext cx="835025" cy="8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90800"/>
            <a:ext cx="3420035" cy="1819836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Data Mining a Mushroom </a:t>
            </a:r>
            <a:r>
              <a:rPr lang="en-US" sz="2700" b="1" dirty="0" smtClean="0"/>
              <a:t>Dataset</a:t>
            </a: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Borges</a:t>
            </a:r>
          </a:p>
          <a:p>
            <a:r>
              <a:rPr lang="en-US" dirty="0" smtClean="0"/>
              <a:t>Jarilyn Hernandez</a:t>
            </a:r>
            <a:endParaRPr lang="en-US" dirty="0"/>
          </a:p>
        </p:txBody>
      </p:sp>
      <p:pic>
        <p:nvPicPr>
          <p:cNvPr id="4099" name="Picture 3" descr="C:\Users\Raymond\Desktop\Large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4495800"/>
            <a:ext cx="121073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02850" y="1295400"/>
            <a:ext cx="328968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Project </a:t>
            </a:r>
            <a:r>
              <a:rPr lang="en-US" sz="5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III</a:t>
            </a:r>
            <a:endParaRPr lang="en-US" sz="54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9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33333 L 0 1.11111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decel="100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decel="100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accel="10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6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41533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Taking into account </a:t>
            </a:r>
            <a:r>
              <a:rPr lang="en-US" sz="2800" dirty="0" smtClean="0">
                <a:latin typeface="Lucida Handwriting" pitchFamily="66" charset="0"/>
              </a:rPr>
              <a:t>human</a:t>
            </a:r>
            <a:r>
              <a:rPr lang="en-US" sz="2800" dirty="0" smtClean="0"/>
              <a:t>  </a:t>
            </a:r>
            <a:r>
              <a:rPr lang="en-US" sz="2800" b="1" dirty="0" smtClean="0">
                <a:latin typeface="Myriad Pro Light" pitchFamily="34" charset="0"/>
              </a:rPr>
              <a:t>perception</a:t>
            </a:r>
          </a:p>
          <a:p>
            <a:pPr marL="68580" indent="0">
              <a:buNone/>
            </a:pPr>
            <a:endParaRPr lang="en-US" sz="900" dirty="0" smtClean="0"/>
          </a:p>
          <a:p>
            <a:pPr marL="68580" indent="0">
              <a:buNone/>
            </a:pPr>
            <a:r>
              <a:rPr lang="en-US" sz="2800" dirty="0" smtClean="0"/>
              <a:t>Based on:</a:t>
            </a:r>
          </a:p>
          <a:p>
            <a:pPr lvl="1"/>
            <a:r>
              <a:rPr lang="en-US" sz="2400" dirty="0" smtClean="0"/>
              <a:t>Lighting conditions</a:t>
            </a:r>
          </a:p>
          <a:p>
            <a:pPr lvl="1"/>
            <a:r>
              <a:rPr lang="en-US" sz="2400" dirty="0" smtClean="0"/>
              <a:t>Mushroom stage in lifecycle</a:t>
            </a:r>
          </a:p>
          <a:p>
            <a:pPr lvl="1"/>
            <a:r>
              <a:rPr lang="en-US" sz="2400" dirty="0" smtClean="0"/>
              <a:t>Humidity</a:t>
            </a:r>
          </a:p>
          <a:p>
            <a:pPr lvl="1"/>
            <a:r>
              <a:rPr lang="en-US" sz="2400" dirty="0" smtClean="0"/>
              <a:t>Seasons</a:t>
            </a:r>
          </a:p>
          <a:p>
            <a:pPr lvl="1"/>
            <a:r>
              <a:rPr lang="en-US" sz="2400" dirty="0" smtClean="0"/>
              <a:t>Human senses?</a:t>
            </a:r>
          </a:p>
          <a:p>
            <a:pPr lvl="1"/>
            <a:r>
              <a:rPr lang="en-US" sz="2400" dirty="0" smtClean="0"/>
              <a:t>other unknown factors…</a:t>
            </a:r>
          </a:p>
        </p:txBody>
      </p:sp>
    </p:spTree>
    <p:extLst>
      <p:ext uri="{BB962C8B-B14F-4D97-AF65-F5344CB8AC3E}">
        <p14:creationId xmlns:p14="http://schemas.microsoft.com/office/powerpoint/2010/main" val="202760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57508" cy="3696148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800" dirty="0" smtClean="0"/>
              <a:t>Some attributes difficult to discern</a:t>
            </a:r>
          </a:p>
          <a:p>
            <a:pPr marL="68580" indent="0">
              <a:buNone/>
            </a:pPr>
            <a:r>
              <a:rPr lang="en-US" sz="2800" dirty="0" smtClean="0"/>
              <a:t>Textures, Shapes or </a:t>
            </a:r>
          </a:p>
          <a:p>
            <a:pPr marL="68580" indent="0">
              <a:buNone/>
            </a:pPr>
            <a:endParaRPr lang="en-US" sz="2800" dirty="0" smtClean="0"/>
          </a:p>
          <a:p>
            <a:pPr marL="68580" indent="0">
              <a:buNone/>
            </a:pPr>
            <a:r>
              <a:rPr lang="en-US" sz="2800" dirty="0" smtClean="0"/>
              <a:t>Colors like: </a:t>
            </a:r>
          </a:p>
          <a:p>
            <a:r>
              <a:rPr lang="en-US" sz="2800" dirty="0" smtClean="0"/>
              <a:t>Brown</a:t>
            </a:r>
          </a:p>
          <a:p>
            <a:r>
              <a:rPr lang="en-US" sz="2800" dirty="0" smtClean="0"/>
              <a:t>Chocolate</a:t>
            </a:r>
          </a:p>
          <a:p>
            <a:r>
              <a:rPr lang="en-US" sz="2800" dirty="0" smtClean="0"/>
              <a:t>Buff</a:t>
            </a:r>
          </a:p>
          <a:p>
            <a:r>
              <a:rPr lang="en-US" sz="2800" dirty="0" smtClean="0"/>
              <a:t>Cinnamon</a:t>
            </a:r>
          </a:p>
          <a:p>
            <a:endParaRPr lang="en-US" sz="2800" b="1" dirty="0" smtClean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4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4077148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Complex attributes = Higher error probability</a:t>
            </a:r>
            <a:endParaRPr lang="en-US" b="1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Human </a:t>
            </a:r>
            <a:r>
              <a:rPr lang="en-US" dirty="0" smtClean="0"/>
              <a:t>senses + </a:t>
            </a:r>
            <a:r>
              <a:rPr lang="en-US" dirty="0"/>
              <a:t>external factors = </a:t>
            </a:r>
            <a:r>
              <a:rPr lang="en-US" b="1" dirty="0" smtClean="0"/>
              <a:t>Big</a:t>
            </a:r>
            <a:r>
              <a:rPr lang="en-US" dirty="0" smtClean="0"/>
              <a:t> impact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So…</a:t>
            </a:r>
          </a:p>
          <a:p>
            <a:pPr marL="6858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Ruleset will change to approach </a:t>
            </a:r>
            <a:r>
              <a:rPr lang="en-US" dirty="0" smtClean="0">
                <a:solidFill>
                  <a:schemeClr val="tx1"/>
                </a:solidFill>
                <a:latin typeface="Elephant" pitchFamily="18" charset="0"/>
              </a:rPr>
              <a:t>reality</a:t>
            </a:r>
          </a:p>
          <a:p>
            <a:pPr marL="6858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Some attributes will fair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much better than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others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4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1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3000" dirty="0" smtClean="0"/>
              <a:t>Collect survey responses:</a:t>
            </a:r>
          </a:p>
          <a:p>
            <a:pPr marL="68580" indent="0">
              <a:buNone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Evaluate species in different conditions</a:t>
            </a:r>
          </a:p>
          <a:p>
            <a:pPr marL="582930" indent="-514350">
              <a:buFont typeface="+mj-lt"/>
              <a:buAutoNum type="arabicPeriod"/>
            </a:pP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Measure overall accuracy</a:t>
            </a:r>
          </a:p>
          <a:p>
            <a:pPr marL="582930" indent="-514350">
              <a:buFont typeface="+mj-lt"/>
              <a:buAutoNum type="arabicPeriod"/>
            </a:pP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Weight attributes based on survey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58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2800" dirty="0" smtClean="0"/>
              <a:t>Take 3 mushroom species</a:t>
            </a:r>
            <a:endParaRPr lang="en-US" sz="2800" dirty="0"/>
          </a:p>
          <a:p>
            <a:r>
              <a:rPr lang="en-US" dirty="0" err="1" smtClean="0"/>
              <a:t>Agaricus</a:t>
            </a:r>
            <a:r>
              <a:rPr lang="en-US" dirty="0" smtClean="0"/>
              <a:t> </a:t>
            </a:r>
            <a:r>
              <a:rPr lang="en-US" dirty="0" err="1" smtClean="0"/>
              <a:t>Abruptibulbus</a:t>
            </a:r>
            <a:endParaRPr lang="en-US" dirty="0" smtClean="0"/>
          </a:p>
          <a:p>
            <a:r>
              <a:rPr lang="en-US" dirty="0" err="1" smtClean="0"/>
              <a:t>Agaricus</a:t>
            </a:r>
            <a:r>
              <a:rPr lang="en-US" dirty="0" smtClean="0"/>
              <a:t> Augustus</a:t>
            </a:r>
          </a:p>
          <a:p>
            <a:r>
              <a:rPr lang="en-US" dirty="0" err="1" smtClean="0"/>
              <a:t>Lepiota</a:t>
            </a:r>
            <a:r>
              <a:rPr lang="en-US" dirty="0" smtClean="0"/>
              <a:t> </a:t>
            </a:r>
            <a:r>
              <a:rPr lang="en-US" dirty="0" err="1" smtClean="0"/>
              <a:t>Rubrotincta</a:t>
            </a:r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Place under 2 distinct set of conditions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469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5 questions per species in each condition</a:t>
            </a:r>
            <a:endParaRPr lang="en-US" dirty="0"/>
          </a:p>
        </p:txBody>
      </p:sp>
      <p:pic>
        <p:nvPicPr>
          <p:cNvPr id="5122" name="Picture 2" descr="C:\Users\Raymond\Desktop\Project 3 mushroom\Mushroom Pics\Agaricus_abruptibulbu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3167"/>
            <a:ext cx="284657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ymond\Desktop\Project 3 mushroom\Mushroom Pics\Agaricus_abruptibulbu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3168"/>
            <a:ext cx="284622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aymond\Desktop\Project 3 mushroom\Mushroom Pics\Agaricus_augustu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2846578" cy="23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aymond\Desktop\Project 3 mushroom\Mushroom Pics\agaricus_augustu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124200"/>
            <a:ext cx="2715647" cy="23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Raymond\Desktop\Project 3 mushroom\Mushroom Pics\lepiota rubrotincta 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97282"/>
            <a:ext cx="3007915" cy="20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Raymond\Desktop\Project 3 mushroom\Mushroom Pics\lepiota rubrotincta 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97282"/>
            <a:ext cx="2715646" cy="20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0737" y="5555207"/>
            <a:ext cx="3271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Abruptibulbus</a:t>
            </a:r>
            <a:endParaRPr lang="en-US" sz="2000" dirty="0"/>
          </a:p>
          <a:p>
            <a:r>
              <a:rPr lang="en-US" sz="2000" dirty="0" smtClean="0"/>
              <a:t>under conditions X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433011" y="5555207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Abruptibulbus</a:t>
            </a:r>
            <a:endParaRPr lang="en-US" sz="2000" dirty="0"/>
          </a:p>
          <a:p>
            <a:r>
              <a:rPr lang="en-US" sz="2000" dirty="0" smtClean="0"/>
              <a:t>under </a:t>
            </a:r>
            <a:r>
              <a:rPr lang="en-US" sz="2000" dirty="0"/>
              <a:t>conditions </a:t>
            </a:r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5540514"/>
            <a:ext cx="3271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Augustus</a:t>
            </a:r>
          </a:p>
          <a:p>
            <a:r>
              <a:rPr lang="en-US" sz="2000" dirty="0" smtClean="0"/>
              <a:t>under conditions X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435274" y="5540514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Augustus</a:t>
            </a:r>
          </a:p>
          <a:p>
            <a:r>
              <a:rPr lang="en-US" sz="2000" dirty="0" smtClean="0"/>
              <a:t>under </a:t>
            </a:r>
            <a:r>
              <a:rPr lang="en-US" sz="2000" dirty="0"/>
              <a:t>conditions </a:t>
            </a:r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203526" y="5540514"/>
            <a:ext cx="3271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Rubrotincta</a:t>
            </a:r>
            <a:endParaRPr lang="en-US" sz="2000" dirty="0"/>
          </a:p>
          <a:p>
            <a:r>
              <a:rPr lang="en-US" sz="2000" dirty="0" smtClean="0"/>
              <a:t>under conditions X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495800" y="5540514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Rubrotincta</a:t>
            </a:r>
            <a:endParaRPr lang="en-US" sz="2000" dirty="0"/>
          </a:p>
          <a:p>
            <a:r>
              <a:rPr lang="en-US" sz="2000" dirty="0" smtClean="0"/>
              <a:t>under </a:t>
            </a:r>
            <a:r>
              <a:rPr lang="en-US" sz="2000" dirty="0"/>
              <a:t>conditions </a:t>
            </a:r>
            <a:r>
              <a:rPr lang="en-US" sz="2000" dirty="0" smtClean="0"/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7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Tutorial (SurveyMonkey.com)</a:t>
            </a:r>
          </a:p>
          <a:p>
            <a:r>
              <a:rPr lang="en-US" dirty="0" smtClean="0"/>
              <a:t>Design Website (Weebly.com)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Get people to take survey (hardest part)</a:t>
            </a:r>
          </a:p>
          <a:p>
            <a:r>
              <a:rPr lang="en-US" dirty="0" smtClean="0"/>
              <a:t>Designed Flyers</a:t>
            </a:r>
          </a:p>
          <a:p>
            <a:r>
              <a:rPr lang="en-US" dirty="0" smtClean="0"/>
              <a:t>Poster boards </a:t>
            </a:r>
          </a:p>
          <a:p>
            <a:r>
              <a:rPr lang="en-US" dirty="0" smtClean="0"/>
              <a:t>Business cards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3352800" cy="17820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89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3965369" cy="511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Raymond\Desktop\Project 3 mushroom\Mushroom Pics\Mushroom fl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97967"/>
            <a:ext cx="3429000" cy="44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7" descr="C:\Users\Raymond\Desktop\Large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838200"/>
            <a:ext cx="835025" cy="8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43492" y="2323652"/>
            <a:ext cx="6777317" cy="40009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 smtClean="0"/>
              <a:t>Conclusions</a:t>
            </a:r>
            <a:endParaRPr lang="en-US" dirty="0"/>
          </a:p>
          <a:p>
            <a:r>
              <a:rPr 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82" y="457200"/>
            <a:ext cx="5674718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Survey at Mountainlair</a:t>
            </a:r>
            <a:endParaRPr lang="en-US" dirty="0"/>
          </a:p>
        </p:txBody>
      </p:sp>
      <p:pic>
        <p:nvPicPr>
          <p:cNvPr id="1026" name="Picture 2" descr="C:\Users\Jary\Pictures\Mushroom survey on friday\IMG_60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2933704" cy="39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ry\Pictures\Mushroom survey on friday\IMG_60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19" y="2438400"/>
            <a:ext cx="4403029" cy="330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7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82" y="457200"/>
            <a:ext cx="5674718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Survey at Mountainlair</a:t>
            </a:r>
            <a:endParaRPr lang="en-US" dirty="0"/>
          </a:p>
        </p:txBody>
      </p:sp>
      <p:pic>
        <p:nvPicPr>
          <p:cNvPr id="7" name="Picture 3" descr="C:\Users\Jary\Pictures\Mushroom survey on friday\IMG_6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933704" cy="39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ary\Pictures\Mushroom survey on friday\IMG_60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413075"/>
            <a:ext cx="426735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survey test scores</a:t>
            </a:r>
          </a:p>
          <a:p>
            <a:r>
              <a:rPr lang="en-US" dirty="0" smtClean="0"/>
              <a:t>Calculate species’ accuracy variation</a:t>
            </a:r>
          </a:p>
          <a:p>
            <a:r>
              <a:rPr lang="en-US" dirty="0" smtClean="0"/>
              <a:t>Calculate attributes’ accuracy variation</a:t>
            </a:r>
          </a:p>
          <a:p>
            <a:r>
              <a:rPr lang="en-US" dirty="0" smtClean="0"/>
              <a:t>Calculate attribute weights</a:t>
            </a:r>
          </a:p>
          <a:p>
            <a:r>
              <a:rPr lang="en-US" dirty="0" smtClean="0"/>
              <a:t>Use data mining tools to find best ruleset</a:t>
            </a:r>
          </a:p>
        </p:txBody>
      </p:sp>
    </p:spTree>
    <p:extLst>
      <p:ext uri="{BB962C8B-B14F-4D97-AF65-F5344CB8AC3E}">
        <p14:creationId xmlns:p14="http://schemas.microsoft.com/office/powerpoint/2010/main" val="374726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Weighting 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:r>
                  <a:rPr lang="en-US" dirty="0" smtClean="0"/>
                  <a:t>Weighting attributes based on:</a:t>
                </a:r>
              </a:p>
              <a:p>
                <a:r>
                  <a:rPr lang="en-US" dirty="0"/>
                  <a:t>Highest </a:t>
                </a:r>
                <a:r>
                  <a:rPr lang="en-US" dirty="0" smtClean="0"/>
                  <a:t>survey accuracy </a:t>
                </a:r>
                <a:r>
                  <a:rPr lang="en-US" dirty="0"/>
                  <a:t>attributes with lowest variations in </a:t>
                </a:r>
                <a:r>
                  <a:rPr lang="en-US" dirty="0" smtClean="0"/>
                  <a:t>responses</a:t>
                </a:r>
              </a:p>
              <a:p>
                <a:endParaRPr lang="en-US" dirty="0"/>
              </a:p>
              <a:p>
                <a:pPr marL="68580" indent="0">
                  <a:buNone/>
                </a:pPr>
                <a:r>
                  <a:rPr lang="en-US" dirty="0" smtClean="0"/>
                  <a:t>Determine accuracy variation by measuring Euclidean distance for correct answers for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each</a:t>
                </a:r>
                <a:r>
                  <a:rPr lang="en-US" dirty="0" smtClean="0"/>
                  <a:t> specimen in </a:t>
                </a:r>
                <a:r>
                  <a:rPr lang="en-US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setting A</a:t>
                </a:r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bg2">
                        <a:lumMod val="75000"/>
                      </a:schemeClr>
                    </a:solidFill>
                  </a:rPr>
                  <a:t>setting B</a:t>
                </a:r>
              </a:p>
              <a:p>
                <a:pPr marL="68580" indent="0">
                  <a:buNone/>
                </a:pPr>
                <a:endParaRPr lang="en-US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100−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𝐸𝑢𝑐𝑙𝑖𝑑𝑒𝑎𝑛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𝐷𝑖𝑠𝑡𝑎𝑛𝑐𝑒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𝐴𝑣𝑔</m:t>
                      </m:r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r>
                        <a:rPr lang="en-US" b="0" i="1" smtClean="0">
                          <a:latin typeface="Cambria Math"/>
                        </a:rPr>
                        <m:t>𝑄𝑢𝑒𝑠𝑡𝑖𝑜𝑛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𝐴𝑐𝑐𝑢𝑟𝑎𝑐𝑦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9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5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61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30 questions per survey</a:t>
            </a:r>
          </a:p>
          <a:p>
            <a:r>
              <a:rPr lang="en-US" dirty="0" smtClean="0"/>
              <a:t>15 Attributes measured</a:t>
            </a:r>
          </a:p>
          <a:p>
            <a:r>
              <a:rPr lang="en-US" dirty="0" smtClean="0"/>
              <a:t>37 completed surveys</a:t>
            </a:r>
          </a:p>
          <a:p>
            <a:r>
              <a:rPr lang="en-US" dirty="0" smtClean="0"/>
              <a:t>1,110 answered questions</a:t>
            </a:r>
          </a:p>
          <a:p>
            <a:r>
              <a:rPr lang="en-US" dirty="0" smtClean="0"/>
              <a:t>Overall</a:t>
            </a:r>
          </a:p>
          <a:p>
            <a:pPr marL="68580" indent="0">
              <a:buNone/>
            </a:pPr>
            <a:r>
              <a:rPr lang="en-US" dirty="0" smtClean="0"/>
              <a:t>Survey Grades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Highest was 24 out of 30 correct answers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72123"/>
              </p:ext>
            </p:extLst>
          </p:nvPr>
        </p:nvGraphicFramePr>
        <p:xfrm>
          <a:off x="3886200" y="3657600"/>
          <a:ext cx="22645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Worksheet" r:id="rId3" imgW="1257246" imgH="845820" progId="Excel.Sheet.8">
                  <p:embed/>
                </p:oleObj>
              </mc:Choice>
              <mc:Fallback>
                <p:oleObj name="Worksheet" r:id="rId3" imgW="1257246" imgH="8458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3657600"/>
                        <a:ext cx="226455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42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78824"/>
              </p:ext>
            </p:extLst>
          </p:nvPr>
        </p:nvGraphicFramePr>
        <p:xfrm>
          <a:off x="914400" y="1371600"/>
          <a:ext cx="6976951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20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742710"/>
              </p:ext>
            </p:extLst>
          </p:nvPr>
        </p:nvGraphicFramePr>
        <p:xfrm>
          <a:off x="533401" y="750589"/>
          <a:ext cx="7765064" cy="5726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8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836985"/>
              </p:ext>
            </p:extLst>
          </p:nvPr>
        </p:nvGraphicFramePr>
        <p:xfrm>
          <a:off x="457200" y="1371600"/>
          <a:ext cx="7772400" cy="509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18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>
            <a:stCxn id="28" idx="4"/>
            <a:endCxn id="113" idx="0"/>
          </p:cNvCxnSpPr>
          <p:nvPr/>
        </p:nvCxnSpPr>
        <p:spPr>
          <a:xfrm flipH="1">
            <a:off x="1292869" y="2955804"/>
            <a:ext cx="4113662" cy="66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4"/>
            <a:endCxn id="105" idx="0"/>
          </p:cNvCxnSpPr>
          <p:nvPr/>
        </p:nvCxnSpPr>
        <p:spPr>
          <a:xfrm flipH="1">
            <a:off x="2051549" y="2955804"/>
            <a:ext cx="3354982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8" idx="4"/>
            <a:endCxn id="110" idx="0"/>
          </p:cNvCxnSpPr>
          <p:nvPr/>
        </p:nvCxnSpPr>
        <p:spPr>
          <a:xfrm flipH="1">
            <a:off x="2817454" y="2955804"/>
            <a:ext cx="2589077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0"/>
            <a:endCxn id="111" idx="0"/>
          </p:cNvCxnSpPr>
          <p:nvPr/>
        </p:nvCxnSpPr>
        <p:spPr>
          <a:xfrm flipH="1">
            <a:off x="3662402" y="2968186"/>
            <a:ext cx="1744129" cy="648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8" idx="4"/>
            <a:endCxn id="112" idx="0"/>
          </p:cNvCxnSpPr>
          <p:nvPr/>
        </p:nvCxnSpPr>
        <p:spPr>
          <a:xfrm flipH="1">
            <a:off x="4606431" y="2955804"/>
            <a:ext cx="800100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28" idx="4"/>
            <a:endCxn id="107" idx="0"/>
          </p:cNvCxnSpPr>
          <p:nvPr/>
        </p:nvCxnSpPr>
        <p:spPr>
          <a:xfrm>
            <a:off x="5406531" y="2955804"/>
            <a:ext cx="808940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8" idx="4"/>
            <a:endCxn id="108" idx="0"/>
          </p:cNvCxnSpPr>
          <p:nvPr/>
        </p:nvCxnSpPr>
        <p:spPr>
          <a:xfrm>
            <a:off x="5406531" y="2955804"/>
            <a:ext cx="1562100" cy="66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8" idx="4"/>
            <a:endCxn id="109" idx="0"/>
          </p:cNvCxnSpPr>
          <p:nvPr/>
        </p:nvCxnSpPr>
        <p:spPr>
          <a:xfrm>
            <a:off x="5406531" y="2955804"/>
            <a:ext cx="2380776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82" y="457200"/>
            <a:ext cx="5674718" cy="1104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J48 Tree 99.6%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97982" y="143108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820613" y="240335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01731" y="2422404"/>
            <a:ext cx="6096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01831" y="242240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0789" y="242240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543800" y="242240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74854" y="240335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539631" y="240335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339731" y="242240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39142" y="242240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6082" y="2979914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almond</a:t>
            </a:r>
          </a:p>
          <a:p>
            <a:endParaRPr lang="en-US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1558431" y="2966698"/>
            <a:ext cx="1133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creosote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65054" y="2979914"/>
            <a:ext cx="619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foul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2176" y="2979914"/>
            <a:ext cx="78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anise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75738" y="2986462"/>
            <a:ext cx="779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spicy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02031" y="2986462"/>
            <a:ext cx="693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fishy</a:t>
            </a:r>
          </a:p>
        </p:txBody>
      </p:sp>
      <p:cxnSp>
        <p:nvCxnSpPr>
          <p:cNvPr id="46" name="Straight Arrow Connector 45"/>
          <p:cNvCxnSpPr>
            <a:stCxn id="4" idx="4"/>
            <a:endCxn id="35" idx="0"/>
          </p:cNvCxnSpPr>
          <p:nvPr/>
        </p:nvCxnSpPr>
        <p:spPr>
          <a:xfrm flipH="1">
            <a:off x="1243942" y="1735889"/>
            <a:ext cx="3406440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7" idx="0"/>
          </p:cNvCxnSpPr>
          <p:nvPr/>
        </p:nvCxnSpPr>
        <p:spPr>
          <a:xfrm flipH="1">
            <a:off x="2125413" y="1735889"/>
            <a:ext cx="2522043" cy="6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4"/>
            <a:endCxn id="32" idx="0"/>
          </p:cNvCxnSpPr>
          <p:nvPr/>
        </p:nvCxnSpPr>
        <p:spPr>
          <a:xfrm flipH="1">
            <a:off x="2979654" y="1735889"/>
            <a:ext cx="1670728" cy="6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4"/>
            <a:endCxn id="33" idx="0"/>
          </p:cNvCxnSpPr>
          <p:nvPr/>
        </p:nvCxnSpPr>
        <p:spPr>
          <a:xfrm flipH="1">
            <a:off x="3844431" y="1735889"/>
            <a:ext cx="805951" cy="6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34" idx="0"/>
          </p:cNvCxnSpPr>
          <p:nvPr/>
        </p:nvCxnSpPr>
        <p:spPr>
          <a:xfrm flipH="1">
            <a:off x="4644531" y="1735889"/>
            <a:ext cx="5851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4"/>
            <a:endCxn id="28" idx="0"/>
          </p:cNvCxnSpPr>
          <p:nvPr/>
        </p:nvCxnSpPr>
        <p:spPr>
          <a:xfrm>
            <a:off x="4650382" y="1735889"/>
            <a:ext cx="756149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4"/>
            <a:endCxn id="29" idx="0"/>
          </p:cNvCxnSpPr>
          <p:nvPr/>
        </p:nvCxnSpPr>
        <p:spPr>
          <a:xfrm>
            <a:off x="4650382" y="1735889"/>
            <a:ext cx="1556249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4"/>
            <a:endCxn id="30" idx="0"/>
          </p:cNvCxnSpPr>
          <p:nvPr/>
        </p:nvCxnSpPr>
        <p:spPr>
          <a:xfrm>
            <a:off x="4650382" y="1735889"/>
            <a:ext cx="2415207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4"/>
            <a:endCxn id="31" idx="0"/>
          </p:cNvCxnSpPr>
          <p:nvPr/>
        </p:nvCxnSpPr>
        <p:spPr>
          <a:xfrm>
            <a:off x="4650382" y="1735889"/>
            <a:ext cx="3198218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86400" y="761999"/>
            <a:ext cx="18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= Edible</a:t>
            </a:r>
          </a:p>
          <a:p>
            <a:r>
              <a:rPr lang="en-US" dirty="0" smtClean="0"/>
              <a:t>P = Poisonous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746749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5101731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10671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6663831" y="3617911"/>
            <a:ext cx="6096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482507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2512654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3357602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301631" y="361636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988069" y="3617911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4400" y="4199114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black</a:t>
            </a:r>
            <a:endParaRPr lang="en-US" sz="1600" b="1" dirty="0"/>
          </a:p>
          <a:p>
            <a:endParaRPr lang="en-US" sz="1600" b="1" dirty="0"/>
          </a:p>
        </p:txBody>
      </p:sp>
      <p:sp>
        <p:nvSpPr>
          <p:cNvPr id="115" name="Rectangle 114"/>
          <p:cNvSpPr/>
          <p:nvPr/>
        </p:nvSpPr>
        <p:spPr>
          <a:xfrm>
            <a:off x="1614410" y="4205662"/>
            <a:ext cx="87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brown</a:t>
            </a:r>
            <a:endParaRPr lang="en-US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2458220" y="4198220"/>
            <a:ext cx="629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buff</a:t>
            </a:r>
            <a:endParaRPr lang="en-US" sz="1600" b="1" dirty="0"/>
          </a:p>
        </p:txBody>
      </p:sp>
      <p:sp>
        <p:nvSpPr>
          <p:cNvPr id="117" name="Rectangle 116"/>
          <p:cNvSpPr/>
          <p:nvPr/>
        </p:nvSpPr>
        <p:spPr>
          <a:xfrm>
            <a:off x="3021681" y="4205662"/>
            <a:ext cx="128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chocolate</a:t>
            </a:r>
            <a:endParaRPr lang="en-US" sz="1600" b="1" dirty="0"/>
          </a:p>
        </p:txBody>
      </p:sp>
      <p:sp>
        <p:nvSpPr>
          <p:cNvPr id="118" name="Rectangle 117"/>
          <p:cNvSpPr/>
          <p:nvPr/>
        </p:nvSpPr>
        <p:spPr>
          <a:xfrm>
            <a:off x="4185322" y="4205662"/>
            <a:ext cx="842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green</a:t>
            </a:r>
            <a:endParaRPr lang="en-US" sz="1600" b="1" dirty="0"/>
          </a:p>
        </p:txBody>
      </p:sp>
      <p:sp>
        <p:nvSpPr>
          <p:cNvPr id="119" name="Rectangle 118"/>
          <p:cNvSpPr/>
          <p:nvPr/>
        </p:nvSpPr>
        <p:spPr>
          <a:xfrm>
            <a:off x="4917932" y="4199114"/>
            <a:ext cx="97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orange</a:t>
            </a:r>
            <a:endParaRPr lang="en-US" sz="1600" b="1" dirty="0"/>
          </a:p>
        </p:txBody>
      </p:sp>
      <p:sp>
        <p:nvSpPr>
          <p:cNvPr id="122" name="Rectangle 121"/>
          <p:cNvSpPr/>
          <p:nvPr/>
        </p:nvSpPr>
        <p:spPr>
          <a:xfrm>
            <a:off x="7338145" y="4175004"/>
            <a:ext cx="898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yellow</a:t>
            </a:r>
            <a:endParaRPr lang="en-US" sz="1600" b="1" dirty="0"/>
          </a:p>
        </p:txBody>
      </p:sp>
      <p:cxnSp>
        <p:nvCxnSpPr>
          <p:cNvPr id="138" name="Straight Arrow Connector 137"/>
          <p:cNvCxnSpPr>
            <a:stCxn id="41" idx="0"/>
            <a:endCxn id="106" idx="0"/>
          </p:cNvCxnSpPr>
          <p:nvPr/>
        </p:nvCxnSpPr>
        <p:spPr>
          <a:xfrm>
            <a:off x="5406531" y="2968186"/>
            <a:ext cx="0" cy="648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944691" y="5051821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792677" y="5514403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smooth</a:t>
            </a:r>
            <a:endParaRPr lang="en-US" sz="1600" b="1" dirty="0"/>
          </a:p>
        </p:txBody>
      </p:sp>
      <p:sp>
        <p:nvSpPr>
          <p:cNvPr id="153" name="Rectangle 152"/>
          <p:cNvSpPr/>
          <p:nvPr/>
        </p:nvSpPr>
        <p:spPr>
          <a:xfrm>
            <a:off x="2687301" y="5527408"/>
            <a:ext cx="680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silky</a:t>
            </a:r>
            <a:endParaRPr lang="en-US" sz="1600" b="1" dirty="0"/>
          </a:p>
        </p:txBody>
      </p:sp>
      <p:cxnSp>
        <p:nvCxnSpPr>
          <p:cNvPr id="157" name="Straight Arrow Connector 156"/>
          <p:cNvCxnSpPr>
            <a:stCxn id="108" idx="3"/>
            <a:endCxn id="151" idx="0"/>
          </p:cNvCxnSpPr>
          <p:nvPr/>
        </p:nvCxnSpPr>
        <p:spPr>
          <a:xfrm flipH="1">
            <a:off x="6249491" y="4073196"/>
            <a:ext cx="503614" cy="97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4761100" y="505978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2930247" y="503600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08" idx="3"/>
            <a:endCxn id="162" idx="7"/>
          </p:cNvCxnSpPr>
          <p:nvPr/>
        </p:nvCxnSpPr>
        <p:spPr>
          <a:xfrm flipH="1">
            <a:off x="3450573" y="4073196"/>
            <a:ext cx="3302532" cy="104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4059647" y="1817536"/>
            <a:ext cx="1093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Odor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809185" y="3117669"/>
            <a:ext cx="3143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Spore print color</a:t>
            </a:r>
            <a:endParaRPr lang="en-US" sz="2800" b="1" cap="none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29032" y="2986462"/>
            <a:ext cx="830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musty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0688" y="2968186"/>
            <a:ext cx="77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none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52472" y="2979020"/>
            <a:ext cx="110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pungent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577177" y="4198220"/>
            <a:ext cx="782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white</a:t>
            </a:r>
            <a:endParaRPr lang="en-US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4631286" y="5527408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fibrous</a:t>
            </a:r>
            <a:endParaRPr lang="en-US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759380" y="5530666"/>
            <a:ext cx="779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scaly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108" idx="3"/>
            <a:endCxn id="125" idx="7"/>
          </p:cNvCxnSpPr>
          <p:nvPr/>
        </p:nvCxnSpPr>
        <p:spPr>
          <a:xfrm flipH="1">
            <a:off x="4390101" y="4073196"/>
            <a:ext cx="2363004" cy="103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8" idx="3"/>
            <a:endCxn id="161" idx="7"/>
          </p:cNvCxnSpPr>
          <p:nvPr/>
        </p:nvCxnSpPr>
        <p:spPr>
          <a:xfrm flipH="1">
            <a:off x="5281426" y="4073196"/>
            <a:ext cx="1471679" cy="1064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869775" y="50292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5767111" y="4198220"/>
            <a:ext cx="89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purple</a:t>
            </a:r>
            <a:endParaRPr lang="en-US" sz="1600" b="1" dirty="0"/>
          </a:p>
        </p:txBody>
      </p:sp>
      <p:sp>
        <p:nvSpPr>
          <p:cNvPr id="210" name="Rectangle 209"/>
          <p:cNvSpPr/>
          <p:nvPr/>
        </p:nvSpPr>
        <p:spPr>
          <a:xfrm>
            <a:off x="1391228" y="4415049"/>
            <a:ext cx="46492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Stalk surface below ring</a:t>
            </a:r>
            <a:endParaRPr lang="en-US" sz="28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95577" y="-5080"/>
            <a:ext cx="2945037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 Attributes</a:t>
            </a:r>
            <a:endParaRPr lang="en-US" sz="40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33333 L 0 1.11111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Previous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16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>
            <a:stCxn id="28" idx="4"/>
            <a:endCxn id="113" idx="0"/>
          </p:cNvCxnSpPr>
          <p:nvPr/>
        </p:nvCxnSpPr>
        <p:spPr>
          <a:xfrm flipH="1">
            <a:off x="1292869" y="2667715"/>
            <a:ext cx="4113662" cy="66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4"/>
            <a:endCxn id="105" idx="0"/>
          </p:cNvCxnSpPr>
          <p:nvPr/>
        </p:nvCxnSpPr>
        <p:spPr>
          <a:xfrm flipH="1">
            <a:off x="2051549" y="2667715"/>
            <a:ext cx="3354982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8" idx="4"/>
            <a:endCxn id="110" idx="0"/>
          </p:cNvCxnSpPr>
          <p:nvPr/>
        </p:nvCxnSpPr>
        <p:spPr>
          <a:xfrm flipH="1">
            <a:off x="2817454" y="2667715"/>
            <a:ext cx="2589077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0"/>
            <a:endCxn id="111" idx="0"/>
          </p:cNvCxnSpPr>
          <p:nvPr/>
        </p:nvCxnSpPr>
        <p:spPr>
          <a:xfrm flipH="1">
            <a:off x="3662402" y="2680097"/>
            <a:ext cx="1744129" cy="648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8" idx="4"/>
            <a:endCxn id="112" idx="0"/>
          </p:cNvCxnSpPr>
          <p:nvPr/>
        </p:nvCxnSpPr>
        <p:spPr>
          <a:xfrm flipH="1">
            <a:off x="4606431" y="2667715"/>
            <a:ext cx="800100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28" idx="4"/>
            <a:endCxn id="107" idx="0"/>
          </p:cNvCxnSpPr>
          <p:nvPr/>
        </p:nvCxnSpPr>
        <p:spPr>
          <a:xfrm>
            <a:off x="5406531" y="2667715"/>
            <a:ext cx="808940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8" idx="4"/>
            <a:endCxn id="108" idx="0"/>
          </p:cNvCxnSpPr>
          <p:nvPr/>
        </p:nvCxnSpPr>
        <p:spPr>
          <a:xfrm>
            <a:off x="5406531" y="2667715"/>
            <a:ext cx="1562100" cy="66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8" idx="4"/>
            <a:endCxn id="109" idx="0"/>
          </p:cNvCxnSpPr>
          <p:nvPr/>
        </p:nvCxnSpPr>
        <p:spPr>
          <a:xfrm>
            <a:off x="5406531" y="2667715"/>
            <a:ext cx="2380776" cy="66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82" y="457200"/>
            <a:ext cx="5674718" cy="1104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J48 Tree 99.9%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97982" y="114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820613" y="211526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01731" y="2134315"/>
            <a:ext cx="6096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01831" y="213431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0789" y="213431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543800" y="213431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74854" y="211526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539631" y="211526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339731" y="213431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39142" y="213431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6082" y="2691825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almond</a:t>
            </a:r>
          </a:p>
          <a:p>
            <a:endParaRPr lang="en-US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1558431" y="2678609"/>
            <a:ext cx="1133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creosote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65054" y="2691825"/>
            <a:ext cx="619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foul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2176" y="2691825"/>
            <a:ext cx="78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anise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75738" y="2698373"/>
            <a:ext cx="779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spicy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02031" y="2698373"/>
            <a:ext cx="693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fishy</a:t>
            </a:r>
          </a:p>
        </p:txBody>
      </p:sp>
      <p:cxnSp>
        <p:nvCxnSpPr>
          <p:cNvPr id="46" name="Straight Arrow Connector 45"/>
          <p:cNvCxnSpPr>
            <a:stCxn id="4" idx="4"/>
            <a:endCxn id="35" idx="0"/>
          </p:cNvCxnSpPr>
          <p:nvPr/>
        </p:nvCxnSpPr>
        <p:spPr>
          <a:xfrm flipH="1">
            <a:off x="1243942" y="1447800"/>
            <a:ext cx="3406440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7" idx="0"/>
          </p:cNvCxnSpPr>
          <p:nvPr/>
        </p:nvCxnSpPr>
        <p:spPr>
          <a:xfrm flipH="1">
            <a:off x="2125413" y="1447800"/>
            <a:ext cx="2522043" cy="6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4"/>
            <a:endCxn id="32" idx="0"/>
          </p:cNvCxnSpPr>
          <p:nvPr/>
        </p:nvCxnSpPr>
        <p:spPr>
          <a:xfrm flipH="1">
            <a:off x="2979654" y="1447800"/>
            <a:ext cx="1670728" cy="6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4"/>
            <a:endCxn id="33" idx="0"/>
          </p:cNvCxnSpPr>
          <p:nvPr/>
        </p:nvCxnSpPr>
        <p:spPr>
          <a:xfrm flipH="1">
            <a:off x="3844431" y="1447800"/>
            <a:ext cx="805951" cy="6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34" idx="0"/>
          </p:cNvCxnSpPr>
          <p:nvPr/>
        </p:nvCxnSpPr>
        <p:spPr>
          <a:xfrm flipH="1">
            <a:off x="4644531" y="1447800"/>
            <a:ext cx="5851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4"/>
            <a:endCxn id="28" idx="0"/>
          </p:cNvCxnSpPr>
          <p:nvPr/>
        </p:nvCxnSpPr>
        <p:spPr>
          <a:xfrm>
            <a:off x="4650382" y="1447800"/>
            <a:ext cx="756149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4"/>
            <a:endCxn id="29" idx="0"/>
          </p:cNvCxnSpPr>
          <p:nvPr/>
        </p:nvCxnSpPr>
        <p:spPr>
          <a:xfrm>
            <a:off x="4650382" y="1447800"/>
            <a:ext cx="1556249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4"/>
            <a:endCxn id="30" idx="0"/>
          </p:cNvCxnSpPr>
          <p:nvPr/>
        </p:nvCxnSpPr>
        <p:spPr>
          <a:xfrm>
            <a:off x="4650382" y="1447800"/>
            <a:ext cx="2415207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4"/>
            <a:endCxn id="31" idx="0"/>
          </p:cNvCxnSpPr>
          <p:nvPr/>
        </p:nvCxnSpPr>
        <p:spPr>
          <a:xfrm>
            <a:off x="4650382" y="1447800"/>
            <a:ext cx="3198218" cy="68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86400" y="761999"/>
            <a:ext cx="18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= Edible</a:t>
            </a:r>
          </a:p>
          <a:p>
            <a:r>
              <a:rPr lang="en-US" dirty="0" smtClean="0"/>
              <a:t>P = Poisonous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746749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5101731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10671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6663831" y="3329822"/>
            <a:ext cx="6096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482507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2512654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3357602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301631" y="332827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988069" y="332982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4400" y="3911025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black</a:t>
            </a:r>
            <a:endParaRPr lang="en-US" sz="1600" b="1" dirty="0"/>
          </a:p>
          <a:p>
            <a:endParaRPr lang="en-US" sz="1600" b="1" dirty="0"/>
          </a:p>
        </p:txBody>
      </p:sp>
      <p:sp>
        <p:nvSpPr>
          <p:cNvPr id="115" name="Rectangle 114"/>
          <p:cNvSpPr/>
          <p:nvPr/>
        </p:nvSpPr>
        <p:spPr>
          <a:xfrm>
            <a:off x="1614410" y="3917573"/>
            <a:ext cx="87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brown</a:t>
            </a:r>
            <a:endParaRPr lang="en-US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2458220" y="3910131"/>
            <a:ext cx="629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buff</a:t>
            </a:r>
            <a:endParaRPr lang="en-US" sz="1600" b="1" dirty="0"/>
          </a:p>
        </p:txBody>
      </p:sp>
      <p:sp>
        <p:nvSpPr>
          <p:cNvPr id="117" name="Rectangle 116"/>
          <p:cNvSpPr/>
          <p:nvPr/>
        </p:nvSpPr>
        <p:spPr>
          <a:xfrm>
            <a:off x="3021681" y="3917573"/>
            <a:ext cx="128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chocolate</a:t>
            </a:r>
            <a:endParaRPr lang="en-US" sz="1600" b="1" dirty="0"/>
          </a:p>
        </p:txBody>
      </p:sp>
      <p:sp>
        <p:nvSpPr>
          <p:cNvPr id="118" name="Rectangle 117"/>
          <p:cNvSpPr/>
          <p:nvPr/>
        </p:nvSpPr>
        <p:spPr>
          <a:xfrm>
            <a:off x="4185322" y="3917573"/>
            <a:ext cx="842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green</a:t>
            </a:r>
            <a:endParaRPr lang="en-US" sz="1600" b="1" dirty="0"/>
          </a:p>
        </p:txBody>
      </p:sp>
      <p:sp>
        <p:nvSpPr>
          <p:cNvPr id="119" name="Rectangle 118"/>
          <p:cNvSpPr/>
          <p:nvPr/>
        </p:nvSpPr>
        <p:spPr>
          <a:xfrm>
            <a:off x="4917932" y="3911025"/>
            <a:ext cx="97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orange</a:t>
            </a:r>
            <a:endParaRPr lang="en-US" sz="1600" b="1" dirty="0"/>
          </a:p>
        </p:txBody>
      </p:sp>
      <p:sp>
        <p:nvSpPr>
          <p:cNvPr id="122" name="Rectangle 121"/>
          <p:cNvSpPr/>
          <p:nvPr/>
        </p:nvSpPr>
        <p:spPr>
          <a:xfrm>
            <a:off x="7338145" y="3886915"/>
            <a:ext cx="898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yellow</a:t>
            </a:r>
            <a:endParaRPr lang="en-US" sz="1600" b="1" dirty="0"/>
          </a:p>
        </p:txBody>
      </p:sp>
      <p:cxnSp>
        <p:nvCxnSpPr>
          <p:cNvPr id="138" name="Straight Arrow Connector 137"/>
          <p:cNvCxnSpPr>
            <a:stCxn id="41" idx="0"/>
            <a:endCxn id="106" idx="0"/>
          </p:cNvCxnSpPr>
          <p:nvPr/>
        </p:nvCxnSpPr>
        <p:spPr>
          <a:xfrm>
            <a:off x="5406531" y="2680097"/>
            <a:ext cx="0" cy="648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7763632" y="455495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611415" y="508509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smooth</a:t>
            </a:r>
            <a:endParaRPr lang="en-US" sz="1600" b="1" dirty="0"/>
          </a:p>
        </p:txBody>
      </p:sp>
      <p:cxnSp>
        <p:nvCxnSpPr>
          <p:cNvPr id="157" name="Straight Arrow Connector 156"/>
          <p:cNvCxnSpPr>
            <a:stCxn id="108" idx="4"/>
            <a:endCxn id="151" idx="0"/>
          </p:cNvCxnSpPr>
          <p:nvPr/>
        </p:nvCxnSpPr>
        <p:spPr>
          <a:xfrm>
            <a:off x="6968631" y="3863222"/>
            <a:ext cx="1099801" cy="69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5917009" y="457413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6847229" y="455495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08" idx="4"/>
            <a:endCxn id="162" idx="0"/>
          </p:cNvCxnSpPr>
          <p:nvPr/>
        </p:nvCxnSpPr>
        <p:spPr>
          <a:xfrm>
            <a:off x="6968631" y="3863222"/>
            <a:ext cx="183398" cy="69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4059647" y="1529447"/>
            <a:ext cx="1093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Odor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809185" y="2829580"/>
            <a:ext cx="3143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Spore print color</a:t>
            </a:r>
            <a:endParaRPr lang="en-US" sz="2800" b="1" cap="none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29032" y="2698373"/>
            <a:ext cx="830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musty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0688" y="2680097"/>
            <a:ext cx="77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none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52472" y="2690931"/>
            <a:ext cx="110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/>
              <a:t>pungent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577177" y="3910131"/>
            <a:ext cx="782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white</a:t>
            </a:r>
            <a:endParaRPr lang="en-US" sz="1600" b="1" dirty="0"/>
          </a:p>
        </p:txBody>
      </p:sp>
      <p:sp>
        <p:nvSpPr>
          <p:cNvPr id="124" name="Oval 123"/>
          <p:cNvSpPr/>
          <p:nvPr/>
        </p:nvSpPr>
        <p:spPr>
          <a:xfrm>
            <a:off x="4366360" y="4626358"/>
            <a:ext cx="6096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38439" y="4900433"/>
            <a:ext cx="1872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Ring type</a:t>
            </a:r>
            <a:endParaRPr lang="en-US" sz="28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981200" y="549985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5826796" y="552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728545" y="552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763632" y="55070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2904430" y="551095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3844431" y="552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917932" y="5532895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900740" y="552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08" idx="5"/>
            <a:endCxn id="124" idx="6"/>
          </p:cNvCxnSpPr>
          <p:nvPr/>
        </p:nvCxnSpPr>
        <p:spPr>
          <a:xfrm flipH="1">
            <a:off x="4975960" y="3785107"/>
            <a:ext cx="2208197" cy="1107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8" idx="4"/>
          </p:cNvCxnSpPr>
          <p:nvPr/>
        </p:nvCxnSpPr>
        <p:spPr>
          <a:xfrm flipH="1">
            <a:off x="6187581" y="3863222"/>
            <a:ext cx="781050" cy="763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4" idx="4"/>
            <a:endCxn id="136" idx="0"/>
          </p:cNvCxnSpPr>
          <p:nvPr/>
        </p:nvCxnSpPr>
        <p:spPr>
          <a:xfrm>
            <a:off x="4671160" y="5159758"/>
            <a:ext cx="3397272" cy="34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4" idx="4"/>
            <a:endCxn id="142" idx="7"/>
          </p:cNvCxnSpPr>
          <p:nvPr/>
        </p:nvCxnSpPr>
        <p:spPr>
          <a:xfrm flipH="1">
            <a:off x="1421066" y="5159758"/>
            <a:ext cx="3250094" cy="445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4" idx="4"/>
            <a:endCxn id="131" idx="0"/>
          </p:cNvCxnSpPr>
          <p:nvPr/>
        </p:nvCxnSpPr>
        <p:spPr>
          <a:xfrm flipH="1">
            <a:off x="2286000" y="5159758"/>
            <a:ext cx="2385160" cy="34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4" idx="4"/>
            <a:endCxn id="137" idx="0"/>
          </p:cNvCxnSpPr>
          <p:nvPr/>
        </p:nvCxnSpPr>
        <p:spPr>
          <a:xfrm flipH="1">
            <a:off x="3209230" y="5159758"/>
            <a:ext cx="1461930" cy="35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4" idx="4"/>
            <a:endCxn id="139" idx="0"/>
          </p:cNvCxnSpPr>
          <p:nvPr/>
        </p:nvCxnSpPr>
        <p:spPr>
          <a:xfrm flipH="1">
            <a:off x="4149231" y="5159758"/>
            <a:ext cx="521929" cy="36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4" idx="4"/>
            <a:endCxn id="134" idx="0"/>
          </p:cNvCxnSpPr>
          <p:nvPr/>
        </p:nvCxnSpPr>
        <p:spPr>
          <a:xfrm>
            <a:off x="4671160" y="5159758"/>
            <a:ext cx="2362185" cy="36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4" idx="4"/>
            <a:endCxn id="133" idx="0"/>
          </p:cNvCxnSpPr>
          <p:nvPr/>
        </p:nvCxnSpPr>
        <p:spPr>
          <a:xfrm>
            <a:off x="4671160" y="5159758"/>
            <a:ext cx="1460436" cy="36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4" idx="4"/>
            <a:endCxn id="140" idx="0"/>
          </p:cNvCxnSpPr>
          <p:nvPr/>
        </p:nvCxnSpPr>
        <p:spPr>
          <a:xfrm>
            <a:off x="4671160" y="5159758"/>
            <a:ext cx="551572" cy="37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538077" y="5973930"/>
            <a:ext cx="1101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pendant</a:t>
            </a:r>
            <a:endParaRPr lang="en-US" sz="1600" b="1" dirty="0"/>
          </a:p>
        </p:txBody>
      </p:sp>
      <p:sp>
        <p:nvSpPr>
          <p:cNvPr id="168" name="Rectangle 167"/>
          <p:cNvSpPr/>
          <p:nvPr/>
        </p:nvSpPr>
        <p:spPr>
          <a:xfrm>
            <a:off x="6357051" y="5985027"/>
            <a:ext cx="133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cobwebby</a:t>
            </a:r>
            <a:endParaRPr lang="en-US" sz="1600" b="1" dirty="0"/>
          </a:p>
        </p:txBody>
      </p:sp>
      <p:sp>
        <p:nvSpPr>
          <p:cNvPr id="169" name="Rectangle 168"/>
          <p:cNvSpPr/>
          <p:nvPr/>
        </p:nvSpPr>
        <p:spPr>
          <a:xfrm>
            <a:off x="457200" y="5971711"/>
            <a:ext cx="142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evanescent</a:t>
            </a:r>
            <a:endParaRPr lang="en-US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1828800" y="5957053"/>
            <a:ext cx="872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flaring</a:t>
            </a:r>
            <a:endParaRPr lang="en-US" sz="1600" b="1" dirty="0"/>
          </a:p>
        </p:txBody>
      </p:sp>
      <p:sp>
        <p:nvSpPr>
          <p:cNvPr id="172" name="Rectangle 171"/>
          <p:cNvSpPr/>
          <p:nvPr/>
        </p:nvSpPr>
        <p:spPr>
          <a:xfrm>
            <a:off x="5703711" y="5985027"/>
            <a:ext cx="773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large</a:t>
            </a:r>
            <a:endParaRPr lang="en-US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4900900" y="5986507"/>
            <a:ext cx="763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none</a:t>
            </a:r>
            <a:endParaRPr lang="en-US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2804814" y="5973930"/>
            <a:ext cx="734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zone</a:t>
            </a:r>
            <a:endParaRPr lang="en-US" sz="1600" b="1" dirty="0"/>
          </a:p>
        </p:txBody>
      </p:sp>
      <p:sp>
        <p:nvSpPr>
          <p:cNvPr id="190" name="Rectangle 189"/>
          <p:cNvSpPr/>
          <p:nvPr/>
        </p:nvSpPr>
        <p:spPr>
          <a:xfrm>
            <a:off x="3610161" y="5973930"/>
            <a:ext cx="122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sheathing</a:t>
            </a:r>
            <a:endParaRPr lang="en-US" sz="1600" b="1" dirty="0"/>
          </a:p>
        </p:txBody>
      </p:sp>
      <p:sp>
        <p:nvSpPr>
          <p:cNvPr id="120" name="Rectangle 119"/>
          <p:cNvSpPr/>
          <p:nvPr/>
        </p:nvSpPr>
        <p:spPr>
          <a:xfrm>
            <a:off x="5767111" y="3910131"/>
            <a:ext cx="89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purple</a:t>
            </a:r>
            <a:endParaRPr lang="en-US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5791200" y="5085099"/>
            <a:ext cx="907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fibrous</a:t>
            </a:r>
            <a:endParaRPr lang="en-US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4304251" y="5159758"/>
            <a:ext cx="779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scaly</a:t>
            </a:r>
            <a:endParaRPr lang="en-US" sz="1600" b="1" dirty="0"/>
          </a:p>
        </p:txBody>
      </p:sp>
      <p:sp>
        <p:nvSpPr>
          <p:cNvPr id="153" name="Rectangle 152"/>
          <p:cNvSpPr/>
          <p:nvPr/>
        </p:nvSpPr>
        <p:spPr>
          <a:xfrm>
            <a:off x="6812673" y="5074919"/>
            <a:ext cx="680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US" sz="1600" b="1" dirty="0" smtClean="0"/>
              <a:t>silky</a:t>
            </a:r>
            <a:endParaRPr lang="en-US" sz="1600" b="1" dirty="0"/>
          </a:p>
        </p:txBody>
      </p:sp>
      <p:sp>
        <p:nvSpPr>
          <p:cNvPr id="210" name="Rectangle 209"/>
          <p:cNvSpPr/>
          <p:nvPr/>
        </p:nvSpPr>
        <p:spPr>
          <a:xfrm>
            <a:off x="1600200" y="4124980"/>
            <a:ext cx="46492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Stalk surface below ring</a:t>
            </a:r>
            <a:endParaRPr lang="en-US" sz="28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895577" y="-5080"/>
            <a:ext cx="2945037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 Attributes</a:t>
            </a:r>
            <a:endParaRPr lang="en-US" sz="40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4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33333 L 0 1.11111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847215"/>
              </p:ext>
            </p:extLst>
          </p:nvPr>
        </p:nvGraphicFramePr>
        <p:xfrm>
          <a:off x="533400" y="762000"/>
          <a:ext cx="7767918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12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40771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Complex </a:t>
            </a:r>
            <a:r>
              <a:rPr lang="en-US" dirty="0"/>
              <a:t>attributes = Higher error </a:t>
            </a:r>
            <a:r>
              <a:rPr lang="en-US" dirty="0" smtClean="0"/>
              <a:t>probability</a:t>
            </a:r>
          </a:p>
          <a:p>
            <a:pPr marL="68580" indent="0">
              <a:buNone/>
            </a:pPr>
            <a:r>
              <a:rPr lang="en-US" b="1" dirty="0"/>
              <a:t>Hypothesis </a:t>
            </a:r>
            <a:r>
              <a:rPr lang="en-US" b="1" dirty="0" smtClean="0"/>
              <a:t>1: False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dirty="0"/>
              <a:t>They are actually </a:t>
            </a:r>
            <a:r>
              <a:rPr lang="en-US" i="1" dirty="0"/>
              <a:t>more</a:t>
            </a:r>
            <a:r>
              <a:rPr lang="en-US" b="1" dirty="0"/>
              <a:t> accurate </a:t>
            </a:r>
            <a:r>
              <a:rPr lang="en-US" dirty="0"/>
              <a:t>the </a:t>
            </a:r>
            <a:r>
              <a:rPr lang="en-US" i="1" dirty="0"/>
              <a:t>more</a:t>
            </a:r>
            <a:r>
              <a:rPr lang="en-US" dirty="0"/>
              <a:t> </a:t>
            </a:r>
            <a:r>
              <a:rPr lang="en-US" b="1" dirty="0"/>
              <a:t>complex</a:t>
            </a:r>
            <a:r>
              <a:rPr lang="en-US" dirty="0"/>
              <a:t> the attribute</a:t>
            </a:r>
          </a:p>
          <a:p>
            <a:pPr marL="525780" indent="-457200">
              <a:buAutoNum type="arabicPeriod"/>
            </a:pPr>
            <a:endParaRPr lang="en-US" b="1" dirty="0"/>
          </a:p>
          <a:p>
            <a:pPr marL="68580" indent="0">
              <a:buNone/>
            </a:pPr>
            <a:r>
              <a:rPr lang="en-US" b="1" dirty="0" smtClean="0">
                <a:latin typeface="Elephant" pitchFamily="18" charset="0"/>
              </a:rPr>
              <a:t>Fat</a:t>
            </a:r>
            <a:r>
              <a:rPr lang="en-US" dirty="0" smtClean="0"/>
              <a:t> spheres = Complex attributes </a:t>
            </a:r>
          </a:p>
          <a:p>
            <a:pPr marL="68580" indent="0">
              <a:buNone/>
            </a:pPr>
            <a:r>
              <a:rPr lang="en-US" dirty="0" smtClean="0">
                <a:latin typeface="Impact" pitchFamily="34" charset="0"/>
              </a:rPr>
              <a:t>Height</a:t>
            </a:r>
            <a:r>
              <a:rPr lang="en-US" dirty="0" smtClean="0"/>
              <a:t> = Survey accuracy</a:t>
            </a:r>
          </a:p>
          <a:p>
            <a:pPr marL="6858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85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39247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Human </a:t>
            </a:r>
            <a:r>
              <a:rPr lang="en-US" dirty="0"/>
              <a:t>senses + external factors =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 smtClean="0"/>
              <a:t>impact</a:t>
            </a:r>
          </a:p>
          <a:p>
            <a:pPr marL="68580" indent="0">
              <a:buNone/>
            </a:pPr>
            <a:r>
              <a:rPr lang="en-US" b="1" dirty="0" smtClean="0"/>
              <a:t>Hypothesis 2: True</a:t>
            </a:r>
            <a:endParaRPr lang="en-US" b="1" dirty="0"/>
          </a:p>
          <a:p>
            <a:r>
              <a:rPr lang="en-US" dirty="0"/>
              <a:t>24% change in correctly identifying attributes due to ambient environment </a:t>
            </a:r>
            <a:r>
              <a:rPr lang="en-US" dirty="0" smtClean="0"/>
              <a:t>conditions</a:t>
            </a:r>
          </a:p>
          <a:p>
            <a:endParaRPr lang="en-US" dirty="0"/>
          </a:p>
          <a:p>
            <a:r>
              <a:rPr lang="en-US" dirty="0" smtClean="0"/>
              <a:t>1.2 questions answered incorrectly out of 5 due to ambient environments of mushrooms</a:t>
            </a:r>
          </a:p>
        </p:txBody>
      </p:sp>
    </p:spTree>
    <p:extLst>
      <p:ext uri="{BB962C8B-B14F-4D97-AF65-F5344CB8AC3E}">
        <p14:creationId xmlns:p14="http://schemas.microsoft.com/office/powerpoint/2010/main" val="390527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mushroom expertise for increase in mushroom attribute identification accuracy</a:t>
            </a:r>
          </a:p>
          <a:p>
            <a:endParaRPr lang="en-US" dirty="0" smtClean="0"/>
          </a:p>
          <a:p>
            <a:r>
              <a:rPr lang="en-US" dirty="0" smtClean="0"/>
              <a:t>Measure Spore print color and Odor in surveys?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8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7" cy="3508977"/>
          </a:xfrm>
        </p:spPr>
        <p:txBody>
          <a:bodyPr/>
          <a:lstStyle/>
          <a:p>
            <a:r>
              <a:rPr lang="en-US" dirty="0" smtClean="0"/>
              <a:t>Hypothetical examples of 23 species from </a:t>
            </a:r>
            <a:r>
              <a:rPr lang="en-US" dirty="0" err="1" smtClean="0"/>
              <a:t>Agaricus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Lepiota</a:t>
            </a:r>
            <a:r>
              <a:rPr lang="en-US" dirty="0"/>
              <a:t> </a:t>
            </a:r>
            <a:r>
              <a:rPr lang="en-US" dirty="0" smtClean="0"/>
              <a:t>families</a:t>
            </a:r>
          </a:p>
          <a:p>
            <a:r>
              <a:rPr lang="en-US" dirty="0" smtClean="0"/>
              <a:t>Class attribute: Edibility</a:t>
            </a:r>
          </a:p>
          <a:p>
            <a:pPr marL="68580" indent="0">
              <a:buNone/>
            </a:pPr>
            <a:r>
              <a:rPr lang="en-US" dirty="0"/>
              <a:t>Edible(4,208)51.8%</a:t>
            </a:r>
          </a:p>
          <a:p>
            <a:pPr marL="68580" indent="0">
              <a:buNone/>
            </a:pPr>
            <a:r>
              <a:rPr lang="en-US" dirty="0"/>
              <a:t>Poisonous(3,916)48.2%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Mushroom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213843"/>
              </p:ext>
            </p:extLst>
          </p:nvPr>
        </p:nvGraphicFramePr>
        <p:xfrm>
          <a:off x="1056069" y="4724400"/>
          <a:ext cx="7173531" cy="13258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52612"/>
                <a:gridCol w="1524000"/>
                <a:gridCol w="1371600"/>
                <a:gridCol w="669290"/>
                <a:gridCol w="1121464"/>
                <a:gridCol w="634565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 Set Characteristics</a:t>
                      </a:r>
                      <a:r>
                        <a:rPr lang="en-US" sz="1800" b="1" dirty="0" smtClean="0">
                          <a:effectLst/>
                        </a:rPr>
                        <a:t>: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Multivariate</a:t>
                      </a:r>
                      <a:endParaRPr lang="en-US" sz="1800" b="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Number of Instances: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8124</a:t>
                      </a:r>
                      <a:endParaRPr lang="en-US" sz="1800" b="1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Area: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Life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Attribute Characteristics: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Categorical</a:t>
                      </a:r>
                      <a:endParaRPr lang="en-US" sz="1800" b="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Number of Attributes: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22</a:t>
                      </a:r>
                      <a:endParaRPr lang="en-US" sz="1800" b="1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Date </a:t>
                      </a:r>
                      <a:r>
                        <a:rPr lang="en-US" sz="1800" b="1" dirty="0" smtClean="0">
                          <a:effectLst/>
                        </a:rPr>
                        <a:t>Donated: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1987</a:t>
                      </a:r>
                      <a:endParaRPr lang="en-US" sz="1800" b="1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4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Benchmark ruleset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7108" cy="4077148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Odor</a:t>
            </a:r>
            <a:r>
              <a:rPr lang="en-US" dirty="0" smtClean="0"/>
              <a:t> = not almond or anise or none</a:t>
            </a:r>
          </a:p>
          <a:p>
            <a:pPr marL="68580" indent="0">
              <a:buNone/>
            </a:pPr>
            <a:r>
              <a:rPr lang="en-US" dirty="0" smtClean="0"/>
              <a:t>(120 </a:t>
            </a:r>
            <a:r>
              <a:rPr lang="en-US" dirty="0"/>
              <a:t>poisonous cases missed, </a:t>
            </a:r>
            <a:r>
              <a:rPr lang="en-US" b="1" dirty="0"/>
              <a:t>98.52% </a:t>
            </a:r>
            <a:r>
              <a:rPr lang="en-US" dirty="0" smtClean="0"/>
              <a:t>accuracy)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Spore-print-color</a:t>
            </a:r>
            <a:r>
              <a:rPr lang="en-US" dirty="0" smtClean="0"/>
              <a:t> =green</a:t>
            </a:r>
          </a:p>
          <a:p>
            <a:pPr marL="68580" indent="0">
              <a:buNone/>
            </a:pPr>
            <a:r>
              <a:rPr lang="en-US" dirty="0" smtClean="0"/>
              <a:t>(48 </a:t>
            </a:r>
            <a:r>
              <a:rPr lang="en-US" dirty="0"/>
              <a:t>cases missed, </a:t>
            </a:r>
            <a:r>
              <a:rPr lang="en-US" b="1" dirty="0"/>
              <a:t>99.41%</a:t>
            </a:r>
            <a:r>
              <a:rPr lang="en-US" dirty="0"/>
              <a:t> </a:t>
            </a:r>
            <a:r>
              <a:rPr lang="en-US" dirty="0" smtClean="0"/>
              <a:t>accuracy)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Odor</a:t>
            </a:r>
            <a:r>
              <a:rPr lang="en-US" dirty="0" smtClean="0"/>
              <a:t>=none and </a:t>
            </a:r>
            <a:r>
              <a:rPr lang="en-US" b="1" dirty="0" smtClean="0"/>
              <a:t>stalk-surface-below-ring</a:t>
            </a:r>
            <a:r>
              <a:rPr lang="en-US" dirty="0" smtClean="0"/>
              <a:t> = scaly</a:t>
            </a:r>
          </a:p>
          <a:p>
            <a:pPr marL="68580" indent="0">
              <a:buNone/>
            </a:pPr>
            <a:r>
              <a:rPr lang="en-US" dirty="0" smtClean="0"/>
              <a:t> and </a:t>
            </a:r>
            <a:r>
              <a:rPr lang="en-US" b="1" dirty="0" smtClean="0"/>
              <a:t>stalk-color-above-ring</a:t>
            </a:r>
            <a:r>
              <a:rPr lang="en-US" dirty="0" smtClean="0"/>
              <a:t>= not brown</a:t>
            </a:r>
          </a:p>
          <a:p>
            <a:pPr marL="68580" indent="0">
              <a:buNone/>
            </a:pPr>
            <a:r>
              <a:rPr lang="en-US" dirty="0" smtClean="0"/>
              <a:t>(8 </a:t>
            </a:r>
            <a:r>
              <a:rPr lang="en-US" dirty="0"/>
              <a:t>cases missed, </a:t>
            </a:r>
            <a:r>
              <a:rPr lang="en-US" b="1" dirty="0"/>
              <a:t>99.90%</a:t>
            </a:r>
            <a:r>
              <a:rPr lang="en-US" dirty="0"/>
              <a:t> </a:t>
            </a:r>
            <a:r>
              <a:rPr lang="en-US" dirty="0" smtClean="0"/>
              <a:t>accuracy) </a:t>
            </a:r>
            <a:endParaRPr lang="en-US" dirty="0"/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Habitat</a:t>
            </a:r>
            <a:r>
              <a:rPr lang="en-US" dirty="0" smtClean="0"/>
              <a:t>= leaves and </a:t>
            </a:r>
            <a:r>
              <a:rPr lang="en-US" b="1" dirty="0" smtClean="0"/>
              <a:t>cap-color</a:t>
            </a:r>
            <a:r>
              <a:rPr lang="en-US" dirty="0" smtClean="0"/>
              <a:t>=white </a:t>
            </a:r>
            <a:r>
              <a:rPr lang="en-US" b="1" dirty="0" smtClean="0"/>
              <a:t>or</a:t>
            </a:r>
            <a:endParaRPr lang="en-US" b="1" dirty="0" smtClean="0"/>
          </a:p>
          <a:p>
            <a:pPr marL="68580" indent="0">
              <a:buNone/>
            </a:pPr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b="1" dirty="0" smtClean="0"/>
              <a:t>Population</a:t>
            </a:r>
            <a:r>
              <a:rPr lang="en-US" dirty="0" smtClean="0"/>
              <a:t>=clustered </a:t>
            </a:r>
            <a:r>
              <a:rPr lang="en-US" dirty="0" smtClean="0"/>
              <a:t>and </a:t>
            </a:r>
            <a:r>
              <a:rPr lang="en-US" b="1" dirty="0" smtClean="0"/>
              <a:t>cap-color</a:t>
            </a:r>
            <a:r>
              <a:rPr lang="en-US" dirty="0" smtClean="0"/>
              <a:t>=white</a:t>
            </a:r>
          </a:p>
          <a:p>
            <a:pPr marL="68580" indent="0">
              <a:buNone/>
            </a:pPr>
            <a:r>
              <a:rPr lang="en-US" dirty="0" smtClean="0"/>
              <a:t>(</a:t>
            </a:r>
            <a:r>
              <a:rPr lang="en-US" b="1" i="1" dirty="0" smtClean="0"/>
              <a:t>100</a:t>
            </a:r>
            <a:r>
              <a:rPr lang="en-US" b="1" i="1" dirty="0"/>
              <a:t>% </a:t>
            </a:r>
            <a:r>
              <a:rPr lang="en-US" dirty="0" smtClean="0"/>
              <a:t>accuracy)</a:t>
            </a:r>
            <a:endParaRPr lang="en-US" dirty="0"/>
          </a:p>
        </p:txBody>
      </p:sp>
      <p:pic>
        <p:nvPicPr>
          <p:cNvPr id="4" name="Picture 7" descr="C:\Users\Raymond\Desktop\Large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838200"/>
            <a:ext cx="835025" cy="8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0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438400"/>
            <a:ext cx="5105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Mushroom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u="sng" dirty="0" smtClean="0"/>
              <a:t>22 </a:t>
            </a:r>
            <a:r>
              <a:rPr lang="en-US" u="sng" dirty="0" smtClean="0"/>
              <a:t>Attributes</a:t>
            </a:r>
            <a:endParaRPr lang="en-US" u="sng" dirty="0" smtClean="0"/>
          </a:p>
          <a:p>
            <a:pPr marL="68580" indent="0">
              <a:buNone/>
            </a:pPr>
            <a:r>
              <a:rPr lang="en-US" dirty="0" smtClean="0"/>
              <a:t>18 Visually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on Mushroom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4 Others</a:t>
            </a:r>
          </a:p>
          <a:p>
            <a:pPr marL="68580" indent="0">
              <a:buNone/>
            </a:pPr>
            <a:r>
              <a:rPr lang="en-US" dirty="0" smtClean="0"/>
              <a:t>1 Habitat</a:t>
            </a:r>
          </a:p>
          <a:p>
            <a:pPr marL="68580" indent="0">
              <a:buNone/>
            </a:pPr>
            <a:r>
              <a:rPr lang="en-US" dirty="0" smtClean="0"/>
              <a:t>1 Population</a:t>
            </a:r>
          </a:p>
          <a:p>
            <a:pPr marL="68580" indent="0">
              <a:buNone/>
            </a:pPr>
            <a:r>
              <a:rPr lang="en-US" dirty="0" smtClean="0"/>
              <a:t>1 Bruises</a:t>
            </a:r>
          </a:p>
          <a:p>
            <a:pPr marL="68580" indent="0">
              <a:buNone/>
            </a:pPr>
            <a:r>
              <a:rPr lang="en-US" dirty="0" smtClean="0"/>
              <a:t>1 Odor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7" descr="C:\Users\Raymond\Desktop\Large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838200"/>
            <a:ext cx="835025" cy="8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Raymond\Desktop\Mushroom attributes\c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01697"/>
            <a:ext cx="3657600" cy="41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ymond\Desktop\Mushroom attributes\gil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24028"/>
            <a:ext cx="3539707" cy="36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ymond\Desktop\Mushroom attributes\r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06" y="2621936"/>
            <a:ext cx="3840005" cy="385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aymond\Desktop\Mushroom attributes\stal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314169" cy="38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aymond\Desktop\Mushroom attributes\vei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05" y="2667000"/>
            <a:ext cx="3714428" cy="38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3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with 1R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097509"/>
              </p:ext>
            </p:extLst>
          </p:nvPr>
        </p:nvGraphicFramePr>
        <p:xfrm>
          <a:off x="1066800" y="1676400"/>
          <a:ext cx="6553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482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Attribute ruleset </a:t>
            </a:r>
            <a:br>
              <a:rPr lang="en-US" dirty="0" smtClean="0"/>
            </a:br>
            <a:r>
              <a:rPr lang="en-US" dirty="0" smtClean="0"/>
              <a:t>Only 4 attrib.(</a:t>
            </a:r>
            <a:r>
              <a:rPr lang="en-US" sz="3100" b="1" dirty="0" smtClean="0"/>
              <a:t>100% accuracy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5780" indent="-457200">
              <a:buAutoNum type="arabicPeriod"/>
            </a:pPr>
            <a:r>
              <a:rPr lang="en-US" dirty="0"/>
              <a:t>Stalk </a:t>
            </a:r>
            <a:r>
              <a:rPr lang="en-US" dirty="0" smtClean="0"/>
              <a:t>surface above ring = not </a:t>
            </a:r>
            <a:r>
              <a:rPr lang="en-US" dirty="0"/>
              <a:t>silky </a:t>
            </a:r>
            <a:r>
              <a:rPr lang="en-US" dirty="0" smtClean="0"/>
              <a:t>and ring </a:t>
            </a:r>
            <a:r>
              <a:rPr lang="en-US" dirty="0"/>
              <a:t>number </a:t>
            </a:r>
            <a:r>
              <a:rPr lang="en-US" dirty="0" smtClean="0"/>
              <a:t>= not one, (</a:t>
            </a:r>
            <a:r>
              <a:rPr lang="en-US" b="1" dirty="0" smtClean="0"/>
              <a:t>79%</a:t>
            </a:r>
            <a:r>
              <a:rPr lang="en-US" dirty="0" smtClean="0"/>
              <a:t> accuracy JRIP)</a:t>
            </a:r>
          </a:p>
          <a:p>
            <a:pPr marL="68580" indent="0">
              <a:buNone/>
            </a:pPr>
            <a:endParaRPr lang="en-US" dirty="0"/>
          </a:p>
          <a:p>
            <a:pPr marL="525780" indent="-457200">
              <a:buFont typeface="+mj-lt"/>
              <a:buAutoNum type="arabicPeriod" startAt="2"/>
            </a:pPr>
            <a:r>
              <a:rPr lang="en-US" dirty="0"/>
              <a:t>Population not </a:t>
            </a:r>
            <a:r>
              <a:rPr lang="en-US" dirty="0" smtClean="0"/>
              <a:t>clustered(</a:t>
            </a:r>
            <a:r>
              <a:rPr lang="en-US" b="1" dirty="0" smtClean="0"/>
              <a:t>80% </a:t>
            </a:r>
            <a:r>
              <a:rPr lang="en-US" dirty="0" smtClean="0"/>
              <a:t>accuracy J48)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Once retrieved test these two rules</a:t>
            </a:r>
            <a:r>
              <a:rPr lang="en-US" dirty="0" smtClean="0"/>
              <a:t>:</a:t>
            </a:r>
          </a:p>
          <a:p>
            <a:pPr marL="525780" indent="-457200">
              <a:buFont typeface="+mj-lt"/>
              <a:buAutoNum type="arabicPeriod" startAt="3"/>
            </a:pPr>
            <a:r>
              <a:rPr lang="en-US" dirty="0" smtClean="0"/>
              <a:t>Odor = not </a:t>
            </a:r>
            <a:r>
              <a:rPr lang="en-US" dirty="0"/>
              <a:t>bad, </a:t>
            </a:r>
            <a:r>
              <a:rPr lang="en-US" dirty="0" smtClean="0"/>
              <a:t>(</a:t>
            </a:r>
            <a:r>
              <a:rPr lang="en-US" b="1" dirty="0" smtClean="0"/>
              <a:t>98% </a:t>
            </a:r>
            <a:r>
              <a:rPr lang="en-US" dirty="0" smtClean="0"/>
              <a:t>accuracy J48)</a:t>
            </a:r>
            <a:endParaRPr lang="en-US" dirty="0"/>
          </a:p>
          <a:p>
            <a:pPr marL="525780" indent="-457200">
              <a:buFont typeface="+mj-lt"/>
              <a:buAutoNum type="arabicPeriod" startAt="3"/>
            </a:pPr>
            <a:r>
              <a:rPr lang="en-US" dirty="0"/>
              <a:t>Spore print color </a:t>
            </a:r>
            <a:r>
              <a:rPr lang="en-US" dirty="0" smtClean="0"/>
              <a:t>= not </a:t>
            </a:r>
            <a:r>
              <a:rPr lang="en-US" dirty="0"/>
              <a:t>green, </a:t>
            </a:r>
            <a:r>
              <a:rPr lang="en-US" dirty="0" smtClean="0"/>
              <a:t>(</a:t>
            </a:r>
            <a:r>
              <a:rPr lang="en-US" b="1" dirty="0" smtClean="0"/>
              <a:t>100% </a:t>
            </a:r>
            <a:r>
              <a:rPr lang="en-US" dirty="0" smtClean="0"/>
              <a:t>J48)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3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5892" y="24760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Odor and spore color may be the best attributes statistically but </a:t>
            </a:r>
            <a:r>
              <a:rPr lang="en-US" sz="3000" i="1" u="sng" dirty="0">
                <a:latin typeface="Myriad Pro Light" pitchFamily="34" charset="0"/>
                <a:cs typeface="Aharoni" pitchFamily="2" charset="-79"/>
              </a:rPr>
              <a:t>not</a:t>
            </a:r>
            <a:r>
              <a:rPr lang="en-US" sz="3000" dirty="0">
                <a:latin typeface="Myriad Pro Light" pitchFamily="34" charset="0"/>
                <a:cs typeface="Aharoni" pitchFamily="2" charset="-79"/>
              </a:rPr>
              <a:t> </a:t>
            </a:r>
            <a:r>
              <a:rPr lang="en-US" dirty="0"/>
              <a:t>in the field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Focused on visual-queue attributes, e.g.</a:t>
            </a:r>
          </a:p>
          <a:p>
            <a:pPr marL="68580" indent="0">
              <a:buNone/>
            </a:pPr>
            <a:r>
              <a:rPr lang="en-US" dirty="0"/>
              <a:t> habitat, population, cap and stalk</a:t>
            </a:r>
          </a:p>
          <a:p>
            <a:endParaRPr lang="en-US" dirty="0" smtClean="0"/>
          </a:p>
          <a:p>
            <a:r>
              <a:rPr lang="en-US" dirty="0" smtClean="0"/>
              <a:t>Obtained a more </a:t>
            </a:r>
            <a:r>
              <a:rPr lang="en-US" dirty="0" smtClean="0">
                <a:latin typeface="Elephant" pitchFamily="18" charset="0"/>
              </a:rPr>
              <a:t>practical</a:t>
            </a:r>
            <a:r>
              <a:rPr lang="en-US" dirty="0" smtClean="0"/>
              <a:t> classification</a:t>
            </a:r>
          </a:p>
          <a:p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8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801</Words>
  <Application>Microsoft Office PowerPoint</Application>
  <PresentationFormat>On-screen Show (4:3)</PresentationFormat>
  <Paragraphs>314</Paragraphs>
  <Slides>36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Austin</vt:lpstr>
      <vt:lpstr>Microsoft Excel 97-2003 Worksheet</vt:lpstr>
      <vt:lpstr>Data Mining a Mushroom Dataset</vt:lpstr>
      <vt:lpstr>Outline</vt:lpstr>
      <vt:lpstr>Background</vt:lpstr>
      <vt:lpstr>The Mushroom Dataset</vt:lpstr>
      <vt:lpstr>Benchmark ruleset</vt:lpstr>
      <vt:lpstr>The Mushroom Dataset</vt:lpstr>
      <vt:lpstr>Accuracy with 1R  </vt:lpstr>
      <vt:lpstr>Visual Attribute ruleset  Only 4 attrib.(100% accuracy)</vt:lpstr>
      <vt:lpstr>Results</vt:lpstr>
      <vt:lpstr>Introduction</vt:lpstr>
      <vt:lpstr>Introduction</vt:lpstr>
      <vt:lpstr>Introduction</vt:lpstr>
      <vt:lpstr>Hypotheses</vt:lpstr>
      <vt:lpstr>Methodology</vt:lpstr>
      <vt:lpstr>Methodology</vt:lpstr>
      <vt:lpstr>Methodology part 1</vt:lpstr>
      <vt:lpstr>Methodology part 2</vt:lpstr>
      <vt:lpstr>Methodology part 3</vt:lpstr>
      <vt:lpstr>PowerPoint Presentation</vt:lpstr>
      <vt:lpstr>Survey at Mountainlair</vt:lpstr>
      <vt:lpstr>Survey at Mountainlair</vt:lpstr>
      <vt:lpstr>Methodology 4</vt:lpstr>
      <vt:lpstr>Weighting Methodology</vt:lpstr>
      <vt:lpstr>Results</vt:lpstr>
      <vt:lpstr>Overall Survey Results</vt:lpstr>
      <vt:lpstr>Results</vt:lpstr>
      <vt:lpstr>PowerPoint Presentation</vt:lpstr>
      <vt:lpstr>PowerPoint Presentation</vt:lpstr>
      <vt:lpstr>J48 Tree 99.6% Classification</vt:lpstr>
      <vt:lpstr>J48 Tree 99.9% Classification</vt:lpstr>
      <vt:lpstr>PowerPoint Presentation</vt:lpstr>
      <vt:lpstr>Conclusions</vt:lpstr>
      <vt:lpstr>Conclusion</vt:lpstr>
      <vt:lpstr>Conclusion</vt:lpstr>
      <vt:lpstr>Future Work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Simplest rule-set (Benchmark)</dc:title>
  <dc:creator>Raymond Borges</dc:creator>
  <cp:lastModifiedBy>Raymond Borges</cp:lastModifiedBy>
  <cp:revision>151</cp:revision>
  <cp:lastPrinted>2011-11-18T15:59:55Z</cp:lastPrinted>
  <dcterms:created xsi:type="dcterms:W3CDTF">2011-11-18T14:14:41Z</dcterms:created>
  <dcterms:modified xsi:type="dcterms:W3CDTF">2011-12-01T16:08:07Z</dcterms:modified>
</cp:coreProperties>
</file>