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74" r:id="rId5"/>
    <p:sldId id="353" r:id="rId6"/>
    <p:sldId id="337" r:id="rId7"/>
    <p:sldId id="354" r:id="rId8"/>
    <p:sldId id="369" r:id="rId9"/>
    <p:sldId id="370" r:id="rId10"/>
    <p:sldId id="372" r:id="rId11"/>
    <p:sldId id="361" r:id="rId12"/>
    <p:sldId id="367" r:id="rId13"/>
    <p:sldId id="366" r:id="rId14"/>
    <p:sldId id="368" r:id="rId15"/>
    <p:sldId id="371"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ie Walsh" initials="LW" lastIdx="18" clrIdx="0"/>
  <p:cmAuthor id="1" name="Lauren Jacobson" initials="LJ"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C0BB8-F9FE-51EE-F8F4-F9FC8CC956B5}" v="170" dt="2020-01-08T23:16:25.663"/>
    <p1510:client id="{89898193-B448-6424-A543-BBB07BD9F5C8}" v="1" dt="2020-01-06T19:51:54.861"/>
    <p1510:client id="{9B2A6510-7335-6B0A-41F4-F150A4FF626E}" v="208" dt="2020-01-06T19:57:29.824"/>
    <p1510:client id="{9C49A5E0-3CE4-470A-AE49-D0FA10FC5765}" v="63" dt="2020-01-07T20:39:24.849"/>
    <p1510:client id="{B4904B39-55D4-577F-9E5C-5E9963D0B77E}" v="139" dt="2020-01-09T22:15:40.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2991" autoAdjust="0"/>
  </p:normalViewPr>
  <p:slideViewPr>
    <p:cSldViewPr snapToGrid="0">
      <p:cViewPr varScale="1">
        <p:scale>
          <a:sx n="88" d="100"/>
          <a:sy n="88" d="100"/>
        </p:scale>
        <p:origin x="130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Suicide Indicators</a:t>
            </a:r>
          </a:p>
        </c:rich>
      </c:tx>
      <c:layout/>
      <c:overlay val="0"/>
    </c:title>
    <c:autoTitleDeleted val="0"/>
    <c:plotArea>
      <c:layout/>
      <c:lineChart>
        <c:grouping val="standard"/>
        <c:varyColors val="0"/>
        <c:ser>
          <c:idx val="0"/>
          <c:order val="0"/>
          <c:tx>
            <c:strRef>
              <c:f>'[FY 2021 Suicide-Related Indicators Data.xlsx]Sheet 1'!$I$2</c:f>
              <c:strCache>
                <c:ptCount val="1"/>
                <c:pt idx="0">
                  <c:v>Clients with Suicidal Talk (Ideations)</c:v>
                </c:pt>
              </c:strCache>
            </c:strRef>
          </c:tx>
          <c:marker>
            <c:symbol val="none"/>
          </c:marker>
          <c:cat>
            <c:strRef>
              <c:f>'[FY 2021 Suicide-Related Indicators Data.xlsx]Sheet 1'!$J$1:$P$1</c:f>
              <c:strCache>
                <c:ptCount val="7"/>
                <c:pt idx="0">
                  <c:v>Q2 FY 2020  </c:v>
                </c:pt>
                <c:pt idx="1">
                  <c:v>Q3 FY 2020  </c:v>
                </c:pt>
                <c:pt idx="2">
                  <c:v>Q4 FY 2020 </c:v>
                </c:pt>
                <c:pt idx="3">
                  <c:v>Q1 FY 2021  </c:v>
                </c:pt>
                <c:pt idx="4">
                  <c:v>Q2 FY 2021  </c:v>
                </c:pt>
                <c:pt idx="5">
                  <c:v>Q3 FY 2021</c:v>
                </c:pt>
                <c:pt idx="6">
                  <c:v>Q4 FY2021</c:v>
                </c:pt>
              </c:strCache>
            </c:strRef>
          </c:cat>
          <c:val>
            <c:numRef>
              <c:f>'[FY 2021 Suicide-Related Indicators Data.xlsx]Sheet 1'!$J$2:$P$2</c:f>
              <c:numCache>
                <c:formatCode>General</c:formatCode>
                <c:ptCount val="7"/>
                <c:pt idx="0">
                  <c:v>61</c:v>
                </c:pt>
                <c:pt idx="1">
                  <c:v>46</c:v>
                </c:pt>
                <c:pt idx="2">
                  <c:v>65</c:v>
                </c:pt>
                <c:pt idx="3">
                  <c:v>72</c:v>
                </c:pt>
                <c:pt idx="4">
                  <c:v>66</c:v>
                </c:pt>
                <c:pt idx="5">
                  <c:v>41</c:v>
                </c:pt>
                <c:pt idx="6">
                  <c:v>47</c:v>
                </c:pt>
              </c:numCache>
            </c:numRef>
          </c:val>
          <c:smooth val="0"/>
          <c:extLst>
            <c:ext xmlns:c16="http://schemas.microsoft.com/office/drawing/2014/chart" uri="{C3380CC4-5D6E-409C-BE32-E72D297353CC}">
              <c16:uniqueId val="{00000000-86E8-41C9-87E1-061CD74C3F5C}"/>
            </c:ext>
          </c:extLst>
        </c:ser>
        <c:ser>
          <c:idx val="1"/>
          <c:order val="1"/>
          <c:tx>
            <c:strRef>
              <c:f>'[FY 2021 Suicide-Related Indicators Data.xlsx]Sheet 1'!$I$3</c:f>
              <c:strCache>
                <c:ptCount val="1"/>
                <c:pt idx="0">
                  <c:v>Clients with Suicidal Talk or Suicide Attempts that resulted in Hospitalization</c:v>
                </c:pt>
              </c:strCache>
            </c:strRef>
          </c:tx>
          <c:marker>
            <c:symbol val="none"/>
          </c:marker>
          <c:cat>
            <c:strRef>
              <c:f>'[FY 2021 Suicide-Related Indicators Data.xlsx]Sheet 1'!$J$1:$P$1</c:f>
              <c:strCache>
                <c:ptCount val="7"/>
                <c:pt idx="0">
                  <c:v>Q2 FY 2020  </c:v>
                </c:pt>
                <c:pt idx="1">
                  <c:v>Q3 FY 2020  </c:v>
                </c:pt>
                <c:pt idx="2">
                  <c:v>Q4 FY 2020 </c:v>
                </c:pt>
                <c:pt idx="3">
                  <c:v>Q1 FY 2021  </c:v>
                </c:pt>
                <c:pt idx="4">
                  <c:v>Q2 FY 2021  </c:v>
                </c:pt>
                <c:pt idx="5">
                  <c:v>Q3 FY 2021</c:v>
                </c:pt>
                <c:pt idx="6">
                  <c:v>Q4 FY2021</c:v>
                </c:pt>
              </c:strCache>
            </c:strRef>
          </c:cat>
          <c:val>
            <c:numRef>
              <c:f>'[FY 2021 Suicide-Related Indicators Data.xlsx]Sheet 1'!$J$3:$P$3</c:f>
              <c:numCache>
                <c:formatCode>General</c:formatCode>
                <c:ptCount val="7"/>
                <c:pt idx="0">
                  <c:v>36</c:v>
                </c:pt>
                <c:pt idx="1">
                  <c:v>30</c:v>
                </c:pt>
                <c:pt idx="2">
                  <c:v>46</c:v>
                </c:pt>
                <c:pt idx="3">
                  <c:v>38</c:v>
                </c:pt>
                <c:pt idx="4">
                  <c:v>35</c:v>
                </c:pt>
                <c:pt idx="5">
                  <c:v>4</c:v>
                </c:pt>
                <c:pt idx="6">
                  <c:v>4</c:v>
                </c:pt>
              </c:numCache>
            </c:numRef>
          </c:val>
          <c:smooth val="0"/>
          <c:extLst>
            <c:ext xmlns:c16="http://schemas.microsoft.com/office/drawing/2014/chart" uri="{C3380CC4-5D6E-409C-BE32-E72D297353CC}">
              <c16:uniqueId val="{00000001-86E8-41C9-87E1-061CD74C3F5C}"/>
            </c:ext>
          </c:extLst>
        </c:ser>
        <c:ser>
          <c:idx val="2"/>
          <c:order val="2"/>
          <c:tx>
            <c:strRef>
              <c:f>'[FY 2021 Suicide-Related Indicators Data.xlsx]Sheet 1'!$I$4</c:f>
              <c:strCache>
                <c:ptCount val="1"/>
                <c:pt idx="0">
                  <c:v>Clients with Suicidal Talk or Suicide Attempts that resulted in Outside Intervention</c:v>
                </c:pt>
              </c:strCache>
            </c:strRef>
          </c:tx>
          <c:marker>
            <c:symbol val="none"/>
          </c:marker>
          <c:cat>
            <c:strRef>
              <c:f>'[FY 2021 Suicide-Related Indicators Data.xlsx]Sheet 1'!$J$1:$P$1</c:f>
              <c:strCache>
                <c:ptCount val="7"/>
                <c:pt idx="0">
                  <c:v>Q2 FY 2020  </c:v>
                </c:pt>
                <c:pt idx="1">
                  <c:v>Q3 FY 2020  </c:v>
                </c:pt>
                <c:pt idx="2">
                  <c:v>Q4 FY 2020 </c:v>
                </c:pt>
                <c:pt idx="3">
                  <c:v>Q1 FY 2021  </c:v>
                </c:pt>
                <c:pt idx="4">
                  <c:v>Q2 FY 2021  </c:v>
                </c:pt>
                <c:pt idx="5">
                  <c:v>Q3 FY 2021</c:v>
                </c:pt>
                <c:pt idx="6">
                  <c:v>Q4 FY2021</c:v>
                </c:pt>
              </c:strCache>
            </c:strRef>
          </c:cat>
          <c:val>
            <c:numRef>
              <c:f>'[FY 2021 Suicide-Related Indicators Data.xlsx]Sheet 1'!$J$4:$P$4</c:f>
              <c:numCache>
                <c:formatCode>General</c:formatCode>
                <c:ptCount val="7"/>
                <c:pt idx="0">
                  <c:v>39</c:v>
                </c:pt>
                <c:pt idx="1">
                  <c:v>26</c:v>
                </c:pt>
                <c:pt idx="2">
                  <c:v>42</c:v>
                </c:pt>
                <c:pt idx="3">
                  <c:v>33</c:v>
                </c:pt>
                <c:pt idx="4">
                  <c:v>64</c:v>
                </c:pt>
                <c:pt idx="5">
                  <c:v>21</c:v>
                </c:pt>
                <c:pt idx="6">
                  <c:v>19</c:v>
                </c:pt>
              </c:numCache>
            </c:numRef>
          </c:val>
          <c:smooth val="0"/>
          <c:extLst>
            <c:ext xmlns:c16="http://schemas.microsoft.com/office/drawing/2014/chart" uri="{C3380CC4-5D6E-409C-BE32-E72D297353CC}">
              <c16:uniqueId val="{00000002-86E8-41C9-87E1-061CD74C3F5C}"/>
            </c:ext>
          </c:extLst>
        </c:ser>
        <c:ser>
          <c:idx val="3"/>
          <c:order val="3"/>
          <c:tx>
            <c:strRef>
              <c:f>'[FY 2021 Suicide-Related Indicators Data.xlsx]Sheet 1'!$I$5</c:f>
              <c:strCache>
                <c:ptCount val="1"/>
                <c:pt idx="0">
                  <c:v>Clients with Suicide Attempts</c:v>
                </c:pt>
              </c:strCache>
            </c:strRef>
          </c:tx>
          <c:marker>
            <c:symbol val="none"/>
          </c:marker>
          <c:cat>
            <c:strRef>
              <c:f>'[FY 2021 Suicide-Related Indicators Data.xlsx]Sheet 1'!$J$1:$P$1</c:f>
              <c:strCache>
                <c:ptCount val="7"/>
                <c:pt idx="0">
                  <c:v>Q2 FY 2020  </c:v>
                </c:pt>
                <c:pt idx="1">
                  <c:v>Q3 FY 2020  </c:v>
                </c:pt>
                <c:pt idx="2">
                  <c:v>Q4 FY 2020 </c:v>
                </c:pt>
                <c:pt idx="3">
                  <c:v>Q1 FY 2021  </c:v>
                </c:pt>
                <c:pt idx="4">
                  <c:v>Q2 FY 2021  </c:v>
                </c:pt>
                <c:pt idx="5">
                  <c:v>Q3 FY 2021</c:v>
                </c:pt>
                <c:pt idx="6">
                  <c:v>Q4 FY2021</c:v>
                </c:pt>
              </c:strCache>
            </c:strRef>
          </c:cat>
          <c:val>
            <c:numRef>
              <c:f>'[FY 2021 Suicide-Related Indicators Data.xlsx]Sheet 1'!$J$5:$P$5</c:f>
              <c:numCache>
                <c:formatCode>General</c:formatCode>
                <c:ptCount val="7"/>
                <c:pt idx="0">
                  <c:v>32</c:v>
                </c:pt>
                <c:pt idx="1">
                  <c:v>24</c:v>
                </c:pt>
                <c:pt idx="2">
                  <c:v>35</c:v>
                </c:pt>
                <c:pt idx="3">
                  <c:v>36</c:v>
                </c:pt>
                <c:pt idx="4">
                  <c:v>46</c:v>
                </c:pt>
                <c:pt idx="5">
                  <c:v>33</c:v>
                </c:pt>
                <c:pt idx="6">
                  <c:v>18</c:v>
                </c:pt>
              </c:numCache>
            </c:numRef>
          </c:val>
          <c:smooth val="0"/>
          <c:extLst>
            <c:ext xmlns:c16="http://schemas.microsoft.com/office/drawing/2014/chart" uri="{C3380CC4-5D6E-409C-BE32-E72D297353CC}">
              <c16:uniqueId val="{00000003-86E8-41C9-87E1-061CD74C3F5C}"/>
            </c:ext>
          </c:extLst>
        </c:ser>
        <c:dLbls>
          <c:showLegendKey val="0"/>
          <c:showVal val="0"/>
          <c:showCatName val="0"/>
          <c:showSerName val="0"/>
          <c:showPercent val="0"/>
          <c:showBubbleSize val="0"/>
        </c:dLbls>
        <c:smooth val="0"/>
        <c:axId val="138367360"/>
        <c:axId val="138368896"/>
      </c:lineChart>
      <c:catAx>
        <c:axId val="138367360"/>
        <c:scaling>
          <c:orientation val="minMax"/>
        </c:scaling>
        <c:delete val="0"/>
        <c:axPos val="b"/>
        <c:numFmt formatCode="General" sourceLinked="0"/>
        <c:majorTickMark val="none"/>
        <c:minorTickMark val="none"/>
        <c:tickLblPos val="nextTo"/>
        <c:crossAx val="138368896"/>
        <c:crosses val="autoZero"/>
        <c:auto val="1"/>
        <c:lblAlgn val="ctr"/>
        <c:lblOffset val="100"/>
        <c:noMultiLvlLbl val="0"/>
      </c:catAx>
      <c:valAx>
        <c:axId val="138368896"/>
        <c:scaling>
          <c:orientation val="minMax"/>
        </c:scaling>
        <c:delete val="0"/>
        <c:axPos val="l"/>
        <c:majorGridlines/>
        <c:title>
          <c:tx>
            <c:rich>
              <a:bodyPr/>
              <a:lstStyle/>
              <a:p>
                <a:pPr>
                  <a:defRPr/>
                </a:pPr>
                <a:r>
                  <a:rPr lang="en-US"/>
                  <a:t>Total Number of Incidents</a:t>
                </a:r>
              </a:p>
            </c:rich>
          </c:tx>
          <c:layout/>
          <c:overlay val="0"/>
        </c:title>
        <c:numFmt formatCode="General" sourceLinked="1"/>
        <c:majorTickMark val="none"/>
        <c:minorTickMark val="none"/>
        <c:tickLblPos val="nextTo"/>
        <c:crossAx val="138367360"/>
        <c:crosses val="autoZero"/>
        <c:crossBetween val="between"/>
      </c:valAx>
    </c:plotArea>
    <c:legend>
      <c:legendPos val="r"/>
      <c:layout/>
      <c:overlay val="0"/>
      <c:txPr>
        <a:bodyPr/>
        <a:lstStyle/>
        <a:p>
          <a:pPr>
            <a:defRPr sz="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Self-Inflicted</a:t>
            </a:r>
            <a:r>
              <a:rPr lang="en-US" baseline="0"/>
              <a:t> Injury Hospitalizations by Age Group: 2015</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95A-4D8F-AE2E-A6D974BA9A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95A-4D8F-AE2E-A6D974BA9A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95A-4D8F-AE2E-A6D974BA9ADE}"/>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'[Kidsdata-Self-Inflicted-Injury-Hospitalizations--by-Age-Gro.xls]Sheet 1'!$A$12:$A$14</c:f>
              <c:strCache>
                <c:ptCount val="3"/>
                <c:pt idx="0">
                  <c:v>Ages 5-12</c:v>
                </c:pt>
                <c:pt idx="1">
                  <c:v>Ages 13-15</c:v>
                </c:pt>
                <c:pt idx="2">
                  <c:v>Ages 16-20</c:v>
                </c:pt>
              </c:strCache>
            </c:strRef>
          </c:cat>
          <c:val>
            <c:numRef>
              <c:f>'[Kidsdata-Self-Inflicted-Injury-Hospitalizations--by-Age-Gro.xls]Sheet 1'!$B$12:$B$14</c:f>
              <c:numCache>
                <c:formatCode>0.00%</c:formatCode>
                <c:ptCount val="3"/>
                <c:pt idx="0">
                  <c:v>4.4005102040816327E-2</c:v>
                </c:pt>
                <c:pt idx="1">
                  <c:v>0.33450255102040816</c:v>
                </c:pt>
                <c:pt idx="2">
                  <c:v>0.62149234693877553</c:v>
                </c:pt>
              </c:numCache>
            </c:numRef>
          </c:val>
          <c:extLst>
            <c:ext xmlns:c16="http://schemas.microsoft.com/office/drawing/2014/chart" uri="{C3380CC4-5D6E-409C-BE32-E72D297353CC}">
              <c16:uniqueId val="{00000006-695A-4D8F-AE2E-A6D974BA9ADE}"/>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[Book1.xlsx]Sheet2!PivotTable1</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Suicide Talk/Acts Resulting in Hospitalization by Age Q3 2022</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noFill/>
          </a:ln>
          <a:effectLst/>
        </c:spPr>
        <c:marker>
          <c:symbol val="none"/>
        </c:marker>
      </c:pivotFmt>
      <c:pivotFmt>
        <c:idx val="1"/>
        <c:spPr>
          <a:solidFill>
            <a:schemeClr val="accent1"/>
          </a:solidFill>
          <a:ln w="19050">
            <a:noFill/>
          </a:ln>
          <a:effectLst/>
        </c:spPr>
        <c:marker>
          <c:symbol val="none"/>
        </c:marker>
      </c:pivotFmt>
      <c:pivotFmt>
        <c:idx val="2"/>
        <c:spPr>
          <a:solidFill>
            <a:schemeClr val="accent1"/>
          </a:solidFill>
          <a:ln w="19050">
            <a:noFill/>
          </a:ln>
          <a:effectLst/>
        </c:spPr>
        <c:marker>
          <c:symbol val="none"/>
        </c:marker>
      </c:pivotFmt>
      <c:pivotFmt>
        <c:idx val="3"/>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noFill/>
          </a:ln>
          <a:effectLst/>
        </c:spPr>
      </c:pivotFmt>
      <c:pivotFmt>
        <c:idx val="7"/>
        <c:spPr>
          <a:solidFill>
            <a:schemeClr val="accent1"/>
          </a:solidFill>
          <a:ln w="19050">
            <a:noFill/>
          </a:ln>
          <a:effectLst/>
        </c:spPr>
      </c:pivotFmt>
      <c:pivotFmt>
        <c:idx val="8"/>
        <c:spPr>
          <a:solidFill>
            <a:schemeClr val="accent1"/>
          </a:solidFill>
          <a:ln w="19050">
            <a:noFill/>
          </a:ln>
          <a:effectLst/>
        </c:spPr>
      </c:pivotFmt>
      <c:pivotFmt>
        <c:idx val="9"/>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noFill/>
          </a:ln>
          <a:effectLst/>
        </c:spPr>
      </c:pivotFmt>
      <c:pivotFmt>
        <c:idx val="11"/>
        <c:spPr>
          <a:solidFill>
            <a:schemeClr val="accent1"/>
          </a:solidFill>
          <a:ln w="19050">
            <a:noFill/>
          </a:ln>
          <a:effectLst/>
        </c:spPr>
      </c:pivotFmt>
      <c:pivotFmt>
        <c:idx val="12"/>
        <c:spPr>
          <a:solidFill>
            <a:schemeClr val="accent1"/>
          </a:solidFill>
          <a:ln w="19050">
            <a:noFill/>
          </a:ln>
          <a:effectLst/>
        </c:spPr>
      </c:pivotFmt>
    </c:pivotFmts>
    <c:plotArea>
      <c:layout/>
      <c:pieChart>
        <c:varyColors val="1"/>
        <c:ser>
          <c:idx val="0"/>
          <c:order val="0"/>
          <c:tx>
            <c:strRef>
              <c:f>Sheet2!$B$1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67-40E2-9A75-7ED31D9ECE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67-40E2-9A75-7ED31D9ECE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67-40E2-9A75-7ED31D9ECE98}"/>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Sheet2!$A$2:$A$5</c:f>
              <c:strCache>
                <c:ptCount val="3"/>
                <c:pt idx="0">
                  <c:v>5-12</c:v>
                </c:pt>
                <c:pt idx="1">
                  <c:v>13-15</c:v>
                </c:pt>
                <c:pt idx="2">
                  <c:v>16-20</c:v>
                </c:pt>
              </c:strCache>
            </c:strRef>
          </c:cat>
          <c:val>
            <c:numRef>
              <c:f>Sheet2!$B$2:$B$5</c:f>
              <c:numCache>
                <c:formatCode>0.00%</c:formatCode>
                <c:ptCount val="3"/>
                <c:pt idx="0">
                  <c:v>4.7619047619047616E-2</c:v>
                </c:pt>
                <c:pt idx="1">
                  <c:v>0.5714285714285714</c:v>
                </c:pt>
                <c:pt idx="2">
                  <c:v>0.38095238095238093</c:v>
                </c:pt>
              </c:numCache>
            </c:numRef>
          </c:val>
          <c:extLst>
            <c:ext xmlns:c16="http://schemas.microsoft.com/office/drawing/2014/chart" uri="{C3380CC4-5D6E-409C-BE32-E72D297353CC}">
              <c16:uniqueId val="{00000006-3B67-40E2-9A75-7ED31D9ECE98}"/>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[Book1.xlsx]Sheet3!PivotTable2</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Suicide Talk/Acts Resulting in Hospitalization by Ethnicity Q3 2022</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noFill/>
          </a:ln>
          <a:effectLst/>
        </c:spPr>
        <c:marker>
          <c:symbol val="none"/>
        </c:marker>
      </c:pivotFmt>
      <c:pivotFmt>
        <c:idx val="1"/>
        <c:spPr>
          <a:solidFill>
            <a:schemeClr val="accent1"/>
          </a:solidFill>
          <a:ln w="19050">
            <a:noFill/>
          </a:ln>
          <a:effectLst/>
        </c:spPr>
        <c:marker>
          <c:symbol val="none"/>
        </c:marker>
      </c:pivotFmt>
      <c:pivotFmt>
        <c:idx val="2"/>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noFill/>
          </a:ln>
          <a:effectLst/>
        </c:spPr>
      </c:pivotFmt>
      <c:pivotFmt>
        <c:idx val="6"/>
        <c:spPr>
          <a:solidFill>
            <a:schemeClr val="accent1"/>
          </a:solidFill>
          <a:ln w="19050">
            <a:noFill/>
          </a:ln>
          <a:effectLst/>
        </c:spPr>
      </c:pivotFmt>
      <c:pivotFmt>
        <c:idx val="7"/>
        <c:spPr>
          <a:solidFill>
            <a:schemeClr val="accent1"/>
          </a:solidFill>
          <a:ln w="19050">
            <a:noFill/>
          </a:ln>
          <a:effectLst/>
        </c:spPr>
      </c:pivotFmt>
      <c:pivotFmt>
        <c:idx val="8"/>
        <c:spPr>
          <a:solidFill>
            <a:schemeClr val="accent1"/>
          </a:solidFill>
          <a:ln w="19050">
            <a:noFill/>
          </a:ln>
          <a:effectLst/>
        </c:spPr>
      </c:pivotFmt>
      <c:pivotFmt>
        <c:idx val="9"/>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noFill/>
          </a:ln>
          <a:effectLst/>
        </c:spPr>
      </c:pivotFmt>
      <c:pivotFmt>
        <c:idx val="11"/>
        <c:spPr>
          <a:solidFill>
            <a:schemeClr val="accent1"/>
          </a:solidFill>
          <a:ln w="19050">
            <a:noFill/>
          </a:ln>
          <a:effectLst/>
        </c:spPr>
      </c:pivotFmt>
      <c:pivotFmt>
        <c:idx val="12"/>
        <c:spPr>
          <a:solidFill>
            <a:schemeClr val="accent1"/>
          </a:solidFill>
          <a:ln w="19050">
            <a:noFill/>
          </a:ln>
          <a:effectLst/>
        </c:spPr>
      </c:pivotFmt>
      <c:pivotFmt>
        <c:idx val="13"/>
        <c:spPr>
          <a:solidFill>
            <a:schemeClr val="accent1"/>
          </a:solidFill>
          <a:ln w="19050">
            <a:noFill/>
          </a:ln>
          <a:effectLst/>
        </c:spPr>
      </c:pivotFmt>
    </c:pivotFmts>
    <c:plotArea>
      <c:layout/>
      <c:pieChart>
        <c:varyColors val="1"/>
        <c:ser>
          <c:idx val="0"/>
          <c:order val="0"/>
          <c:tx>
            <c:strRef>
              <c:f>Sheet3!$B$1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64-40CA-B85F-8C26407A0B2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64-40CA-B85F-8C26407A0B2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C64-40CA-B85F-8C26407A0B2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C64-40CA-B85F-8C26407A0B2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Sheet3!$A$2:$A$6</c:f>
              <c:strCache>
                <c:ptCount val="4"/>
                <c:pt idx="0">
                  <c:v>Black</c:v>
                </c:pt>
                <c:pt idx="1">
                  <c:v>Hispanic/Latino</c:v>
                </c:pt>
                <c:pt idx="2">
                  <c:v>None</c:v>
                </c:pt>
                <c:pt idx="3">
                  <c:v>White</c:v>
                </c:pt>
              </c:strCache>
            </c:strRef>
          </c:cat>
          <c:val>
            <c:numRef>
              <c:f>Sheet3!$B$2:$B$6</c:f>
              <c:numCache>
                <c:formatCode>General</c:formatCode>
                <c:ptCount val="4"/>
                <c:pt idx="0">
                  <c:v>1</c:v>
                </c:pt>
                <c:pt idx="1">
                  <c:v>11</c:v>
                </c:pt>
                <c:pt idx="2">
                  <c:v>4</c:v>
                </c:pt>
                <c:pt idx="3">
                  <c:v>5</c:v>
                </c:pt>
              </c:numCache>
            </c:numRef>
          </c:val>
          <c:extLst>
            <c:ext xmlns:c16="http://schemas.microsoft.com/office/drawing/2014/chart" uri="{C3380CC4-5D6E-409C-BE32-E72D297353CC}">
              <c16:uniqueId val="{00000008-4C64-40CA-B85F-8C26407A0B25}"/>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8922790901137363"/>
          <c:y val="0.31382227384536721"/>
          <c:w val="0.20151283172936715"/>
          <c:h val="0.310903116088222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Adolescents</a:t>
            </a:r>
            <a:r>
              <a:rPr lang="en-US" baseline="0" dirty="0"/>
              <a:t> ER Visits for Suicide </a:t>
            </a:r>
            <a:r>
              <a:rPr lang="en-US" baseline="0" dirty="0" smtClean="0"/>
              <a:t>Attempts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24-4BE9-BEDD-8738FE54B63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24-4BE9-BEDD-8738FE54B631}"/>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'[Kidsdata-Suicidal-Ideation-(Student-Reported)--by-Gender-an.xls]Sheet 1'!$H$13:$H$14</c:f>
              <c:strCache>
                <c:ptCount val="2"/>
                <c:pt idx="0">
                  <c:v>Male</c:v>
                </c:pt>
                <c:pt idx="1">
                  <c:v>Female</c:v>
                </c:pt>
              </c:strCache>
            </c:strRef>
          </c:cat>
          <c:val>
            <c:numRef>
              <c:f>'[Kidsdata-Suicidal-Ideation-(Student-Reported)--by-Gender-an.xls]Sheet 1'!$I$13:$I$14</c:f>
              <c:numCache>
                <c:formatCode>0.00%</c:formatCode>
                <c:ptCount val="2"/>
                <c:pt idx="0">
                  <c:v>0.23499999999999999</c:v>
                </c:pt>
                <c:pt idx="1">
                  <c:v>0.76500000000000001</c:v>
                </c:pt>
              </c:numCache>
            </c:numRef>
          </c:val>
          <c:extLst>
            <c:ext xmlns:c16="http://schemas.microsoft.com/office/drawing/2014/chart" uri="{C3380CC4-5D6E-409C-BE32-E72D297353CC}">
              <c16:uniqueId val="{00000004-7724-4BE9-BEDD-8738FE54B631}"/>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[Book1.xlsx]Sheet4!PivotTable3</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Suicidal Talk/Acts Resulting in Hospitalization by Gender Q3 2022</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noFill/>
          </a:ln>
          <a:effectLst/>
        </c:spPr>
        <c:marker>
          <c:symbol val="none"/>
        </c:marker>
      </c:pivotFmt>
      <c:pivotFmt>
        <c:idx val="1"/>
        <c:spPr>
          <a:solidFill>
            <a:schemeClr val="accent1"/>
          </a:solidFill>
          <a:ln w="19050">
            <a:noFill/>
          </a:ln>
          <a:effectLst/>
        </c:spPr>
        <c:marker>
          <c:symbol val="none"/>
        </c:marker>
      </c:pivotFmt>
      <c:pivotFmt>
        <c:idx val="2"/>
        <c:spPr>
          <a:solidFill>
            <a:schemeClr val="accent1"/>
          </a:solidFill>
          <a:ln w="19050">
            <a:noFill/>
          </a:ln>
          <a:effectLst/>
        </c:spPr>
        <c:marker>
          <c:symbol val="none"/>
        </c:marker>
      </c:pivotFmt>
      <c:pivotFmt>
        <c:idx val="3"/>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noFill/>
          </a:ln>
          <a:effectLst/>
        </c:spPr>
      </c:pivotFmt>
      <c:pivotFmt>
        <c:idx val="6"/>
        <c:spPr>
          <a:solidFill>
            <a:schemeClr val="accent1"/>
          </a:solidFill>
          <a:ln w="19050">
            <a:noFill/>
          </a:ln>
          <a:effectLst/>
        </c:spPr>
      </c:pivotFmt>
      <c:pivotFmt>
        <c:idx val="7"/>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noFill/>
          </a:ln>
          <a:effectLst/>
        </c:spPr>
      </c:pivotFmt>
      <c:pivotFmt>
        <c:idx val="9"/>
        <c:spPr>
          <a:solidFill>
            <a:schemeClr val="accent1"/>
          </a:solidFill>
          <a:ln w="19050">
            <a:noFill/>
          </a:ln>
          <a:effectLst/>
        </c:spPr>
      </c:pivotFmt>
    </c:pivotFmts>
    <c:plotArea>
      <c:layout/>
      <c:pieChart>
        <c:varyColors val="1"/>
        <c:ser>
          <c:idx val="0"/>
          <c:order val="0"/>
          <c:tx>
            <c:strRef>
              <c:f>Sheet4!$B$1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DC9-47A6-ADA6-E84E79826D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DC9-47A6-ADA6-E84E79826DB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Sheet4!$A$2:$A$4</c:f>
              <c:strCache>
                <c:ptCount val="2"/>
                <c:pt idx="0">
                  <c:v>F</c:v>
                </c:pt>
                <c:pt idx="1">
                  <c:v>M</c:v>
                </c:pt>
              </c:strCache>
            </c:strRef>
          </c:cat>
          <c:val>
            <c:numRef>
              <c:f>Sheet4!$B$2:$B$4</c:f>
              <c:numCache>
                <c:formatCode>General</c:formatCode>
                <c:ptCount val="2"/>
                <c:pt idx="0">
                  <c:v>12</c:v>
                </c:pt>
                <c:pt idx="1">
                  <c:v>8</c:v>
                </c:pt>
              </c:numCache>
            </c:numRef>
          </c:val>
          <c:extLst>
            <c:ext xmlns:c16="http://schemas.microsoft.com/office/drawing/2014/chart" uri="{C3380CC4-5D6E-409C-BE32-E72D297353CC}">
              <c16:uniqueId val="{00000004-6DC9-47A6-ADA6-E84E79826DB3}"/>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IR Trend Comparison</a:t>
            </a:r>
          </a:p>
        </c:rich>
      </c:tx>
      <c:layout/>
      <c:overlay val="0"/>
    </c:title>
    <c:autoTitleDeleted val="0"/>
    <c:plotArea>
      <c:layout/>
      <c:lineChart>
        <c:grouping val="standard"/>
        <c:varyColors val="0"/>
        <c:ser>
          <c:idx val="0"/>
          <c:order val="0"/>
          <c:tx>
            <c:strRef>
              <c:f>Sheet2!$B$1</c:f>
              <c:strCache>
                <c:ptCount val="1"/>
                <c:pt idx="0">
                  <c:v>BH/IHBS Options IRs</c:v>
                </c:pt>
              </c:strCache>
            </c:strRef>
          </c:tx>
          <c:marker>
            <c:symbol val="none"/>
          </c:marker>
          <c:cat>
            <c:strRef>
              <c:f>Sheet2!$A$2:$A$54</c:f>
              <c:strCache>
                <c:ptCount val="53"/>
                <c:pt idx="0">
                  <c:v>4/19/2020 - 4/25/2020</c:v>
                </c:pt>
                <c:pt idx="1">
                  <c:v>4/26/2020 - 5/2/2020</c:v>
                </c:pt>
                <c:pt idx="2">
                  <c:v>5/3/2020 - 5/9/2020</c:v>
                </c:pt>
                <c:pt idx="3">
                  <c:v>5/10/2020 - 5/16/2020</c:v>
                </c:pt>
                <c:pt idx="4">
                  <c:v>5/17/2020 - 5/23/2020</c:v>
                </c:pt>
                <c:pt idx="5">
                  <c:v>5/24/2020 - 5/30/2020</c:v>
                </c:pt>
                <c:pt idx="6">
                  <c:v>5/31/2020 - 6/6/2020</c:v>
                </c:pt>
                <c:pt idx="7">
                  <c:v>6/7/2020 - 6/13/2020</c:v>
                </c:pt>
                <c:pt idx="8">
                  <c:v>6/14/2020 - 6/20/2020</c:v>
                </c:pt>
                <c:pt idx="9">
                  <c:v>6/21/2020 - 6/27/2020</c:v>
                </c:pt>
                <c:pt idx="10">
                  <c:v>6/28/2020 - 7/4/2020</c:v>
                </c:pt>
                <c:pt idx="11">
                  <c:v>7/5/2020 - 7/11/2020</c:v>
                </c:pt>
                <c:pt idx="12">
                  <c:v>7/12/2020 - 7/18/2020</c:v>
                </c:pt>
                <c:pt idx="13">
                  <c:v>7/19/2020 - 7/25/2020</c:v>
                </c:pt>
                <c:pt idx="14">
                  <c:v>7/26/2020 - 8/1/2020</c:v>
                </c:pt>
                <c:pt idx="15">
                  <c:v>8/2/2020 - 8/8/2020</c:v>
                </c:pt>
                <c:pt idx="16">
                  <c:v>8/9/2020 - 8/15/2020</c:v>
                </c:pt>
                <c:pt idx="17">
                  <c:v>8/16/2020 - 8/22/2020</c:v>
                </c:pt>
                <c:pt idx="18">
                  <c:v>8/23/2020 - 8/29/2020</c:v>
                </c:pt>
                <c:pt idx="19">
                  <c:v>8/30/2020 - 9/5/2020</c:v>
                </c:pt>
                <c:pt idx="20">
                  <c:v>9/6/2020 - 9/12/2020</c:v>
                </c:pt>
                <c:pt idx="21">
                  <c:v>9/13/2020 - 9/19/2020</c:v>
                </c:pt>
                <c:pt idx="22">
                  <c:v>9/20/2020 - 9/26/2020</c:v>
                </c:pt>
                <c:pt idx="23">
                  <c:v>9/27/2020 - 10/3/2020</c:v>
                </c:pt>
                <c:pt idx="24">
                  <c:v>10/4/2020 - 10/10/2020</c:v>
                </c:pt>
                <c:pt idx="25">
                  <c:v>10/11/2020 - 10/17/2020</c:v>
                </c:pt>
                <c:pt idx="26">
                  <c:v>10/18/2020 - 10/24/2020</c:v>
                </c:pt>
                <c:pt idx="27">
                  <c:v>10/25/2020 - 10/31/2020</c:v>
                </c:pt>
                <c:pt idx="28">
                  <c:v>11/1/2020 - 11/7/2020</c:v>
                </c:pt>
                <c:pt idx="29">
                  <c:v>11/8/2020 - 11/14/2020</c:v>
                </c:pt>
                <c:pt idx="30">
                  <c:v>11/15/2020 - 11/21/2020</c:v>
                </c:pt>
                <c:pt idx="31">
                  <c:v>11/22/2020 - 11/28/2020</c:v>
                </c:pt>
                <c:pt idx="32">
                  <c:v>11/29/2020 - 12/5/2020</c:v>
                </c:pt>
                <c:pt idx="33">
                  <c:v>12/6/2020 - 12/12/2020</c:v>
                </c:pt>
                <c:pt idx="34">
                  <c:v>12/13/2020 - 12/19/2020</c:v>
                </c:pt>
                <c:pt idx="35">
                  <c:v>12/20/2020 - 12/26/2020</c:v>
                </c:pt>
                <c:pt idx="36">
                  <c:v>12/27/2020 - 1/2/2021</c:v>
                </c:pt>
                <c:pt idx="37">
                  <c:v>1/3/2021 - 1/9/2021</c:v>
                </c:pt>
                <c:pt idx="38">
                  <c:v>1/10/2021 - 1/16/2021</c:v>
                </c:pt>
                <c:pt idx="39">
                  <c:v>1/17/2021 - 1/23/2021</c:v>
                </c:pt>
                <c:pt idx="40">
                  <c:v>1/24/2021 - 1/30/2021</c:v>
                </c:pt>
                <c:pt idx="41">
                  <c:v>1/31/2021 - 2/6/2021</c:v>
                </c:pt>
                <c:pt idx="42">
                  <c:v>2/7/2021 - 2/13/2021</c:v>
                </c:pt>
                <c:pt idx="43">
                  <c:v>2/14/2021 - 2/20/2021</c:v>
                </c:pt>
                <c:pt idx="44">
                  <c:v>2/21/2021 - 2/27/2021</c:v>
                </c:pt>
                <c:pt idx="45">
                  <c:v>2/28/2021 - 3/6/2021</c:v>
                </c:pt>
                <c:pt idx="46">
                  <c:v>3/7/2021 - 3/13/2021</c:v>
                </c:pt>
                <c:pt idx="47">
                  <c:v>3/14/2021 - 3/20/2021</c:v>
                </c:pt>
                <c:pt idx="48">
                  <c:v>3/21/2021 - 3/27/2021</c:v>
                </c:pt>
                <c:pt idx="49">
                  <c:v>3/28/2021 - 4/3/2021</c:v>
                </c:pt>
                <c:pt idx="50">
                  <c:v>4/4/2021 - 4/10/2021</c:v>
                </c:pt>
                <c:pt idx="51">
                  <c:v>4/11/2021 - 4/17/2021</c:v>
                </c:pt>
                <c:pt idx="52">
                  <c:v>4/18/2021 - 4/24/2021</c:v>
                </c:pt>
              </c:strCache>
            </c:strRef>
          </c:cat>
          <c:val>
            <c:numRef>
              <c:f>Sheet2!$B$2:$B$54</c:f>
              <c:numCache>
                <c:formatCode>General</c:formatCode>
                <c:ptCount val="53"/>
                <c:pt idx="0">
                  <c:v>24</c:v>
                </c:pt>
                <c:pt idx="1">
                  <c:v>8</c:v>
                </c:pt>
                <c:pt idx="2">
                  <c:v>19</c:v>
                </c:pt>
                <c:pt idx="3">
                  <c:v>16</c:v>
                </c:pt>
                <c:pt idx="4">
                  <c:v>16</c:v>
                </c:pt>
                <c:pt idx="5">
                  <c:v>10</c:v>
                </c:pt>
                <c:pt idx="6">
                  <c:v>10</c:v>
                </c:pt>
                <c:pt idx="7">
                  <c:v>12</c:v>
                </c:pt>
                <c:pt idx="8">
                  <c:v>11</c:v>
                </c:pt>
                <c:pt idx="9">
                  <c:v>11</c:v>
                </c:pt>
                <c:pt idx="10">
                  <c:v>13</c:v>
                </c:pt>
                <c:pt idx="11">
                  <c:v>17</c:v>
                </c:pt>
                <c:pt idx="12">
                  <c:v>19</c:v>
                </c:pt>
                <c:pt idx="13">
                  <c:v>15</c:v>
                </c:pt>
                <c:pt idx="14">
                  <c:v>21</c:v>
                </c:pt>
                <c:pt idx="15">
                  <c:v>17</c:v>
                </c:pt>
                <c:pt idx="16">
                  <c:v>13</c:v>
                </c:pt>
                <c:pt idx="17">
                  <c:v>12</c:v>
                </c:pt>
                <c:pt idx="18">
                  <c:v>7</c:v>
                </c:pt>
                <c:pt idx="19">
                  <c:v>9</c:v>
                </c:pt>
                <c:pt idx="20">
                  <c:v>13</c:v>
                </c:pt>
                <c:pt idx="21">
                  <c:v>7</c:v>
                </c:pt>
                <c:pt idx="22">
                  <c:v>14</c:v>
                </c:pt>
                <c:pt idx="23">
                  <c:v>23</c:v>
                </c:pt>
                <c:pt idx="24">
                  <c:v>24</c:v>
                </c:pt>
                <c:pt idx="25">
                  <c:v>17</c:v>
                </c:pt>
                <c:pt idx="26">
                  <c:v>11</c:v>
                </c:pt>
                <c:pt idx="27">
                  <c:v>7</c:v>
                </c:pt>
                <c:pt idx="28">
                  <c:v>14</c:v>
                </c:pt>
                <c:pt idx="29">
                  <c:v>10</c:v>
                </c:pt>
                <c:pt idx="30">
                  <c:v>10</c:v>
                </c:pt>
                <c:pt idx="31">
                  <c:v>7</c:v>
                </c:pt>
                <c:pt idx="32">
                  <c:v>10</c:v>
                </c:pt>
                <c:pt idx="33">
                  <c:v>23</c:v>
                </c:pt>
                <c:pt idx="34">
                  <c:v>18</c:v>
                </c:pt>
                <c:pt idx="35">
                  <c:v>16</c:v>
                </c:pt>
                <c:pt idx="36">
                  <c:v>9</c:v>
                </c:pt>
                <c:pt idx="37">
                  <c:v>14</c:v>
                </c:pt>
                <c:pt idx="38">
                  <c:v>20</c:v>
                </c:pt>
                <c:pt idx="39">
                  <c:v>11</c:v>
                </c:pt>
                <c:pt idx="40">
                  <c:v>11</c:v>
                </c:pt>
                <c:pt idx="41">
                  <c:v>15</c:v>
                </c:pt>
                <c:pt idx="42">
                  <c:v>17</c:v>
                </c:pt>
                <c:pt idx="43">
                  <c:v>11</c:v>
                </c:pt>
                <c:pt idx="44">
                  <c:v>10</c:v>
                </c:pt>
                <c:pt idx="45">
                  <c:v>8</c:v>
                </c:pt>
                <c:pt idx="46">
                  <c:v>15</c:v>
                </c:pt>
                <c:pt idx="47">
                  <c:v>9</c:v>
                </c:pt>
                <c:pt idx="48">
                  <c:v>15</c:v>
                </c:pt>
                <c:pt idx="49">
                  <c:v>4</c:v>
                </c:pt>
                <c:pt idx="50">
                  <c:v>9</c:v>
                </c:pt>
                <c:pt idx="51">
                  <c:v>6</c:v>
                </c:pt>
                <c:pt idx="52">
                  <c:v>9</c:v>
                </c:pt>
              </c:numCache>
            </c:numRef>
          </c:val>
          <c:smooth val="0"/>
          <c:extLst>
            <c:ext xmlns:c16="http://schemas.microsoft.com/office/drawing/2014/chart" uri="{C3380CC4-5D6E-409C-BE32-E72D297353CC}">
              <c16:uniqueId val="{00000000-0B99-42A5-A074-A9503522EB88}"/>
            </c:ext>
          </c:extLst>
        </c:ser>
        <c:ser>
          <c:idx val="1"/>
          <c:order val="1"/>
          <c:tx>
            <c:strRef>
              <c:f>Sheet2!$C$1</c:f>
              <c:strCache>
                <c:ptCount val="1"/>
                <c:pt idx="0">
                  <c:v>COVID-19 Related IRs</c:v>
                </c:pt>
              </c:strCache>
            </c:strRef>
          </c:tx>
          <c:marker>
            <c:symbol val="none"/>
          </c:marker>
          <c:cat>
            <c:strRef>
              <c:f>Sheet2!$A$2:$A$54</c:f>
              <c:strCache>
                <c:ptCount val="53"/>
                <c:pt idx="0">
                  <c:v>4/19/2020 - 4/25/2020</c:v>
                </c:pt>
                <c:pt idx="1">
                  <c:v>4/26/2020 - 5/2/2020</c:v>
                </c:pt>
                <c:pt idx="2">
                  <c:v>5/3/2020 - 5/9/2020</c:v>
                </c:pt>
                <c:pt idx="3">
                  <c:v>5/10/2020 - 5/16/2020</c:v>
                </c:pt>
                <c:pt idx="4">
                  <c:v>5/17/2020 - 5/23/2020</c:v>
                </c:pt>
                <c:pt idx="5">
                  <c:v>5/24/2020 - 5/30/2020</c:v>
                </c:pt>
                <c:pt idx="6">
                  <c:v>5/31/2020 - 6/6/2020</c:v>
                </c:pt>
                <c:pt idx="7">
                  <c:v>6/7/2020 - 6/13/2020</c:v>
                </c:pt>
                <c:pt idx="8">
                  <c:v>6/14/2020 - 6/20/2020</c:v>
                </c:pt>
                <c:pt idx="9">
                  <c:v>6/21/2020 - 6/27/2020</c:v>
                </c:pt>
                <c:pt idx="10">
                  <c:v>6/28/2020 - 7/4/2020</c:v>
                </c:pt>
                <c:pt idx="11">
                  <c:v>7/5/2020 - 7/11/2020</c:v>
                </c:pt>
                <c:pt idx="12">
                  <c:v>7/12/2020 - 7/18/2020</c:v>
                </c:pt>
                <c:pt idx="13">
                  <c:v>7/19/2020 - 7/25/2020</c:v>
                </c:pt>
                <c:pt idx="14">
                  <c:v>7/26/2020 - 8/1/2020</c:v>
                </c:pt>
                <c:pt idx="15">
                  <c:v>8/2/2020 - 8/8/2020</c:v>
                </c:pt>
                <c:pt idx="16">
                  <c:v>8/9/2020 - 8/15/2020</c:v>
                </c:pt>
                <c:pt idx="17">
                  <c:v>8/16/2020 - 8/22/2020</c:v>
                </c:pt>
                <c:pt idx="18">
                  <c:v>8/23/2020 - 8/29/2020</c:v>
                </c:pt>
                <c:pt idx="19">
                  <c:v>8/30/2020 - 9/5/2020</c:v>
                </c:pt>
                <c:pt idx="20">
                  <c:v>9/6/2020 - 9/12/2020</c:v>
                </c:pt>
                <c:pt idx="21">
                  <c:v>9/13/2020 - 9/19/2020</c:v>
                </c:pt>
                <c:pt idx="22">
                  <c:v>9/20/2020 - 9/26/2020</c:v>
                </c:pt>
                <c:pt idx="23">
                  <c:v>9/27/2020 - 10/3/2020</c:v>
                </c:pt>
                <c:pt idx="24">
                  <c:v>10/4/2020 - 10/10/2020</c:v>
                </c:pt>
                <c:pt idx="25">
                  <c:v>10/11/2020 - 10/17/2020</c:v>
                </c:pt>
                <c:pt idx="26">
                  <c:v>10/18/2020 - 10/24/2020</c:v>
                </c:pt>
                <c:pt idx="27">
                  <c:v>10/25/2020 - 10/31/2020</c:v>
                </c:pt>
                <c:pt idx="28">
                  <c:v>11/1/2020 - 11/7/2020</c:v>
                </c:pt>
                <c:pt idx="29">
                  <c:v>11/8/2020 - 11/14/2020</c:v>
                </c:pt>
                <c:pt idx="30">
                  <c:v>11/15/2020 - 11/21/2020</c:v>
                </c:pt>
                <c:pt idx="31">
                  <c:v>11/22/2020 - 11/28/2020</c:v>
                </c:pt>
                <c:pt idx="32">
                  <c:v>11/29/2020 - 12/5/2020</c:v>
                </c:pt>
                <c:pt idx="33">
                  <c:v>12/6/2020 - 12/12/2020</c:v>
                </c:pt>
                <c:pt idx="34">
                  <c:v>12/13/2020 - 12/19/2020</c:v>
                </c:pt>
                <c:pt idx="35">
                  <c:v>12/20/2020 - 12/26/2020</c:v>
                </c:pt>
                <c:pt idx="36">
                  <c:v>12/27/2020 - 1/2/2021</c:v>
                </c:pt>
                <c:pt idx="37">
                  <c:v>1/3/2021 - 1/9/2021</c:v>
                </c:pt>
                <c:pt idx="38">
                  <c:v>1/10/2021 - 1/16/2021</c:v>
                </c:pt>
                <c:pt idx="39">
                  <c:v>1/17/2021 - 1/23/2021</c:v>
                </c:pt>
                <c:pt idx="40">
                  <c:v>1/24/2021 - 1/30/2021</c:v>
                </c:pt>
                <c:pt idx="41">
                  <c:v>1/31/2021 - 2/6/2021</c:v>
                </c:pt>
                <c:pt idx="42">
                  <c:v>2/7/2021 - 2/13/2021</c:v>
                </c:pt>
                <c:pt idx="43">
                  <c:v>2/14/2021 - 2/20/2021</c:v>
                </c:pt>
                <c:pt idx="44">
                  <c:v>2/21/2021 - 2/27/2021</c:v>
                </c:pt>
                <c:pt idx="45">
                  <c:v>2/28/2021 - 3/6/2021</c:v>
                </c:pt>
                <c:pt idx="46">
                  <c:v>3/7/2021 - 3/13/2021</c:v>
                </c:pt>
                <c:pt idx="47">
                  <c:v>3/14/2021 - 3/20/2021</c:v>
                </c:pt>
                <c:pt idx="48">
                  <c:v>3/21/2021 - 3/27/2021</c:v>
                </c:pt>
                <c:pt idx="49">
                  <c:v>3/28/2021 - 4/3/2021</c:v>
                </c:pt>
                <c:pt idx="50">
                  <c:v>4/4/2021 - 4/10/2021</c:v>
                </c:pt>
                <c:pt idx="51">
                  <c:v>4/11/2021 - 4/17/2021</c:v>
                </c:pt>
                <c:pt idx="52">
                  <c:v>4/18/2021 - 4/24/2021</c:v>
                </c:pt>
              </c:strCache>
            </c:strRef>
          </c:cat>
          <c:val>
            <c:numRef>
              <c:f>Sheet2!$C$2:$C$54</c:f>
              <c:numCache>
                <c:formatCode>General</c:formatCode>
                <c:ptCount val="53"/>
                <c:pt idx="0">
                  <c:v>1</c:v>
                </c:pt>
                <c:pt idx="1">
                  <c:v>0</c:v>
                </c:pt>
                <c:pt idx="2">
                  <c:v>2</c:v>
                </c:pt>
                <c:pt idx="3">
                  <c:v>1</c:v>
                </c:pt>
                <c:pt idx="4">
                  <c:v>0</c:v>
                </c:pt>
                <c:pt idx="5">
                  <c:v>2</c:v>
                </c:pt>
                <c:pt idx="6">
                  <c:v>0</c:v>
                </c:pt>
                <c:pt idx="7">
                  <c:v>1</c:v>
                </c:pt>
                <c:pt idx="8">
                  <c:v>2</c:v>
                </c:pt>
                <c:pt idx="9">
                  <c:v>3</c:v>
                </c:pt>
                <c:pt idx="10">
                  <c:v>1</c:v>
                </c:pt>
                <c:pt idx="11">
                  <c:v>4</c:v>
                </c:pt>
                <c:pt idx="12">
                  <c:v>3</c:v>
                </c:pt>
                <c:pt idx="13">
                  <c:v>4</c:v>
                </c:pt>
                <c:pt idx="14">
                  <c:v>2</c:v>
                </c:pt>
                <c:pt idx="15">
                  <c:v>5</c:v>
                </c:pt>
                <c:pt idx="16">
                  <c:v>3</c:v>
                </c:pt>
                <c:pt idx="17">
                  <c:v>0</c:v>
                </c:pt>
                <c:pt idx="18">
                  <c:v>1</c:v>
                </c:pt>
                <c:pt idx="19">
                  <c:v>3</c:v>
                </c:pt>
                <c:pt idx="20">
                  <c:v>2</c:v>
                </c:pt>
                <c:pt idx="21">
                  <c:v>0</c:v>
                </c:pt>
                <c:pt idx="22">
                  <c:v>1</c:v>
                </c:pt>
                <c:pt idx="23">
                  <c:v>1</c:v>
                </c:pt>
                <c:pt idx="24">
                  <c:v>1</c:v>
                </c:pt>
                <c:pt idx="25">
                  <c:v>3</c:v>
                </c:pt>
                <c:pt idx="26">
                  <c:v>1</c:v>
                </c:pt>
                <c:pt idx="27">
                  <c:v>0</c:v>
                </c:pt>
                <c:pt idx="28">
                  <c:v>0</c:v>
                </c:pt>
                <c:pt idx="29">
                  <c:v>0</c:v>
                </c:pt>
                <c:pt idx="30">
                  <c:v>2</c:v>
                </c:pt>
                <c:pt idx="31">
                  <c:v>2</c:v>
                </c:pt>
                <c:pt idx="32">
                  <c:v>6</c:v>
                </c:pt>
                <c:pt idx="33">
                  <c:v>19</c:v>
                </c:pt>
                <c:pt idx="34">
                  <c:v>12</c:v>
                </c:pt>
                <c:pt idx="35">
                  <c:v>10</c:v>
                </c:pt>
                <c:pt idx="36">
                  <c:v>14</c:v>
                </c:pt>
                <c:pt idx="37">
                  <c:v>15</c:v>
                </c:pt>
                <c:pt idx="38">
                  <c:v>11</c:v>
                </c:pt>
                <c:pt idx="39">
                  <c:v>10</c:v>
                </c:pt>
                <c:pt idx="40">
                  <c:v>6</c:v>
                </c:pt>
                <c:pt idx="41">
                  <c:v>6</c:v>
                </c:pt>
                <c:pt idx="42">
                  <c:v>5</c:v>
                </c:pt>
                <c:pt idx="43">
                  <c:v>4</c:v>
                </c:pt>
                <c:pt idx="44">
                  <c:v>2</c:v>
                </c:pt>
                <c:pt idx="45">
                  <c:v>2</c:v>
                </c:pt>
                <c:pt idx="46">
                  <c:v>1</c:v>
                </c:pt>
                <c:pt idx="47">
                  <c:v>1</c:v>
                </c:pt>
                <c:pt idx="48">
                  <c:v>4</c:v>
                </c:pt>
                <c:pt idx="49">
                  <c:v>1</c:v>
                </c:pt>
                <c:pt idx="50">
                  <c:v>0</c:v>
                </c:pt>
                <c:pt idx="51">
                  <c:v>1</c:v>
                </c:pt>
                <c:pt idx="52">
                  <c:v>2</c:v>
                </c:pt>
              </c:numCache>
            </c:numRef>
          </c:val>
          <c:smooth val="0"/>
          <c:extLst>
            <c:ext xmlns:c16="http://schemas.microsoft.com/office/drawing/2014/chart" uri="{C3380CC4-5D6E-409C-BE32-E72D297353CC}">
              <c16:uniqueId val="{00000001-0B99-42A5-A074-A9503522EB88}"/>
            </c:ext>
          </c:extLst>
        </c:ser>
        <c:ser>
          <c:idx val="2"/>
          <c:order val="2"/>
          <c:tx>
            <c:strRef>
              <c:f>Sheet2!$D$1</c:f>
              <c:strCache>
                <c:ptCount val="1"/>
                <c:pt idx="0">
                  <c:v>BH/IHBS COVID-19 Related IRs</c:v>
                </c:pt>
              </c:strCache>
            </c:strRef>
          </c:tx>
          <c:marker>
            <c:symbol val="none"/>
          </c:marker>
          <c:cat>
            <c:strRef>
              <c:f>Sheet2!$A$2:$A$54</c:f>
              <c:strCache>
                <c:ptCount val="53"/>
                <c:pt idx="0">
                  <c:v>4/19/2020 - 4/25/2020</c:v>
                </c:pt>
                <c:pt idx="1">
                  <c:v>4/26/2020 - 5/2/2020</c:v>
                </c:pt>
                <c:pt idx="2">
                  <c:v>5/3/2020 - 5/9/2020</c:v>
                </c:pt>
                <c:pt idx="3">
                  <c:v>5/10/2020 - 5/16/2020</c:v>
                </c:pt>
                <c:pt idx="4">
                  <c:v>5/17/2020 - 5/23/2020</c:v>
                </c:pt>
                <c:pt idx="5">
                  <c:v>5/24/2020 - 5/30/2020</c:v>
                </c:pt>
                <c:pt idx="6">
                  <c:v>5/31/2020 - 6/6/2020</c:v>
                </c:pt>
                <c:pt idx="7">
                  <c:v>6/7/2020 - 6/13/2020</c:v>
                </c:pt>
                <c:pt idx="8">
                  <c:v>6/14/2020 - 6/20/2020</c:v>
                </c:pt>
                <c:pt idx="9">
                  <c:v>6/21/2020 - 6/27/2020</c:v>
                </c:pt>
                <c:pt idx="10">
                  <c:v>6/28/2020 - 7/4/2020</c:v>
                </c:pt>
                <c:pt idx="11">
                  <c:v>7/5/2020 - 7/11/2020</c:v>
                </c:pt>
                <c:pt idx="12">
                  <c:v>7/12/2020 - 7/18/2020</c:v>
                </c:pt>
                <c:pt idx="13">
                  <c:v>7/19/2020 - 7/25/2020</c:v>
                </c:pt>
                <c:pt idx="14">
                  <c:v>7/26/2020 - 8/1/2020</c:v>
                </c:pt>
                <c:pt idx="15">
                  <c:v>8/2/2020 - 8/8/2020</c:v>
                </c:pt>
                <c:pt idx="16">
                  <c:v>8/9/2020 - 8/15/2020</c:v>
                </c:pt>
                <c:pt idx="17">
                  <c:v>8/16/2020 - 8/22/2020</c:v>
                </c:pt>
                <c:pt idx="18">
                  <c:v>8/23/2020 - 8/29/2020</c:v>
                </c:pt>
                <c:pt idx="19">
                  <c:v>8/30/2020 - 9/5/2020</c:v>
                </c:pt>
                <c:pt idx="20">
                  <c:v>9/6/2020 - 9/12/2020</c:v>
                </c:pt>
                <c:pt idx="21">
                  <c:v>9/13/2020 - 9/19/2020</c:v>
                </c:pt>
                <c:pt idx="22">
                  <c:v>9/20/2020 - 9/26/2020</c:v>
                </c:pt>
                <c:pt idx="23">
                  <c:v>9/27/2020 - 10/3/2020</c:v>
                </c:pt>
                <c:pt idx="24">
                  <c:v>10/4/2020 - 10/10/2020</c:v>
                </c:pt>
                <c:pt idx="25">
                  <c:v>10/11/2020 - 10/17/2020</c:v>
                </c:pt>
                <c:pt idx="26">
                  <c:v>10/18/2020 - 10/24/2020</c:v>
                </c:pt>
                <c:pt idx="27">
                  <c:v>10/25/2020 - 10/31/2020</c:v>
                </c:pt>
                <c:pt idx="28">
                  <c:v>11/1/2020 - 11/7/2020</c:v>
                </c:pt>
                <c:pt idx="29">
                  <c:v>11/8/2020 - 11/14/2020</c:v>
                </c:pt>
                <c:pt idx="30">
                  <c:v>11/15/2020 - 11/21/2020</c:v>
                </c:pt>
                <c:pt idx="31">
                  <c:v>11/22/2020 - 11/28/2020</c:v>
                </c:pt>
                <c:pt idx="32">
                  <c:v>11/29/2020 - 12/5/2020</c:v>
                </c:pt>
                <c:pt idx="33">
                  <c:v>12/6/2020 - 12/12/2020</c:v>
                </c:pt>
                <c:pt idx="34">
                  <c:v>12/13/2020 - 12/19/2020</c:v>
                </c:pt>
                <c:pt idx="35">
                  <c:v>12/20/2020 - 12/26/2020</c:v>
                </c:pt>
                <c:pt idx="36">
                  <c:v>12/27/2020 - 1/2/2021</c:v>
                </c:pt>
                <c:pt idx="37">
                  <c:v>1/3/2021 - 1/9/2021</c:v>
                </c:pt>
                <c:pt idx="38">
                  <c:v>1/10/2021 - 1/16/2021</c:v>
                </c:pt>
                <c:pt idx="39">
                  <c:v>1/17/2021 - 1/23/2021</c:v>
                </c:pt>
                <c:pt idx="40">
                  <c:v>1/24/2021 - 1/30/2021</c:v>
                </c:pt>
                <c:pt idx="41">
                  <c:v>1/31/2021 - 2/6/2021</c:v>
                </c:pt>
                <c:pt idx="42">
                  <c:v>2/7/2021 - 2/13/2021</c:v>
                </c:pt>
                <c:pt idx="43">
                  <c:v>2/14/2021 - 2/20/2021</c:v>
                </c:pt>
                <c:pt idx="44">
                  <c:v>2/21/2021 - 2/27/2021</c:v>
                </c:pt>
                <c:pt idx="45">
                  <c:v>2/28/2021 - 3/6/2021</c:v>
                </c:pt>
                <c:pt idx="46">
                  <c:v>3/7/2021 - 3/13/2021</c:v>
                </c:pt>
                <c:pt idx="47">
                  <c:v>3/14/2021 - 3/20/2021</c:v>
                </c:pt>
                <c:pt idx="48">
                  <c:v>3/21/2021 - 3/27/2021</c:v>
                </c:pt>
                <c:pt idx="49">
                  <c:v>3/28/2021 - 4/3/2021</c:v>
                </c:pt>
                <c:pt idx="50">
                  <c:v>4/4/2021 - 4/10/2021</c:v>
                </c:pt>
                <c:pt idx="51">
                  <c:v>4/11/2021 - 4/17/2021</c:v>
                </c:pt>
                <c:pt idx="52">
                  <c:v>4/18/2021 - 4/24/2021</c:v>
                </c:pt>
              </c:strCache>
            </c:strRef>
          </c:cat>
          <c:val>
            <c:numRef>
              <c:f>Sheet2!$D$2:$D$54</c:f>
              <c:numCache>
                <c:formatCode>General</c:formatCode>
                <c:ptCount val="53"/>
                <c:pt idx="0">
                  <c:v>0</c:v>
                </c:pt>
                <c:pt idx="1">
                  <c:v>0</c:v>
                </c:pt>
                <c:pt idx="2">
                  <c:v>0</c:v>
                </c:pt>
                <c:pt idx="3">
                  <c:v>0</c:v>
                </c:pt>
                <c:pt idx="4">
                  <c:v>0</c:v>
                </c:pt>
                <c:pt idx="5">
                  <c:v>2</c:v>
                </c:pt>
                <c:pt idx="6">
                  <c:v>0</c:v>
                </c:pt>
                <c:pt idx="7">
                  <c:v>1</c:v>
                </c:pt>
                <c:pt idx="8">
                  <c:v>1</c:v>
                </c:pt>
                <c:pt idx="9">
                  <c:v>3</c:v>
                </c:pt>
                <c:pt idx="10">
                  <c:v>1</c:v>
                </c:pt>
                <c:pt idx="11">
                  <c:v>2</c:v>
                </c:pt>
                <c:pt idx="12">
                  <c:v>2</c:v>
                </c:pt>
                <c:pt idx="13">
                  <c:v>4</c:v>
                </c:pt>
                <c:pt idx="14">
                  <c:v>0</c:v>
                </c:pt>
                <c:pt idx="15">
                  <c:v>5</c:v>
                </c:pt>
                <c:pt idx="16">
                  <c:v>2</c:v>
                </c:pt>
                <c:pt idx="17">
                  <c:v>0</c:v>
                </c:pt>
                <c:pt idx="18">
                  <c:v>0</c:v>
                </c:pt>
                <c:pt idx="19">
                  <c:v>2</c:v>
                </c:pt>
                <c:pt idx="20">
                  <c:v>1</c:v>
                </c:pt>
                <c:pt idx="21">
                  <c:v>0</c:v>
                </c:pt>
                <c:pt idx="22">
                  <c:v>1</c:v>
                </c:pt>
                <c:pt idx="23">
                  <c:v>1</c:v>
                </c:pt>
                <c:pt idx="24">
                  <c:v>1</c:v>
                </c:pt>
                <c:pt idx="25">
                  <c:v>2</c:v>
                </c:pt>
                <c:pt idx="26">
                  <c:v>0</c:v>
                </c:pt>
                <c:pt idx="27">
                  <c:v>0</c:v>
                </c:pt>
                <c:pt idx="28">
                  <c:v>0</c:v>
                </c:pt>
                <c:pt idx="29">
                  <c:v>0</c:v>
                </c:pt>
                <c:pt idx="30">
                  <c:v>1</c:v>
                </c:pt>
                <c:pt idx="31">
                  <c:v>0</c:v>
                </c:pt>
                <c:pt idx="32">
                  <c:v>2</c:v>
                </c:pt>
                <c:pt idx="33">
                  <c:v>13</c:v>
                </c:pt>
                <c:pt idx="34">
                  <c:v>11</c:v>
                </c:pt>
                <c:pt idx="35">
                  <c:v>4</c:v>
                </c:pt>
                <c:pt idx="36">
                  <c:v>9</c:v>
                </c:pt>
                <c:pt idx="37">
                  <c:v>7</c:v>
                </c:pt>
                <c:pt idx="38">
                  <c:v>5</c:v>
                </c:pt>
                <c:pt idx="39">
                  <c:v>6</c:v>
                </c:pt>
                <c:pt idx="40">
                  <c:v>1</c:v>
                </c:pt>
                <c:pt idx="41">
                  <c:v>6</c:v>
                </c:pt>
                <c:pt idx="42">
                  <c:v>3</c:v>
                </c:pt>
                <c:pt idx="43">
                  <c:v>2</c:v>
                </c:pt>
                <c:pt idx="44">
                  <c:v>1</c:v>
                </c:pt>
                <c:pt idx="45">
                  <c:v>1</c:v>
                </c:pt>
                <c:pt idx="46">
                  <c:v>1</c:v>
                </c:pt>
                <c:pt idx="47">
                  <c:v>0</c:v>
                </c:pt>
                <c:pt idx="48">
                  <c:v>3</c:v>
                </c:pt>
                <c:pt idx="49">
                  <c:v>1</c:v>
                </c:pt>
                <c:pt idx="50">
                  <c:v>0</c:v>
                </c:pt>
                <c:pt idx="51">
                  <c:v>0</c:v>
                </c:pt>
                <c:pt idx="52">
                  <c:v>2</c:v>
                </c:pt>
              </c:numCache>
            </c:numRef>
          </c:val>
          <c:smooth val="0"/>
          <c:extLst>
            <c:ext xmlns:c16="http://schemas.microsoft.com/office/drawing/2014/chart" uri="{C3380CC4-5D6E-409C-BE32-E72D297353CC}">
              <c16:uniqueId val="{00000002-0B99-42A5-A074-A9503522EB88}"/>
            </c:ext>
          </c:extLst>
        </c:ser>
        <c:ser>
          <c:idx val="3"/>
          <c:order val="3"/>
          <c:tx>
            <c:strRef>
              <c:f>Sheet2!$E$1</c:f>
              <c:strCache>
                <c:ptCount val="1"/>
                <c:pt idx="0">
                  <c:v>BH/IHBS Suicide Related IRs</c:v>
                </c:pt>
              </c:strCache>
            </c:strRef>
          </c:tx>
          <c:marker>
            <c:symbol val="none"/>
          </c:marker>
          <c:cat>
            <c:strRef>
              <c:f>Sheet2!$A$2:$A$54</c:f>
              <c:strCache>
                <c:ptCount val="53"/>
                <c:pt idx="0">
                  <c:v>4/19/2020 - 4/25/2020</c:v>
                </c:pt>
                <c:pt idx="1">
                  <c:v>4/26/2020 - 5/2/2020</c:v>
                </c:pt>
                <c:pt idx="2">
                  <c:v>5/3/2020 - 5/9/2020</c:v>
                </c:pt>
                <c:pt idx="3">
                  <c:v>5/10/2020 - 5/16/2020</c:v>
                </c:pt>
                <c:pt idx="4">
                  <c:v>5/17/2020 - 5/23/2020</c:v>
                </c:pt>
                <c:pt idx="5">
                  <c:v>5/24/2020 - 5/30/2020</c:v>
                </c:pt>
                <c:pt idx="6">
                  <c:v>5/31/2020 - 6/6/2020</c:v>
                </c:pt>
                <c:pt idx="7">
                  <c:v>6/7/2020 - 6/13/2020</c:v>
                </c:pt>
                <c:pt idx="8">
                  <c:v>6/14/2020 - 6/20/2020</c:v>
                </c:pt>
                <c:pt idx="9">
                  <c:v>6/21/2020 - 6/27/2020</c:v>
                </c:pt>
                <c:pt idx="10">
                  <c:v>6/28/2020 - 7/4/2020</c:v>
                </c:pt>
                <c:pt idx="11">
                  <c:v>7/5/2020 - 7/11/2020</c:v>
                </c:pt>
                <c:pt idx="12">
                  <c:v>7/12/2020 - 7/18/2020</c:v>
                </c:pt>
                <c:pt idx="13">
                  <c:v>7/19/2020 - 7/25/2020</c:v>
                </c:pt>
                <c:pt idx="14">
                  <c:v>7/26/2020 - 8/1/2020</c:v>
                </c:pt>
                <c:pt idx="15">
                  <c:v>8/2/2020 - 8/8/2020</c:v>
                </c:pt>
                <c:pt idx="16">
                  <c:v>8/9/2020 - 8/15/2020</c:v>
                </c:pt>
                <c:pt idx="17">
                  <c:v>8/16/2020 - 8/22/2020</c:v>
                </c:pt>
                <c:pt idx="18">
                  <c:v>8/23/2020 - 8/29/2020</c:v>
                </c:pt>
                <c:pt idx="19">
                  <c:v>8/30/2020 - 9/5/2020</c:v>
                </c:pt>
                <c:pt idx="20">
                  <c:v>9/6/2020 - 9/12/2020</c:v>
                </c:pt>
                <c:pt idx="21">
                  <c:v>9/13/2020 - 9/19/2020</c:v>
                </c:pt>
                <c:pt idx="22">
                  <c:v>9/20/2020 - 9/26/2020</c:v>
                </c:pt>
                <c:pt idx="23">
                  <c:v>9/27/2020 - 10/3/2020</c:v>
                </c:pt>
                <c:pt idx="24">
                  <c:v>10/4/2020 - 10/10/2020</c:v>
                </c:pt>
                <c:pt idx="25">
                  <c:v>10/11/2020 - 10/17/2020</c:v>
                </c:pt>
                <c:pt idx="26">
                  <c:v>10/18/2020 - 10/24/2020</c:v>
                </c:pt>
                <c:pt idx="27">
                  <c:v>10/25/2020 - 10/31/2020</c:v>
                </c:pt>
                <c:pt idx="28">
                  <c:v>11/1/2020 - 11/7/2020</c:v>
                </c:pt>
                <c:pt idx="29">
                  <c:v>11/8/2020 - 11/14/2020</c:v>
                </c:pt>
                <c:pt idx="30">
                  <c:v>11/15/2020 - 11/21/2020</c:v>
                </c:pt>
                <c:pt idx="31">
                  <c:v>11/22/2020 - 11/28/2020</c:v>
                </c:pt>
                <c:pt idx="32">
                  <c:v>11/29/2020 - 12/5/2020</c:v>
                </c:pt>
                <c:pt idx="33">
                  <c:v>12/6/2020 - 12/12/2020</c:v>
                </c:pt>
                <c:pt idx="34">
                  <c:v>12/13/2020 - 12/19/2020</c:v>
                </c:pt>
                <c:pt idx="35">
                  <c:v>12/20/2020 - 12/26/2020</c:v>
                </c:pt>
                <c:pt idx="36">
                  <c:v>12/27/2020 - 1/2/2021</c:v>
                </c:pt>
                <c:pt idx="37">
                  <c:v>1/3/2021 - 1/9/2021</c:v>
                </c:pt>
                <c:pt idx="38">
                  <c:v>1/10/2021 - 1/16/2021</c:v>
                </c:pt>
                <c:pt idx="39">
                  <c:v>1/17/2021 - 1/23/2021</c:v>
                </c:pt>
                <c:pt idx="40">
                  <c:v>1/24/2021 - 1/30/2021</c:v>
                </c:pt>
                <c:pt idx="41">
                  <c:v>1/31/2021 - 2/6/2021</c:v>
                </c:pt>
                <c:pt idx="42">
                  <c:v>2/7/2021 - 2/13/2021</c:v>
                </c:pt>
                <c:pt idx="43">
                  <c:v>2/14/2021 - 2/20/2021</c:v>
                </c:pt>
                <c:pt idx="44">
                  <c:v>2/21/2021 - 2/27/2021</c:v>
                </c:pt>
                <c:pt idx="45">
                  <c:v>2/28/2021 - 3/6/2021</c:v>
                </c:pt>
                <c:pt idx="46">
                  <c:v>3/7/2021 - 3/13/2021</c:v>
                </c:pt>
                <c:pt idx="47">
                  <c:v>3/14/2021 - 3/20/2021</c:v>
                </c:pt>
                <c:pt idx="48">
                  <c:v>3/21/2021 - 3/27/2021</c:v>
                </c:pt>
                <c:pt idx="49">
                  <c:v>3/28/2021 - 4/3/2021</c:v>
                </c:pt>
                <c:pt idx="50">
                  <c:v>4/4/2021 - 4/10/2021</c:v>
                </c:pt>
                <c:pt idx="51">
                  <c:v>4/11/2021 - 4/17/2021</c:v>
                </c:pt>
                <c:pt idx="52">
                  <c:v>4/18/2021 - 4/24/2021</c:v>
                </c:pt>
              </c:strCache>
            </c:strRef>
          </c:cat>
          <c:val>
            <c:numRef>
              <c:f>Sheet2!$E$2:$E$54</c:f>
              <c:numCache>
                <c:formatCode>General</c:formatCode>
                <c:ptCount val="53"/>
                <c:pt idx="0">
                  <c:v>2</c:v>
                </c:pt>
                <c:pt idx="1">
                  <c:v>1</c:v>
                </c:pt>
                <c:pt idx="2">
                  <c:v>2</c:v>
                </c:pt>
                <c:pt idx="3">
                  <c:v>2</c:v>
                </c:pt>
                <c:pt idx="4">
                  <c:v>5</c:v>
                </c:pt>
                <c:pt idx="5">
                  <c:v>3</c:v>
                </c:pt>
                <c:pt idx="6">
                  <c:v>2</c:v>
                </c:pt>
                <c:pt idx="7">
                  <c:v>0</c:v>
                </c:pt>
                <c:pt idx="8">
                  <c:v>3</c:v>
                </c:pt>
                <c:pt idx="9">
                  <c:v>6</c:v>
                </c:pt>
                <c:pt idx="10">
                  <c:v>1</c:v>
                </c:pt>
                <c:pt idx="11">
                  <c:v>3</c:v>
                </c:pt>
                <c:pt idx="12">
                  <c:v>1</c:v>
                </c:pt>
                <c:pt idx="13">
                  <c:v>5</c:v>
                </c:pt>
                <c:pt idx="14">
                  <c:v>4</c:v>
                </c:pt>
                <c:pt idx="15">
                  <c:v>5</c:v>
                </c:pt>
                <c:pt idx="16">
                  <c:v>2</c:v>
                </c:pt>
                <c:pt idx="17">
                  <c:v>5</c:v>
                </c:pt>
                <c:pt idx="18">
                  <c:v>3</c:v>
                </c:pt>
                <c:pt idx="19">
                  <c:v>4</c:v>
                </c:pt>
                <c:pt idx="20">
                  <c:v>3</c:v>
                </c:pt>
                <c:pt idx="21">
                  <c:v>2</c:v>
                </c:pt>
                <c:pt idx="22">
                  <c:v>3</c:v>
                </c:pt>
                <c:pt idx="23">
                  <c:v>3</c:v>
                </c:pt>
                <c:pt idx="24">
                  <c:v>5</c:v>
                </c:pt>
                <c:pt idx="25">
                  <c:v>3</c:v>
                </c:pt>
                <c:pt idx="26">
                  <c:v>3</c:v>
                </c:pt>
                <c:pt idx="27">
                  <c:v>4</c:v>
                </c:pt>
                <c:pt idx="28">
                  <c:v>4</c:v>
                </c:pt>
                <c:pt idx="29">
                  <c:v>3</c:v>
                </c:pt>
                <c:pt idx="30">
                  <c:v>2</c:v>
                </c:pt>
                <c:pt idx="31">
                  <c:v>3</c:v>
                </c:pt>
                <c:pt idx="32">
                  <c:v>3</c:v>
                </c:pt>
                <c:pt idx="33">
                  <c:v>6</c:v>
                </c:pt>
                <c:pt idx="34">
                  <c:v>4</c:v>
                </c:pt>
                <c:pt idx="35">
                  <c:v>3</c:v>
                </c:pt>
                <c:pt idx="36">
                  <c:v>2</c:v>
                </c:pt>
                <c:pt idx="37">
                  <c:v>3</c:v>
                </c:pt>
                <c:pt idx="38">
                  <c:v>5</c:v>
                </c:pt>
                <c:pt idx="39">
                  <c:v>3</c:v>
                </c:pt>
                <c:pt idx="40">
                  <c:v>3</c:v>
                </c:pt>
                <c:pt idx="41">
                  <c:v>5</c:v>
                </c:pt>
                <c:pt idx="42">
                  <c:v>4</c:v>
                </c:pt>
                <c:pt idx="43">
                  <c:v>1</c:v>
                </c:pt>
                <c:pt idx="44">
                  <c:v>3</c:v>
                </c:pt>
                <c:pt idx="45">
                  <c:v>3</c:v>
                </c:pt>
                <c:pt idx="46">
                  <c:v>6</c:v>
                </c:pt>
                <c:pt idx="47">
                  <c:v>5</c:v>
                </c:pt>
                <c:pt idx="48">
                  <c:v>5</c:v>
                </c:pt>
                <c:pt idx="49">
                  <c:v>2</c:v>
                </c:pt>
                <c:pt idx="50">
                  <c:v>2</c:v>
                </c:pt>
                <c:pt idx="51">
                  <c:v>2</c:v>
                </c:pt>
                <c:pt idx="52">
                  <c:v>2</c:v>
                </c:pt>
              </c:numCache>
            </c:numRef>
          </c:val>
          <c:smooth val="0"/>
          <c:extLst>
            <c:ext xmlns:c16="http://schemas.microsoft.com/office/drawing/2014/chart" uri="{C3380CC4-5D6E-409C-BE32-E72D297353CC}">
              <c16:uniqueId val="{00000003-0B99-42A5-A074-A9503522EB88}"/>
            </c:ext>
          </c:extLst>
        </c:ser>
        <c:dLbls>
          <c:showLegendKey val="0"/>
          <c:showVal val="0"/>
          <c:showCatName val="0"/>
          <c:showSerName val="0"/>
          <c:showPercent val="0"/>
          <c:showBubbleSize val="0"/>
        </c:dLbls>
        <c:smooth val="0"/>
        <c:axId val="78760576"/>
        <c:axId val="78855552"/>
      </c:lineChart>
      <c:catAx>
        <c:axId val="78760576"/>
        <c:scaling>
          <c:orientation val="minMax"/>
        </c:scaling>
        <c:delete val="0"/>
        <c:axPos val="b"/>
        <c:numFmt formatCode="General" sourceLinked="0"/>
        <c:majorTickMark val="none"/>
        <c:minorTickMark val="none"/>
        <c:tickLblPos val="nextTo"/>
        <c:txPr>
          <a:bodyPr/>
          <a:lstStyle/>
          <a:p>
            <a:pPr>
              <a:defRPr sz="700"/>
            </a:pPr>
            <a:endParaRPr lang="en-US"/>
          </a:p>
        </c:txPr>
        <c:crossAx val="78855552"/>
        <c:crosses val="autoZero"/>
        <c:auto val="1"/>
        <c:lblAlgn val="ctr"/>
        <c:lblOffset val="100"/>
        <c:noMultiLvlLbl val="0"/>
      </c:catAx>
      <c:valAx>
        <c:axId val="78855552"/>
        <c:scaling>
          <c:orientation val="minMax"/>
        </c:scaling>
        <c:delete val="0"/>
        <c:axPos val="l"/>
        <c:majorGridlines/>
        <c:numFmt formatCode="General" sourceLinked="1"/>
        <c:majorTickMark val="none"/>
        <c:minorTickMark val="none"/>
        <c:tickLblPos val="nextTo"/>
        <c:spPr>
          <a:ln w="9525">
            <a:noFill/>
          </a:ln>
        </c:spPr>
        <c:crossAx val="78760576"/>
        <c:crosses val="autoZero"/>
        <c:crossBetween val="between"/>
      </c:valAx>
    </c:plotArea>
    <c:legend>
      <c:legendPos val="b"/>
      <c:layout/>
      <c:overlay val="0"/>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56FA56C-E506-3D4A-8ACD-68F165E984F9}" type="datetimeFigureOut">
              <a:rPr lang="en-US" smtClean="0"/>
              <a:t>9/20/2022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38B420F-A840-9949-9E1A-D01ED080A3FB}" type="slidenum">
              <a:rPr lang="en-US" smtClean="0"/>
              <a:t>‹#›</a:t>
            </a:fld>
            <a:endParaRPr lang="en-US"/>
          </a:p>
        </p:txBody>
      </p:sp>
    </p:spTree>
    <p:extLst>
      <p:ext uri="{BB962C8B-B14F-4D97-AF65-F5344CB8AC3E}">
        <p14:creationId xmlns:p14="http://schemas.microsoft.com/office/powerpoint/2010/main" val="2640521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48F7B63-1AA9-7548-9604-C7FA4E59EF84}" type="datetimeFigureOut">
              <a:rPr lang="en-US" smtClean="0"/>
              <a:t>9/20/2022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1C8AB5E-C8FC-4443-96E6-42DEB2204BEB}" type="slidenum">
              <a:rPr lang="en-US" smtClean="0"/>
              <a:t>‹#›</a:t>
            </a:fld>
            <a:endParaRPr lang="en-US"/>
          </a:p>
        </p:txBody>
      </p:sp>
    </p:spTree>
    <p:extLst>
      <p:ext uri="{BB962C8B-B14F-4D97-AF65-F5344CB8AC3E}">
        <p14:creationId xmlns:p14="http://schemas.microsoft.com/office/powerpoint/2010/main" val="42541853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C8AB5E-C8FC-4443-96E6-42DEB2204BEB}" type="slidenum">
              <a:rPr lang="en-US" smtClean="0"/>
              <a:t>1</a:t>
            </a:fld>
            <a:endParaRPr lang="en-US"/>
          </a:p>
        </p:txBody>
      </p:sp>
    </p:spTree>
    <p:extLst>
      <p:ext uri="{BB962C8B-B14F-4D97-AF65-F5344CB8AC3E}">
        <p14:creationId xmlns:p14="http://schemas.microsoft.com/office/powerpoint/2010/main" val="92129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DF557-48E3-6948-BA3A-4672216CD47A}" type="slidenum">
              <a:rPr lang="en-US" smtClean="0"/>
              <a:t>7</a:t>
            </a:fld>
            <a:endParaRPr lang="en-US" dirty="0"/>
          </a:p>
        </p:txBody>
      </p:sp>
    </p:spTree>
    <p:extLst>
      <p:ext uri="{BB962C8B-B14F-4D97-AF65-F5344CB8AC3E}">
        <p14:creationId xmlns:p14="http://schemas.microsoft.com/office/powerpoint/2010/main" val="411440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DF557-48E3-6948-BA3A-4672216CD47A}" type="slidenum">
              <a:rPr lang="en-US" smtClean="0"/>
              <a:t>12</a:t>
            </a:fld>
            <a:endParaRPr lang="en-US" dirty="0"/>
          </a:p>
        </p:txBody>
      </p:sp>
    </p:spTree>
    <p:extLst>
      <p:ext uri="{BB962C8B-B14F-4D97-AF65-F5344CB8AC3E}">
        <p14:creationId xmlns:p14="http://schemas.microsoft.com/office/powerpoint/2010/main" val="34229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C3EDF7-B759-48A8-81B9-C5139BC7498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374380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3EDF7-B759-48A8-81B9-C5139BC7498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272153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3EDF7-B759-48A8-81B9-C5139BC7498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362349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3EDF7-B759-48A8-81B9-C5139BC7498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395563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3EDF7-B759-48A8-81B9-C5139BC74982}"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344460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C3EDF7-B759-48A8-81B9-C5139BC74982}"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364948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C3EDF7-B759-48A8-81B9-C5139BC74982}"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117168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C3EDF7-B759-48A8-81B9-C5139BC74982}"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145034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3EDF7-B759-48A8-81B9-C5139BC74982}"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18188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C3EDF7-B759-48A8-81B9-C5139BC74982}"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130680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C3EDF7-B759-48A8-81B9-C5139BC74982}"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BF5B3-1D19-4D1E-BF6A-BC4AAE9A905C}" type="slidenum">
              <a:rPr lang="en-US" smtClean="0"/>
              <a:pPr/>
              <a:t>‹#›</a:t>
            </a:fld>
            <a:endParaRPr lang="en-US"/>
          </a:p>
        </p:txBody>
      </p:sp>
    </p:spTree>
    <p:extLst>
      <p:ext uri="{BB962C8B-B14F-4D97-AF65-F5344CB8AC3E}">
        <p14:creationId xmlns:p14="http://schemas.microsoft.com/office/powerpoint/2010/main" val="112596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3EDF7-B759-48A8-81B9-C5139BC74982}"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BF5B3-1D19-4D1E-BF6A-BC4AAE9A905C}" type="slidenum">
              <a:rPr lang="en-US" smtClean="0"/>
              <a:pPr/>
              <a:t>‹#›</a:t>
            </a:fld>
            <a:endParaRPr lang="en-US"/>
          </a:p>
        </p:txBody>
      </p:sp>
    </p:spTree>
    <p:extLst>
      <p:ext uri="{BB962C8B-B14F-4D97-AF65-F5344CB8AC3E}">
        <p14:creationId xmlns:p14="http://schemas.microsoft.com/office/powerpoint/2010/main" val="4039578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404160"/>
            <a:ext cx="6858000" cy="409807"/>
          </a:xfrm>
        </p:spPr>
        <p:txBody>
          <a:bodyPr>
            <a:noAutofit/>
          </a:bodyPr>
          <a:lstStyle/>
          <a:p>
            <a:r>
              <a:rPr lang="en-US" sz="2400" b="1" dirty="0" smtClean="0">
                <a:solidFill>
                  <a:schemeClr val="accent5"/>
                </a:solidFill>
              </a:rPr>
              <a:t>September 2022</a:t>
            </a:r>
            <a:br>
              <a:rPr lang="en-US" sz="2400" b="1" dirty="0" smtClean="0">
                <a:solidFill>
                  <a:schemeClr val="accent5"/>
                </a:solidFill>
              </a:rPr>
            </a:br>
            <a:r>
              <a:rPr lang="en-US" sz="2400" b="1" dirty="0" smtClean="0">
                <a:solidFill>
                  <a:schemeClr val="accent5"/>
                </a:solidFill>
              </a:rPr>
              <a:t>Data Discovery Project</a:t>
            </a:r>
            <a:endParaRPr lang="en-US" sz="2400" b="1" spc="200" dirty="0">
              <a:solidFill>
                <a:schemeClr val="accent5"/>
              </a:solidFill>
              <a:latin typeface="TT Rounds" charset="0"/>
              <a:ea typeface="TT Rounds" charset="0"/>
              <a:cs typeface="TT Rounds"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708" y="2078441"/>
            <a:ext cx="3066585" cy="2030079"/>
          </a:xfrm>
          <a:prstGeom prst="rect">
            <a:avLst/>
          </a:prstGeom>
        </p:spPr>
      </p:pic>
    </p:spTree>
    <p:extLst>
      <p:ext uri="{BB962C8B-B14F-4D97-AF65-F5344CB8AC3E}">
        <p14:creationId xmlns:p14="http://schemas.microsoft.com/office/powerpoint/2010/main" val="2183260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6310110"/>
            <a:ext cx="8101584" cy="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2844" y="6402006"/>
            <a:ext cx="1244280" cy="455993"/>
          </a:xfrm>
          <a:prstGeom prst="rect">
            <a:avLst/>
          </a:prstGeom>
        </p:spPr>
      </p:pic>
      <p:sp>
        <p:nvSpPr>
          <p:cNvPr id="19" name="Rectangle 18"/>
          <p:cNvSpPr/>
          <p:nvPr/>
        </p:nvSpPr>
        <p:spPr>
          <a:xfrm>
            <a:off x="539496" y="851893"/>
            <a:ext cx="8101584" cy="461665"/>
          </a:xfrm>
          <a:prstGeom prst="rect">
            <a:avLst/>
          </a:prstGeom>
        </p:spPr>
        <p:txBody>
          <a:bodyPr wrap="square">
            <a:spAutoFit/>
          </a:bodyPr>
          <a:lstStyle/>
          <a:p>
            <a:pPr>
              <a:spcBef>
                <a:spcPts val="200"/>
              </a:spcBef>
              <a:spcAft>
                <a:spcPts val="200"/>
              </a:spcAft>
            </a:pPr>
            <a:r>
              <a:rPr lang="en-US" sz="2400" dirty="0" smtClean="0">
                <a:solidFill>
                  <a:schemeClr val="accent5"/>
                </a:solidFill>
                <a:latin typeface="+mj-lt"/>
              </a:rPr>
              <a:t>Youth Suicide by Ethnicity :</a:t>
            </a:r>
            <a:endParaRPr lang="en-US" sz="2400" b="1" dirty="0">
              <a:solidFill>
                <a:schemeClr val="accent5"/>
              </a:solidFill>
              <a:latin typeface="+mj-lt"/>
              <a:ea typeface="TT Rounds" charset="0"/>
              <a:cs typeface="TT Rounds" charset="0"/>
            </a:endParaRPr>
          </a:p>
        </p:txBody>
      </p:sp>
      <p:sp>
        <p:nvSpPr>
          <p:cNvPr id="20" name="Rounded Rectangle 19"/>
          <p:cNvSpPr/>
          <p:nvPr/>
        </p:nvSpPr>
        <p:spPr>
          <a:xfrm>
            <a:off x="630936" y="522522"/>
            <a:ext cx="569158" cy="4571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14764753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8952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6310110"/>
            <a:ext cx="8101584" cy="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2844" y="6402006"/>
            <a:ext cx="1244280" cy="455993"/>
          </a:xfrm>
          <a:prstGeom prst="rect">
            <a:avLst/>
          </a:prstGeom>
        </p:spPr>
      </p:pic>
      <p:sp>
        <p:nvSpPr>
          <p:cNvPr id="19" name="Rectangle 18"/>
          <p:cNvSpPr/>
          <p:nvPr/>
        </p:nvSpPr>
        <p:spPr>
          <a:xfrm>
            <a:off x="539496" y="851893"/>
            <a:ext cx="8101584" cy="461665"/>
          </a:xfrm>
          <a:prstGeom prst="rect">
            <a:avLst/>
          </a:prstGeom>
        </p:spPr>
        <p:txBody>
          <a:bodyPr wrap="square">
            <a:spAutoFit/>
          </a:bodyPr>
          <a:lstStyle/>
          <a:p>
            <a:pPr>
              <a:spcBef>
                <a:spcPts val="200"/>
              </a:spcBef>
              <a:spcAft>
                <a:spcPts val="200"/>
              </a:spcAft>
            </a:pPr>
            <a:r>
              <a:rPr lang="en-US" sz="2400" dirty="0" smtClean="0">
                <a:solidFill>
                  <a:schemeClr val="accent5"/>
                </a:solidFill>
                <a:latin typeface="+mj-lt"/>
              </a:rPr>
              <a:t>Youth Suicide by Gender:</a:t>
            </a:r>
            <a:endParaRPr lang="en-US" sz="2400" b="1" dirty="0">
              <a:solidFill>
                <a:schemeClr val="accent5"/>
              </a:solidFill>
              <a:latin typeface="+mj-lt"/>
              <a:ea typeface="TT Rounds" charset="0"/>
              <a:cs typeface="TT Rounds" charset="0"/>
            </a:endParaRPr>
          </a:p>
        </p:txBody>
      </p:sp>
      <p:sp>
        <p:nvSpPr>
          <p:cNvPr id="20" name="Rounded Rectangle 19"/>
          <p:cNvSpPr/>
          <p:nvPr/>
        </p:nvSpPr>
        <p:spPr>
          <a:xfrm>
            <a:off x="630936" y="522522"/>
            <a:ext cx="569158" cy="4571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749898345"/>
              </p:ext>
            </p:extLst>
          </p:nvPr>
        </p:nvGraphicFramePr>
        <p:xfrm>
          <a:off x="4648200" y="1600200"/>
          <a:ext cx="4088924" cy="387749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815842" y="5661638"/>
            <a:ext cx="3631474" cy="584775"/>
          </a:xfrm>
          <a:prstGeom prst="rect">
            <a:avLst/>
          </a:prstGeom>
          <a:noFill/>
        </p:spPr>
        <p:txBody>
          <a:bodyPr wrap="square" rtlCol="0">
            <a:spAutoFit/>
          </a:bodyPr>
          <a:lstStyle/>
          <a:p>
            <a:r>
              <a:rPr lang="en-US" sz="800" dirty="0"/>
              <a:t>Source: Lee, J., Bang, Y.S., Min, S. </a:t>
            </a:r>
            <a:r>
              <a:rPr lang="en-US" sz="800" i="1" dirty="0"/>
              <a:t>et al.</a:t>
            </a:r>
            <a:r>
              <a:rPr lang="en-US" sz="800" dirty="0"/>
              <a:t> Characteristics of adolescents who visit the emergency department following suicide attempts: comparison study between adolescents and adults. </a:t>
            </a:r>
            <a:r>
              <a:rPr lang="en-US" sz="800" i="1" dirty="0"/>
              <a:t>BMC Psychiatry</a:t>
            </a:r>
            <a:r>
              <a:rPr lang="en-US" sz="800" dirty="0"/>
              <a:t> </a:t>
            </a:r>
            <a:r>
              <a:rPr lang="en-US" sz="800" b="1" dirty="0"/>
              <a:t>19, </a:t>
            </a:r>
            <a:r>
              <a:rPr lang="en-US" sz="800" dirty="0"/>
              <a:t>231 (2019). https://doi.org/10.1186/s12888-019-2213-5 </a:t>
            </a:r>
          </a:p>
        </p:txBody>
      </p:sp>
      <p:graphicFrame>
        <p:nvGraphicFramePr>
          <p:cNvPr id="16" name="Content Placeholder 15"/>
          <p:cNvGraphicFramePr>
            <a:graphicFrameLocks noGrp="1"/>
          </p:cNvGraphicFramePr>
          <p:nvPr>
            <p:ph sz="half" idx="1"/>
            <p:extLst>
              <p:ext uri="{D42A27DB-BD31-4B8C-83A1-F6EECF244321}">
                <p14:modId xmlns:p14="http://schemas.microsoft.com/office/powerpoint/2010/main" val="719521836"/>
              </p:ext>
            </p:extLst>
          </p:nvPr>
        </p:nvGraphicFramePr>
        <p:xfrm>
          <a:off x="457200" y="1600200"/>
          <a:ext cx="40386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08419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5589833"/>
            <a:ext cx="8101584" cy="0"/>
          </a:xfrm>
          <a:prstGeom prst="line">
            <a:avLst/>
          </a:prstGeom>
        </p:spPr>
        <p:style>
          <a:lnRef idx="1">
            <a:schemeClr val="accent5"/>
          </a:lnRef>
          <a:fillRef idx="0">
            <a:schemeClr val="accent5"/>
          </a:fillRef>
          <a:effectRef idx="0">
            <a:schemeClr val="accent5"/>
          </a:effectRef>
          <a:fontRef idx="minor">
            <a:schemeClr val="tx1"/>
          </a:fontRef>
        </p:style>
      </p:cxnSp>
      <p:sp>
        <p:nvSpPr>
          <p:cNvPr id="7" name="Rounded Rectangle 6"/>
          <p:cNvSpPr/>
          <p:nvPr/>
        </p:nvSpPr>
        <p:spPr>
          <a:xfrm>
            <a:off x="630936" y="1249143"/>
            <a:ext cx="569158" cy="3428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539496" y="1496171"/>
            <a:ext cx="8101584" cy="461665"/>
          </a:xfrm>
          <a:prstGeom prst="rect">
            <a:avLst/>
          </a:prstGeom>
        </p:spPr>
        <p:txBody>
          <a:bodyPr wrap="square">
            <a:spAutoFit/>
          </a:bodyPr>
          <a:lstStyle/>
          <a:p>
            <a:pPr>
              <a:spcBef>
                <a:spcPts val="200"/>
              </a:spcBef>
              <a:spcAft>
                <a:spcPts val="200"/>
              </a:spcAft>
            </a:pPr>
            <a:r>
              <a:rPr lang="en-US" sz="2400" dirty="0">
                <a:solidFill>
                  <a:schemeClr val="accent5"/>
                </a:solidFill>
                <a:latin typeface="+mj-lt"/>
              </a:rPr>
              <a:t>Infection Control IRs:</a:t>
            </a:r>
            <a:endParaRPr lang="en-US" sz="2400" b="1" dirty="0">
              <a:solidFill>
                <a:schemeClr val="accent5"/>
              </a:solidFill>
              <a:latin typeface="+mj-lt"/>
              <a:ea typeface="TT Rounds" charset="0"/>
              <a:cs typeface="TT Rounds" charset="0"/>
            </a:endParaRPr>
          </a:p>
        </p:txBody>
      </p:sp>
      <p:sp>
        <p:nvSpPr>
          <p:cNvPr id="9" name="Rectangle 8"/>
          <p:cNvSpPr/>
          <p:nvPr/>
        </p:nvSpPr>
        <p:spPr>
          <a:xfrm>
            <a:off x="539496" y="5714670"/>
            <a:ext cx="6858000" cy="215444"/>
          </a:xfrm>
          <a:prstGeom prst="rect">
            <a:avLst/>
          </a:prstGeom>
        </p:spPr>
        <p:txBody>
          <a:bodyPr wrap="square">
            <a:spAutoFit/>
          </a:bodyPr>
          <a:lstStyle/>
          <a:p>
            <a:r>
              <a:rPr lang="en-US" sz="800" dirty="0">
                <a:solidFill>
                  <a:srgbClr val="34A8CC"/>
                </a:solidFill>
                <a:latin typeface="TT Rounds" charset="0"/>
                <a:ea typeface="TT Rounds" charset="0"/>
                <a:cs typeface="TT Rounds" charset="0"/>
              </a:rPr>
              <a:t>PG/</a:t>
            </a:r>
            <a:fld id="{9AEE5442-5579-40B6-B30C-1EC72065824C}" type="slidenum">
              <a:rPr lang="en-US" sz="800">
                <a:solidFill>
                  <a:srgbClr val="34A8CC"/>
                </a:solidFill>
                <a:latin typeface="TT Rounds" charset="0"/>
                <a:ea typeface="TT Rounds" charset="0"/>
                <a:cs typeface="TT Rounds" charset="0"/>
              </a:rPr>
              <a:t>12</a:t>
            </a:fld>
            <a:r>
              <a:rPr lang="en-US" sz="800" dirty="0">
                <a:solidFill>
                  <a:srgbClr val="34A8CC"/>
                </a:solidFill>
                <a:latin typeface="TT Rounds" charset="0"/>
                <a:ea typeface="TT Rounds" charset="0"/>
                <a:cs typeface="TT Rounds" charset="0"/>
              </a:rPr>
              <a:t>	TJC Preparation Priorities	 05/11/21</a:t>
            </a:r>
            <a:endParaRPr lang="en-US" sz="800" dirty="0">
              <a:solidFill>
                <a:srgbClr val="34A8CC"/>
              </a:solidFill>
              <a:latin typeface="TT Rounds" charset="0"/>
              <a:ea typeface="TT Rounds" charset="0"/>
              <a:cs typeface="TT Rounds" charset="0"/>
            </a:endParaRPr>
          </a:p>
        </p:txBody>
      </p:sp>
      <p:sp>
        <p:nvSpPr>
          <p:cNvPr id="2" name="Content Placeholder 1"/>
          <p:cNvSpPr>
            <a:spLocks noGrp="1"/>
          </p:cNvSpPr>
          <p:nvPr>
            <p:ph idx="1"/>
          </p:nvPr>
        </p:nvSpPr>
        <p:spPr/>
        <p:txBody>
          <a:bodyPr>
            <a:normAutofit/>
          </a:bodyPr>
          <a:lstStyle/>
          <a:p>
            <a:pPr marL="57150" indent="0">
              <a:buNone/>
            </a:pPr>
            <a:endParaRPr lang="en-US" dirty="0" smtClean="0"/>
          </a:p>
          <a:p>
            <a:endParaRPr lang="en-US" dirty="0"/>
          </a:p>
        </p:txBody>
      </p:sp>
      <p:graphicFrame>
        <p:nvGraphicFramePr>
          <p:cNvPr id="14" name="Chart 13"/>
          <p:cNvGraphicFramePr>
            <a:graphicFrameLocks/>
          </p:cNvGraphicFramePr>
          <p:nvPr>
            <p:extLst/>
          </p:nvPr>
        </p:nvGraphicFramePr>
        <p:xfrm>
          <a:off x="539496" y="2057400"/>
          <a:ext cx="7994904"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0378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A5478"/>
          </a:solidFill>
          <a:ln>
            <a:solidFill>
              <a:srgbClr val="34A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4A8CC"/>
              </a:solidFill>
            </a:endParaRPr>
          </a:p>
        </p:txBody>
      </p:sp>
      <p:sp>
        <p:nvSpPr>
          <p:cNvPr id="2" name="Rectangle 1"/>
          <p:cNvSpPr/>
          <p:nvPr/>
        </p:nvSpPr>
        <p:spPr>
          <a:xfrm>
            <a:off x="0" y="0"/>
            <a:ext cx="5129349"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 y="871401"/>
            <a:ext cx="5115197" cy="5115197"/>
          </a:xfrm>
          <a:prstGeom prst="rect">
            <a:avLst/>
          </a:prstGeom>
        </p:spPr>
      </p:pic>
    </p:spTree>
    <p:extLst>
      <p:ext uri="{BB962C8B-B14F-4D97-AF65-F5344CB8AC3E}">
        <p14:creationId xmlns:p14="http://schemas.microsoft.com/office/powerpoint/2010/main" val="103720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6310110"/>
            <a:ext cx="8101584" cy="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2844" y="6402006"/>
            <a:ext cx="1244280" cy="455993"/>
          </a:xfrm>
          <a:prstGeom prst="rect">
            <a:avLst/>
          </a:prstGeom>
        </p:spPr>
      </p:pic>
      <p:sp>
        <p:nvSpPr>
          <p:cNvPr id="19" name="Rectangle 18"/>
          <p:cNvSpPr/>
          <p:nvPr/>
        </p:nvSpPr>
        <p:spPr>
          <a:xfrm>
            <a:off x="539496" y="851893"/>
            <a:ext cx="8101584" cy="461665"/>
          </a:xfrm>
          <a:prstGeom prst="rect">
            <a:avLst/>
          </a:prstGeom>
        </p:spPr>
        <p:txBody>
          <a:bodyPr wrap="square">
            <a:spAutoFit/>
          </a:bodyPr>
          <a:lstStyle/>
          <a:p>
            <a:pPr>
              <a:spcBef>
                <a:spcPts val="200"/>
              </a:spcBef>
              <a:spcAft>
                <a:spcPts val="200"/>
              </a:spcAft>
            </a:pPr>
            <a:r>
              <a:rPr lang="en-US" sz="2400" b="1" dirty="0" smtClean="0">
                <a:solidFill>
                  <a:schemeClr val="accent5"/>
                </a:solidFill>
                <a:latin typeface="+mj-lt"/>
              </a:rPr>
              <a:t>2023 Requirement:</a:t>
            </a:r>
            <a:endParaRPr lang="en-US" sz="2400" b="1" dirty="0">
              <a:solidFill>
                <a:schemeClr val="accent5"/>
              </a:solidFill>
              <a:latin typeface="+mj-lt"/>
              <a:ea typeface="TT Rounds" charset="0"/>
              <a:cs typeface="TT Rounds" charset="0"/>
            </a:endParaRPr>
          </a:p>
        </p:txBody>
      </p:sp>
      <p:sp>
        <p:nvSpPr>
          <p:cNvPr id="20" name="Rounded Rectangle 19"/>
          <p:cNvSpPr/>
          <p:nvPr/>
        </p:nvSpPr>
        <p:spPr>
          <a:xfrm>
            <a:off x="630936" y="522522"/>
            <a:ext cx="569158" cy="4571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p:txBody>
          <a:bodyPr>
            <a:normAutofit fontScale="40000" lnSpcReduction="20000"/>
          </a:bodyPr>
          <a:lstStyle/>
          <a:p>
            <a:r>
              <a:rPr lang="en-US" dirty="0"/>
              <a:t>EP 3: The [organization] identifies health care disparities in its [patient] population by stratifying quality and safety data using the sociodemographic characteristics of the [organization’s] [patients</a:t>
            </a:r>
            <a:r>
              <a:rPr lang="en-US" dirty="0" smtClean="0"/>
              <a:t>].</a:t>
            </a:r>
          </a:p>
          <a:p>
            <a:pPr lvl="1"/>
            <a:r>
              <a:rPr lang="en-US" dirty="0"/>
              <a:t>Note 1: [Organizations] may focus on areas with known disparities identified in the scientific literature (for example, [Hospital/Critical Access Hospital: organ transplantation, maternal care, diabetes management; Ambulatory Health Care: kidney disease, maternal care, diabetes management; Behavioral Health Care: treatment for substance abuse disorder, restraint use, suicide rates]) or select measures that affect all [patients] (for example, experience of care and communication).</a:t>
            </a:r>
          </a:p>
          <a:p>
            <a:pPr lvl="1"/>
            <a:r>
              <a:rPr lang="en-US" dirty="0"/>
              <a:t>Note 2: [Organizations] determine which sociodemographic characteristics to use for stratification analyses. Examples of sociodemographic characteristics may include the following:</a:t>
            </a:r>
          </a:p>
          <a:p>
            <a:pPr lvl="1"/>
            <a:r>
              <a:rPr lang="en-US" dirty="0"/>
              <a:t>• Age</a:t>
            </a:r>
          </a:p>
          <a:p>
            <a:pPr lvl="1"/>
            <a:r>
              <a:rPr lang="en-US" dirty="0"/>
              <a:t>• Gender</a:t>
            </a:r>
          </a:p>
          <a:p>
            <a:pPr lvl="1"/>
            <a:r>
              <a:rPr lang="en-US" dirty="0"/>
              <a:t>• Preferred language</a:t>
            </a:r>
          </a:p>
          <a:p>
            <a:pPr lvl="1"/>
            <a:r>
              <a:rPr lang="en-US" dirty="0"/>
              <a:t>• Race and ethnicity</a:t>
            </a:r>
          </a:p>
          <a:p>
            <a:r>
              <a:rPr lang="en-US" dirty="0" smtClean="0"/>
              <a:t>Health </a:t>
            </a:r>
            <a:r>
              <a:rPr lang="en-US" dirty="0"/>
              <a:t>care disparities are ubiquitous for members of racial/ethnic minorities, people who prefer to speak a language other than English, women, older patients, people with disabilities, and other historically marginalized groups.17 Therefore, it is essential for organizations to conduct analyses to understand the specific disparities that may exist at their institution. This process begins with stratifying existing measures.18-20 Organizations may also wish to measure differences in care processes, procedure use, and outcomes for high-risk topics where research has shown disparities are common and substantial. If stratified analyses show differences across groups, organizations should work to understand the root causes of the differences and develop actions to address disparities when they are identified (See EP 4).</a:t>
            </a:r>
            <a:endParaRPr lang="en-US" dirty="0"/>
          </a:p>
        </p:txBody>
      </p:sp>
    </p:spTree>
    <p:extLst>
      <p:ext uri="{BB962C8B-B14F-4D97-AF65-F5344CB8AC3E}">
        <p14:creationId xmlns:p14="http://schemas.microsoft.com/office/powerpoint/2010/main" val="3840647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A5478"/>
          </a:solidFill>
          <a:ln>
            <a:solidFill>
              <a:srgbClr val="34A8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4A8CC"/>
              </a:solidFill>
            </a:endParaRPr>
          </a:p>
        </p:txBody>
      </p:sp>
      <p:sp>
        <p:nvSpPr>
          <p:cNvPr id="7" name="Rectangle 6"/>
          <p:cNvSpPr/>
          <p:nvPr/>
        </p:nvSpPr>
        <p:spPr>
          <a:xfrm>
            <a:off x="5618935" y="1865018"/>
            <a:ext cx="3205976" cy="646331"/>
          </a:xfrm>
          <a:prstGeom prst="rect">
            <a:avLst/>
          </a:prstGeom>
        </p:spPr>
        <p:txBody>
          <a:bodyPr wrap="square">
            <a:spAutoFit/>
          </a:bodyPr>
          <a:lstStyle/>
          <a:p>
            <a:pPr algn="ctr"/>
            <a:r>
              <a:rPr lang="en-US" sz="3600" dirty="0" smtClean="0">
                <a:solidFill>
                  <a:schemeClr val="bg1"/>
                </a:solidFill>
                <a:latin typeface="Klinic Slab Book" charset="0"/>
                <a:ea typeface="Klinic Slab Book" charset="0"/>
                <a:cs typeface="Klinic Slab Book" charset="0"/>
              </a:rPr>
              <a:t>Data</a:t>
            </a:r>
            <a:endParaRPr lang="en-US" sz="4000" dirty="0">
              <a:solidFill>
                <a:schemeClr val="bg1"/>
              </a:solidFill>
              <a:latin typeface="Klinic Slab Book" charset="0"/>
              <a:ea typeface="Klinic Slab Book" charset="0"/>
              <a:cs typeface="Klinic Slab Book" charset="0"/>
            </a:endParaRPr>
          </a:p>
        </p:txBody>
      </p:sp>
      <p:sp>
        <p:nvSpPr>
          <p:cNvPr id="2" name="Rectangle 1"/>
          <p:cNvSpPr/>
          <p:nvPr/>
        </p:nvSpPr>
        <p:spPr>
          <a:xfrm>
            <a:off x="0" y="0"/>
            <a:ext cx="5129349"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eedback, Survey, Questionnaire Free Stock Photo - Public Domain Pictures"/>
          <p:cNvPicPr>
            <a:picLocks noChangeAspect="1"/>
          </p:cNvPicPr>
          <p:nvPr/>
        </p:nvPicPr>
        <p:blipFill rotWithShape="1">
          <a:blip r:embed="rId2" cstate="print">
            <a:extLst>
              <a:ext uri="{28A0092B-C50C-407E-A947-70E740481C1C}">
                <a14:useLocalDpi xmlns:a14="http://schemas.microsoft.com/office/drawing/2010/main" val="0"/>
              </a:ext>
            </a:extLst>
          </a:blip>
          <a:srcRect l="9867" t="-127" r="9407" b="127"/>
          <a:stretch/>
        </p:blipFill>
        <p:spPr>
          <a:xfrm>
            <a:off x="-17417" y="0"/>
            <a:ext cx="5172891" cy="6858000"/>
          </a:xfrm>
          <a:prstGeom prst="rect">
            <a:avLst/>
          </a:prstGeom>
        </p:spPr>
      </p:pic>
    </p:spTree>
    <p:extLst>
      <p:ext uri="{BB962C8B-B14F-4D97-AF65-F5344CB8AC3E}">
        <p14:creationId xmlns:p14="http://schemas.microsoft.com/office/powerpoint/2010/main" val="3459290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6310110"/>
            <a:ext cx="8101584" cy="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2844" y="6402006"/>
            <a:ext cx="1244280" cy="455993"/>
          </a:xfrm>
          <a:prstGeom prst="rect">
            <a:avLst/>
          </a:prstGeom>
        </p:spPr>
      </p:pic>
      <p:sp>
        <p:nvSpPr>
          <p:cNvPr id="19" name="Rectangle 18"/>
          <p:cNvSpPr/>
          <p:nvPr/>
        </p:nvSpPr>
        <p:spPr>
          <a:xfrm>
            <a:off x="539496" y="851893"/>
            <a:ext cx="8101584" cy="461665"/>
          </a:xfrm>
          <a:prstGeom prst="rect">
            <a:avLst/>
          </a:prstGeom>
        </p:spPr>
        <p:txBody>
          <a:bodyPr wrap="square">
            <a:spAutoFit/>
          </a:bodyPr>
          <a:lstStyle/>
          <a:p>
            <a:pPr>
              <a:spcBef>
                <a:spcPts val="200"/>
              </a:spcBef>
              <a:spcAft>
                <a:spcPts val="200"/>
              </a:spcAft>
            </a:pPr>
            <a:r>
              <a:rPr lang="en-US" sz="2400" dirty="0" smtClean="0">
                <a:solidFill>
                  <a:schemeClr val="accent5"/>
                </a:solidFill>
                <a:latin typeface="+mj-lt"/>
              </a:rPr>
              <a:t>Questions of Interest:</a:t>
            </a:r>
            <a:endParaRPr lang="en-US" sz="2400" b="1" dirty="0">
              <a:solidFill>
                <a:schemeClr val="accent5"/>
              </a:solidFill>
              <a:latin typeface="+mj-lt"/>
              <a:ea typeface="TT Rounds" charset="0"/>
              <a:cs typeface="TT Rounds" charset="0"/>
            </a:endParaRPr>
          </a:p>
        </p:txBody>
      </p:sp>
      <p:sp>
        <p:nvSpPr>
          <p:cNvPr id="20" name="Rounded Rectangle 19"/>
          <p:cNvSpPr/>
          <p:nvPr/>
        </p:nvSpPr>
        <p:spPr>
          <a:xfrm>
            <a:off x="630936" y="522522"/>
            <a:ext cx="569158" cy="4571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Content Placeholder 1"/>
          <p:cNvSpPr>
            <a:spLocks noGrp="1"/>
          </p:cNvSpPr>
          <p:nvPr>
            <p:ph idx="1"/>
          </p:nvPr>
        </p:nvSpPr>
        <p:spPr/>
        <p:txBody>
          <a:bodyPr>
            <a:normAutofit fontScale="92500"/>
          </a:bodyPr>
          <a:lstStyle/>
          <a:p>
            <a:r>
              <a:rPr lang="en-US" dirty="0" smtClean="0"/>
              <a:t>What disparities exist in related to incidents?</a:t>
            </a:r>
          </a:p>
          <a:p>
            <a:pPr lvl="1"/>
            <a:r>
              <a:rPr lang="en-US" dirty="0" smtClean="0"/>
              <a:t>Do certain groups have more incidents?</a:t>
            </a:r>
          </a:p>
          <a:p>
            <a:pPr lvl="1"/>
            <a:r>
              <a:rPr lang="en-US" dirty="0" smtClean="0"/>
              <a:t>Do certain groups have different kinds of incidents?</a:t>
            </a:r>
          </a:p>
          <a:p>
            <a:r>
              <a:rPr lang="en-US" dirty="0" smtClean="0"/>
              <a:t>Does one kind of incident predict another?</a:t>
            </a:r>
          </a:p>
          <a:p>
            <a:r>
              <a:rPr lang="en-US" dirty="0" smtClean="0"/>
              <a:t>Do certain kinds of incidents happen more often at certain times of year?</a:t>
            </a:r>
          </a:p>
          <a:p>
            <a:r>
              <a:rPr lang="en-US" dirty="0" smtClean="0"/>
              <a:t>Do incidents happen more often at a particular day of service?</a:t>
            </a:r>
          </a:p>
        </p:txBody>
      </p:sp>
    </p:spTree>
    <p:extLst>
      <p:ext uri="{BB962C8B-B14F-4D97-AF65-F5344CB8AC3E}">
        <p14:creationId xmlns:p14="http://schemas.microsoft.com/office/powerpoint/2010/main" val="26996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6310110"/>
            <a:ext cx="8101584" cy="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2844" y="6402006"/>
            <a:ext cx="1244280" cy="455993"/>
          </a:xfrm>
          <a:prstGeom prst="rect">
            <a:avLst/>
          </a:prstGeom>
        </p:spPr>
      </p:pic>
      <p:sp>
        <p:nvSpPr>
          <p:cNvPr id="19" name="Rectangle 18"/>
          <p:cNvSpPr/>
          <p:nvPr/>
        </p:nvSpPr>
        <p:spPr>
          <a:xfrm>
            <a:off x="539496" y="851893"/>
            <a:ext cx="8101584" cy="461665"/>
          </a:xfrm>
          <a:prstGeom prst="rect">
            <a:avLst/>
          </a:prstGeom>
        </p:spPr>
        <p:txBody>
          <a:bodyPr wrap="square">
            <a:spAutoFit/>
          </a:bodyPr>
          <a:lstStyle/>
          <a:p>
            <a:pPr>
              <a:spcBef>
                <a:spcPts val="200"/>
              </a:spcBef>
              <a:spcAft>
                <a:spcPts val="200"/>
              </a:spcAft>
            </a:pPr>
            <a:r>
              <a:rPr lang="en-US" sz="2400" dirty="0" smtClean="0">
                <a:solidFill>
                  <a:schemeClr val="accent5"/>
                </a:solidFill>
                <a:latin typeface="+mj-lt"/>
              </a:rPr>
              <a:t>What has already been done?</a:t>
            </a:r>
            <a:endParaRPr lang="en-US" sz="2400" b="1" dirty="0">
              <a:solidFill>
                <a:schemeClr val="accent5"/>
              </a:solidFill>
              <a:latin typeface="+mj-lt"/>
              <a:ea typeface="TT Rounds" charset="0"/>
              <a:cs typeface="TT Rounds" charset="0"/>
            </a:endParaRPr>
          </a:p>
        </p:txBody>
      </p:sp>
      <p:sp>
        <p:nvSpPr>
          <p:cNvPr id="20" name="Rounded Rectangle 19"/>
          <p:cNvSpPr/>
          <p:nvPr/>
        </p:nvSpPr>
        <p:spPr>
          <a:xfrm>
            <a:off x="630936" y="522522"/>
            <a:ext cx="569158" cy="4571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Content Placeholder 1"/>
          <p:cNvSpPr>
            <a:spLocks noGrp="1"/>
          </p:cNvSpPr>
          <p:nvPr>
            <p:ph idx="1"/>
          </p:nvPr>
        </p:nvSpPr>
        <p:spPr/>
        <p:txBody>
          <a:bodyPr>
            <a:normAutofit/>
          </a:bodyPr>
          <a:lstStyle/>
          <a:p>
            <a:r>
              <a:rPr lang="en-US" dirty="0" smtClean="0"/>
              <a:t>Simple trends are created/viewed each quarter.</a:t>
            </a:r>
          </a:p>
          <a:p>
            <a:r>
              <a:rPr lang="en-US" dirty="0" smtClean="0"/>
              <a:t>Particular focus on “suicide incidents”.</a:t>
            </a:r>
          </a:p>
          <a:p>
            <a:r>
              <a:rPr lang="en-US" dirty="0" smtClean="0"/>
              <a:t>Comparison to external data.</a:t>
            </a:r>
          </a:p>
          <a:p>
            <a:r>
              <a:rPr lang="en-US" dirty="0" smtClean="0"/>
              <a:t>Comparison with COVID-IRs.</a:t>
            </a:r>
          </a:p>
        </p:txBody>
      </p:sp>
    </p:spTree>
    <p:extLst>
      <p:ext uri="{BB962C8B-B14F-4D97-AF65-F5344CB8AC3E}">
        <p14:creationId xmlns:p14="http://schemas.microsoft.com/office/powerpoint/2010/main" val="53057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5589833"/>
            <a:ext cx="8101584" cy="0"/>
          </a:xfrm>
          <a:prstGeom prst="line">
            <a:avLst/>
          </a:prstGeom>
        </p:spPr>
        <p:style>
          <a:lnRef idx="1">
            <a:schemeClr val="accent5"/>
          </a:lnRef>
          <a:fillRef idx="0">
            <a:schemeClr val="accent5"/>
          </a:fillRef>
          <a:effectRef idx="0">
            <a:schemeClr val="accent5"/>
          </a:effectRef>
          <a:fontRef idx="minor">
            <a:schemeClr val="tx1"/>
          </a:fontRef>
        </p:style>
      </p:cxnSp>
      <p:sp>
        <p:nvSpPr>
          <p:cNvPr id="7" name="Rounded Rectangle 6"/>
          <p:cNvSpPr/>
          <p:nvPr/>
        </p:nvSpPr>
        <p:spPr>
          <a:xfrm>
            <a:off x="630936" y="1249143"/>
            <a:ext cx="569158" cy="3428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539496" y="1496171"/>
            <a:ext cx="8101584" cy="461665"/>
          </a:xfrm>
          <a:prstGeom prst="rect">
            <a:avLst/>
          </a:prstGeom>
        </p:spPr>
        <p:txBody>
          <a:bodyPr wrap="square">
            <a:spAutoFit/>
          </a:bodyPr>
          <a:lstStyle/>
          <a:p>
            <a:pPr>
              <a:spcBef>
                <a:spcPts val="200"/>
              </a:spcBef>
              <a:spcAft>
                <a:spcPts val="200"/>
              </a:spcAft>
            </a:pPr>
            <a:r>
              <a:rPr lang="en-US" sz="2400" dirty="0">
                <a:solidFill>
                  <a:schemeClr val="accent5"/>
                </a:solidFill>
                <a:latin typeface="+mj-lt"/>
              </a:rPr>
              <a:t>Suicide-Related Indicators:</a:t>
            </a:r>
            <a:endParaRPr lang="en-US" sz="2400" b="1" dirty="0">
              <a:solidFill>
                <a:schemeClr val="accent5"/>
              </a:solidFill>
              <a:latin typeface="+mj-lt"/>
              <a:ea typeface="TT Rounds" charset="0"/>
              <a:cs typeface="TT Rounds" charset="0"/>
            </a:endParaRPr>
          </a:p>
        </p:txBody>
      </p:sp>
      <p:sp>
        <p:nvSpPr>
          <p:cNvPr id="9" name="Rectangle 8"/>
          <p:cNvSpPr/>
          <p:nvPr/>
        </p:nvSpPr>
        <p:spPr>
          <a:xfrm>
            <a:off x="539496" y="5714670"/>
            <a:ext cx="6858000" cy="215444"/>
          </a:xfrm>
          <a:prstGeom prst="rect">
            <a:avLst/>
          </a:prstGeom>
        </p:spPr>
        <p:txBody>
          <a:bodyPr wrap="square">
            <a:spAutoFit/>
          </a:bodyPr>
          <a:lstStyle/>
          <a:p>
            <a:r>
              <a:rPr lang="en-US" sz="800" dirty="0">
                <a:solidFill>
                  <a:srgbClr val="34A8CC"/>
                </a:solidFill>
                <a:latin typeface="TT Rounds" charset="0"/>
                <a:ea typeface="TT Rounds" charset="0"/>
                <a:cs typeface="TT Rounds" charset="0"/>
              </a:rPr>
              <a:t>PG/</a:t>
            </a:r>
            <a:fld id="{9AEE5442-5579-40B6-B30C-1EC72065824C}" type="slidenum">
              <a:rPr lang="en-US" sz="800">
                <a:solidFill>
                  <a:srgbClr val="34A8CC"/>
                </a:solidFill>
                <a:latin typeface="TT Rounds" charset="0"/>
                <a:ea typeface="TT Rounds" charset="0"/>
                <a:cs typeface="TT Rounds" charset="0"/>
              </a:rPr>
              <a:t>7</a:t>
            </a:fld>
            <a:r>
              <a:rPr lang="en-US" sz="800" dirty="0">
                <a:solidFill>
                  <a:srgbClr val="34A8CC"/>
                </a:solidFill>
                <a:latin typeface="TT Rounds" charset="0"/>
                <a:ea typeface="TT Rounds" charset="0"/>
                <a:cs typeface="TT Rounds" charset="0"/>
              </a:rPr>
              <a:t>	TJC Preparation Priorities	 August 2021</a:t>
            </a:r>
            <a:endParaRPr lang="en-US" sz="800" dirty="0">
              <a:solidFill>
                <a:srgbClr val="34A8CC"/>
              </a:solidFill>
              <a:latin typeface="TT Rounds" charset="0"/>
              <a:ea typeface="TT Rounds" charset="0"/>
              <a:cs typeface="TT Rounds" charset="0"/>
            </a:endParaRPr>
          </a:p>
        </p:txBody>
      </p:sp>
      <p:graphicFrame>
        <p:nvGraphicFramePr>
          <p:cNvPr id="10" name="Content Placeholder 9"/>
          <p:cNvGraphicFramePr>
            <a:graphicFrameLocks noGrp="1"/>
          </p:cNvGraphicFramePr>
          <p:nvPr>
            <p:ph idx="1"/>
          </p:nvPr>
        </p:nvGraphicFramePr>
        <p:xfrm>
          <a:off x="457200" y="2057401"/>
          <a:ext cx="8229600" cy="3394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232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539496" y="6310110"/>
            <a:ext cx="8101584" cy="0"/>
          </a:xfrm>
          <a:prstGeom prst="line">
            <a:avLst/>
          </a:prstGeom>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2844" y="6402006"/>
            <a:ext cx="1244280" cy="455993"/>
          </a:xfrm>
          <a:prstGeom prst="rect">
            <a:avLst/>
          </a:prstGeom>
        </p:spPr>
      </p:pic>
      <p:sp>
        <p:nvSpPr>
          <p:cNvPr id="19" name="Rectangle 18"/>
          <p:cNvSpPr/>
          <p:nvPr/>
        </p:nvSpPr>
        <p:spPr>
          <a:xfrm>
            <a:off x="539496" y="851893"/>
            <a:ext cx="8101584" cy="461665"/>
          </a:xfrm>
          <a:prstGeom prst="rect">
            <a:avLst/>
          </a:prstGeom>
        </p:spPr>
        <p:txBody>
          <a:bodyPr wrap="square">
            <a:spAutoFit/>
          </a:bodyPr>
          <a:lstStyle/>
          <a:p>
            <a:pPr>
              <a:spcBef>
                <a:spcPts val="200"/>
              </a:spcBef>
              <a:spcAft>
                <a:spcPts val="200"/>
              </a:spcAft>
            </a:pPr>
            <a:r>
              <a:rPr lang="en-US" sz="2400" dirty="0" smtClean="0">
                <a:solidFill>
                  <a:schemeClr val="accent5"/>
                </a:solidFill>
                <a:latin typeface="+mj-lt"/>
              </a:rPr>
              <a:t>Youth Suicide by Age Group:</a:t>
            </a:r>
            <a:endParaRPr lang="en-US" sz="2400" b="1" dirty="0">
              <a:solidFill>
                <a:schemeClr val="accent5"/>
              </a:solidFill>
              <a:latin typeface="+mj-lt"/>
              <a:ea typeface="TT Rounds" charset="0"/>
              <a:cs typeface="TT Rounds" charset="0"/>
            </a:endParaRPr>
          </a:p>
        </p:txBody>
      </p:sp>
      <p:sp>
        <p:nvSpPr>
          <p:cNvPr id="20" name="Rounded Rectangle 19"/>
          <p:cNvSpPr/>
          <p:nvPr/>
        </p:nvSpPr>
        <p:spPr>
          <a:xfrm>
            <a:off x="630936" y="522522"/>
            <a:ext cx="569158" cy="45719"/>
          </a:xfrm>
          <a:prstGeom prst="roundRect">
            <a:avLst/>
          </a:prstGeom>
          <a:solidFill>
            <a:srgbClr val="34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TextBox 7"/>
          <p:cNvSpPr txBox="1"/>
          <p:nvPr/>
        </p:nvSpPr>
        <p:spPr>
          <a:xfrm>
            <a:off x="4761661" y="5671530"/>
            <a:ext cx="3975463" cy="461665"/>
          </a:xfrm>
          <a:prstGeom prst="rect">
            <a:avLst/>
          </a:prstGeom>
          <a:noFill/>
        </p:spPr>
        <p:txBody>
          <a:bodyPr wrap="square" rtlCol="0">
            <a:spAutoFit/>
          </a:bodyPr>
          <a:lstStyle/>
          <a:p>
            <a:r>
              <a:rPr lang="en-US" sz="800" dirty="0"/>
              <a:t>Data Source: As cited on kidsdata.org, California Dept. of Public Health, </a:t>
            </a:r>
            <a:r>
              <a:rPr lang="en-US" sz="800" dirty="0" err="1"/>
              <a:t>EpiCenter</a:t>
            </a:r>
            <a:r>
              <a:rPr lang="en-US" sz="800" dirty="0"/>
              <a:t> (Feb. 2020); California Dept. of Finance, Population Estimates and Projections (Jan. 2020); CDC, WISQARS (May 2020).</a:t>
            </a:r>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950129380"/>
              </p:ext>
            </p:extLst>
          </p:nvPr>
        </p:nvGraphicFramePr>
        <p:xfrm>
          <a:off x="4648200" y="1600201"/>
          <a:ext cx="4038600" cy="39794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ontent Placeholder 14"/>
          <p:cNvGraphicFramePr>
            <a:graphicFrameLocks noGrp="1"/>
          </p:cNvGraphicFramePr>
          <p:nvPr>
            <p:ph sz="half" idx="1"/>
            <p:extLst>
              <p:ext uri="{D42A27DB-BD31-4B8C-83A1-F6EECF244321}">
                <p14:modId xmlns:p14="http://schemas.microsoft.com/office/powerpoint/2010/main" val="3735520421"/>
              </p:ext>
            </p:extLst>
          </p:nvPr>
        </p:nvGraphicFramePr>
        <p:xfrm>
          <a:off x="457200" y="1600200"/>
          <a:ext cx="40386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0393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a:extLst>
              <a:ext uri="{FF2B5EF4-FFF2-40B4-BE49-F238E27FC236}">
                <a16:creationId xmlns:a16="http://schemas.microsoft.com/office/drawing/2014/main" id="{C287DE3D-A243-4483-A1CA-D72B2B0025E1}"/>
              </a:ext>
            </a:extLst>
          </p:cNvPr>
          <p:cNvSpPr/>
          <p:nvPr>
            <p:custDataLst>
              <p:tags r:id="rId1"/>
            </p:custDataLst>
          </p:nvPr>
        </p:nvSpPr>
        <p:spPr>
          <a:xfrm>
            <a:off x="0" y="687388"/>
            <a:ext cx="9144000" cy="914400"/>
          </a:xfrm>
          <a:prstGeom prst="rect">
            <a:avLst/>
          </a:prstGeom>
          <a:solidFill>
            <a:srgbClr val="EEEEEE"/>
          </a:solidFill>
          <a:ln w="25400" cap="flat" cmpd="sng" algn="ctr">
            <a:noFill/>
            <a:prstDash val="solid"/>
            <a:round/>
            <a:headEnd type="none" w="med" len="med"/>
            <a:tailEnd type="none" w="med" len="med"/>
          </a:ln>
        </p:spPr>
        <p:txBody>
          <a:bodyPr anchor="ctr"/>
          <a:lstStyle/>
          <a:p>
            <a:pPr algn="ctr">
              <a:buSzTx/>
              <a:defRPr kumimoji="0" sz="1800" b="0" i="0" u="none" strike="noStrike" kern="1200" cap="none" spc="0" normalizeH="0" baseline="0" noProof="0">
                <a:ln w="9525" cap="flat" cmpd="sng" algn="ctr">
                  <a:noFill/>
                  <a:prstDash val="solid"/>
                  <a:round/>
                  <a:headEnd type="none" w="med" len="med"/>
                  <a:tailEnd type="none" w="med" len="med"/>
                </a:ln>
                <a:solidFill>
                  <a:srgbClr val="FFFFFF"/>
                </a:solidFill>
                <a:effectLst/>
                <a:uLnTx/>
                <a:uFillTx/>
                <a:latin typeface="Arial"/>
                <a:ea typeface="Arial"/>
                <a:cs typeface="Arial"/>
                <a:sym typeface="Wingdings" charset="2"/>
              </a:defRPr>
            </a:pPr>
            <a:endParaRPr lang="en-US">
              <a:solidFill>
                <a:schemeClr val="lt1"/>
              </a:solidFill>
              <a:latin typeface="+mn-lt"/>
              <a:ea typeface="+mn-ea"/>
              <a:sym typeface="Wingdings" charset="2"/>
            </a:endParaRPr>
          </a:p>
        </p:txBody>
      </p:sp>
      <p:sp>
        <p:nvSpPr>
          <p:cNvPr id="14339" name="Date Placeholder 3"/>
          <p:cNvSpPr>
            <a:spLocks noGrp="1" noChangeArrowheads="1"/>
          </p:cNvSpPr>
          <p:nvPr>
            <p:ph type="dt" sz="quarter" idx="11"/>
            <p:custDataLst>
              <p:tags r:id="rId2"/>
            </p:custDataLst>
          </p:nvPr>
        </p:nvSpPr>
        <p:spPr bwMode="auto">
          <a:xfrm>
            <a:off x="0" y="6223000"/>
            <a:ext cx="2540000" cy="63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4000" tIns="63500" rIns="127000" bIns="6350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SzPct val="100000"/>
              <a:buFontTx/>
              <a:buNone/>
            </a:pPr>
            <a:r>
              <a:rPr lang="en-US" altLang="en-US" sz="1100" smtClean="0">
                <a:ln>
                  <a:noFill/>
                </a:ln>
                <a:solidFill>
                  <a:srgbClr val="999999"/>
                </a:solidFill>
                <a:latin typeface="Helvetica" panose="020B0604020202020204" pitchFamily="34" charset="0"/>
              </a:rPr>
              <a:t>Date of download:  6/10/2022</a:t>
            </a:r>
          </a:p>
        </p:txBody>
      </p:sp>
      <p:sp>
        <p:nvSpPr>
          <p:cNvPr id="14340" name="Footer Placeholder 4"/>
          <p:cNvSpPr>
            <a:spLocks noGrp="1" noChangeArrowheads="1"/>
          </p:cNvSpPr>
          <p:nvPr>
            <p:ph type="ftr" sz="quarter" idx="12"/>
            <p:custDataLst>
              <p:tags r:id="rId3"/>
            </p:custDataLst>
          </p:nvPr>
        </p:nvSpPr>
        <p:spPr bwMode="auto">
          <a:xfrm>
            <a:off x="2971800" y="6223000"/>
            <a:ext cx="3200400" cy="63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100" dirty="0">
              <a:solidFill>
                <a:srgbClr val="999999"/>
              </a:solidFill>
              <a:latin typeface="Helvetica" panose="020B0604020202020204" pitchFamily="34" charset="0"/>
            </a:endParaRPr>
          </a:p>
        </p:txBody>
      </p:sp>
      <p:sp>
        <p:nvSpPr>
          <p:cNvPr id="16389" name="Text Placeholder 2">
            <a:extLst>
              <a:ext uri="{FF2B5EF4-FFF2-40B4-BE49-F238E27FC236}">
                <a16:creationId xmlns:a16="http://schemas.microsoft.com/office/drawing/2014/main" id="{5B41E5AE-BCF1-4EA8-A84C-DFECAA44D3CB}"/>
              </a:ext>
            </a:extLst>
          </p:cNvPr>
          <p:cNvSpPr txBox="1"/>
          <p:nvPr>
            <p:custDataLst>
              <p:tags r:id="rId4"/>
            </p:custDataLst>
          </p:nvPr>
        </p:nvSpPr>
        <p:spPr bwMode="auto">
          <a:xfrm>
            <a:off x="0" y="692150"/>
            <a:ext cx="9144000" cy="508000"/>
          </a:xfrm>
          <a:prstGeom prst="rect">
            <a:avLst/>
          </a:prstGeom>
          <a:noFill/>
          <a:ln w="9525" cap="flat" cmpd="sng" algn="ctr">
            <a:noFill/>
            <a:prstDash val="solid"/>
            <a:miter lim="800000"/>
            <a:headEnd type="none" w="med" len="med"/>
            <a:tailEnd type="none" w="med" len="med"/>
          </a:ln>
        </p:spPr>
        <p:txBody>
          <a:bodyPr lIns="254000" tIns="63500" rIns="127000" bIns="0"/>
          <a:lstStyle/>
          <a:p>
            <a:pPr>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sz="1300">
                <a:ln w="9525" cap="flat" cmpd="sng" algn="ctr">
                  <a:noFill/>
                  <a:prstDash val="solid"/>
                  <a:round/>
                  <a:headEnd type="none" w="med" len="med"/>
                  <a:tailEnd type="none" w="med" len="med"/>
                </a:ln>
                <a:solidFill>
                  <a:srgbClr val="000000"/>
                </a:solidFill>
                <a:latin typeface="Helvetica" charset="0"/>
                <a:ea typeface="Arial"/>
                <a:cs typeface="Helvetica"/>
                <a:sym typeface="Wingdings"/>
              </a:rPr>
              <a:t>From: </a:t>
            </a:r>
            <a:r>
              <a:rPr lang="en-US" sz="1300" b="1">
                <a:ln w="9525" cap="flat" cmpd="sng" algn="ctr">
                  <a:noFill/>
                  <a:prstDash val="solid"/>
                  <a:round/>
                  <a:headEnd type="none" w="med" len="med"/>
                  <a:tailEnd type="none" w="med" len="med"/>
                </a:ln>
                <a:solidFill>
                  <a:srgbClr val="000000"/>
                </a:solidFill>
                <a:latin typeface="Helvetica" charset="0"/>
                <a:ea typeface="Arial"/>
                <a:cs typeface="Helvetica"/>
                <a:sym typeface="Wingdings"/>
              </a:rPr>
              <a:t>Trends in Suicide Rates by Race and Ethnicity in the United States</a:t>
            </a:r>
          </a:p>
        </p:txBody>
      </p:sp>
      <p:cxnSp>
        <p:nvCxnSpPr>
          <p:cNvPr id="14342" name="Straight Connector 8"/>
          <p:cNvCxnSpPr>
            <a:cxnSpLocks noChangeShapeType="1"/>
          </p:cNvCxnSpPr>
          <p:nvPr>
            <p:custDataLst>
              <p:tags r:id="rId5"/>
            </p:custDataLst>
          </p:nvPr>
        </p:nvCxnSpPr>
        <p:spPr bwMode="auto">
          <a:xfrm flipV="1">
            <a:off x="0" y="6215063"/>
            <a:ext cx="9144000" cy="7937"/>
          </a:xfrm>
          <a:prstGeom prst="line">
            <a:avLst/>
          </a:prstGeom>
          <a:noFill/>
          <a:ln w="12700" algn="ctr">
            <a:solidFill>
              <a:srgbClr val="999999"/>
            </a:solidFill>
            <a:round/>
            <a:headEnd/>
            <a:tailEnd/>
          </a:ln>
          <a:extLst>
            <a:ext uri="{909E8E84-426E-40DD-AFC4-6F175D3DCCD1}">
              <a14:hiddenFill xmlns:a14="http://schemas.microsoft.com/office/drawing/2010/main">
                <a:noFill/>
              </a14:hiddenFill>
            </a:ext>
          </a:extLst>
        </p:spPr>
      </p:cxnSp>
      <p:sp>
        <p:nvSpPr>
          <p:cNvPr id="16391" name="Text Placeholder 2">
            <a:extLst>
              <a:ext uri="{FF2B5EF4-FFF2-40B4-BE49-F238E27FC236}">
                <a16:creationId xmlns:a16="http://schemas.microsoft.com/office/drawing/2014/main" id="{3A05D262-6DDC-4025-90FD-F1CEC9D03A0A}"/>
              </a:ext>
            </a:extLst>
          </p:cNvPr>
          <p:cNvSpPr txBox="1"/>
          <p:nvPr>
            <p:custDataLst>
              <p:tags r:id="rId6"/>
            </p:custDataLst>
          </p:nvPr>
        </p:nvSpPr>
        <p:spPr bwMode="auto">
          <a:xfrm>
            <a:off x="0" y="1282700"/>
            <a:ext cx="9144000" cy="317500"/>
          </a:xfrm>
          <a:prstGeom prst="rect">
            <a:avLst/>
          </a:prstGeom>
          <a:noFill/>
          <a:ln w="9525" cap="flat" cmpd="sng" algn="ctr">
            <a:noFill/>
            <a:prstDash val="solid"/>
            <a:miter lim="800000"/>
            <a:headEnd type="none" w="med" len="med"/>
            <a:tailEnd type="none" w="med" len="med"/>
          </a:ln>
        </p:spPr>
        <p:txBody>
          <a:bodyPr lIns="254000" tIns="0" rIns="127000" bIns="63500"/>
          <a:lstStyle/>
          <a:p>
            <a:pPr>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sz="1200">
                <a:ln w="9525" cap="flat" cmpd="sng" algn="ctr">
                  <a:noFill/>
                  <a:prstDash val="solid"/>
                  <a:round/>
                  <a:headEnd type="none" w="med" len="med"/>
                  <a:tailEnd type="none" w="med" len="med"/>
                </a:ln>
                <a:solidFill>
                  <a:srgbClr val="000000"/>
                </a:solidFill>
                <a:latin typeface="Helvetica" charset="0"/>
                <a:ea typeface="Arial"/>
                <a:cs typeface="Helvetica"/>
                <a:sym typeface="Wingdings"/>
              </a:rPr>
              <a:t>JAMA Netw Open. 2021;4(5):e2111563. doi:10.1001/jamanetworkopen.2021.11563</a:t>
            </a:r>
          </a:p>
        </p:txBody>
      </p:sp>
      <p:sp>
        <p:nvSpPr>
          <p:cNvPr id="16392" name="Text Placeholder 2">
            <a:extLst>
              <a:ext uri="{FF2B5EF4-FFF2-40B4-BE49-F238E27FC236}">
                <a16:creationId xmlns:a16="http://schemas.microsoft.com/office/drawing/2014/main" id="{97A673CA-E38F-41CB-8E9A-8B0946582552}"/>
              </a:ext>
            </a:extLst>
          </p:cNvPr>
          <p:cNvSpPr txBox="1"/>
          <p:nvPr>
            <p:custDataLst>
              <p:tags r:id="rId7"/>
            </p:custDataLst>
          </p:nvPr>
        </p:nvSpPr>
        <p:spPr bwMode="auto">
          <a:xfrm>
            <a:off x="0" y="5575300"/>
            <a:ext cx="9144000" cy="635000"/>
          </a:xfrm>
          <a:prstGeom prst="rect">
            <a:avLst/>
          </a:prstGeom>
          <a:noFill/>
          <a:ln w="9525" cap="flat" cmpd="sng" algn="ctr">
            <a:noFill/>
            <a:prstDash val="solid"/>
            <a:miter lim="800000"/>
            <a:headEnd type="none" w="med" len="med"/>
            <a:tailEnd type="none" w="med" len="med"/>
          </a:ln>
        </p:spPr>
        <p:txBody>
          <a:bodyPr lIns="254000" tIns="0" rIns="0" bIns="63500"/>
          <a:lstStyle/>
          <a:p>
            <a:pPr>
              <a:spcBef>
                <a:spcPct val="20000"/>
              </a:spcBef>
              <a:buSzTx/>
              <a:defRPr kumimoji="0" sz="1800" b="0" i="0" u="none" strike="noStrike" kern="1200" cap="none" spc="0" normalizeH="0" baseline="0" noProof="0">
                <a:ln w="9525" cap="flat" cmpd="sng" algn="ctr">
                  <a:noFill/>
                  <a:prstDash val="solid"/>
                  <a:round/>
                  <a:headEnd type="none" w="med" len="med"/>
                  <a:tailEnd type="none" w="med" len="med"/>
                </a:ln>
                <a:solidFill>
                  <a:srgbClr val="000000"/>
                </a:solidFill>
                <a:effectLst/>
                <a:uLnTx/>
                <a:uFillTx/>
                <a:latin typeface="Arial" pitchFamily="34" charset="0"/>
                <a:ea typeface="ＭＳ Ｐゴシック" pitchFamily="34" charset="-128"/>
                <a:cs typeface="Arial"/>
                <a:sym typeface="Wingdings" charset="2"/>
              </a:defRPr>
            </a:pPr>
            <a:r>
              <a:rPr lang="en-US" sz="1200">
                <a:ln w="9525" cap="flat" cmpd="sng" algn="ctr">
                  <a:noFill/>
                  <a:prstDash val="solid"/>
                  <a:round/>
                  <a:headEnd type="none" w="med" len="med"/>
                  <a:tailEnd type="none" w="med" len="med"/>
                </a:ln>
                <a:solidFill>
                  <a:srgbClr val="000000"/>
                </a:solidFill>
                <a:latin typeface="Helvetica" charset="0"/>
                <a:ea typeface="Arial"/>
                <a:cs typeface="Helvetica"/>
                <a:sym typeface="Wingdings"/>
              </a:rPr>
              <a:t>Age-Adjusted Suicide Rates by Race/Ethnicity, 1999 to 2019</a:t>
            </a:r>
          </a:p>
        </p:txBody>
      </p:sp>
      <p:sp>
        <p:nvSpPr>
          <p:cNvPr id="14345" name="TextBox 11"/>
          <p:cNvSpPr>
            <a:spLocks noChangeArrowheads="1"/>
          </p:cNvSpPr>
          <p:nvPr>
            <p:custDataLst>
              <p:tags r:id="rId8"/>
            </p:custDataLst>
          </p:nvPr>
        </p:nvSpPr>
        <p:spPr bwMode="auto">
          <a:xfrm>
            <a:off x="0" y="5305425"/>
            <a:ext cx="9153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54000" tIns="0" rIns="0" bIns="63500"/>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100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a:t>Figure Legend: </a:t>
            </a:r>
            <a:endParaRPr lang="en-US" altLang="en-US" sz="1200" b="1">
              <a:latin typeface="Helvetica" panose="020B0604020202020204" pitchFamily="34" charset="0"/>
            </a:endParaRPr>
          </a:p>
        </p:txBody>
      </p:sp>
      <p:cxnSp>
        <p:nvCxnSpPr>
          <p:cNvPr id="14346" name="Straight Connector 5"/>
          <p:cNvCxnSpPr>
            <a:cxnSpLocks noChangeShapeType="1"/>
          </p:cNvCxnSpPr>
          <p:nvPr>
            <p:custDataLst>
              <p:tags r:id="rId9"/>
            </p:custDataLst>
          </p:nvPr>
        </p:nvCxnSpPr>
        <p:spPr bwMode="auto">
          <a:xfrm>
            <a:off x="0" y="666750"/>
            <a:ext cx="9144000" cy="0"/>
          </a:xfrm>
          <a:prstGeom prst="line">
            <a:avLst/>
          </a:prstGeom>
          <a:noFill/>
          <a:ln w="38100" algn="ctr">
            <a:solidFill>
              <a:srgbClr val="999999"/>
            </a:solidFill>
            <a:round/>
            <a:headEnd/>
            <a:tailEnd/>
          </a:ln>
          <a:extLst>
            <a:ext uri="{909E8E84-426E-40DD-AFC4-6F175D3DCCD1}">
              <a14:hiddenFill xmlns:a14="http://schemas.microsoft.com/office/drawing/2010/main">
                <a:noFill/>
              </a14:hiddenFill>
            </a:ext>
          </a:extLst>
        </p:spPr>
      </p:cxnSp>
      <p:pic>
        <p:nvPicPr>
          <p:cNvPr id="14347" name="Picture 18"/>
          <p:cNvPicPr>
            <a:picLocks noChangeAspect="1" noChangeArrowheads="1"/>
          </p:cNvPicPr>
          <p:nvPr>
            <p:custDataLst>
              <p:tags r:id="rId10"/>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254000" y="101600"/>
            <a:ext cx="2286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48" name="New picture"/>
          <p:cNvPicPr>
            <a:picLocks noChangeAspect="1" noChangeArrowheads="1"/>
          </p:cNvPicPr>
          <p:nvPr>
            <p:custDataLst>
              <p:tags r:id="rId11"/>
            </p:custDataLst>
          </p:nvPr>
        </p:nvPicPr>
        <p:blipFill>
          <a:blip r:embed="rId14">
            <a:extLst>
              <a:ext uri="{28A0092B-C50C-407E-A947-70E740481C1C}">
                <a14:useLocalDpi xmlns:a14="http://schemas.microsoft.com/office/drawing/2010/main" val="0"/>
              </a:ext>
            </a:extLst>
          </a:blip>
          <a:srcRect/>
          <a:stretch>
            <a:fillRect/>
          </a:stretch>
        </p:blipFill>
        <p:spPr bwMode="auto">
          <a:xfrm>
            <a:off x="1584960" y="1954694"/>
            <a:ext cx="6183086" cy="355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extLst>
      <p:ext uri="{BB962C8B-B14F-4D97-AF65-F5344CB8AC3E}">
        <p14:creationId xmlns:p14="http://schemas.microsoft.com/office/powerpoint/2010/main" val="2060530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UNIQUEID" val="80"/>
</p:tagLst>
</file>

<file path=ppt/tags/tag10.xml><?xml version="1.0" encoding="utf-8"?>
<p:tagLst xmlns:a="http://schemas.openxmlformats.org/drawingml/2006/main" xmlns:r="http://schemas.openxmlformats.org/officeDocument/2006/relationships" xmlns:p="http://schemas.openxmlformats.org/presentationml/2006/main">
  <p:tag name="AS_UNIQUEID" val="89"/>
</p:tagLst>
</file>

<file path=ppt/tags/tag11.xml><?xml version="1.0" encoding="utf-8"?>
<p:tagLst xmlns:a="http://schemas.openxmlformats.org/drawingml/2006/main" xmlns:r="http://schemas.openxmlformats.org/officeDocument/2006/relationships" xmlns:p="http://schemas.openxmlformats.org/presentationml/2006/main">
  <p:tag name="AS_UNIQUEID" val="90"/>
</p:tagLst>
</file>

<file path=ppt/tags/tag2.xml><?xml version="1.0" encoding="utf-8"?>
<p:tagLst xmlns:a="http://schemas.openxmlformats.org/drawingml/2006/main" xmlns:r="http://schemas.openxmlformats.org/officeDocument/2006/relationships" xmlns:p="http://schemas.openxmlformats.org/presentationml/2006/main">
  <p:tag name="AS_UNIQUEID" val="81"/>
</p:tagLst>
</file>

<file path=ppt/tags/tag3.xml><?xml version="1.0" encoding="utf-8"?>
<p:tagLst xmlns:a="http://schemas.openxmlformats.org/drawingml/2006/main" xmlns:r="http://schemas.openxmlformats.org/officeDocument/2006/relationships" xmlns:p="http://schemas.openxmlformats.org/presentationml/2006/main">
  <p:tag name="AS_UNIQUEID" val="82"/>
</p:tagLst>
</file>

<file path=ppt/tags/tag4.xml><?xml version="1.0" encoding="utf-8"?>
<p:tagLst xmlns:a="http://schemas.openxmlformats.org/drawingml/2006/main" xmlns:r="http://schemas.openxmlformats.org/officeDocument/2006/relationships" xmlns:p="http://schemas.openxmlformats.org/presentationml/2006/main">
  <p:tag name="AS_UNIQUEID" val="83"/>
</p:tagLst>
</file>

<file path=ppt/tags/tag5.xml><?xml version="1.0" encoding="utf-8"?>
<p:tagLst xmlns:a="http://schemas.openxmlformats.org/drawingml/2006/main" xmlns:r="http://schemas.openxmlformats.org/officeDocument/2006/relationships" xmlns:p="http://schemas.openxmlformats.org/presentationml/2006/main">
  <p:tag name="AS_UNIQUEID" val="84"/>
</p:tagLst>
</file>

<file path=ppt/tags/tag6.xml><?xml version="1.0" encoding="utf-8"?>
<p:tagLst xmlns:a="http://schemas.openxmlformats.org/drawingml/2006/main" xmlns:r="http://schemas.openxmlformats.org/officeDocument/2006/relationships" xmlns:p="http://schemas.openxmlformats.org/presentationml/2006/main">
  <p:tag name="AS_UNIQUEID" val="85"/>
</p:tagLst>
</file>

<file path=ppt/tags/tag7.xml><?xml version="1.0" encoding="utf-8"?>
<p:tagLst xmlns:a="http://schemas.openxmlformats.org/drawingml/2006/main" xmlns:r="http://schemas.openxmlformats.org/officeDocument/2006/relationships" xmlns:p="http://schemas.openxmlformats.org/presentationml/2006/main">
  <p:tag name="AS_UNIQUEID" val="86"/>
</p:tagLst>
</file>

<file path=ppt/tags/tag8.xml><?xml version="1.0" encoding="utf-8"?>
<p:tagLst xmlns:a="http://schemas.openxmlformats.org/drawingml/2006/main" xmlns:r="http://schemas.openxmlformats.org/officeDocument/2006/relationships" xmlns:p="http://schemas.openxmlformats.org/presentationml/2006/main">
  <p:tag name="AS_UNIQUEID" val="87"/>
</p:tagLst>
</file>

<file path=ppt/tags/tag9.xml><?xml version="1.0" encoding="utf-8"?>
<p:tagLst xmlns:a="http://schemas.openxmlformats.org/drawingml/2006/main" xmlns:r="http://schemas.openxmlformats.org/officeDocument/2006/relationships" xmlns:p="http://schemas.openxmlformats.org/presentationml/2006/main">
  <p:tag name="AS_UNIQUEID" val="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T Rounds"/>
        <a:ea typeface=""/>
        <a:cs typeface=""/>
      </a:majorFont>
      <a:minorFont>
        <a:latin typeface="Klinic Slab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DB85D237247E4BBA0BB36A54AB924A" ma:contentTypeVersion="4" ma:contentTypeDescription="Create a new document." ma:contentTypeScope="" ma:versionID="bf0e49559a4b31013a360282e642f123">
  <xsd:schema xmlns:xsd="http://www.w3.org/2001/XMLSchema" xmlns:xs="http://www.w3.org/2001/XMLSchema" xmlns:p="http://schemas.microsoft.com/office/2006/metadata/properties" xmlns:ns2="c0979e77-f9be-4bee-bea0-59832d3316e5" targetNamespace="http://schemas.microsoft.com/office/2006/metadata/properties" ma:root="true" ma:fieldsID="f62c5e6e546b97ce69a16d795e3e3125" ns2:_="">
    <xsd:import namespace="c0979e77-f9be-4bee-bea0-59832d3316e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79e77-f9be-4bee-bea0-59832d3316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4E56DB-FFFB-4D90-B568-A2FB88FAD5A6}">
  <ds:schemaRefs>
    <ds:schemaRef ds:uri="http://schemas.microsoft.com/sharepoint/v3/contenttype/forms"/>
  </ds:schemaRefs>
</ds:datastoreItem>
</file>

<file path=customXml/itemProps2.xml><?xml version="1.0" encoding="utf-8"?>
<ds:datastoreItem xmlns:ds="http://schemas.openxmlformats.org/officeDocument/2006/customXml" ds:itemID="{96BB473A-3B7E-4518-84FD-7F8F11F3B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979e77-f9be-4bee-bea0-59832d3316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C3D12B-6C72-4FF5-A15A-8B5530E4613D}">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0979e77-f9be-4bee-bea0-59832d3316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19346</TotalTime>
  <Words>610</Words>
  <Application>Microsoft Office PowerPoint</Application>
  <PresentationFormat>On-screen Show (4:3)</PresentationFormat>
  <Paragraphs>48</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Helvetica</vt:lpstr>
      <vt:lpstr>Klinic Slab Book</vt:lpstr>
      <vt:lpstr>TT Rounds</vt:lpstr>
      <vt:lpstr>Wingdings</vt:lpstr>
      <vt:lpstr>Office Theme</vt:lpstr>
      <vt:lpstr>September 2022 Data Discovery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AspiraNet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Andersen</dc:creator>
  <cp:lastModifiedBy>Jennifer Andersen</cp:lastModifiedBy>
  <cp:revision>415</cp:revision>
  <cp:lastPrinted>2020-02-27T19:50:16Z</cp:lastPrinted>
  <dcterms:created xsi:type="dcterms:W3CDTF">2018-06-08T20:19:12Z</dcterms:created>
  <dcterms:modified xsi:type="dcterms:W3CDTF">2022-09-20T21:53:02Z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0x010100DFDB85D237247E4BBA0BB36A54AB924A</vt:lpwstr>
  </property>
</Properties>
</file>