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EDD8-4C7C-4A09-886D-4A40DCDFB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B033A-CDDB-4450-BA3D-EFA47D2B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62C4-B7A4-4884-BAC7-CB081842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C9C60-07D7-41EC-819C-AC9147D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9DD45-566F-4FC5-A1D1-2542CE5F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9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D627-7951-4D92-9817-C2CB878A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7F214-9E69-447B-BE8E-ECD9D681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738B2-C94A-41E3-B065-0047B1B2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52351-F3A5-4E22-A57E-E82A6F3B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D705D-BFD3-4408-B47E-EA29B416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3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802DDB-DCAD-487A-9599-E4D29256A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62CAB-D82B-48EE-8BAA-74A43A0F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0625A-4FDB-46DD-ACB6-8495D3C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3F2A2-6537-490F-8103-66B6DD6A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773E1-5F3D-4D28-A6EC-73FE0AB1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2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9C5FE-2860-4B37-AE21-C969740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6D571-277A-4F8A-B4EA-B0368725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51813-D611-45B4-A5E6-F56887A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A099D-38B4-4C4B-B86D-80D1422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5DB73-8186-4D85-AF22-A0F3BFBF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7D8E-B2CF-46EA-9721-C57D5FD3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C050D-051F-4601-8FDD-0337E49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FBB-E61A-426D-A4BF-3202D8F0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B2168-59EF-45AF-87A9-6B451EEE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C994C-71F6-48D0-B040-A758AF36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14067-4AE1-4F5E-9E55-3FCCC22D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1EC6-629D-48B9-B260-074C39BB3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301F3-3583-4603-98A8-38AE184E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5B3BD-C54C-4352-BE85-61DC867C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76C12-8315-4E61-A463-5D6AB258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20D74-DE17-4F2D-90E3-45CB3454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9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0F4D-641C-4B41-8179-0887DBF6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D082E-863E-4C27-B82C-63A4EBE0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C471E-4695-4DA8-8010-6473B140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4D3F0B-CB9B-4640-A98A-19A481B4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FD28-9A12-4F3D-89DB-B1A3E1C10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E6BE9-305E-422C-98E8-370C6AB7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C8325-D5F2-4852-900B-033DC8BC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D2414-E3DB-4E04-A89B-959F32C8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4B41-7825-4DAF-9D7F-E04A558F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88FB3-3CF0-49B3-B528-78306269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66E26-B416-4E9A-B56A-F37DC62C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34DC1-8C24-4F7A-A221-383D7131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C8AE28-5B03-4536-A627-7FC77D43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46526E-A446-44E5-B4E7-8227EB9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73F01-405D-497C-A8DE-738AFE2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F069E-FA71-4E62-976D-7D56819C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D6B0C-630D-4A02-88AD-53EA2B1A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F6241-3612-43D7-96B6-2A69FCBE8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39C96-D22B-4EEB-923D-2CE651F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FD74-A1D0-46B5-B967-5F1FBA3A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F61E6-3B31-475D-8638-A88EC44F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6213-DD0A-4F13-9516-139E6FEE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41DAE-D1C9-4001-9A84-DACF1509E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2B70D-1935-4D5C-B7B5-2ECD25BE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68219-E5BE-4699-88BB-50084268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6DF83-024F-4139-A5EA-0D5149BF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50D1A-9844-4F5A-81A1-BB51932B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E2C4F0-78BF-4D7A-B551-0603659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6A06B-488E-437C-9017-1C14E6EC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DA580-B3C6-4542-9133-C2BA0B8A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F5D1-82A6-48FC-8297-419184C8261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1918D-AC34-4BA7-A2E9-9E9192C6E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773E0-8DDC-40BF-B82E-5E563599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53D7-9DC1-46B6-AC8A-B5287C38E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8EF9A1-6643-4162-AE9B-BEAD8D702D39}"/>
              </a:ext>
            </a:extLst>
          </p:cNvPr>
          <p:cNvSpPr txBox="1"/>
          <p:nvPr/>
        </p:nvSpPr>
        <p:spPr>
          <a:xfrm>
            <a:off x="935590" y="795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BB36E4-DCE8-4D8C-8E51-D570C71CDC2F}"/>
              </a:ext>
            </a:extLst>
          </p:cNvPr>
          <p:cNvSpPr txBox="1"/>
          <p:nvPr/>
        </p:nvSpPr>
        <p:spPr>
          <a:xfrm>
            <a:off x="2175486" y="106040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二级学院（系）</a:t>
            </a:r>
            <a:endParaRPr lang="en-US" altLang="zh-CN" dirty="0"/>
          </a:p>
          <a:p>
            <a:r>
              <a:rPr lang="zh-CN" altLang="en-US" dirty="0"/>
              <a:t>登录界面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BBACE-6289-48C6-9DF9-F0BD9650036F}"/>
              </a:ext>
            </a:extLst>
          </p:cNvPr>
          <p:cNvSpPr txBox="1"/>
          <p:nvPr/>
        </p:nvSpPr>
        <p:spPr>
          <a:xfrm>
            <a:off x="7989334" y="7716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指导老师</a:t>
            </a:r>
            <a:endParaRPr lang="en-US" altLang="zh-CN" dirty="0"/>
          </a:p>
          <a:p>
            <a:r>
              <a:rPr lang="zh-CN" altLang="en-US" dirty="0"/>
              <a:t>登录界面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6ACAD-3B71-4D63-913B-B306A8961B27}"/>
              </a:ext>
            </a:extLst>
          </p:cNvPr>
          <p:cNvSpPr txBox="1"/>
          <p:nvPr/>
        </p:nvSpPr>
        <p:spPr>
          <a:xfrm>
            <a:off x="9911476" y="79539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用户（学生）</a:t>
            </a:r>
            <a:endParaRPr lang="en-US" altLang="zh-CN" dirty="0"/>
          </a:p>
          <a:p>
            <a:r>
              <a:rPr lang="zh-CN" altLang="en-US" dirty="0"/>
              <a:t>登录界面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5BC2A-32EF-4B93-8683-FD1B0DCFFDBC}"/>
              </a:ext>
            </a:extLst>
          </p:cNvPr>
          <p:cNvSpPr txBox="1"/>
          <p:nvPr/>
        </p:nvSpPr>
        <p:spPr>
          <a:xfrm>
            <a:off x="1313835" y="310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859461-FD9F-45A3-A90A-7B422F724703}"/>
              </a:ext>
            </a:extLst>
          </p:cNvPr>
          <p:cNvSpPr txBox="1"/>
          <p:nvPr/>
        </p:nvSpPr>
        <p:spPr>
          <a:xfrm>
            <a:off x="2553731" y="576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414AA8-23C1-4931-AD6B-2A3A3FD54F99}"/>
              </a:ext>
            </a:extLst>
          </p:cNvPr>
          <p:cNvSpPr txBox="1"/>
          <p:nvPr/>
        </p:nvSpPr>
        <p:spPr>
          <a:xfrm>
            <a:off x="8367579" y="2872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E223C7-5507-4338-B027-4615B85DEABD}"/>
              </a:ext>
            </a:extLst>
          </p:cNvPr>
          <p:cNvSpPr txBox="1"/>
          <p:nvPr/>
        </p:nvSpPr>
        <p:spPr>
          <a:xfrm>
            <a:off x="10289721" y="310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80D5CD5-3A0A-4FB5-93B6-163769ED585F}"/>
              </a:ext>
            </a:extLst>
          </p:cNvPr>
          <p:cNvSpPr/>
          <p:nvPr/>
        </p:nvSpPr>
        <p:spPr>
          <a:xfrm>
            <a:off x="2766412" y="1705370"/>
            <a:ext cx="177773" cy="45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0AD591-A5BE-45A5-B480-7400D4D33041}"/>
              </a:ext>
            </a:extLst>
          </p:cNvPr>
          <p:cNvSpPr txBox="1"/>
          <p:nvPr/>
        </p:nvSpPr>
        <p:spPr>
          <a:xfrm>
            <a:off x="2319694" y="2226005"/>
            <a:ext cx="434780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要求：</a:t>
            </a:r>
            <a:endParaRPr lang="en-US" altLang="zh-CN" sz="1400" dirty="0"/>
          </a:p>
          <a:p>
            <a:r>
              <a:rPr lang="zh-CN" altLang="en-US" sz="1400" dirty="0"/>
              <a:t>模块一：基础信息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院（系）专业信息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班级信息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教师信息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学生信息</a:t>
            </a:r>
            <a:endParaRPr lang="en-US" altLang="zh-CN" sz="1400" dirty="0"/>
          </a:p>
          <a:p>
            <a:r>
              <a:rPr lang="zh-CN" altLang="en-US" sz="1400" dirty="0"/>
              <a:t>模块二：题库管理</a:t>
            </a:r>
            <a:endParaRPr lang="en-US" altLang="zh-CN" sz="1400" dirty="0"/>
          </a:p>
          <a:p>
            <a:r>
              <a:rPr lang="en-US" altLang="zh-CN" sz="1400" dirty="0"/>
              <a:t>1..</a:t>
            </a:r>
            <a:r>
              <a:rPr lang="zh-CN" altLang="en-US" sz="1400" dirty="0"/>
              <a:t>文件管理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专业管理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科目管理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课程管理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试卷管理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题目管理</a:t>
            </a:r>
            <a:endParaRPr lang="en-US" altLang="zh-CN" sz="1400" dirty="0"/>
          </a:p>
          <a:p>
            <a:r>
              <a:rPr lang="en-US" altLang="zh-CN" sz="1400" dirty="0"/>
              <a:t>7.</a:t>
            </a:r>
            <a:r>
              <a:rPr lang="zh-CN" altLang="en-US" sz="1400" dirty="0"/>
              <a:t>纠错管理</a:t>
            </a:r>
            <a:endParaRPr lang="en-US" altLang="zh-CN" sz="1400" dirty="0"/>
          </a:p>
          <a:p>
            <a:r>
              <a:rPr lang="en-US" altLang="zh-CN" sz="1400" dirty="0"/>
              <a:t>8.</a:t>
            </a:r>
            <a:r>
              <a:rPr lang="zh-CN" altLang="en-US" sz="1400" dirty="0"/>
              <a:t>搜索管理</a:t>
            </a:r>
            <a:endParaRPr lang="en-US" altLang="zh-CN" sz="1400" dirty="0"/>
          </a:p>
          <a:p>
            <a:r>
              <a:rPr lang="zh-CN" altLang="en-US" sz="1400" dirty="0"/>
              <a:t>模块三：组卷管理（随机生成试卷）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生成试卷：根据用户需求生成试卷（例如选择题</a:t>
            </a:r>
            <a:r>
              <a:rPr lang="en-US" altLang="zh-CN" sz="1400" dirty="0"/>
              <a:t>x1</a:t>
            </a:r>
            <a:r>
              <a:rPr lang="zh-CN" altLang="en-US" sz="1400" dirty="0"/>
              <a:t>题、判断题</a:t>
            </a:r>
            <a:r>
              <a:rPr lang="en-US" altLang="zh-CN" sz="1400" dirty="0"/>
              <a:t>x2</a:t>
            </a:r>
            <a:r>
              <a:rPr lang="zh-CN" altLang="en-US" sz="1400" dirty="0"/>
              <a:t>题、填空题</a:t>
            </a:r>
            <a:r>
              <a:rPr lang="en-US" altLang="zh-CN" sz="1400" dirty="0"/>
              <a:t>x3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zh-CN" altLang="en-US" sz="1400" dirty="0"/>
              <a:t>选定后，随机在题库里面抽取相应题型）。如果老师有试卷可以直接上传。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发卷：选择把这份试卷发送给测试学生（例如某专业某年级某班级的学生）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收卷：考生测试完，可以提交试卷，老师这边可以接收学生的试卷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评卷：客观题学生交卷时就可以评分，主观题由老师手动评分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成绩分析：可以导出学生成绩，并注明每个分数段有多少人，及格有多少人</a:t>
            </a:r>
            <a:endParaRPr lang="en-US" altLang="zh-CN" sz="1400" dirty="0"/>
          </a:p>
          <a:p>
            <a:r>
              <a:rPr lang="zh-CN" altLang="en-US" sz="1400" dirty="0"/>
              <a:t>模块四：监管模块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账号激活状态查询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考生登录次数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学习时长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准确率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练习交卷次数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答题总数</a:t>
            </a:r>
            <a:endParaRPr lang="en-US" altLang="zh-CN" sz="1400" dirty="0"/>
          </a:p>
          <a:p>
            <a:r>
              <a:rPr lang="en-US" altLang="zh-CN" sz="1400" dirty="0"/>
              <a:t>7.</a:t>
            </a:r>
            <a:r>
              <a:rPr lang="zh-CN" altLang="en-US" sz="1400" dirty="0"/>
              <a:t>学习天数</a:t>
            </a:r>
            <a:endParaRPr lang="en-US" altLang="zh-CN" sz="1400" dirty="0"/>
          </a:p>
          <a:p>
            <a:r>
              <a:rPr lang="en-US" altLang="zh-CN" sz="1400" dirty="0"/>
              <a:t>8.</a:t>
            </a:r>
            <a:r>
              <a:rPr lang="zh-CN" altLang="en-US" sz="1400" dirty="0"/>
              <a:t>数据的下载中心（下载时可以选择下载的字段）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E129744-25B3-4472-9ACF-90EC1C9591AA}"/>
              </a:ext>
            </a:extLst>
          </p:cNvPr>
          <p:cNvSpPr/>
          <p:nvPr/>
        </p:nvSpPr>
        <p:spPr>
          <a:xfrm>
            <a:off x="8493021" y="1416594"/>
            <a:ext cx="177773" cy="45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D25B86-CC18-444A-8CFA-0693F3F7B3FD}"/>
              </a:ext>
            </a:extLst>
          </p:cNvPr>
          <p:cNvSpPr txBox="1"/>
          <p:nvPr/>
        </p:nvSpPr>
        <p:spPr>
          <a:xfrm>
            <a:off x="7566183" y="1714500"/>
            <a:ext cx="2876785" cy="639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要求：</a:t>
            </a:r>
            <a:endParaRPr lang="en-US" altLang="zh-CN" sz="1050" dirty="0"/>
          </a:p>
          <a:p>
            <a:r>
              <a:rPr lang="zh-CN" altLang="en-US" sz="1050" dirty="0"/>
              <a:t>模块一：题库管理</a:t>
            </a:r>
            <a:endParaRPr lang="en-US" altLang="zh-CN" sz="1050" dirty="0"/>
          </a:p>
          <a:p>
            <a:r>
              <a:rPr lang="en-US" altLang="zh-CN" sz="1050" dirty="0"/>
              <a:t>1..</a:t>
            </a:r>
            <a:r>
              <a:rPr lang="zh-CN" altLang="en-US" sz="1050" dirty="0"/>
              <a:t>文件管理</a:t>
            </a:r>
            <a:endParaRPr lang="en-US" altLang="zh-CN" sz="1050" dirty="0"/>
          </a:p>
          <a:p>
            <a:r>
              <a:rPr lang="en-US" altLang="zh-CN" sz="1050" dirty="0"/>
              <a:t>2.</a:t>
            </a:r>
            <a:r>
              <a:rPr lang="zh-CN" altLang="en-US" sz="1050" dirty="0"/>
              <a:t>专业管理</a:t>
            </a:r>
            <a:endParaRPr lang="en-US" altLang="zh-CN" sz="1050" dirty="0"/>
          </a:p>
          <a:p>
            <a:r>
              <a:rPr lang="en-US" altLang="zh-CN" sz="1050" dirty="0"/>
              <a:t>3.</a:t>
            </a:r>
            <a:r>
              <a:rPr lang="zh-CN" altLang="en-US" sz="1050" dirty="0"/>
              <a:t>科目管理</a:t>
            </a:r>
            <a:endParaRPr lang="en-US" altLang="zh-CN" sz="1050" dirty="0"/>
          </a:p>
          <a:p>
            <a:r>
              <a:rPr lang="en-US" altLang="zh-CN" sz="1050" dirty="0"/>
              <a:t>4.</a:t>
            </a:r>
            <a:r>
              <a:rPr lang="zh-CN" altLang="en-US" sz="1050" dirty="0"/>
              <a:t>课程管理</a:t>
            </a:r>
            <a:endParaRPr lang="en-US" altLang="zh-CN" sz="1050" dirty="0"/>
          </a:p>
          <a:p>
            <a:r>
              <a:rPr lang="en-US" altLang="zh-CN" sz="1050" dirty="0"/>
              <a:t>5.</a:t>
            </a:r>
            <a:r>
              <a:rPr lang="zh-CN" altLang="en-US" sz="1050" dirty="0"/>
              <a:t>试卷管理</a:t>
            </a:r>
            <a:endParaRPr lang="en-US" altLang="zh-CN" sz="1050" dirty="0"/>
          </a:p>
          <a:p>
            <a:r>
              <a:rPr lang="en-US" altLang="zh-CN" sz="1050" dirty="0"/>
              <a:t>6.</a:t>
            </a:r>
            <a:r>
              <a:rPr lang="zh-CN" altLang="en-US" sz="1050" dirty="0"/>
              <a:t>题目管理</a:t>
            </a:r>
            <a:endParaRPr lang="en-US" altLang="zh-CN" sz="1050" dirty="0"/>
          </a:p>
          <a:p>
            <a:r>
              <a:rPr lang="en-US" altLang="zh-CN" sz="1050" dirty="0"/>
              <a:t>7.</a:t>
            </a:r>
            <a:r>
              <a:rPr lang="zh-CN" altLang="en-US" sz="1050" dirty="0"/>
              <a:t>纠错管理</a:t>
            </a:r>
            <a:endParaRPr lang="en-US" altLang="zh-CN" sz="1050" dirty="0"/>
          </a:p>
          <a:p>
            <a:r>
              <a:rPr lang="en-US" altLang="zh-CN" sz="1050" dirty="0"/>
              <a:t>8.</a:t>
            </a:r>
            <a:r>
              <a:rPr lang="zh-CN" altLang="en-US" sz="1050" dirty="0"/>
              <a:t>搜索管理</a:t>
            </a:r>
            <a:endParaRPr lang="en-US" altLang="zh-CN" sz="1050" dirty="0"/>
          </a:p>
          <a:p>
            <a:r>
              <a:rPr lang="zh-CN" altLang="en-US" sz="1050" dirty="0"/>
              <a:t>模块二：组卷管理（随机生成试卷）</a:t>
            </a:r>
            <a:endParaRPr lang="en-US" altLang="zh-CN" sz="1050" dirty="0"/>
          </a:p>
          <a:p>
            <a:r>
              <a:rPr lang="en-US" altLang="zh-CN" sz="1050" dirty="0"/>
              <a:t>1.</a:t>
            </a:r>
            <a:r>
              <a:rPr lang="zh-CN" altLang="en-US" sz="1050" dirty="0"/>
              <a:t>生成试卷：根据用户需求生成试卷（例如选择题</a:t>
            </a:r>
            <a:r>
              <a:rPr lang="en-US" altLang="zh-CN" sz="1050" dirty="0"/>
              <a:t>x1</a:t>
            </a:r>
            <a:r>
              <a:rPr lang="zh-CN" altLang="en-US" sz="1050" dirty="0"/>
              <a:t>题、判断题</a:t>
            </a:r>
            <a:r>
              <a:rPr lang="en-US" altLang="zh-CN" sz="1050" dirty="0"/>
              <a:t>x2</a:t>
            </a:r>
            <a:r>
              <a:rPr lang="zh-CN" altLang="en-US" sz="1050" dirty="0"/>
              <a:t>题、填空题</a:t>
            </a:r>
            <a:r>
              <a:rPr lang="en-US" altLang="zh-CN" sz="1050" dirty="0"/>
              <a:t>x3</a:t>
            </a:r>
            <a:r>
              <a:rPr lang="zh-CN" altLang="en-US" sz="1050" dirty="0"/>
              <a:t>等</a:t>
            </a:r>
            <a:endParaRPr lang="en-US" altLang="zh-CN" sz="1050" dirty="0"/>
          </a:p>
          <a:p>
            <a:r>
              <a:rPr lang="zh-CN" altLang="en-US" sz="1050" dirty="0"/>
              <a:t>选定后，随机在题库里面抽取相应题型）。如果老师有试卷可以直接上传。</a:t>
            </a:r>
            <a:endParaRPr lang="en-US" altLang="zh-CN" sz="1050" dirty="0"/>
          </a:p>
          <a:p>
            <a:r>
              <a:rPr lang="en-US" altLang="zh-CN" sz="1050" dirty="0"/>
              <a:t>2.</a:t>
            </a:r>
            <a:r>
              <a:rPr lang="zh-CN" altLang="en-US" sz="1050" dirty="0"/>
              <a:t>发卷：选择把这份试卷发送给测试学生（例如某专业某年级某班级的学生）</a:t>
            </a:r>
            <a:endParaRPr lang="en-US" altLang="zh-CN" sz="1050" dirty="0"/>
          </a:p>
          <a:p>
            <a:r>
              <a:rPr lang="en-US" altLang="zh-CN" sz="1050" dirty="0"/>
              <a:t>3.</a:t>
            </a:r>
            <a:r>
              <a:rPr lang="zh-CN" altLang="en-US" sz="1050" dirty="0"/>
              <a:t>收卷：考生测试完，可以提交试卷，老师这边可以接收学生的试卷</a:t>
            </a:r>
            <a:endParaRPr lang="en-US" altLang="zh-CN" sz="1050" dirty="0"/>
          </a:p>
          <a:p>
            <a:r>
              <a:rPr lang="en-US" altLang="zh-CN" sz="1050" dirty="0"/>
              <a:t>4.</a:t>
            </a:r>
            <a:r>
              <a:rPr lang="zh-CN" altLang="en-US" sz="1050" dirty="0"/>
              <a:t>评卷：客观题学生交卷时就可以评分，主观题由老师手动评分</a:t>
            </a:r>
            <a:endParaRPr lang="en-US" altLang="zh-CN" sz="1050" dirty="0"/>
          </a:p>
          <a:p>
            <a:r>
              <a:rPr lang="en-US" altLang="zh-CN" sz="1050" dirty="0"/>
              <a:t>5.</a:t>
            </a:r>
            <a:r>
              <a:rPr lang="zh-CN" altLang="en-US" sz="1050" dirty="0"/>
              <a:t>成绩分析：可以导出学生成绩，并注明每个分数段有多少人，及格有多少人</a:t>
            </a:r>
            <a:endParaRPr lang="en-US" altLang="zh-CN" sz="1050" dirty="0"/>
          </a:p>
          <a:p>
            <a:r>
              <a:rPr lang="zh-CN" altLang="en-US" sz="1050" dirty="0"/>
              <a:t>模块三：监管模块</a:t>
            </a:r>
            <a:endParaRPr lang="en-US" altLang="zh-CN" sz="1050" dirty="0"/>
          </a:p>
          <a:p>
            <a:r>
              <a:rPr lang="en-US" altLang="zh-CN" sz="1050" dirty="0"/>
              <a:t>1.</a:t>
            </a:r>
            <a:r>
              <a:rPr lang="zh-CN" altLang="en-US" sz="1050" dirty="0"/>
              <a:t>账号激活状态查询</a:t>
            </a:r>
            <a:endParaRPr lang="en-US" altLang="zh-CN" sz="1050" dirty="0"/>
          </a:p>
          <a:p>
            <a:r>
              <a:rPr lang="en-US" altLang="zh-CN" sz="1050" dirty="0"/>
              <a:t>2.</a:t>
            </a:r>
            <a:r>
              <a:rPr lang="zh-CN" altLang="en-US" sz="1050" dirty="0"/>
              <a:t>考生登录次数</a:t>
            </a:r>
            <a:endParaRPr lang="en-US" altLang="zh-CN" sz="1050" dirty="0"/>
          </a:p>
          <a:p>
            <a:r>
              <a:rPr lang="en-US" altLang="zh-CN" sz="1050" dirty="0"/>
              <a:t>3.</a:t>
            </a:r>
            <a:r>
              <a:rPr lang="zh-CN" altLang="en-US" sz="1050" dirty="0"/>
              <a:t>学习时长</a:t>
            </a:r>
            <a:endParaRPr lang="en-US" altLang="zh-CN" sz="1050" dirty="0"/>
          </a:p>
          <a:p>
            <a:r>
              <a:rPr lang="en-US" altLang="zh-CN" sz="1050" dirty="0"/>
              <a:t>4.</a:t>
            </a:r>
            <a:r>
              <a:rPr lang="zh-CN" altLang="en-US" sz="1050" dirty="0"/>
              <a:t>准确率</a:t>
            </a:r>
            <a:endParaRPr lang="en-US" altLang="zh-CN" sz="1050" dirty="0"/>
          </a:p>
          <a:p>
            <a:r>
              <a:rPr lang="en-US" altLang="zh-CN" sz="1050" dirty="0"/>
              <a:t>5.</a:t>
            </a:r>
            <a:r>
              <a:rPr lang="zh-CN" altLang="en-US" sz="1050" dirty="0"/>
              <a:t>练习交卷次数</a:t>
            </a:r>
            <a:endParaRPr lang="en-US" altLang="zh-CN" sz="1050" dirty="0"/>
          </a:p>
          <a:p>
            <a:r>
              <a:rPr lang="en-US" altLang="zh-CN" sz="1050" dirty="0"/>
              <a:t>6.</a:t>
            </a:r>
            <a:r>
              <a:rPr lang="zh-CN" altLang="en-US" sz="1050" dirty="0"/>
              <a:t>答题总数</a:t>
            </a:r>
            <a:endParaRPr lang="en-US" altLang="zh-CN" sz="1050" dirty="0"/>
          </a:p>
          <a:p>
            <a:r>
              <a:rPr lang="en-US" altLang="zh-CN" sz="1050" dirty="0"/>
              <a:t>7.</a:t>
            </a:r>
            <a:r>
              <a:rPr lang="zh-CN" altLang="en-US" sz="1050" dirty="0"/>
              <a:t>学习天数</a:t>
            </a:r>
            <a:endParaRPr lang="en-US" altLang="zh-CN" sz="1050" dirty="0"/>
          </a:p>
          <a:p>
            <a:r>
              <a:rPr lang="en-US" altLang="zh-CN" sz="1050" dirty="0"/>
              <a:t>8.</a:t>
            </a:r>
            <a:r>
              <a:rPr lang="zh-CN" altLang="en-US" sz="1050" dirty="0"/>
              <a:t>数据的下载中心（下载时可以选择下载的字段）</a:t>
            </a:r>
            <a:endParaRPr lang="en-US" altLang="zh-CN" sz="1050" dirty="0"/>
          </a:p>
          <a:p>
            <a:r>
              <a:rPr lang="zh-CN" altLang="en-US" sz="1050" dirty="0"/>
              <a:t>模块四：基础信息</a:t>
            </a:r>
            <a:endParaRPr lang="en-US" altLang="zh-CN" sz="1050" dirty="0"/>
          </a:p>
          <a:p>
            <a:r>
              <a:rPr lang="en-US" altLang="zh-CN" sz="1050" dirty="0"/>
              <a:t>1.</a:t>
            </a:r>
            <a:r>
              <a:rPr lang="zh-CN" altLang="en-US" sz="1050" dirty="0"/>
              <a:t>班级信息</a:t>
            </a:r>
            <a:endParaRPr lang="en-US" altLang="zh-CN" sz="1050" dirty="0"/>
          </a:p>
          <a:p>
            <a:r>
              <a:rPr lang="en-US" altLang="zh-CN" sz="1050" dirty="0"/>
              <a:t>2.</a:t>
            </a:r>
            <a:r>
              <a:rPr lang="zh-CN" altLang="en-US" sz="1050" dirty="0"/>
              <a:t>课程</a:t>
            </a:r>
            <a:endParaRPr lang="en-US" altLang="zh-CN" sz="1050" dirty="0"/>
          </a:p>
          <a:p>
            <a:r>
              <a:rPr lang="en-US" altLang="zh-CN" sz="1050" dirty="0"/>
              <a:t>3.</a:t>
            </a:r>
            <a:r>
              <a:rPr lang="zh-CN" altLang="en-US" sz="1050" dirty="0"/>
              <a:t>学生管理</a:t>
            </a:r>
            <a:endParaRPr lang="en-US" altLang="zh-CN" sz="1050" dirty="0"/>
          </a:p>
          <a:p>
            <a:r>
              <a:rPr lang="en-US" altLang="zh-CN" sz="1050" dirty="0"/>
              <a:t>4.</a:t>
            </a:r>
            <a:r>
              <a:rPr lang="zh-CN" altLang="en-US" sz="1050"/>
              <a:t>成绩管理</a:t>
            </a:r>
            <a:endParaRPr lang="en-US" altLang="zh-CN" sz="1050" dirty="0"/>
          </a:p>
          <a:p>
            <a:endParaRPr lang="en-US" altLang="zh-CN" sz="1050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8D4C22B-59CF-4649-8994-264AC17C67A1}"/>
              </a:ext>
            </a:extLst>
          </p:cNvPr>
          <p:cNvSpPr/>
          <p:nvPr/>
        </p:nvSpPr>
        <p:spPr>
          <a:xfrm>
            <a:off x="10418442" y="1416594"/>
            <a:ext cx="177773" cy="45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99CF34-734B-4560-BEDC-1DF754E711CD}"/>
              </a:ext>
            </a:extLst>
          </p:cNvPr>
          <p:cNvSpPr txBox="1"/>
          <p:nvPr/>
        </p:nvSpPr>
        <p:spPr>
          <a:xfrm>
            <a:off x="10157707" y="1875056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题库</a:t>
            </a:r>
            <a:r>
              <a:rPr lang="en-US" altLang="zh-CN" sz="1050" dirty="0"/>
              <a:t>web</a:t>
            </a:r>
            <a:r>
              <a:rPr lang="zh-CN" altLang="en-US" sz="1050" dirty="0"/>
              <a:t>界面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38BD9C44-504E-468C-BDBD-66AF93F0BA74}"/>
              </a:ext>
            </a:extLst>
          </p:cNvPr>
          <p:cNvSpPr/>
          <p:nvPr/>
        </p:nvSpPr>
        <p:spPr>
          <a:xfrm>
            <a:off x="1313835" y="1164723"/>
            <a:ext cx="303870" cy="873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44A672-670A-4EAA-8030-9E2A96F23717}"/>
              </a:ext>
            </a:extLst>
          </p:cNvPr>
          <p:cNvSpPr txBox="1"/>
          <p:nvPr/>
        </p:nvSpPr>
        <p:spPr>
          <a:xfrm>
            <a:off x="537922" y="2128972"/>
            <a:ext cx="215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用户登录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企业（学校登录）</a:t>
            </a:r>
          </a:p>
        </p:txBody>
      </p:sp>
    </p:spTree>
    <p:extLst>
      <p:ext uri="{BB962C8B-B14F-4D97-AF65-F5344CB8AC3E}">
        <p14:creationId xmlns:p14="http://schemas.microsoft.com/office/powerpoint/2010/main" val="56276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CC4E4-915D-4EBA-A62F-2E5F497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ABF3D-11A7-4D19-BF76-13EDC7A2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6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528C-79C7-4B03-B03B-74DB217C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D854A-A1CD-41A1-8A27-DD66BDA9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BEFB52-67DE-4B8A-93F0-60C7E99E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7" y="308182"/>
            <a:ext cx="11768726" cy="62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10226</TotalTime>
  <Words>545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振宏</dc:creator>
  <cp:lastModifiedBy>李 振宏</cp:lastModifiedBy>
  <cp:revision>22</cp:revision>
  <dcterms:created xsi:type="dcterms:W3CDTF">2020-03-31T02:41:28Z</dcterms:created>
  <dcterms:modified xsi:type="dcterms:W3CDTF">2020-04-09T15:55:59Z</dcterms:modified>
</cp:coreProperties>
</file>