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11092984" r:id="rId2"/>
    <p:sldId id="11092988" r:id="rId3"/>
    <p:sldId id="11093052" r:id="rId4"/>
    <p:sldId id="11092990" r:id="rId5"/>
    <p:sldId id="11093053" r:id="rId6"/>
    <p:sldId id="11093010" r:id="rId7"/>
    <p:sldId id="11093011" r:id="rId8"/>
    <p:sldId id="11093012" r:id="rId9"/>
    <p:sldId id="11093054" r:id="rId10"/>
    <p:sldId id="11093015" r:id="rId11"/>
    <p:sldId id="11093033" r:id="rId12"/>
    <p:sldId id="11093055" r:id="rId13"/>
    <p:sldId id="11093034" r:id="rId14"/>
    <p:sldId id="1109299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4" d="100"/>
          <a:sy n="94" d="100"/>
        </p:scale>
        <p:origin x="500" y="56"/>
      </p:cViewPr>
      <p:guideLst/>
    </p:cSldViewPr>
  </p:slideViewPr>
  <p:notesTextViewPr>
    <p:cViewPr>
      <p:scale>
        <a:sx n="1" d="1"/>
        <a:sy n="1" d="1"/>
      </p:scale>
      <p:origin x="0" y="0"/>
    </p:cViewPr>
  </p:notesTextViewPr>
  <p:sorterViewPr>
    <p:cViewPr>
      <p:scale>
        <a:sx n="53" d="100"/>
        <a:sy n="53" d="100"/>
      </p:scale>
      <p:origin x="0" y="-6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8B3A231-2005-43E5-9669-CCC9CED955A8}" type="datetimeFigureOut">
              <a:rPr lang="zh-CN" altLang="en-US" smtClean="0"/>
              <a:t>2025/1/23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F7C257-8DBA-4CC0-864A-D4F31ABF136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8B3A231-2005-43E5-9669-CCC9CED955A8}" type="datetimeFigureOut">
              <a:rPr lang="zh-CN" altLang="en-US" smtClean="0"/>
              <a:t>2025/1/23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F7C257-8DBA-4CC0-864A-D4F31ABF136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8B3A231-2005-43E5-9669-CCC9CED955A8}" type="datetimeFigureOut">
              <a:rPr lang="zh-CN" altLang="en-US" smtClean="0"/>
              <a:t>2025/1/23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F7C257-8DBA-4CC0-864A-D4F31ABF136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8B3A231-2005-43E5-9669-CCC9CED955A8}" type="datetimeFigureOut">
              <a:rPr lang="zh-CN" altLang="en-US" smtClean="0"/>
              <a:t>2025/1/23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F7C257-8DBA-4CC0-864A-D4F31ABF136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8B3A231-2005-43E5-9669-CCC9CED955A8}" type="datetimeFigureOut">
              <a:rPr lang="zh-CN" altLang="en-US" smtClean="0"/>
              <a:t>2025/1/23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CF7C257-8DBA-4CC0-864A-D4F31ABF136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B8B3A231-2005-43E5-9669-CCC9CED955A8}" type="datetimeFigureOut">
              <a:rPr lang="zh-CN" altLang="en-US" smtClean="0"/>
              <a:t>2025/1/23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F7C257-8DBA-4CC0-864A-D4F31ABF136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8B3A231-2005-43E5-9669-CCC9CED955A8}" type="datetimeFigureOut">
              <a:rPr lang="zh-CN" altLang="en-US" smtClean="0"/>
              <a:t>2025/1/23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CF7C257-8DBA-4CC0-864A-D4F31ABF136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8B3A231-2005-43E5-9669-CCC9CED955A8}" type="datetimeFigureOut">
              <a:rPr lang="zh-CN" altLang="en-US" smtClean="0"/>
              <a:t>2025/1/23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CF7C257-8DBA-4CC0-864A-D4F31ABF136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B3A231-2005-43E5-9669-CCC9CED955A8}" type="datetimeFigureOut">
              <a:rPr lang="zh-CN" altLang="en-US" smtClean="0"/>
              <a:t>2025/1/23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CF7C257-8DBA-4CC0-864A-D4F31ABF136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8B3A231-2005-43E5-9669-CCC9CED955A8}" type="datetimeFigureOut">
              <a:rPr lang="zh-CN" altLang="en-US" smtClean="0"/>
              <a:t>2025/1/23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F7C257-8DBA-4CC0-864A-D4F31ABF136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8B3A231-2005-43E5-9669-CCC9CED955A8}" type="datetimeFigureOut">
              <a:rPr lang="zh-CN" altLang="en-US" smtClean="0"/>
              <a:t>2025/1/23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CF7C257-8DBA-4CC0-864A-D4F31ABF136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B3A231-2005-43E5-9669-CCC9CED955A8}" type="datetimeFigureOut">
              <a:rPr lang="zh-CN" altLang="en-US" smtClean="0"/>
              <a:t>2025/1/23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F7C257-8DBA-4CC0-864A-D4F31ABF136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media" Target="https://www.youtube.com/embed/i-QyW8D3ei0?feature=oembed" TargetMode="External"/><Relationship Id="rId1" Type="http://schemas.openxmlformats.org/officeDocument/2006/relationships/video" Target="NULL" TargetMode="Externa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p:nvPr/>
        </p:nvSpPr>
        <p:spPr>
          <a:xfrm>
            <a:off x="0" y="635"/>
            <a:ext cx="9714230" cy="6857365"/>
          </a:xfrm>
          <a:custGeom>
            <a:avLst/>
            <a:gdLst>
              <a:gd name="connsiteX0" fmla="*/ 0 w 15298"/>
              <a:gd name="connsiteY0" fmla="*/ 10799 h 10799"/>
              <a:gd name="connsiteX1" fmla="*/ 0 w 15298"/>
              <a:gd name="connsiteY1" fmla="*/ 0 h 10799"/>
              <a:gd name="connsiteX2" fmla="*/ 7924 w 15298"/>
              <a:gd name="connsiteY2" fmla="*/ 11 h 10799"/>
              <a:gd name="connsiteX3" fmla="*/ 15298 w 15298"/>
              <a:gd name="connsiteY3" fmla="*/ 10785 h 10799"/>
              <a:gd name="connsiteX4" fmla="*/ 0 w 15298"/>
              <a:gd name="connsiteY4" fmla="*/ 10799 h 10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8" h="10799">
                <a:moveTo>
                  <a:pt x="0" y="10799"/>
                </a:moveTo>
                <a:lnTo>
                  <a:pt x="0" y="0"/>
                </a:lnTo>
                <a:lnTo>
                  <a:pt x="7924" y="11"/>
                </a:lnTo>
                <a:lnTo>
                  <a:pt x="15298" y="10785"/>
                </a:lnTo>
                <a:lnTo>
                  <a:pt x="0" y="10799"/>
                </a:lnTo>
                <a:close/>
              </a:path>
            </a:pathLst>
          </a:custGeom>
          <a:solidFill>
            <a:schemeClr val="accent1">
              <a:lumMod val="20000"/>
              <a:lumOff val="8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汉仪君黑-45简" panose="020B0604020202020204" charset="-122"/>
              <a:ea typeface="汉仪君黑-45简" panose="020B0604020202020204" charset="-122"/>
              <a:cs typeface="+mn-ea"/>
              <a:sym typeface="+mn-lt"/>
            </a:endParaRPr>
          </a:p>
        </p:txBody>
      </p:sp>
      <p:sp>
        <p:nvSpPr>
          <p:cNvPr id="46" name="文本框 45"/>
          <p:cNvSpPr txBox="1"/>
          <p:nvPr/>
        </p:nvSpPr>
        <p:spPr>
          <a:xfrm>
            <a:off x="2579370" y="2272665"/>
            <a:ext cx="6870065" cy="337185"/>
          </a:xfrm>
          <a:prstGeom prst="rect">
            <a:avLst/>
          </a:prstGeom>
          <a:noFill/>
        </p:spPr>
        <p:txBody>
          <a:bodyPr wrap="square">
            <a:spAutoFit/>
          </a:bodyPr>
          <a:lstStyle/>
          <a:p>
            <a:pPr algn="dist"/>
            <a:r>
              <a:rPr lang="en-US" altLang="zh-CN" sz="1600" dirty="0">
                <a:solidFill>
                  <a:srgbClr val="425662"/>
                </a:solidFill>
                <a:latin typeface="Times New Roman" panose="02020603050405020304" pitchFamily="18" charset="0"/>
                <a:ea typeface="汉仪君黑-45简" panose="020B0604020202020204" charset="-122"/>
                <a:cs typeface="Times New Roman" panose="02020603050405020304" pitchFamily="18" charset="0"/>
              </a:rPr>
              <a:t>A Comparative Analysis of SDLC phases</a:t>
            </a:r>
          </a:p>
        </p:txBody>
      </p:sp>
      <p:sp>
        <p:nvSpPr>
          <p:cNvPr id="2" name="文本框 1"/>
          <p:cNvSpPr txBox="1"/>
          <p:nvPr/>
        </p:nvSpPr>
        <p:spPr>
          <a:xfrm>
            <a:off x="4666615" y="4042410"/>
            <a:ext cx="2695575" cy="306705"/>
          </a:xfrm>
          <a:prstGeom prst="rect">
            <a:avLst/>
          </a:prstGeom>
          <a:noFill/>
        </p:spPr>
        <p:txBody>
          <a:bodyPr wrap="square" rtlCol="0">
            <a:spAutoFit/>
          </a:bodyPr>
          <a:lstStyle/>
          <a:p>
            <a:r>
              <a:rPr lang="en-US" altLang="zh-CN" sz="1400">
                <a:latin typeface="Times New Roman" panose="02020603050405020304" pitchFamily="18" charset="0"/>
                <a:cs typeface="Times New Roman" panose="02020603050405020304" pitchFamily="18" charset="0"/>
              </a:rPr>
              <a:t>Summited by:   Chong Zhuang</a:t>
            </a:r>
          </a:p>
        </p:txBody>
      </p:sp>
      <p:sp>
        <p:nvSpPr>
          <p:cNvPr id="3" name="文本框 2"/>
          <p:cNvSpPr txBox="1"/>
          <p:nvPr/>
        </p:nvSpPr>
        <p:spPr>
          <a:xfrm>
            <a:off x="4975225" y="5217160"/>
            <a:ext cx="2078990" cy="306705"/>
          </a:xfrm>
          <a:prstGeom prst="rect">
            <a:avLst/>
          </a:prstGeom>
          <a:noFill/>
        </p:spPr>
        <p:txBody>
          <a:bodyPr wrap="square" rtlCol="0">
            <a:spAutoFit/>
          </a:bodyPr>
          <a:lstStyle/>
          <a:p>
            <a:r>
              <a:rPr lang="en-US" altLang="zh-CN" sz="1400">
                <a:latin typeface="Times New Roman" panose="02020603050405020304" pitchFamily="18" charset="0"/>
                <a:cs typeface="Times New Roman" panose="02020603050405020304" pitchFamily="18" charset="0"/>
              </a:rPr>
              <a:t>Teacher:    Namarta Vij</a:t>
            </a:r>
          </a:p>
        </p:txBody>
      </p:sp>
      <p:pic>
        <p:nvPicPr>
          <p:cNvPr id="4" name="图片 3"/>
          <p:cNvPicPr/>
          <p:nvPr/>
        </p:nvPicPr>
        <p:blipFill>
          <a:blip r:embed="rId2">
            <a:clrChange>
              <a:clrFrom>
                <a:srgbClr val="FFFFFF">
                  <a:alpha val="100000"/>
                </a:srgbClr>
              </a:clrFrom>
              <a:clrTo>
                <a:srgbClr val="FFFFFF">
                  <a:alpha val="100000"/>
                  <a:alpha val="0"/>
                </a:srgbClr>
              </a:clrTo>
            </a:clrChange>
          </a:blip>
          <a:stretch>
            <a:fillRect/>
          </a:stretch>
        </p:blipFill>
        <p:spPr>
          <a:xfrm>
            <a:off x="9077960" y="48260"/>
            <a:ext cx="3067050" cy="7918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任意多边形: 形状 20"/>
          <p:cNvSpPr/>
          <p:nvPr/>
        </p:nvSpPr>
        <p:spPr>
          <a:xfrm rot="10800000">
            <a:off x="2477770" y="0"/>
            <a:ext cx="9714230" cy="6857365"/>
          </a:xfrm>
          <a:custGeom>
            <a:avLst/>
            <a:gdLst>
              <a:gd name="connsiteX0" fmla="*/ 0 w 15298"/>
              <a:gd name="connsiteY0" fmla="*/ 10799 h 10799"/>
              <a:gd name="connsiteX1" fmla="*/ 0 w 15298"/>
              <a:gd name="connsiteY1" fmla="*/ 0 h 10799"/>
              <a:gd name="connsiteX2" fmla="*/ 7924 w 15298"/>
              <a:gd name="connsiteY2" fmla="*/ 11 h 10799"/>
              <a:gd name="connsiteX3" fmla="*/ 15298 w 15298"/>
              <a:gd name="connsiteY3" fmla="*/ 10785 h 10799"/>
              <a:gd name="connsiteX4" fmla="*/ 0 w 15298"/>
              <a:gd name="connsiteY4" fmla="*/ 10799 h 10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8" h="10799">
                <a:moveTo>
                  <a:pt x="0" y="10799"/>
                </a:moveTo>
                <a:lnTo>
                  <a:pt x="0" y="0"/>
                </a:lnTo>
                <a:lnTo>
                  <a:pt x="7924" y="11"/>
                </a:lnTo>
                <a:lnTo>
                  <a:pt x="15298" y="10785"/>
                </a:lnTo>
                <a:lnTo>
                  <a:pt x="0" y="10799"/>
                </a:lnTo>
                <a:close/>
              </a:path>
            </a:pathLst>
          </a:custGeom>
          <a:solidFill>
            <a:schemeClr val="accent1">
              <a:lumMod val="20000"/>
              <a:lumOff val="8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汉仪君黑-45简" panose="020B0604020202020204" charset="-122"/>
              <a:ea typeface="汉仪君黑-45简" panose="020B0604020202020204" charset="-122"/>
              <a:cs typeface="+mn-ea"/>
              <a:sym typeface="+mn-lt"/>
            </a:endParaRPr>
          </a:p>
        </p:txBody>
      </p:sp>
      <p:sp>
        <p:nvSpPr>
          <p:cNvPr id="5" name="文本框 4"/>
          <p:cNvSpPr txBox="1"/>
          <p:nvPr/>
        </p:nvSpPr>
        <p:spPr>
          <a:xfrm>
            <a:off x="9963150" y="346075"/>
            <a:ext cx="1492885" cy="337185"/>
          </a:xfrm>
          <a:prstGeom prst="rect">
            <a:avLst/>
          </a:prstGeom>
          <a:noFill/>
        </p:spPr>
        <p:txBody>
          <a:bodyPr wrap="square" rtlCol="0">
            <a:spAutoFit/>
          </a:bodyPr>
          <a:lstStyle/>
          <a:p>
            <a:pPr marL="342900" indent="-342900">
              <a:buFont typeface="+mj-lt"/>
              <a:buAutoNum type="arabicPeriod" startAt="3"/>
            </a:pPr>
            <a:r>
              <a:rPr lang="en-US" altLang="zh-CN" sz="1600">
                <a:latin typeface="Times New Roman" panose="02020603050405020304" pitchFamily="18" charset="0"/>
                <a:cs typeface="Times New Roman" panose="02020603050405020304" pitchFamily="18" charset="0"/>
              </a:rPr>
              <a:t>Summary</a:t>
            </a:r>
          </a:p>
        </p:txBody>
      </p:sp>
      <p:pic>
        <p:nvPicPr>
          <p:cNvPr id="2" name="图片 1"/>
          <p:cNvPicPr>
            <a:picLocks noChangeAspect="1"/>
          </p:cNvPicPr>
          <p:nvPr/>
        </p:nvPicPr>
        <p:blipFill>
          <a:blip r:embed="rId2"/>
          <a:stretch>
            <a:fillRect/>
          </a:stretch>
        </p:blipFill>
        <p:spPr>
          <a:xfrm>
            <a:off x="1061085" y="906145"/>
            <a:ext cx="7639685" cy="50666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任意多边形: 形状 20"/>
          <p:cNvSpPr/>
          <p:nvPr/>
        </p:nvSpPr>
        <p:spPr>
          <a:xfrm rot="10800000">
            <a:off x="2477770" y="0"/>
            <a:ext cx="9714230" cy="6857365"/>
          </a:xfrm>
          <a:custGeom>
            <a:avLst/>
            <a:gdLst>
              <a:gd name="connsiteX0" fmla="*/ 0 w 15298"/>
              <a:gd name="connsiteY0" fmla="*/ 10799 h 10799"/>
              <a:gd name="connsiteX1" fmla="*/ 0 w 15298"/>
              <a:gd name="connsiteY1" fmla="*/ 0 h 10799"/>
              <a:gd name="connsiteX2" fmla="*/ 7924 w 15298"/>
              <a:gd name="connsiteY2" fmla="*/ 11 h 10799"/>
              <a:gd name="connsiteX3" fmla="*/ 15298 w 15298"/>
              <a:gd name="connsiteY3" fmla="*/ 10785 h 10799"/>
              <a:gd name="connsiteX4" fmla="*/ 0 w 15298"/>
              <a:gd name="connsiteY4" fmla="*/ 10799 h 10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8" h="10799">
                <a:moveTo>
                  <a:pt x="0" y="10799"/>
                </a:moveTo>
                <a:lnTo>
                  <a:pt x="0" y="0"/>
                </a:lnTo>
                <a:lnTo>
                  <a:pt x="7924" y="11"/>
                </a:lnTo>
                <a:lnTo>
                  <a:pt x="15298" y="10785"/>
                </a:lnTo>
                <a:lnTo>
                  <a:pt x="0" y="10799"/>
                </a:lnTo>
                <a:close/>
              </a:path>
            </a:pathLst>
          </a:custGeom>
          <a:solidFill>
            <a:schemeClr val="accent1">
              <a:lumMod val="20000"/>
              <a:lumOff val="8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汉仪君黑-45简" panose="020B0604020202020204" charset="-122"/>
              <a:ea typeface="汉仪君黑-45简" panose="020B0604020202020204" charset="-122"/>
              <a:cs typeface="+mn-ea"/>
              <a:sym typeface="+mn-lt"/>
            </a:endParaRPr>
          </a:p>
        </p:txBody>
      </p:sp>
      <p:sp>
        <p:nvSpPr>
          <p:cNvPr id="5" name="文本框 4"/>
          <p:cNvSpPr txBox="1"/>
          <p:nvPr/>
        </p:nvSpPr>
        <p:spPr>
          <a:xfrm>
            <a:off x="9963150" y="346075"/>
            <a:ext cx="1492885" cy="337185"/>
          </a:xfrm>
          <a:prstGeom prst="rect">
            <a:avLst/>
          </a:prstGeom>
          <a:noFill/>
        </p:spPr>
        <p:txBody>
          <a:bodyPr wrap="square" rtlCol="0">
            <a:spAutoFit/>
          </a:bodyPr>
          <a:lstStyle/>
          <a:p>
            <a:pPr marL="342900" indent="-342900">
              <a:buFont typeface="+mj-lt"/>
              <a:buAutoNum type="arabicPeriod" startAt="3"/>
            </a:pPr>
            <a:r>
              <a:rPr lang="en-US" altLang="zh-CN" sz="1600">
                <a:latin typeface="Times New Roman" panose="02020603050405020304" pitchFamily="18" charset="0"/>
                <a:cs typeface="Times New Roman" panose="02020603050405020304" pitchFamily="18" charset="0"/>
              </a:rPr>
              <a:t>Summary</a:t>
            </a:r>
          </a:p>
        </p:txBody>
      </p:sp>
      <p:pic>
        <p:nvPicPr>
          <p:cNvPr id="2" name="在线媒体 1" title="Software Development Lifecycle in 9 minutes!">
            <a:hlinkClick r:id="" action="ppaction://media"/>
          </p:cNvPr>
          <p:cNvPicPr>
            <a:picLocks noRot="1" noChangeAspect="1"/>
          </p:cNvPicPr>
          <p:nvPr>
            <a:videoFile r:link="rId1"/>
            <p:extLst>
              <p:ext uri="{DAA4B4D4-6D71-4841-9C94-3DE7FCFB9230}">
                <p14:media xmlns:p14="http://schemas.microsoft.com/office/powerpoint/2010/main" r:link="rId2"/>
              </p:ext>
            </p:extLst>
          </p:nvPr>
        </p:nvPicPr>
        <p:blipFill>
          <a:blip r:embed="rId4"/>
          <a:stretch>
            <a:fillRect/>
          </a:stretch>
        </p:blipFill>
        <p:spPr>
          <a:xfrm>
            <a:off x="1405107" y="1251626"/>
            <a:ext cx="8698230" cy="50781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rot="10800000" flipH="1">
            <a:off x="-6985" y="0"/>
            <a:ext cx="7761605" cy="6884035"/>
          </a:xfrm>
          <a:custGeom>
            <a:avLst/>
            <a:gdLst>
              <a:gd name="connsiteX0" fmla="*/ 12 w 12223"/>
              <a:gd name="connsiteY0" fmla="*/ 10841 h 10841"/>
              <a:gd name="connsiteX1" fmla="*/ 0 w 12223"/>
              <a:gd name="connsiteY1" fmla="*/ 0 h 10841"/>
              <a:gd name="connsiteX2" fmla="*/ 12223 w 12223"/>
              <a:gd name="connsiteY2" fmla="*/ 10824 h 10841"/>
              <a:gd name="connsiteX3" fmla="*/ 12 w 12223"/>
              <a:gd name="connsiteY3" fmla="*/ 10841 h 10841"/>
            </a:gdLst>
            <a:ahLst/>
            <a:cxnLst>
              <a:cxn ang="0">
                <a:pos x="connsiteX0" y="connsiteY0"/>
              </a:cxn>
              <a:cxn ang="0">
                <a:pos x="connsiteX1" y="connsiteY1"/>
              </a:cxn>
              <a:cxn ang="0">
                <a:pos x="connsiteX2" y="connsiteY2"/>
              </a:cxn>
              <a:cxn ang="0">
                <a:pos x="connsiteX3" y="connsiteY3"/>
              </a:cxn>
            </a:cxnLst>
            <a:rect l="l" t="t" r="r" b="b"/>
            <a:pathLst>
              <a:path w="12223" h="10841">
                <a:moveTo>
                  <a:pt x="12" y="10841"/>
                </a:moveTo>
                <a:lnTo>
                  <a:pt x="0" y="0"/>
                </a:lnTo>
                <a:cubicBezTo>
                  <a:pt x="13904" y="50"/>
                  <a:pt x="8149" y="7216"/>
                  <a:pt x="12223" y="10824"/>
                </a:cubicBezTo>
                <a:lnTo>
                  <a:pt x="12" y="10841"/>
                </a:lnTo>
                <a:close/>
              </a:path>
            </a:pathLst>
          </a:custGeom>
          <a:solidFill>
            <a:schemeClr val="accent1">
              <a:lumMod val="40000"/>
              <a:lumOff val="6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汉仪君黑-45简" panose="020B0604020202020204" charset="-122"/>
              <a:ea typeface="汉仪君黑-45简" panose="020B0604020202020204" charset="-122"/>
              <a:cs typeface="+mn-ea"/>
              <a:sym typeface="+mn-lt"/>
            </a:endParaRPr>
          </a:p>
        </p:txBody>
      </p:sp>
      <p:sp>
        <p:nvSpPr>
          <p:cNvPr id="3" name="文本框 2"/>
          <p:cNvSpPr txBox="1"/>
          <p:nvPr/>
        </p:nvSpPr>
        <p:spPr>
          <a:xfrm>
            <a:off x="5179060" y="2773045"/>
            <a:ext cx="1833880" cy="337185"/>
          </a:xfrm>
          <a:prstGeom prst="rect">
            <a:avLst/>
          </a:prstGeom>
          <a:noFill/>
        </p:spPr>
        <p:txBody>
          <a:bodyPr wrap="square" rtlCol="0">
            <a:spAutoFit/>
          </a:bodyPr>
          <a:lstStyle/>
          <a:p>
            <a:r>
              <a:rPr lang="en-US" altLang="zh-CN" sz="1600"/>
              <a:t>4. </a:t>
            </a:r>
            <a:r>
              <a:rPr lang="en-US" altLang="zh-CN" sz="1600">
                <a:latin typeface="Times New Roman" panose="02020603050405020304" pitchFamily="18" charset="0"/>
                <a:cs typeface="Times New Roman" panose="02020603050405020304" pitchFamily="18" charset="0"/>
              </a:rPr>
              <a:t>Reference</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p:nvPr/>
        </p:nvSpPr>
        <p:spPr>
          <a:xfrm>
            <a:off x="0" y="635"/>
            <a:ext cx="9714230" cy="6857365"/>
          </a:xfrm>
          <a:custGeom>
            <a:avLst/>
            <a:gdLst>
              <a:gd name="connsiteX0" fmla="*/ 0 w 15298"/>
              <a:gd name="connsiteY0" fmla="*/ 10799 h 10799"/>
              <a:gd name="connsiteX1" fmla="*/ 0 w 15298"/>
              <a:gd name="connsiteY1" fmla="*/ 0 h 10799"/>
              <a:gd name="connsiteX2" fmla="*/ 7924 w 15298"/>
              <a:gd name="connsiteY2" fmla="*/ 11 h 10799"/>
              <a:gd name="connsiteX3" fmla="*/ 15298 w 15298"/>
              <a:gd name="connsiteY3" fmla="*/ 10785 h 10799"/>
              <a:gd name="connsiteX4" fmla="*/ 0 w 15298"/>
              <a:gd name="connsiteY4" fmla="*/ 10799 h 10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98" h="10799">
                <a:moveTo>
                  <a:pt x="0" y="10799"/>
                </a:moveTo>
                <a:lnTo>
                  <a:pt x="0" y="0"/>
                </a:lnTo>
                <a:lnTo>
                  <a:pt x="7924" y="11"/>
                </a:lnTo>
                <a:lnTo>
                  <a:pt x="15298" y="10785"/>
                </a:lnTo>
                <a:lnTo>
                  <a:pt x="0" y="10799"/>
                </a:lnTo>
                <a:close/>
              </a:path>
            </a:pathLst>
          </a:custGeom>
          <a:solidFill>
            <a:schemeClr val="accent1">
              <a:lumMod val="20000"/>
              <a:lumOff val="8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汉仪君黑-45简" panose="020B0604020202020204" charset="-122"/>
              <a:ea typeface="汉仪君黑-45简" panose="020B0604020202020204" charset="-122"/>
              <a:cs typeface="+mn-ea"/>
              <a:sym typeface="+mn-lt"/>
            </a:endParaRPr>
          </a:p>
        </p:txBody>
      </p:sp>
      <p:sp>
        <p:nvSpPr>
          <p:cNvPr id="2" name="文本框 1"/>
          <p:cNvSpPr txBox="1"/>
          <p:nvPr/>
        </p:nvSpPr>
        <p:spPr>
          <a:xfrm>
            <a:off x="1503680" y="699135"/>
            <a:ext cx="4064000" cy="368300"/>
          </a:xfrm>
          <a:prstGeom prst="rect">
            <a:avLst/>
          </a:prstGeom>
          <a:noFill/>
        </p:spPr>
        <p:txBody>
          <a:bodyPr wrap="square" rtlCol="0">
            <a:spAutoFit/>
          </a:bodyPr>
          <a:lstStyle/>
          <a:p>
            <a:pPr marL="342900" indent="-342900">
              <a:buFont typeface="+mj-lt"/>
              <a:buAutoNum type="arabicPeriod" startAt="4"/>
            </a:pPr>
            <a:r>
              <a:rPr lang="en-US" altLang="zh-CN"/>
              <a:t>References</a:t>
            </a:r>
          </a:p>
        </p:txBody>
      </p:sp>
      <p:sp>
        <p:nvSpPr>
          <p:cNvPr id="3" name="文本框 2"/>
          <p:cNvSpPr txBox="1"/>
          <p:nvPr/>
        </p:nvSpPr>
        <p:spPr>
          <a:xfrm>
            <a:off x="1503680" y="2688590"/>
            <a:ext cx="7804150" cy="1604645"/>
          </a:xfrm>
          <a:prstGeom prst="rect">
            <a:avLst/>
          </a:prstGeom>
          <a:noFill/>
        </p:spPr>
        <p:txBody>
          <a:bodyPr wrap="square" rtlCol="0">
            <a:noAutofit/>
          </a:bodyPr>
          <a:lstStyle/>
          <a:p>
            <a:r>
              <a:rPr lang="en-US" altLang="zh-CN" sz="1600">
                <a:latin typeface="Times New Roman" panose="02020603050405020304" pitchFamily="18" charset="0"/>
                <a:cs typeface="Times New Roman" panose="02020603050405020304" pitchFamily="18" charset="0"/>
              </a:rPr>
              <a:t>https://www.blackduck.com/glossary/what-is-sdlc.html</a:t>
            </a:r>
          </a:p>
          <a:p>
            <a:r>
              <a:rPr lang="en-US" altLang="zh-CN" sz="1600">
                <a:latin typeface="Times New Roman" panose="02020603050405020304" pitchFamily="18" charset="0"/>
                <a:cs typeface="Times New Roman" panose="02020603050405020304" pitchFamily="18" charset="0"/>
              </a:rPr>
              <a:t>https://theproductmanager.com/topics/software-development-life-cycle/</a:t>
            </a:r>
          </a:p>
          <a:p>
            <a:r>
              <a:rPr lang="en-US" altLang="zh-CN" sz="1600">
                <a:latin typeface="Times New Roman" panose="02020603050405020304" pitchFamily="18" charset="0"/>
                <a:cs typeface="Times New Roman" panose="02020603050405020304" pitchFamily="18" charset="0"/>
              </a:rPr>
              <a:t>https://www.youtube.com/watch?v=i-QyW8D3ei0</a:t>
            </a:r>
          </a:p>
          <a:p>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Shirley Radack https://csrc.nist.gov/csrc/media/publications/shared/documents/itl-bulletin/itlbul2009-04.pdf</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p:nvPr/>
        </p:nvSpPr>
        <p:spPr>
          <a:xfrm>
            <a:off x="0" y="0"/>
            <a:ext cx="9366885" cy="6858000"/>
          </a:xfrm>
          <a:custGeom>
            <a:avLst/>
            <a:gdLst>
              <a:gd name="connsiteX0" fmla="*/ 0 w 9367156"/>
              <a:gd name="connsiteY0" fmla="*/ 0 h 6858000"/>
              <a:gd name="connsiteX1" fmla="*/ 6021503 w 9367156"/>
              <a:gd name="connsiteY1" fmla="*/ 0 h 6858000"/>
              <a:gd name="connsiteX2" fmla="*/ 9119403 w 9367156"/>
              <a:gd name="connsiteY2" fmla="*/ 3135866 h 6858000"/>
              <a:gd name="connsiteX3" fmla="*/ 9112008 w 9367156"/>
              <a:gd name="connsiteY3" fmla="*/ 4349902 h 6858000"/>
              <a:gd name="connsiteX4" fmla="*/ 6573172 w 9367156"/>
              <a:gd name="connsiteY4" fmla="*/ 6858000 h 6858000"/>
              <a:gd name="connsiteX5" fmla="*/ 0 w 9367156"/>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67156" h="6858000">
                <a:moveTo>
                  <a:pt x="0" y="0"/>
                </a:moveTo>
                <a:lnTo>
                  <a:pt x="6021503" y="0"/>
                </a:lnTo>
                <a:lnTo>
                  <a:pt x="9119403" y="3135866"/>
                </a:lnTo>
                <a:cubicBezTo>
                  <a:pt x="9452609" y="3473154"/>
                  <a:pt x="9449296" y="4016696"/>
                  <a:pt x="9112008" y="4349902"/>
                </a:cubicBezTo>
                <a:lnTo>
                  <a:pt x="6573172" y="6858000"/>
                </a:lnTo>
                <a:lnTo>
                  <a:pt x="0" y="6858000"/>
                </a:lnTo>
                <a:close/>
              </a:path>
            </a:pathLst>
          </a:custGeom>
          <a:solidFill>
            <a:srgbClr val="6696B6">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汉仪君黑-45简" panose="020B0604020202020204" charset="-122"/>
              <a:ea typeface="汉仪君黑-45简" panose="020B0604020202020204" charset="-122"/>
              <a:cs typeface="+mn-ea"/>
              <a:sym typeface="+mn-lt"/>
            </a:endParaRPr>
          </a:p>
        </p:txBody>
      </p:sp>
      <p:sp>
        <p:nvSpPr>
          <p:cNvPr id="2" name="文本框 1"/>
          <p:cNvSpPr txBox="1"/>
          <p:nvPr/>
        </p:nvSpPr>
        <p:spPr>
          <a:xfrm>
            <a:off x="5304155" y="3060700"/>
            <a:ext cx="1583055" cy="368300"/>
          </a:xfrm>
          <a:prstGeom prst="rect">
            <a:avLst/>
          </a:prstGeom>
          <a:noFill/>
        </p:spPr>
        <p:txBody>
          <a:bodyPr wrap="square" rtlCol="0">
            <a:noAutofit/>
          </a:bodyPr>
          <a:lstStyle/>
          <a:p>
            <a:r>
              <a:rPr lang="en-US" altLang="zh-CN">
                <a:latin typeface="Times New Roman" panose="02020603050405020304" pitchFamily="18" charset="0"/>
                <a:cs typeface="Times New Roman" panose="02020603050405020304" pitchFamily="18" charset="0"/>
              </a:rPr>
              <a:t>Thank </a:t>
            </a:r>
            <a:r>
              <a:rPr lang="en-US" altLang="zh-CN" sz="1600">
                <a:latin typeface="Times New Roman" panose="02020603050405020304" pitchFamily="18" charset="0"/>
                <a:cs typeface="Times New Roman" panose="02020603050405020304" pitchFamily="18" charset="0"/>
              </a:rPr>
              <a:t>You!</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rot="10800000" flipH="1">
            <a:off x="635" y="0"/>
            <a:ext cx="8554085" cy="4196715"/>
          </a:xfrm>
          <a:prstGeom prst="rtTriangle">
            <a:avLst/>
          </a:prstGeom>
          <a:solidFill>
            <a:schemeClr val="accent1">
              <a:lumMod val="40000"/>
              <a:lumOff val="60000"/>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汉仪君黑-45简" panose="020B0604020202020204" charset="-122"/>
              <a:ea typeface="汉仪君黑-45简" panose="020B0604020202020204" charset="-122"/>
              <a:cs typeface="+mn-ea"/>
              <a:sym typeface="+mn-lt"/>
            </a:endParaRPr>
          </a:p>
        </p:txBody>
      </p:sp>
      <p:sp>
        <p:nvSpPr>
          <p:cNvPr id="2" name="文本框 1"/>
          <p:cNvSpPr txBox="1"/>
          <p:nvPr/>
        </p:nvSpPr>
        <p:spPr>
          <a:xfrm>
            <a:off x="3050540" y="3429000"/>
            <a:ext cx="880745" cy="394970"/>
          </a:xfrm>
          <a:prstGeom prst="rect">
            <a:avLst/>
          </a:prstGeom>
          <a:noFill/>
        </p:spPr>
        <p:txBody>
          <a:bodyPr wrap="square" rtlCol="0">
            <a:noAutofit/>
          </a:bodyPr>
          <a:lstStyle/>
          <a:p>
            <a:r>
              <a:rPr lang="en-US" altLang="zh-CN" sz="1600">
                <a:latin typeface="Times New Roman" panose="02020603050405020304" pitchFamily="18" charset="0"/>
                <a:cs typeface="Times New Roman" panose="02020603050405020304" pitchFamily="18" charset="0"/>
              </a:rPr>
              <a:t>Content</a:t>
            </a:r>
          </a:p>
        </p:txBody>
      </p:sp>
      <p:sp>
        <p:nvSpPr>
          <p:cNvPr id="4" name="文本框 3"/>
          <p:cNvSpPr txBox="1"/>
          <p:nvPr/>
        </p:nvSpPr>
        <p:spPr>
          <a:xfrm>
            <a:off x="6979285" y="2176780"/>
            <a:ext cx="2410460" cy="337185"/>
          </a:xfrm>
          <a:prstGeom prst="rect">
            <a:avLst/>
          </a:prstGeom>
          <a:noFill/>
        </p:spPr>
        <p:txBody>
          <a:bodyPr wrap="square" rtlCol="0">
            <a:spAutoFit/>
          </a:bodyPr>
          <a:lstStyle/>
          <a:p>
            <a:pPr marL="285750" indent="-285750">
              <a:buFont typeface="Wingdings" panose="05000000000000000000" charset="0"/>
              <a:buChar char="l"/>
            </a:pPr>
            <a:r>
              <a:rPr lang="en-US" altLang="zh-CN" sz="1600">
                <a:latin typeface="Times New Roman" panose="02020603050405020304" pitchFamily="18" charset="0"/>
                <a:cs typeface="Times New Roman" panose="02020603050405020304" pitchFamily="18" charset="0"/>
              </a:rPr>
              <a:t>Introduction</a:t>
            </a:r>
          </a:p>
        </p:txBody>
      </p:sp>
      <p:sp>
        <p:nvSpPr>
          <p:cNvPr id="5" name="文本框 4"/>
          <p:cNvSpPr txBox="1"/>
          <p:nvPr/>
        </p:nvSpPr>
        <p:spPr>
          <a:xfrm>
            <a:off x="6979285" y="3018155"/>
            <a:ext cx="2611755" cy="337185"/>
          </a:xfrm>
          <a:prstGeom prst="rect">
            <a:avLst/>
          </a:prstGeom>
          <a:noFill/>
        </p:spPr>
        <p:txBody>
          <a:bodyPr wrap="square" rtlCol="0">
            <a:spAutoFit/>
          </a:bodyPr>
          <a:lstStyle/>
          <a:p>
            <a:pPr marL="285750" indent="-285750">
              <a:buFont typeface="Wingdings" panose="05000000000000000000" charset="0"/>
              <a:buChar char="l"/>
            </a:pPr>
            <a:r>
              <a:rPr lang="en-US" altLang="zh-CN" sz="1600">
                <a:latin typeface="Times New Roman" panose="02020603050405020304" pitchFamily="18" charset="0"/>
                <a:cs typeface="Times New Roman" panose="02020603050405020304" pitchFamily="18" charset="0"/>
              </a:rPr>
              <a:t>SDLC phases</a:t>
            </a:r>
          </a:p>
        </p:txBody>
      </p:sp>
      <p:sp>
        <p:nvSpPr>
          <p:cNvPr id="6" name="文本框 5"/>
          <p:cNvSpPr txBox="1"/>
          <p:nvPr/>
        </p:nvSpPr>
        <p:spPr>
          <a:xfrm>
            <a:off x="6979285" y="3871807"/>
            <a:ext cx="1967230" cy="337185"/>
          </a:xfrm>
          <a:prstGeom prst="rect">
            <a:avLst/>
          </a:prstGeom>
          <a:noFill/>
        </p:spPr>
        <p:txBody>
          <a:bodyPr wrap="square" rtlCol="0">
            <a:spAutoFit/>
          </a:bodyPr>
          <a:lstStyle/>
          <a:p>
            <a:pPr marL="285750" indent="-285750">
              <a:buFont typeface="Wingdings" panose="05000000000000000000" charset="0"/>
              <a:buChar char="l"/>
            </a:pPr>
            <a:r>
              <a:rPr lang="en-US" altLang="zh-CN" sz="1600">
                <a:latin typeface="Times New Roman" panose="02020603050405020304" pitchFamily="18" charset="0"/>
                <a:cs typeface="Times New Roman" panose="02020603050405020304" pitchFamily="18" charset="0"/>
              </a:rPr>
              <a:t>Summary</a:t>
            </a:r>
          </a:p>
        </p:txBody>
      </p:sp>
      <p:sp>
        <p:nvSpPr>
          <p:cNvPr id="7" name="文本框 6"/>
          <p:cNvSpPr txBox="1"/>
          <p:nvPr/>
        </p:nvSpPr>
        <p:spPr>
          <a:xfrm>
            <a:off x="6979285" y="4700905"/>
            <a:ext cx="4064000" cy="337185"/>
          </a:xfrm>
          <a:prstGeom prst="rect">
            <a:avLst/>
          </a:prstGeom>
          <a:noFill/>
        </p:spPr>
        <p:txBody>
          <a:bodyPr wrap="square" rtlCol="0">
            <a:spAutoFit/>
          </a:bodyPr>
          <a:lstStyle/>
          <a:p>
            <a:pPr marL="285750" indent="-285750">
              <a:buFont typeface="Wingdings" panose="05000000000000000000" charset="0"/>
              <a:buChar char="l"/>
            </a:pPr>
            <a:r>
              <a:rPr lang="en-US" altLang="zh-CN" sz="1600">
                <a:latin typeface="Times New Roman" panose="02020603050405020304" pitchFamily="18" charset="0"/>
                <a:cs typeface="Times New Roman" panose="02020603050405020304" pitchFamily="18" charset="0"/>
              </a:rPr>
              <a:t>References</a:t>
            </a:r>
          </a:p>
        </p:txBody>
      </p:sp>
      <p:sp>
        <p:nvSpPr>
          <p:cNvPr id="46" name="文本框 45"/>
          <p:cNvSpPr txBox="1"/>
          <p:nvPr/>
        </p:nvSpPr>
        <p:spPr>
          <a:xfrm>
            <a:off x="2660650" y="657860"/>
            <a:ext cx="6870065" cy="337185"/>
          </a:xfrm>
          <a:prstGeom prst="rect">
            <a:avLst/>
          </a:prstGeom>
          <a:noFill/>
        </p:spPr>
        <p:txBody>
          <a:bodyPr wrap="square">
            <a:spAutoFit/>
          </a:bodyPr>
          <a:lstStyle/>
          <a:p>
            <a:pPr algn="dist"/>
            <a:r>
              <a:rPr lang="en-US" altLang="zh-CN" sz="1600" dirty="0">
                <a:solidFill>
                  <a:srgbClr val="425662"/>
                </a:solidFill>
                <a:latin typeface="Times New Roman" panose="02020603050405020304" pitchFamily="18" charset="0"/>
                <a:ea typeface="汉仪君黑-45简" panose="020B0604020202020204" charset="-122"/>
                <a:cs typeface="Times New Roman" panose="02020603050405020304" pitchFamily="18" charset="0"/>
              </a:rPr>
              <a:t>A Comparative Analysis of SDLC phases</a:t>
            </a: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rot="10800000" flipH="1">
            <a:off x="-6985" y="0"/>
            <a:ext cx="7761605" cy="6884035"/>
          </a:xfrm>
          <a:custGeom>
            <a:avLst/>
            <a:gdLst>
              <a:gd name="connsiteX0" fmla="*/ 12 w 12223"/>
              <a:gd name="connsiteY0" fmla="*/ 10841 h 10841"/>
              <a:gd name="connsiteX1" fmla="*/ 0 w 12223"/>
              <a:gd name="connsiteY1" fmla="*/ 0 h 10841"/>
              <a:gd name="connsiteX2" fmla="*/ 12223 w 12223"/>
              <a:gd name="connsiteY2" fmla="*/ 10824 h 10841"/>
              <a:gd name="connsiteX3" fmla="*/ 12 w 12223"/>
              <a:gd name="connsiteY3" fmla="*/ 10841 h 10841"/>
            </a:gdLst>
            <a:ahLst/>
            <a:cxnLst>
              <a:cxn ang="0">
                <a:pos x="connsiteX0" y="connsiteY0"/>
              </a:cxn>
              <a:cxn ang="0">
                <a:pos x="connsiteX1" y="connsiteY1"/>
              </a:cxn>
              <a:cxn ang="0">
                <a:pos x="connsiteX2" y="connsiteY2"/>
              </a:cxn>
              <a:cxn ang="0">
                <a:pos x="connsiteX3" y="connsiteY3"/>
              </a:cxn>
            </a:cxnLst>
            <a:rect l="l" t="t" r="r" b="b"/>
            <a:pathLst>
              <a:path w="12223" h="10841">
                <a:moveTo>
                  <a:pt x="12" y="10841"/>
                </a:moveTo>
                <a:lnTo>
                  <a:pt x="0" y="0"/>
                </a:lnTo>
                <a:cubicBezTo>
                  <a:pt x="13904" y="50"/>
                  <a:pt x="8149" y="7216"/>
                  <a:pt x="12223" y="10824"/>
                </a:cubicBezTo>
                <a:lnTo>
                  <a:pt x="12" y="10841"/>
                </a:lnTo>
                <a:close/>
              </a:path>
            </a:pathLst>
          </a:custGeom>
          <a:solidFill>
            <a:schemeClr val="accent1">
              <a:lumMod val="40000"/>
              <a:lumOff val="6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汉仪君黑-45简" panose="020B0604020202020204" charset="-122"/>
              <a:ea typeface="汉仪君黑-45简" panose="020B0604020202020204" charset="-122"/>
              <a:cs typeface="+mn-ea"/>
              <a:sym typeface="+mn-lt"/>
            </a:endParaRPr>
          </a:p>
        </p:txBody>
      </p:sp>
      <p:sp>
        <p:nvSpPr>
          <p:cNvPr id="3" name="文本框 2"/>
          <p:cNvSpPr txBox="1"/>
          <p:nvPr/>
        </p:nvSpPr>
        <p:spPr>
          <a:xfrm>
            <a:off x="5179060" y="2773045"/>
            <a:ext cx="1833880" cy="368300"/>
          </a:xfrm>
          <a:prstGeom prst="rect">
            <a:avLst/>
          </a:prstGeom>
          <a:noFill/>
        </p:spPr>
        <p:txBody>
          <a:bodyPr wrap="square" rtlCol="0">
            <a:spAutoFit/>
          </a:bodyPr>
          <a:lstStyle/>
          <a:p>
            <a:r>
              <a:rPr lang="en-US" altLang="zh-CN">
                <a:latin typeface="Times New Roman" panose="02020603050405020304" pitchFamily="18" charset="0"/>
                <a:cs typeface="Times New Roman" panose="02020603050405020304" pitchFamily="18" charset="0"/>
                <a:sym typeface="+mn-ea"/>
              </a:rPr>
              <a:t>1. </a:t>
            </a:r>
            <a:r>
              <a:rPr lang="en-US" altLang="zh-CN" sz="1600">
                <a:latin typeface="Times New Roman" panose="02020603050405020304" pitchFamily="18" charset="0"/>
                <a:cs typeface="Times New Roman" panose="02020603050405020304" pitchFamily="18" charset="0"/>
                <a:sym typeface="+mn-ea"/>
              </a:rPr>
              <a:t>Introduction</a:t>
            </a:r>
            <a:endParaRPr lang="zh-CN" altLang="en-US" sz="1600"/>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形状 19"/>
          <p:cNvSpPr/>
          <p:nvPr/>
        </p:nvSpPr>
        <p:spPr>
          <a:xfrm rot="10800000">
            <a:off x="5784850" y="0"/>
            <a:ext cx="6407150" cy="2399030"/>
          </a:xfrm>
          <a:prstGeom prst="rtTriangle">
            <a:avLst/>
          </a:prstGeom>
          <a:solidFill>
            <a:schemeClr val="accent1">
              <a:lumMod val="20000"/>
              <a:lumOff val="8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汉仪君黑-45简" panose="020B0604020202020204" charset="-122"/>
              <a:cs typeface="Times New Roman" panose="02020603050405020304" pitchFamily="18" charset="0"/>
              <a:sym typeface="+mn-lt"/>
            </a:endParaRPr>
          </a:p>
        </p:txBody>
      </p:sp>
      <p:sp>
        <p:nvSpPr>
          <p:cNvPr id="35" name="文本框 24"/>
          <p:cNvSpPr txBox="1"/>
          <p:nvPr/>
        </p:nvSpPr>
        <p:spPr>
          <a:xfrm>
            <a:off x="1442996" y="1785127"/>
            <a:ext cx="5353769" cy="3067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1400" dirty="0">
                <a:solidFill>
                  <a:schemeClr val="tx1">
                    <a:lumMod val="75000"/>
                    <a:lumOff val="25000"/>
                  </a:schemeClr>
                </a:solidFill>
                <a:latin typeface="Times New Roman" panose="02020603050405020304" pitchFamily="18" charset="0"/>
                <a:ea typeface="汉仪君黑-45简" panose="020B0604020202020204" charset="-122"/>
                <a:cs typeface="Times New Roman" panose="02020603050405020304" pitchFamily="18" charset="0"/>
                <a:sym typeface="+mn-lt"/>
              </a:rPr>
              <a:t>THE SYSTEM DEVELOPMENT LIFE CYCLE (SDLC</a:t>
            </a:r>
            <a:r>
              <a:rPr lang="en-US" altLang="zh-CN" sz="1400" dirty="0">
                <a:solidFill>
                  <a:schemeClr val="tx1">
                    <a:lumMod val="75000"/>
                    <a:lumOff val="25000"/>
                  </a:schemeClr>
                </a:solidFill>
                <a:latin typeface="汉仪君黑-45简" panose="020B0604020202020204" charset="-122"/>
                <a:ea typeface="汉仪君黑-45简" panose="020B0604020202020204" charset="-122"/>
                <a:cs typeface="+mn-ea"/>
                <a:sym typeface="+mn-lt"/>
              </a:rPr>
              <a:t>)</a:t>
            </a:r>
            <a:endParaRPr lang="zh-CN" altLang="en-US" sz="1400" dirty="0">
              <a:solidFill>
                <a:schemeClr val="tx1">
                  <a:lumMod val="75000"/>
                  <a:lumOff val="25000"/>
                </a:schemeClr>
              </a:solidFill>
              <a:latin typeface="汉仪君黑-45简" panose="020B0604020202020204" charset="-122"/>
              <a:ea typeface="汉仪君黑-45简" panose="020B0604020202020204" charset="-122"/>
              <a:cs typeface="+mn-ea"/>
              <a:sym typeface="+mn-lt"/>
            </a:endParaRPr>
          </a:p>
        </p:txBody>
      </p:sp>
      <p:sp>
        <p:nvSpPr>
          <p:cNvPr id="2" name="文本框 1"/>
          <p:cNvSpPr txBox="1"/>
          <p:nvPr/>
        </p:nvSpPr>
        <p:spPr>
          <a:xfrm>
            <a:off x="9370060" y="499745"/>
            <a:ext cx="1875155" cy="337185"/>
          </a:xfrm>
          <a:prstGeom prst="rect">
            <a:avLst/>
          </a:prstGeom>
          <a:noFill/>
        </p:spPr>
        <p:txBody>
          <a:bodyPr wrap="square" rtlCol="0">
            <a:spAutoFit/>
          </a:bodyPr>
          <a:lstStyle/>
          <a:p>
            <a:pPr marL="342900" indent="-342900">
              <a:buFont typeface="+mj-lt"/>
              <a:buAutoNum type="arabicPeriod"/>
            </a:pPr>
            <a:r>
              <a:rPr lang="en-US" altLang="zh-CN" sz="1600">
                <a:latin typeface="Times New Roman" panose="02020603050405020304" pitchFamily="18" charset="0"/>
                <a:cs typeface="Times New Roman" panose="02020603050405020304" pitchFamily="18" charset="0"/>
              </a:rPr>
              <a:t>Introduction</a:t>
            </a:r>
          </a:p>
        </p:txBody>
      </p:sp>
      <p:sp>
        <p:nvSpPr>
          <p:cNvPr id="3" name="文本框 2"/>
          <p:cNvSpPr txBox="1"/>
          <p:nvPr/>
        </p:nvSpPr>
        <p:spPr>
          <a:xfrm>
            <a:off x="1442720" y="2990850"/>
            <a:ext cx="8296275" cy="1814830"/>
          </a:xfrm>
          <a:prstGeom prst="rect">
            <a:avLst/>
          </a:prstGeom>
          <a:noFill/>
        </p:spPr>
        <p:txBody>
          <a:bodyPr wrap="square" rtlCol="0">
            <a:spAutoFit/>
          </a:bodyPr>
          <a:lstStyle/>
          <a:p>
            <a:r>
              <a:rPr lang="en-US" altLang="zh-CN" sz="1600">
                <a:latin typeface="Times New Roman" panose="02020603050405020304" pitchFamily="18" charset="0"/>
                <a:cs typeface="Times New Roman" panose="02020603050405020304" pitchFamily="18" charset="0"/>
              </a:rPr>
              <a:t>The most effective way to protect information and information systems is to integrate</a:t>
            </a:r>
          </a:p>
          <a:p>
            <a:r>
              <a:rPr lang="en-US" altLang="zh-CN" sz="1600">
                <a:latin typeface="Times New Roman" panose="02020603050405020304" pitchFamily="18" charset="0"/>
                <a:cs typeface="Times New Roman" panose="02020603050405020304" pitchFamily="18" charset="0"/>
              </a:rPr>
              <a:t>security into every step of the system development process, from the initiation of a</a:t>
            </a:r>
          </a:p>
          <a:p>
            <a:r>
              <a:rPr lang="en-US" altLang="zh-CN" sz="1600">
                <a:latin typeface="Times New Roman" panose="02020603050405020304" pitchFamily="18" charset="0"/>
                <a:cs typeface="Times New Roman" panose="02020603050405020304" pitchFamily="18" charset="0"/>
              </a:rPr>
              <a:t>project to develop a system to its disposition. </a:t>
            </a:r>
          </a:p>
          <a:p>
            <a:endParaRPr lang="en-US" altLang="zh-CN" sz="1600">
              <a:latin typeface="Times New Roman" panose="02020603050405020304" pitchFamily="18" charset="0"/>
              <a:cs typeface="Times New Roman" panose="02020603050405020304" pitchFamily="18" charset="0"/>
            </a:endParaRPr>
          </a:p>
          <a:p>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The multistep process that starts with the Plannig, Analysis, Design, Implementation, Testing and Integration, Maintenance, is called the System Development Life Cycle (SDLC).</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rot="10800000" flipH="1">
            <a:off x="-6985" y="0"/>
            <a:ext cx="7761605" cy="6884035"/>
          </a:xfrm>
          <a:custGeom>
            <a:avLst/>
            <a:gdLst>
              <a:gd name="connsiteX0" fmla="*/ 12 w 12223"/>
              <a:gd name="connsiteY0" fmla="*/ 10841 h 10841"/>
              <a:gd name="connsiteX1" fmla="*/ 0 w 12223"/>
              <a:gd name="connsiteY1" fmla="*/ 0 h 10841"/>
              <a:gd name="connsiteX2" fmla="*/ 12223 w 12223"/>
              <a:gd name="connsiteY2" fmla="*/ 10824 h 10841"/>
              <a:gd name="connsiteX3" fmla="*/ 12 w 12223"/>
              <a:gd name="connsiteY3" fmla="*/ 10841 h 10841"/>
            </a:gdLst>
            <a:ahLst/>
            <a:cxnLst>
              <a:cxn ang="0">
                <a:pos x="connsiteX0" y="connsiteY0"/>
              </a:cxn>
              <a:cxn ang="0">
                <a:pos x="connsiteX1" y="connsiteY1"/>
              </a:cxn>
              <a:cxn ang="0">
                <a:pos x="connsiteX2" y="connsiteY2"/>
              </a:cxn>
              <a:cxn ang="0">
                <a:pos x="connsiteX3" y="connsiteY3"/>
              </a:cxn>
            </a:cxnLst>
            <a:rect l="l" t="t" r="r" b="b"/>
            <a:pathLst>
              <a:path w="12223" h="10841">
                <a:moveTo>
                  <a:pt x="12" y="10841"/>
                </a:moveTo>
                <a:lnTo>
                  <a:pt x="0" y="0"/>
                </a:lnTo>
                <a:cubicBezTo>
                  <a:pt x="13904" y="50"/>
                  <a:pt x="8149" y="7216"/>
                  <a:pt x="12223" y="10824"/>
                </a:cubicBezTo>
                <a:lnTo>
                  <a:pt x="12" y="10841"/>
                </a:lnTo>
                <a:close/>
              </a:path>
            </a:pathLst>
          </a:custGeom>
          <a:solidFill>
            <a:schemeClr val="accent1">
              <a:lumMod val="40000"/>
              <a:lumOff val="6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汉仪君黑-45简" panose="020B0604020202020204" charset="-122"/>
              <a:ea typeface="汉仪君黑-45简" panose="020B0604020202020204" charset="-122"/>
              <a:cs typeface="+mn-ea"/>
              <a:sym typeface="+mn-lt"/>
            </a:endParaRPr>
          </a:p>
        </p:txBody>
      </p:sp>
      <p:sp>
        <p:nvSpPr>
          <p:cNvPr id="3" name="文本框 2"/>
          <p:cNvSpPr txBox="1"/>
          <p:nvPr/>
        </p:nvSpPr>
        <p:spPr>
          <a:xfrm>
            <a:off x="5179060" y="2773045"/>
            <a:ext cx="1833880" cy="337185"/>
          </a:xfrm>
          <a:prstGeom prst="rect">
            <a:avLst/>
          </a:prstGeom>
          <a:noFill/>
        </p:spPr>
        <p:txBody>
          <a:bodyPr wrap="square" rtlCol="0">
            <a:spAutoFit/>
          </a:bodyPr>
          <a:lstStyle/>
          <a:p>
            <a:r>
              <a:rPr lang="en-US" altLang="zh-CN" sz="1600">
                <a:latin typeface="Times New Roman" panose="02020603050405020304" pitchFamily="18" charset="0"/>
                <a:cs typeface="Times New Roman" panose="02020603050405020304" pitchFamily="18" charset="0"/>
                <a:sym typeface="+mn-ea"/>
              </a:rPr>
              <a:t>2. SDLC phases</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形状 19"/>
          <p:cNvSpPr/>
          <p:nvPr/>
        </p:nvSpPr>
        <p:spPr>
          <a:xfrm rot="10800000">
            <a:off x="7966710" y="-3175"/>
            <a:ext cx="4225290" cy="4272280"/>
          </a:xfrm>
          <a:custGeom>
            <a:avLst/>
            <a:gdLst>
              <a:gd name="connsiteX0" fmla="*/ 0 w 6654"/>
              <a:gd name="connsiteY0" fmla="*/ 6723 h 6728"/>
              <a:gd name="connsiteX1" fmla="*/ 1 w 6654"/>
              <a:gd name="connsiteY1" fmla="*/ 0 h 6728"/>
              <a:gd name="connsiteX2" fmla="*/ 6654 w 6654"/>
              <a:gd name="connsiteY2" fmla="*/ 6728 h 6728"/>
              <a:gd name="connsiteX3" fmla="*/ 0 w 6654"/>
              <a:gd name="connsiteY3" fmla="*/ 6723 h 6728"/>
            </a:gdLst>
            <a:ahLst/>
            <a:cxnLst>
              <a:cxn ang="0">
                <a:pos x="connsiteX0" y="connsiteY0"/>
              </a:cxn>
              <a:cxn ang="0">
                <a:pos x="connsiteX1" y="connsiteY1"/>
              </a:cxn>
              <a:cxn ang="0">
                <a:pos x="connsiteX2" y="connsiteY2"/>
              </a:cxn>
              <a:cxn ang="0">
                <a:pos x="connsiteX3" y="connsiteY3"/>
              </a:cxn>
            </a:cxnLst>
            <a:rect l="l" t="t" r="r" b="b"/>
            <a:pathLst>
              <a:path w="6654" h="6728">
                <a:moveTo>
                  <a:pt x="0" y="6723"/>
                </a:moveTo>
                <a:lnTo>
                  <a:pt x="1" y="0"/>
                </a:lnTo>
                <a:lnTo>
                  <a:pt x="6654" y="6728"/>
                </a:lnTo>
                <a:lnTo>
                  <a:pt x="0" y="6723"/>
                </a:lnTo>
                <a:close/>
              </a:path>
            </a:pathLst>
          </a:custGeom>
          <a:solidFill>
            <a:schemeClr val="accent1">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汉仪君黑-45简" panose="020B0604020202020204" charset="-122"/>
              <a:cs typeface="Times New Roman" panose="02020603050405020304" pitchFamily="18" charset="0"/>
              <a:sym typeface="+mn-lt"/>
            </a:endParaRPr>
          </a:p>
        </p:txBody>
      </p:sp>
      <p:sp>
        <p:nvSpPr>
          <p:cNvPr id="35" name="文本框 24"/>
          <p:cNvSpPr txBox="1"/>
          <p:nvPr/>
        </p:nvSpPr>
        <p:spPr>
          <a:xfrm>
            <a:off x="1443631" y="541162"/>
            <a:ext cx="5353769" cy="3067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1400" dirty="0">
                <a:solidFill>
                  <a:schemeClr val="tx1">
                    <a:lumMod val="75000"/>
                    <a:lumOff val="25000"/>
                  </a:schemeClr>
                </a:solidFill>
                <a:latin typeface="Times New Roman" panose="02020603050405020304" pitchFamily="18" charset="0"/>
                <a:ea typeface="汉仪君黑-45简" panose="020B0604020202020204" charset="-122"/>
                <a:cs typeface="Times New Roman" panose="02020603050405020304" pitchFamily="18" charset="0"/>
                <a:sym typeface="+mn-lt"/>
              </a:rPr>
              <a:t>THE SYSTEM DEVELOPMENT LIFE CYCLE</a:t>
            </a:r>
            <a:endParaRPr lang="zh-CN" altLang="en-US" sz="1400" dirty="0">
              <a:solidFill>
                <a:schemeClr val="tx1">
                  <a:lumMod val="75000"/>
                  <a:lumOff val="25000"/>
                </a:schemeClr>
              </a:solidFill>
              <a:latin typeface="汉仪君黑-45简" panose="020B0604020202020204" charset="-122"/>
              <a:ea typeface="汉仪君黑-45简" panose="020B0604020202020204" charset="-122"/>
              <a:cs typeface="+mn-ea"/>
              <a:sym typeface="+mn-lt"/>
            </a:endParaRPr>
          </a:p>
        </p:txBody>
      </p:sp>
      <p:sp>
        <p:nvSpPr>
          <p:cNvPr id="5" name="文本框 4"/>
          <p:cNvSpPr txBox="1"/>
          <p:nvPr/>
        </p:nvSpPr>
        <p:spPr>
          <a:xfrm>
            <a:off x="9114790" y="424815"/>
            <a:ext cx="2037080" cy="337185"/>
          </a:xfrm>
          <a:prstGeom prst="rect">
            <a:avLst/>
          </a:prstGeom>
          <a:noFill/>
        </p:spPr>
        <p:txBody>
          <a:bodyPr wrap="square" rtlCol="0">
            <a:spAutoFit/>
          </a:bodyPr>
          <a:lstStyle/>
          <a:p>
            <a:pPr marL="342900" indent="-342900">
              <a:buFont typeface="+mj-lt"/>
              <a:buAutoNum type="arabicPeriod" startAt="2"/>
            </a:pPr>
            <a:r>
              <a:rPr lang="en-US" altLang="zh-CN" sz="1600">
                <a:latin typeface="Times New Roman" panose="02020603050405020304" pitchFamily="18" charset="0"/>
                <a:cs typeface="Times New Roman" panose="02020603050405020304" pitchFamily="18" charset="0"/>
              </a:rPr>
              <a:t>Phases of SDLC</a:t>
            </a:r>
          </a:p>
        </p:txBody>
      </p:sp>
      <p:sp>
        <p:nvSpPr>
          <p:cNvPr id="6" name="文本框 5"/>
          <p:cNvSpPr txBox="1"/>
          <p:nvPr/>
        </p:nvSpPr>
        <p:spPr>
          <a:xfrm>
            <a:off x="1443355" y="3946525"/>
            <a:ext cx="1525905" cy="337185"/>
          </a:xfrm>
          <a:prstGeom prst="rect">
            <a:avLst/>
          </a:prstGeom>
          <a:noFill/>
        </p:spPr>
        <p:txBody>
          <a:bodyPr wrap="square" rtlCol="0">
            <a:spAutoFit/>
          </a:bodyPr>
          <a:lstStyle/>
          <a:p>
            <a:pPr marL="342900" indent="-342900">
              <a:buFont typeface="+mj-lt"/>
              <a:buAutoNum type="arabicPeriod" startAt="2"/>
            </a:pPr>
            <a:r>
              <a:rPr lang="en-US" altLang="zh-CN" sz="1600">
                <a:latin typeface="Times New Roman" panose="02020603050405020304" pitchFamily="18" charset="0"/>
                <a:cs typeface="Times New Roman" panose="02020603050405020304" pitchFamily="18" charset="0"/>
                <a:sym typeface="+mn-ea"/>
              </a:rPr>
              <a:t>Design</a:t>
            </a:r>
            <a:endParaRPr lang="en-US" altLang="zh-CN" sz="1600">
              <a:latin typeface="Times New Roman" panose="02020603050405020304" pitchFamily="18" charset="0"/>
              <a:cs typeface="Times New Roman" panose="02020603050405020304" pitchFamily="18" charset="0"/>
            </a:endParaRPr>
          </a:p>
        </p:txBody>
      </p:sp>
      <p:sp>
        <p:nvSpPr>
          <p:cNvPr id="8" name="文本框 7"/>
          <p:cNvSpPr txBox="1"/>
          <p:nvPr/>
        </p:nvSpPr>
        <p:spPr>
          <a:xfrm>
            <a:off x="1443355" y="1691005"/>
            <a:ext cx="2021840" cy="583565"/>
          </a:xfrm>
          <a:prstGeom prst="rect">
            <a:avLst/>
          </a:prstGeom>
          <a:noFill/>
        </p:spPr>
        <p:txBody>
          <a:bodyPr wrap="square" rtlCol="0">
            <a:spAutoFit/>
          </a:bodyPr>
          <a:lstStyle/>
          <a:p>
            <a:pPr marL="342900" indent="-342900">
              <a:buFont typeface="+mj-lt"/>
              <a:buAutoNum type="arabicPeriod"/>
            </a:pPr>
            <a:r>
              <a:rPr lang="en-US" altLang="zh-CN" sz="1600">
                <a:latin typeface="Times New Roman" panose="02020603050405020304" pitchFamily="18" charset="0"/>
                <a:cs typeface="Times New Roman" panose="02020603050405020304" pitchFamily="18" charset="0"/>
              </a:rPr>
              <a:t>Requirement Analysis</a:t>
            </a:r>
          </a:p>
        </p:txBody>
      </p:sp>
      <p:sp>
        <p:nvSpPr>
          <p:cNvPr id="9" name="文本框 8"/>
          <p:cNvSpPr txBox="1"/>
          <p:nvPr/>
        </p:nvSpPr>
        <p:spPr>
          <a:xfrm>
            <a:off x="3634105" y="1691005"/>
            <a:ext cx="6843395" cy="1412240"/>
          </a:xfrm>
          <a:prstGeom prst="rect">
            <a:avLst/>
          </a:prstGeom>
          <a:noFill/>
        </p:spPr>
        <p:txBody>
          <a:bodyPr wrap="square" rtlCol="0">
            <a:noAutofit/>
          </a:bodyPr>
          <a:lstStyle/>
          <a:p>
            <a:r>
              <a:rPr lang="en-US" altLang="zh-CN" sz="1600">
                <a:latin typeface="Times New Roman" panose="02020603050405020304" pitchFamily="18" charset="0"/>
                <a:cs typeface="Times New Roman" panose="02020603050405020304" pitchFamily="18" charset="0"/>
              </a:rPr>
              <a:t>The first phase of SDLC, Requirements Analysis, gathers business requirements from stakeholders, evaluating product feasibility, revenue potential, and costs. It also analyzes end-user needs to ensure the product meets expectations. This phase sets clear goals, allocates resources, and creates a roadmap for development, ensuring feasibility and alignment with business objectives.</a:t>
            </a:r>
          </a:p>
        </p:txBody>
      </p:sp>
      <p:sp>
        <p:nvSpPr>
          <p:cNvPr id="11" name="文本框 10"/>
          <p:cNvSpPr txBox="1"/>
          <p:nvPr/>
        </p:nvSpPr>
        <p:spPr>
          <a:xfrm>
            <a:off x="3634105" y="3946525"/>
            <a:ext cx="7014845" cy="2306955"/>
          </a:xfrm>
          <a:prstGeom prst="rect">
            <a:avLst/>
          </a:prstGeom>
          <a:noFill/>
        </p:spPr>
        <p:txBody>
          <a:bodyPr wrap="square" rtlCol="0">
            <a:spAutoFit/>
          </a:bodyPr>
          <a:lstStyle/>
          <a:p>
            <a:r>
              <a:rPr lang="en-US" altLang="zh-CN" sz="1600">
                <a:latin typeface="Times New Roman" panose="02020603050405020304" pitchFamily="18" charset="0"/>
                <a:cs typeface="Times New Roman" panose="02020603050405020304" pitchFamily="18" charset="0"/>
                <a:sym typeface="+mn-ea"/>
              </a:rPr>
              <a:t>During the design phase, the team translates requirements into a specific system architecture and design. This is usually done at two levels:</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sym typeface="+mn-ea"/>
              </a:rPr>
              <a:t>High Level Design: Outlines the system architecture, major components, and interfaces using non-technical or simple technical terms. Provides a high-level overview for system administrators.</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sym typeface="+mn-ea"/>
              </a:rPr>
              <a:t>Low Level Design: Provides implementation details for components defined in the HLD, including UML diagrams, data structures, and algorithms. Provides a blueprint for functionality and processing</a:t>
            </a:r>
            <a:endParaRPr lang="en-US" altLang="zh-CN" sz="1600">
              <a:latin typeface="Times New Roman" panose="02020603050405020304" pitchFamily="18" charset="0"/>
              <a:cs typeface="Times New Roman" panose="02020603050405020304" pitchFamily="18" charset="0"/>
            </a:endParaRPr>
          </a:p>
          <a:p>
            <a:endParaRPr lang="en-US" altLang="zh-CN" sz="1600">
              <a:latin typeface="Times New Roman" panose="02020603050405020304" pitchFamily="18" charset="0"/>
              <a:cs typeface="Times New Roman" panose="02020603050405020304" pitchFamily="18" charset="0"/>
            </a:endParaRPr>
          </a:p>
        </p:txBody>
      </p:sp>
      <p:pic>
        <p:nvPicPr>
          <p:cNvPr id="15" name="图片 14"/>
          <p:cNvPicPr>
            <a:picLocks noChangeAspect="1"/>
          </p:cNvPicPr>
          <p:nvPr/>
        </p:nvPicPr>
        <p:blipFill>
          <a:blip r:embed="rId2"/>
          <a:stretch>
            <a:fillRect/>
          </a:stretch>
        </p:blipFill>
        <p:spPr>
          <a:xfrm>
            <a:off x="387985" y="4764405"/>
            <a:ext cx="2689225" cy="14890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形状 19"/>
          <p:cNvSpPr/>
          <p:nvPr/>
        </p:nvSpPr>
        <p:spPr>
          <a:xfrm rot="5400000">
            <a:off x="2096770" y="-2095500"/>
            <a:ext cx="4170045" cy="8361680"/>
          </a:xfrm>
          <a:custGeom>
            <a:avLst/>
            <a:gdLst>
              <a:gd name="connsiteX0" fmla="*/ 0 w 6567"/>
              <a:gd name="connsiteY0" fmla="*/ 13067 h 13072"/>
              <a:gd name="connsiteX1" fmla="*/ 12 w 6567"/>
              <a:gd name="connsiteY1" fmla="*/ 0 h 13072"/>
              <a:gd name="connsiteX2" fmla="*/ 6567 w 6567"/>
              <a:gd name="connsiteY2" fmla="*/ 13072 h 13072"/>
              <a:gd name="connsiteX3" fmla="*/ 0 w 6567"/>
              <a:gd name="connsiteY3" fmla="*/ 13067 h 13072"/>
            </a:gdLst>
            <a:ahLst/>
            <a:cxnLst>
              <a:cxn ang="0">
                <a:pos x="connsiteX0" y="connsiteY0"/>
              </a:cxn>
              <a:cxn ang="0">
                <a:pos x="connsiteX1" y="connsiteY1"/>
              </a:cxn>
              <a:cxn ang="0">
                <a:pos x="connsiteX2" y="connsiteY2"/>
              </a:cxn>
              <a:cxn ang="0">
                <a:pos x="connsiteX3" y="connsiteY3"/>
              </a:cxn>
            </a:cxnLst>
            <a:rect l="l" t="t" r="r" b="b"/>
            <a:pathLst>
              <a:path w="6567" h="13072">
                <a:moveTo>
                  <a:pt x="0" y="13067"/>
                </a:moveTo>
                <a:lnTo>
                  <a:pt x="12" y="0"/>
                </a:lnTo>
                <a:lnTo>
                  <a:pt x="6567" y="13072"/>
                </a:lnTo>
                <a:lnTo>
                  <a:pt x="0" y="13067"/>
                </a:lnTo>
                <a:close/>
              </a:path>
            </a:pathLst>
          </a:custGeom>
          <a:solidFill>
            <a:schemeClr val="accent1">
              <a:lumMod val="20000"/>
              <a:lumOff val="8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汉仪君黑-45简" panose="020B0604020202020204" charset="-122"/>
              <a:cs typeface="Times New Roman" panose="02020603050405020304" pitchFamily="18" charset="0"/>
              <a:sym typeface="+mn-lt"/>
            </a:endParaRPr>
          </a:p>
        </p:txBody>
      </p:sp>
      <p:sp>
        <p:nvSpPr>
          <p:cNvPr id="35" name="文本框 24"/>
          <p:cNvSpPr txBox="1"/>
          <p:nvPr/>
        </p:nvSpPr>
        <p:spPr>
          <a:xfrm>
            <a:off x="1443631" y="541162"/>
            <a:ext cx="5353769" cy="3067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1400" dirty="0">
                <a:solidFill>
                  <a:schemeClr val="tx1">
                    <a:lumMod val="75000"/>
                    <a:lumOff val="25000"/>
                  </a:schemeClr>
                </a:solidFill>
                <a:latin typeface="Times New Roman" panose="02020603050405020304" pitchFamily="18" charset="0"/>
                <a:ea typeface="汉仪君黑-45简" panose="020B0604020202020204" charset="-122"/>
                <a:cs typeface="Times New Roman" panose="02020603050405020304" pitchFamily="18" charset="0"/>
                <a:sym typeface="+mn-lt"/>
              </a:rPr>
              <a:t>THE SYSTEM DEVELOPMENT LIFE CYCLE</a:t>
            </a:r>
            <a:endParaRPr lang="zh-CN" altLang="en-US" sz="1400" dirty="0">
              <a:solidFill>
                <a:schemeClr val="tx1">
                  <a:lumMod val="75000"/>
                  <a:lumOff val="25000"/>
                </a:schemeClr>
              </a:solidFill>
              <a:latin typeface="汉仪君黑-45简" panose="020B0604020202020204" charset="-122"/>
              <a:ea typeface="汉仪君黑-45简" panose="020B0604020202020204" charset="-122"/>
              <a:cs typeface="+mn-ea"/>
              <a:sym typeface="+mn-lt"/>
            </a:endParaRPr>
          </a:p>
        </p:txBody>
      </p:sp>
      <p:sp>
        <p:nvSpPr>
          <p:cNvPr id="5" name="文本框 4"/>
          <p:cNvSpPr txBox="1"/>
          <p:nvPr/>
        </p:nvSpPr>
        <p:spPr>
          <a:xfrm>
            <a:off x="9114790" y="424815"/>
            <a:ext cx="2037080" cy="337185"/>
          </a:xfrm>
          <a:prstGeom prst="rect">
            <a:avLst/>
          </a:prstGeom>
          <a:noFill/>
        </p:spPr>
        <p:txBody>
          <a:bodyPr wrap="square" rtlCol="0">
            <a:spAutoFit/>
          </a:bodyPr>
          <a:lstStyle/>
          <a:p>
            <a:pPr marL="342900" indent="-342900">
              <a:buFont typeface="+mj-lt"/>
              <a:buAutoNum type="arabicPeriod" startAt="2"/>
            </a:pPr>
            <a:r>
              <a:rPr lang="en-US" altLang="zh-CN" sz="1600">
                <a:latin typeface="Times New Roman" panose="02020603050405020304" pitchFamily="18" charset="0"/>
                <a:cs typeface="Times New Roman" panose="02020603050405020304" pitchFamily="18" charset="0"/>
              </a:rPr>
              <a:t>Phases of SDLC</a:t>
            </a:r>
          </a:p>
        </p:txBody>
      </p:sp>
      <p:sp>
        <p:nvSpPr>
          <p:cNvPr id="6" name="文本框 5"/>
          <p:cNvSpPr txBox="1"/>
          <p:nvPr/>
        </p:nvSpPr>
        <p:spPr>
          <a:xfrm>
            <a:off x="1443355" y="1917065"/>
            <a:ext cx="1525905" cy="337185"/>
          </a:xfrm>
          <a:prstGeom prst="rect">
            <a:avLst/>
          </a:prstGeom>
          <a:noFill/>
        </p:spPr>
        <p:txBody>
          <a:bodyPr wrap="square" rtlCol="0">
            <a:spAutoFit/>
          </a:bodyPr>
          <a:lstStyle/>
          <a:p>
            <a:pPr marL="342900" indent="-342900">
              <a:buFont typeface="+mj-lt"/>
              <a:buAutoNum type="arabicPeriod" startAt="3"/>
            </a:pPr>
            <a:r>
              <a:rPr lang="en-US" altLang="zh-CN" sz="1600">
                <a:latin typeface="Times New Roman" panose="02020603050405020304" pitchFamily="18" charset="0"/>
                <a:cs typeface="Times New Roman" panose="02020603050405020304" pitchFamily="18" charset="0"/>
              </a:rPr>
              <a:t>Impelement</a:t>
            </a:r>
          </a:p>
        </p:txBody>
      </p:sp>
      <p:sp>
        <p:nvSpPr>
          <p:cNvPr id="2" name="文本框 1"/>
          <p:cNvSpPr txBox="1"/>
          <p:nvPr/>
        </p:nvSpPr>
        <p:spPr>
          <a:xfrm>
            <a:off x="3789045" y="1691005"/>
            <a:ext cx="7162165" cy="1524000"/>
          </a:xfrm>
          <a:prstGeom prst="rect">
            <a:avLst/>
          </a:prstGeom>
          <a:noFill/>
        </p:spPr>
        <p:txBody>
          <a:bodyPr wrap="square" rtlCol="0">
            <a:noAutofit/>
          </a:bodyPr>
          <a:lstStyle/>
          <a:p>
            <a:endParaRPr lang="en-US" altLang="zh-CN" sz="1600">
              <a:latin typeface="Times New Roman" panose="02020603050405020304" pitchFamily="18" charset="0"/>
              <a:cs typeface="Times New Roman" panose="02020603050405020304" pitchFamily="18" charset="0"/>
            </a:endParaRPr>
          </a:p>
        </p:txBody>
      </p:sp>
      <p:sp>
        <p:nvSpPr>
          <p:cNvPr id="3" name="文本框 2"/>
          <p:cNvSpPr txBox="1"/>
          <p:nvPr/>
        </p:nvSpPr>
        <p:spPr>
          <a:xfrm>
            <a:off x="3602355" y="1917065"/>
            <a:ext cx="7077075" cy="1076325"/>
          </a:xfrm>
          <a:prstGeom prst="rect">
            <a:avLst/>
          </a:prstGeom>
          <a:noFill/>
        </p:spPr>
        <p:txBody>
          <a:bodyPr wrap="square" rtlCol="0">
            <a:spAutoFit/>
          </a:bodyPr>
          <a:lstStyle/>
          <a:p>
            <a:r>
              <a:rPr lang="en-US" altLang="zh-CN" sz="1600">
                <a:latin typeface="Times New Roman" panose="02020603050405020304" pitchFamily="18" charset="0"/>
                <a:cs typeface="Times New Roman" panose="02020603050405020304" pitchFamily="18" charset="0"/>
              </a:rPr>
              <a:t>The implementation phase, also known as the development phase, is the phase where the project is broken down into software modules. The development team translates the software requirements into a functional product build, ensuring everything meets the requirements.</a:t>
            </a:r>
          </a:p>
        </p:txBody>
      </p:sp>
      <p:sp>
        <p:nvSpPr>
          <p:cNvPr id="7" name="文本框 6"/>
          <p:cNvSpPr txBox="1"/>
          <p:nvPr/>
        </p:nvSpPr>
        <p:spPr>
          <a:xfrm>
            <a:off x="1514475" y="4058285"/>
            <a:ext cx="1454785" cy="337185"/>
          </a:xfrm>
          <a:prstGeom prst="rect">
            <a:avLst/>
          </a:prstGeom>
          <a:noFill/>
        </p:spPr>
        <p:txBody>
          <a:bodyPr wrap="square" rtlCol="0">
            <a:spAutoFit/>
          </a:bodyPr>
          <a:lstStyle/>
          <a:p>
            <a:pPr marL="342900" indent="-342900">
              <a:buFont typeface="+mj-lt"/>
              <a:buAutoNum type="arabicPeriod" startAt="4"/>
            </a:pPr>
            <a:r>
              <a:rPr lang="en-US" altLang="zh-CN" sz="1600">
                <a:latin typeface="Times New Roman" panose="02020603050405020304" pitchFamily="18" charset="0"/>
                <a:cs typeface="Times New Roman" panose="02020603050405020304" pitchFamily="18" charset="0"/>
              </a:rPr>
              <a:t>Testing</a:t>
            </a:r>
          </a:p>
        </p:txBody>
      </p:sp>
      <p:sp>
        <p:nvSpPr>
          <p:cNvPr id="10" name="文本框 9"/>
          <p:cNvSpPr txBox="1"/>
          <p:nvPr/>
        </p:nvSpPr>
        <p:spPr>
          <a:xfrm>
            <a:off x="3601720" y="3721100"/>
            <a:ext cx="7550150" cy="2637155"/>
          </a:xfrm>
          <a:prstGeom prst="rect">
            <a:avLst/>
          </a:prstGeom>
          <a:noFill/>
        </p:spPr>
        <p:txBody>
          <a:bodyPr wrap="square" rtlCol="0">
            <a:noAutofit/>
          </a:bodyPr>
          <a:lstStyle/>
          <a:p>
            <a:r>
              <a:rPr lang="en-US" altLang="zh-CN" sz="1600">
                <a:latin typeface="Times New Roman" panose="02020603050405020304" pitchFamily="18" charset="0"/>
                <a:cs typeface="Times New Roman" panose="02020603050405020304" pitchFamily="18" charset="0"/>
              </a:rPr>
              <a:t>Before deploying software to production, the quality assurance team must conduct validation testing to ensure that the product functions properly and meets its intended purpose. Testing is divided into two categories:</a:t>
            </a:r>
          </a:p>
          <a:p>
            <a:r>
              <a:rPr lang="en-US" altLang="zh-CN" sz="1600">
                <a:latin typeface="Times New Roman" panose="02020603050405020304" pitchFamily="18" charset="0"/>
                <a:cs typeface="Times New Roman" panose="02020603050405020304" pitchFamily="18" charset="0"/>
              </a:rPr>
              <a:t>Manual testing: involves human testers executing test cases without the use of automation tools. This approach is essential for evaluating user experience and identifying issues that automated testing may overlook.</a:t>
            </a:r>
          </a:p>
          <a:p>
            <a:r>
              <a:rPr lang="en-US" altLang="zh-CN" sz="1600">
                <a:latin typeface="Times New Roman" panose="02020603050405020304" pitchFamily="18" charset="0"/>
                <a:cs typeface="Times New Roman" panose="02020603050405020304" pitchFamily="18" charset="0"/>
              </a:rPr>
              <a:t>Automated testing: utilizes specialized software tools to automatically execute pre-written tests on an application. Automated testing is very effective for repetitive tasks, regression testing, and performance evaluation, providing fast feedback and consistency.</a:t>
            </a:r>
          </a:p>
        </p:txBody>
      </p:sp>
      <p:pic>
        <p:nvPicPr>
          <p:cNvPr id="8" name="图片 7"/>
          <p:cNvPicPr>
            <a:picLocks noChangeAspect="1"/>
          </p:cNvPicPr>
          <p:nvPr/>
        </p:nvPicPr>
        <p:blipFill>
          <a:blip r:embed="rId2"/>
          <a:stretch>
            <a:fillRect/>
          </a:stretch>
        </p:blipFill>
        <p:spPr>
          <a:xfrm>
            <a:off x="412750" y="4721225"/>
            <a:ext cx="2786380" cy="15424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形状 19"/>
          <p:cNvSpPr/>
          <p:nvPr/>
        </p:nvSpPr>
        <p:spPr>
          <a:xfrm rot="10800000">
            <a:off x="7966710" y="-3175"/>
            <a:ext cx="4225290" cy="4272280"/>
          </a:xfrm>
          <a:custGeom>
            <a:avLst/>
            <a:gdLst>
              <a:gd name="connsiteX0" fmla="*/ 0 w 6654"/>
              <a:gd name="connsiteY0" fmla="*/ 6723 h 6728"/>
              <a:gd name="connsiteX1" fmla="*/ 1 w 6654"/>
              <a:gd name="connsiteY1" fmla="*/ 0 h 6728"/>
              <a:gd name="connsiteX2" fmla="*/ 6654 w 6654"/>
              <a:gd name="connsiteY2" fmla="*/ 6728 h 6728"/>
              <a:gd name="connsiteX3" fmla="*/ 0 w 6654"/>
              <a:gd name="connsiteY3" fmla="*/ 6723 h 6728"/>
            </a:gdLst>
            <a:ahLst/>
            <a:cxnLst>
              <a:cxn ang="0">
                <a:pos x="connsiteX0" y="connsiteY0"/>
              </a:cxn>
              <a:cxn ang="0">
                <a:pos x="connsiteX1" y="connsiteY1"/>
              </a:cxn>
              <a:cxn ang="0">
                <a:pos x="connsiteX2" y="connsiteY2"/>
              </a:cxn>
              <a:cxn ang="0">
                <a:pos x="connsiteX3" y="connsiteY3"/>
              </a:cxn>
            </a:cxnLst>
            <a:rect l="l" t="t" r="r" b="b"/>
            <a:pathLst>
              <a:path w="6654" h="6728">
                <a:moveTo>
                  <a:pt x="0" y="6723"/>
                </a:moveTo>
                <a:lnTo>
                  <a:pt x="1" y="0"/>
                </a:lnTo>
                <a:lnTo>
                  <a:pt x="6654" y="6728"/>
                </a:lnTo>
                <a:lnTo>
                  <a:pt x="0" y="6723"/>
                </a:lnTo>
                <a:close/>
              </a:path>
            </a:pathLst>
          </a:custGeom>
          <a:solidFill>
            <a:schemeClr val="accent1">
              <a:lumMod val="20000"/>
              <a:lumOff val="80000"/>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pitchFamily="18" charset="0"/>
              <a:ea typeface="汉仪君黑-45简" panose="020B0604020202020204" charset="-122"/>
              <a:cs typeface="Times New Roman" panose="02020603050405020304" pitchFamily="18" charset="0"/>
              <a:sym typeface="+mn-lt"/>
            </a:endParaRPr>
          </a:p>
        </p:txBody>
      </p:sp>
      <p:sp>
        <p:nvSpPr>
          <p:cNvPr id="35" name="文本框 24"/>
          <p:cNvSpPr txBox="1"/>
          <p:nvPr/>
        </p:nvSpPr>
        <p:spPr>
          <a:xfrm>
            <a:off x="1443631" y="541162"/>
            <a:ext cx="5353769" cy="3067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1400" dirty="0">
                <a:solidFill>
                  <a:schemeClr val="tx1">
                    <a:lumMod val="75000"/>
                    <a:lumOff val="25000"/>
                  </a:schemeClr>
                </a:solidFill>
                <a:latin typeface="Times New Roman" panose="02020603050405020304" pitchFamily="18" charset="0"/>
                <a:ea typeface="汉仪君黑-45简" panose="020B0604020202020204" charset="-122"/>
                <a:cs typeface="Times New Roman" panose="02020603050405020304" pitchFamily="18" charset="0"/>
                <a:sym typeface="+mn-lt"/>
              </a:rPr>
              <a:t>THE SYSTEM DEVELOPMENT LIFE CYCLE</a:t>
            </a:r>
            <a:endParaRPr lang="zh-CN" altLang="en-US" sz="1400" dirty="0">
              <a:solidFill>
                <a:schemeClr val="tx1">
                  <a:lumMod val="75000"/>
                  <a:lumOff val="25000"/>
                </a:schemeClr>
              </a:solidFill>
              <a:latin typeface="汉仪君黑-45简" panose="020B0604020202020204" charset="-122"/>
              <a:ea typeface="汉仪君黑-45简" panose="020B0604020202020204" charset="-122"/>
              <a:cs typeface="+mn-ea"/>
              <a:sym typeface="+mn-lt"/>
            </a:endParaRPr>
          </a:p>
        </p:txBody>
      </p:sp>
      <p:sp>
        <p:nvSpPr>
          <p:cNvPr id="5" name="文本框 4"/>
          <p:cNvSpPr txBox="1"/>
          <p:nvPr/>
        </p:nvSpPr>
        <p:spPr>
          <a:xfrm>
            <a:off x="9114790" y="424815"/>
            <a:ext cx="2037080" cy="337185"/>
          </a:xfrm>
          <a:prstGeom prst="rect">
            <a:avLst/>
          </a:prstGeom>
          <a:noFill/>
        </p:spPr>
        <p:txBody>
          <a:bodyPr wrap="square" rtlCol="0">
            <a:spAutoFit/>
          </a:bodyPr>
          <a:lstStyle/>
          <a:p>
            <a:pPr marL="342900" indent="-342900">
              <a:buFont typeface="+mj-lt"/>
              <a:buAutoNum type="arabicPeriod" startAt="2"/>
            </a:pPr>
            <a:r>
              <a:rPr lang="en-US" altLang="zh-CN" sz="1600">
                <a:latin typeface="Times New Roman" panose="02020603050405020304" pitchFamily="18" charset="0"/>
                <a:cs typeface="Times New Roman" panose="02020603050405020304" pitchFamily="18" charset="0"/>
              </a:rPr>
              <a:t>Phases of SDLC</a:t>
            </a:r>
          </a:p>
        </p:txBody>
      </p:sp>
      <p:sp>
        <p:nvSpPr>
          <p:cNvPr id="6" name="文本框 5"/>
          <p:cNvSpPr txBox="1"/>
          <p:nvPr/>
        </p:nvSpPr>
        <p:spPr>
          <a:xfrm>
            <a:off x="1397000" y="1691005"/>
            <a:ext cx="1758315" cy="337185"/>
          </a:xfrm>
          <a:prstGeom prst="rect">
            <a:avLst/>
          </a:prstGeom>
          <a:noFill/>
        </p:spPr>
        <p:txBody>
          <a:bodyPr wrap="square" rtlCol="0">
            <a:spAutoFit/>
          </a:bodyPr>
          <a:lstStyle/>
          <a:p>
            <a:pPr marL="342900" indent="-342900">
              <a:buFont typeface="+mj-lt"/>
              <a:buAutoNum type="arabicPeriod" startAt="5"/>
            </a:pPr>
            <a:r>
              <a:rPr lang="en-US" altLang="zh-CN" sz="1600">
                <a:latin typeface="Times New Roman" panose="02020603050405020304" pitchFamily="18" charset="0"/>
                <a:cs typeface="Times New Roman" panose="02020603050405020304" pitchFamily="18" charset="0"/>
              </a:rPr>
              <a:t>Deployment</a:t>
            </a:r>
          </a:p>
        </p:txBody>
      </p:sp>
      <p:sp>
        <p:nvSpPr>
          <p:cNvPr id="3" name="文本框 2"/>
          <p:cNvSpPr txBox="1"/>
          <p:nvPr/>
        </p:nvSpPr>
        <p:spPr>
          <a:xfrm>
            <a:off x="3695700" y="1691005"/>
            <a:ext cx="6447790" cy="2018030"/>
          </a:xfrm>
          <a:prstGeom prst="rect">
            <a:avLst/>
          </a:prstGeom>
          <a:noFill/>
        </p:spPr>
        <p:txBody>
          <a:bodyPr wrap="square" rtlCol="0">
            <a:noAutofit/>
          </a:bodyPr>
          <a:lstStyle/>
          <a:p>
            <a:r>
              <a:rPr lang="en-US" altLang="zh-CN" sz="1600">
                <a:latin typeface="Times New Roman" panose="02020603050405020304" pitchFamily="18" charset="0"/>
                <a:cs typeface="Times New Roman" panose="02020603050405020304" pitchFamily="18" charset="0"/>
              </a:rPr>
              <a:t>In the deployment phase, the final product is delivered to the target users. The deployment phase focuses on delivering the final product to the production environment. This includes continuous integration and continuous delivery/deployment (CICD).</a:t>
            </a:r>
          </a:p>
          <a:p>
            <a:r>
              <a:rPr lang="en-US" altLang="zh-CN" sz="1600">
                <a:latin typeface="Times New Roman" panose="02020603050405020304" pitchFamily="18" charset="0"/>
                <a:cs typeface="Times New Roman" panose="02020603050405020304" pitchFamily="18" charset="0"/>
              </a:rPr>
              <a:t>Continuous integration: Code changes are regularly merged to a shared repository and automatically tested to ensure stability.</a:t>
            </a:r>
          </a:p>
          <a:p>
            <a:r>
              <a:rPr lang="en-US" altLang="zh-CN" sz="1600">
                <a:latin typeface="Times New Roman" panose="02020603050405020304" pitchFamily="18" charset="0"/>
                <a:cs typeface="Times New Roman" panose="02020603050405020304" pitchFamily="18" charset="0"/>
              </a:rPr>
              <a:t>Continuous deployment: Code changes are automatically released to production with minimal human intervention.</a:t>
            </a:r>
          </a:p>
        </p:txBody>
      </p:sp>
      <p:sp>
        <p:nvSpPr>
          <p:cNvPr id="7" name="文本框 6"/>
          <p:cNvSpPr txBox="1"/>
          <p:nvPr/>
        </p:nvSpPr>
        <p:spPr>
          <a:xfrm>
            <a:off x="1397000" y="4269105"/>
            <a:ext cx="1711960" cy="337185"/>
          </a:xfrm>
          <a:prstGeom prst="rect">
            <a:avLst/>
          </a:prstGeom>
          <a:noFill/>
        </p:spPr>
        <p:txBody>
          <a:bodyPr wrap="square" rtlCol="0">
            <a:spAutoFit/>
          </a:bodyPr>
          <a:lstStyle/>
          <a:p>
            <a:pPr marL="342900" indent="-342900">
              <a:buFont typeface="+mj-lt"/>
              <a:buAutoNum type="arabicPeriod" startAt="6"/>
            </a:pPr>
            <a:r>
              <a:rPr lang="en-US" altLang="zh-CN" sz="1600">
                <a:latin typeface="Times New Roman" panose="02020603050405020304" pitchFamily="18" charset="0"/>
                <a:cs typeface="Times New Roman" panose="02020603050405020304" pitchFamily="18" charset="0"/>
              </a:rPr>
              <a:t>Maintaenance</a:t>
            </a:r>
          </a:p>
        </p:txBody>
      </p:sp>
      <p:sp>
        <p:nvSpPr>
          <p:cNvPr id="10" name="文本框 9"/>
          <p:cNvSpPr txBox="1"/>
          <p:nvPr/>
        </p:nvSpPr>
        <p:spPr>
          <a:xfrm>
            <a:off x="3695700" y="4199255"/>
            <a:ext cx="6292215" cy="2306955"/>
          </a:xfrm>
          <a:prstGeom prst="rect">
            <a:avLst/>
          </a:prstGeom>
          <a:noFill/>
        </p:spPr>
        <p:txBody>
          <a:bodyPr wrap="square" rtlCol="0">
            <a:spAutoFit/>
          </a:bodyPr>
          <a:lstStyle/>
          <a:p>
            <a:r>
              <a:rPr lang="en-US" altLang="zh-CN" sz="1600">
                <a:latin typeface="Times New Roman" panose="02020603050405020304" pitchFamily="18" charset="0"/>
                <a:cs typeface="Times New Roman" panose="02020603050405020304" pitchFamily="18" charset="0"/>
              </a:rPr>
              <a:t>During the maintenance phase, the focus is on protecting and maintaining quality to ensure the long-term success of the software. The main ones are as follows:</a:t>
            </a:r>
          </a:p>
          <a:p>
            <a:r>
              <a:rPr lang="en-US" altLang="zh-CN" sz="1600">
                <a:latin typeface="Times New Roman" panose="02020603050405020304" pitchFamily="18" charset="0"/>
                <a:cs typeface="Times New Roman" panose="02020603050405020304" pitchFamily="18" charset="0"/>
              </a:rPr>
              <a:t>Protect: Resolve bugs and glitches found by users after use, and ensure that the software starts cleanly and reliably. This will enable the software to immediately fix any weak links to prevent potential dangers.</a:t>
            </a:r>
          </a:p>
          <a:p>
            <a:r>
              <a:rPr lang="en-US" altLang="zh-CN" sz="1600">
                <a:latin typeface="Times New Roman" panose="02020603050405020304" pitchFamily="18" charset="0"/>
                <a:cs typeface="Times New Roman" panose="02020603050405020304" pitchFamily="18" charset="0"/>
              </a:rPr>
              <a:t>Maintain quality: Continuously monitor performance and implement updates to improve the user experience. Enhancements include adding new features or improving existing features to meet changing user needs.</a:t>
            </a:r>
          </a:p>
        </p:txBody>
      </p:sp>
      <p:pic>
        <p:nvPicPr>
          <p:cNvPr id="4" name="图片 3"/>
          <p:cNvPicPr>
            <a:picLocks noChangeAspect="1"/>
          </p:cNvPicPr>
          <p:nvPr/>
        </p:nvPicPr>
        <p:blipFill>
          <a:blip r:embed="rId2"/>
          <a:stretch>
            <a:fillRect/>
          </a:stretch>
        </p:blipFill>
        <p:spPr>
          <a:xfrm>
            <a:off x="405765" y="4883150"/>
            <a:ext cx="2749550" cy="15220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rot="10800000" flipH="1">
            <a:off x="-6985" y="0"/>
            <a:ext cx="7761605" cy="6884035"/>
          </a:xfrm>
          <a:custGeom>
            <a:avLst/>
            <a:gdLst>
              <a:gd name="connsiteX0" fmla="*/ 12 w 12223"/>
              <a:gd name="connsiteY0" fmla="*/ 10841 h 10841"/>
              <a:gd name="connsiteX1" fmla="*/ 0 w 12223"/>
              <a:gd name="connsiteY1" fmla="*/ 0 h 10841"/>
              <a:gd name="connsiteX2" fmla="*/ 12223 w 12223"/>
              <a:gd name="connsiteY2" fmla="*/ 10824 h 10841"/>
              <a:gd name="connsiteX3" fmla="*/ 12 w 12223"/>
              <a:gd name="connsiteY3" fmla="*/ 10841 h 10841"/>
            </a:gdLst>
            <a:ahLst/>
            <a:cxnLst>
              <a:cxn ang="0">
                <a:pos x="connsiteX0" y="connsiteY0"/>
              </a:cxn>
              <a:cxn ang="0">
                <a:pos x="connsiteX1" y="connsiteY1"/>
              </a:cxn>
              <a:cxn ang="0">
                <a:pos x="connsiteX2" y="connsiteY2"/>
              </a:cxn>
              <a:cxn ang="0">
                <a:pos x="connsiteX3" y="connsiteY3"/>
              </a:cxn>
            </a:cxnLst>
            <a:rect l="l" t="t" r="r" b="b"/>
            <a:pathLst>
              <a:path w="12223" h="10841">
                <a:moveTo>
                  <a:pt x="12" y="10841"/>
                </a:moveTo>
                <a:lnTo>
                  <a:pt x="0" y="0"/>
                </a:lnTo>
                <a:cubicBezTo>
                  <a:pt x="13904" y="50"/>
                  <a:pt x="8149" y="7216"/>
                  <a:pt x="12223" y="10824"/>
                </a:cubicBezTo>
                <a:lnTo>
                  <a:pt x="12" y="10841"/>
                </a:lnTo>
                <a:close/>
              </a:path>
            </a:pathLst>
          </a:custGeom>
          <a:solidFill>
            <a:schemeClr val="accent1">
              <a:lumMod val="40000"/>
              <a:lumOff val="6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汉仪君黑-45简" panose="020B0604020202020204" charset="-122"/>
              <a:ea typeface="汉仪君黑-45简" panose="020B0604020202020204" charset="-122"/>
              <a:cs typeface="+mn-ea"/>
              <a:sym typeface="+mn-lt"/>
            </a:endParaRPr>
          </a:p>
        </p:txBody>
      </p:sp>
      <p:sp>
        <p:nvSpPr>
          <p:cNvPr id="3" name="文本框 2"/>
          <p:cNvSpPr txBox="1"/>
          <p:nvPr/>
        </p:nvSpPr>
        <p:spPr>
          <a:xfrm>
            <a:off x="5179060" y="2773045"/>
            <a:ext cx="1833880" cy="368300"/>
          </a:xfrm>
          <a:prstGeom prst="rect">
            <a:avLst/>
          </a:prstGeom>
          <a:noFill/>
        </p:spPr>
        <p:txBody>
          <a:bodyPr wrap="square" rtlCol="0">
            <a:spAutoFit/>
          </a:bodyPr>
          <a:lstStyle/>
          <a:p>
            <a:r>
              <a:rPr lang="en-US" altLang="zh-CN">
                <a:latin typeface="Times New Roman" panose="02020603050405020304" pitchFamily="18" charset="0"/>
                <a:cs typeface="Times New Roman" panose="02020603050405020304" pitchFamily="18" charset="0"/>
                <a:sym typeface="+mn-ea"/>
              </a:rPr>
              <a:t>3. </a:t>
            </a:r>
            <a:r>
              <a:rPr lang="en-US" altLang="zh-CN" sz="1600">
                <a:latin typeface="Times New Roman" panose="02020603050405020304" pitchFamily="18" charset="0"/>
                <a:cs typeface="Times New Roman" panose="02020603050405020304" pitchFamily="18" charset="0"/>
                <a:sym typeface="+mn-ea"/>
              </a:rPr>
              <a:t>Summary</a:t>
            </a:r>
            <a:endParaRPr lang="zh-CN" altLang="en-US" sz="1600"/>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681</Words>
  <Application>Microsoft Office PowerPoint</Application>
  <PresentationFormat>宽屏</PresentationFormat>
  <Paragraphs>56</Paragraphs>
  <Slides>14</Slides>
  <Notes>0</Notes>
  <HiddenSlides>0</HiddenSlides>
  <MMClips>1</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等线 Light</vt:lpstr>
      <vt:lpstr>汉仪君黑-45简</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姚 慧娟</dc:creator>
  <cp:lastModifiedBy>先生 庄</cp:lastModifiedBy>
  <cp:revision>16</cp:revision>
  <dcterms:created xsi:type="dcterms:W3CDTF">2021-08-16T02:03:00Z</dcterms:created>
  <dcterms:modified xsi:type="dcterms:W3CDTF">2025-01-23T04:43:56Z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2052-12.1.0.19770</vt:lpwstr>
  </property>
  <property fmtid="{D5CDD505-2E9C-101B-9397-08002B2CF9AE}" pid="3" name="KSOTemplateUUID">
    <vt:lpwstr>v1.0_mb_E9thbLXbMlClWOb6J0DOKw==</vt:lpwstr>
  </property>
  <property fmtid="{D5CDD505-2E9C-101B-9397-08002B2CF9AE}" pid="4" name="ICV">
    <vt:lpwstr>A7B369F5790C4DBEA0C47DAAEB48F7C2_11</vt:lpwstr>
  </property>
</Properties>
</file>