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84" r:id="rId3"/>
    <p:sldId id="262" r:id="rId5"/>
    <p:sldId id="282" r:id="rId6"/>
    <p:sldId id="257" r:id="rId7"/>
    <p:sldId id="256" r:id="rId8"/>
    <p:sldId id="293" r:id="rId9"/>
    <p:sldId id="287" r:id="rId10"/>
    <p:sldId id="324" r:id="rId11"/>
    <p:sldId id="264" r:id="rId12"/>
    <p:sldId id="296" r:id="rId13"/>
    <p:sldId id="275" r:id="rId14"/>
    <p:sldId id="258" r:id="rId15"/>
    <p:sldId id="265" r:id="rId16"/>
    <p:sldId id="261" r:id="rId17"/>
    <p:sldId id="300" r:id="rId18"/>
    <p:sldId id="297" r:id="rId19"/>
    <p:sldId id="294" r:id="rId20"/>
    <p:sldId id="268" r:id="rId21"/>
    <p:sldId id="325" r:id="rId22"/>
    <p:sldId id="280" r:id="rId23"/>
    <p:sldId id="274" r:id="rId24"/>
    <p:sldId id="277" r:id="rId25"/>
    <p:sldId id="326" r:id="rId26"/>
    <p:sldId id="298" r:id="rId27"/>
    <p:sldId id="285" r:id="rId28"/>
    <p:sldId id="301" r:id="rId2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8BBBDF"/>
    <a:srgbClr val="74ACDC"/>
    <a:srgbClr val="CADFF1"/>
    <a:srgbClr val="E3EEF8"/>
    <a:srgbClr val="B2D1EA"/>
    <a:srgbClr val="C4DBEF"/>
    <a:srgbClr val="202020"/>
    <a:srgbClr val="323232"/>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r>
              <a:rPr lang="zh-CN" altLang="en-US"/>
              <a:t>功能模块层次设计</a:t>
            </a:r>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r>
              <a:rPr lang="zh-CN" altLang="en-US"/>
              <a:t>功能模块层次设计</a:t>
            </a:r>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5" name="页眉占位符 4"/>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功能模块层次设计</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E99B5DBF-9D49-426E-B96F-FFF325CDEFC7}"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A0778177-8363-47C3-AE97-29C3E851680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9C70D-B7C8-466D-B87C-22D855EF72C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045BA-9AC9-4435-A9A0-D822685BA7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2.xml"/><Relationship Id="rId6" Type="http://schemas.openxmlformats.org/officeDocument/2006/relationships/tags" Target="../tags/tag16.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image" Target="../media/image11.png"/><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2" Type="http://schemas.openxmlformats.org/officeDocument/2006/relationships/notesSlide" Target="../notesSlides/notesSlide15.xml"/><Relationship Id="rId11" Type="http://schemas.openxmlformats.org/officeDocument/2006/relationships/slideLayout" Target="../slideLayouts/slideLayout12.xml"/><Relationship Id="rId10" Type="http://schemas.openxmlformats.org/officeDocument/2006/relationships/tags" Target="../tags/tag29.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tags" Target="../tags/tag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svg"/><Relationship Id="rId3" Type="http://schemas.openxmlformats.org/officeDocument/2006/relationships/image" Target="../media/image18.png"/><Relationship Id="rId2" Type="http://schemas.openxmlformats.org/officeDocument/2006/relationships/image" Target="../media/image1.sv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1.png"/><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10041255" y="4674870"/>
            <a:ext cx="1524000" cy="1527175"/>
          </a:xfrm>
          <a:prstGeom prst="rect">
            <a:avLst/>
          </a:prstGeom>
          <a:solidFill>
            <a:srgbClr val="CADFF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600710" y="2835910"/>
            <a:ext cx="6434455" cy="3365500"/>
          </a:xfrm>
          <a:prstGeom prst="rect">
            <a:avLst/>
          </a:prstGeom>
          <a:solidFill>
            <a:srgbClr val="CADFF1"/>
          </a:solidFill>
          <a:ln>
            <a:noFill/>
          </a:ln>
          <a:effectLst>
            <a:outerShdw blurRad="1905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940685" y="423545"/>
            <a:ext cx="8625205" cy="3365500"/>
          </a:xfrm>
          <a:prstGeom prst="rect">
            <a:avLst/>
          </a:prstGeom>
          <a:solidFill>
            <a:srgbClr val="8BBBDF"/>
          </a:solidFill>
          <a:ln>
            <a:noFill/>
          </a:ln>
          <a:effectLst>
            <a:outerShdw blurRad="3683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967740" y="968375"/>
            <a:ext cx="10255885" cy="4836160"/>
          </a:xfrm>
          <a:prstGeom prst="rect">
            <a:avLst/>
          </a:prstGeom>
          <a:solidFill>
            <a:schemeClr val="bg1"/>
          </a:solidFill>
          <a:ln>
            <a:noFill/>
          </a:ln>
          <a:effectLst>
            <a:outerShdw blurRad="241300" dist="38100" dir="15360000" sx="102000" sy="102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9" name="组合 18"/>
          <p:cNvGrpSpPr/>
          <p:nvPr/>
        </p:nvGrpSpPr>
        <p:grpSpPr>
          <a:xfrm>
            <a:off x="1917700" y="1505585"/>
            <a:ext cx="2792730" cy="3435985"/>
            <a:chOff x="2141" y="1803"/>
            <a:chExt cx="4398" cy="3768"/>
          </a:xfrm>
        </p:grpSpPr>
        <p:sp>
          <p:nvSpPr>
            <p:cNvPr id="20" name="矩形 19"/>
            <p:cNvSpPr/>
            <p:nvPr/>
          </p:nvSpPr>
          <p:spPr>
            <a:xfrm>
              <a:off x="2141" y="1803"/>
              <a:ext cx="4303" cy="3768"/>
            </a:xfrm>
            <a:prstGeom prst="rect">
              <a:avLst/>
            </a:prstGeom>
            <a:noFill/>
            <a:ln w="19050">
              <a:solidFill>
                <a:srgbClr val="5B9BD5"/>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6329" y="2645"/>
              <a:ext cx="210" cy="2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124" name="文本框 6"/>
          <p:cNvSpPr txBox="1"/>
          <p:nvPr/>
        </p:nvSpPr>
        <p:spPr>
          <a:xfrm>
            <a:off x="1954213" y="2272983"/>
            <a:ext cx="8329612" cy="1198880"/>
          </a:xfrm>
          <a:prstGeom prst="rect">
            <a:avLst/>
          </a:prstGeom>
          <a:noFill/>
          <a:ln w="9525">
            <a:noFill/>
          </a:ln>
        </p:spPr>
        <p:txBody>
          <a:bodyPr wrap="square" anchor="t">
            <a:spAutoFit/>
          </a:bodyPr>
          <a:p>
            <a:pPr algn="ctr"/>
            <a:r>
              <a:rPr lang="zh-CN" altLang="en-US" sz="7200">
                <a:solidFill>
                  <a:srgbClr val="5B9BD5"/>
                </a:solidFill>
                <a:latin typeface="黑体" panose="02010609060101010101" charset="-122"/>
                <a:ea typeface="黑体" panose="02010609060101010101" charset="-122"/>
                <a:cs typeface="黑体" panose="02010609060101010101" charset="-122"/>
              </a:rPr>
              <a:t>打卡</a:t>
            </a:r>
            <a:r>
              <a:rPr lang="zh-CN" altLang="en-US" sz="7200">
                <a:solidFill>
                  <a:srgbClr val="5B9BD5"/>
                </a:solidFill>
                <a:latin typeface="黑体" panose="02010609060101010101" charset="-122"/>
                <a:ea typeface="黑体" panose="02010609060101010101" charset="-122"/>
                <a:cs typeface="黑体" panose="02010609060101010101" charset="-122"/>
              </a:rPr>
              <a:t>自习小程序</a:t>
            </a:r>
            <a:endParaRPr lang="zh-CN" altLang="en-US" sz="7200">
              <a:solidFill>
                <a:srgbClr val="5B9BD5"/>
              </a:solidFill>
              <a:latin typeface="黑体" panose="02010609060101010101" charset="-122"/>
              <a:ea typeface="黑体" panose="02010609060101010101" charset="-122"/>
              <a:cs typeface="黑体" panose="02010609060101010101" charset="-122"/>
            </a:endParaRPr>
          </a:p>
        </p:txBody>
      </p:sp>
      <p:sp>
        <p:nvSpPr>
          <p:cNvPr id="24" name="文本框 23"/>
          <p:cNvSpPr txBox="1"/>
          <p:nvPr/>
        </p:nvSpPr>
        <p:spPr>
          <a:xfrm>
            <a:off x="3830320" y="3588385"/>
            <a:ext cx="4928870" cy="424815"/>
          </a:xfrm>
          <a:prstGeom prst="rect">
            <a:avLst/>
          </a:prstGeom>
          <a:noFill/>
        </p:spPr>
        <p:txBody>
          <a:bodyPr wrap="square" rtlCol="0">
            <a:spAutoFit/>
          </a:bodyPr>
          <a:p>
            <a:pPr algn="l">
              <a:lnSpc>
                <a:spcPts val="2600"/>
              </a:lnSpc>
              <a:spcBef>
                <a:spcPts val="0"/>
              </a:spcBef>
              <a:spcAft>
                <a:spcPts val="0"/>
              </a:spcAft>
            </a:pPr>
            <a:r>
              <a:rPr lang="zh-CN" altLang="en-US" sz="2800" b="1">
                <a:solidFill>
                  <a:schemeClr val="accent1"/>
                </a:solidFill>
                <a:latin typeface="宋体" panose="02010600030101010101" pitchFamily="2" charset="-122"/>
                <a:ea typeface="宋体" panose="02010600030101010101" pitchFamily="2" charset="-122"/>
              </a:rPr>
              <a:t>项目系统设计和数据库设计</a:t>
            </a:r>
            <a:endParaRPr lang="zh-CN" altLang="en-US" sz="2800" b="1">
              <a:solidFill>
                <a:schemeClr val="accent1"/>
              </a:solidFill>
              <a:latin typeface="宋体" panose="02010600030101010101" pitchFamily="2" charset="-122"/>
              <a:ea typeface="宋体" panose="02010600030101010101" pitchFamily="2" charset="-122"/>
            </a:endParaRPr>
          </a:p>
        </p:txBody>
      </p:sp>
      <p:sp>
        <p:nvSpPr>
          <p:cNvPr id="25" name="矩形 24"/>
          <p:cNvSpPr/>
          <p:nvPr/>
        </p:nvSpPr>
        <p:spPr>
          <a:xfrm>
            <a:off x="2176780" y="3789680"/>
            <a:ext cx="937260" cy="1027430"/>
          </a:xfrm>
          <a:prstGeom prst="rect">
            <a:avLst/>
          </a:prstGeom>
          <a:solidFill>
            <a:schemeClr val="accent5">
              <a:lumMod val="40000"/>
              <a:lumOff val="60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1585595" y="2835910"/>
            <a:ext cx="1081405" cy="1154430"/>
          </a:xfrm>
          <a:prstGeom prst="rect">
            <a:avLst/>
          </a:prstGeom>
          <a:solidFill>
            <a:schemeClr val="accent1">
              <a:lumMod val="40000"/>
              <a:lumOff val="60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2867025" y="3588385"/>
            <a:ext cx="763270" cy="826135"/>
          </a:xfrm>
          <a:prstGeom prst="rect">
            <a:avLst/>
          </a:prstGeom>
          <a:solidFill>
            <a:schemeClr val="accent1">
              <a:lumMod val="60000"/>
              <a:lumOff val="40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1" nodeType="after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p:tgtEl>
                                          <p:spTgt spid="5124"/>
                                        </p:tgtEl>
                                        <p:attrNameLst>
                                          <p:attrName>ppt_y</p:attrName>
                                        </p:attrNameLst>
                                      </p:cBhvr>
                                      <p:tavLst>
                                        <p:tav tm="0">
                                          <p:val>
                                            <p:strVal val="#ppt_y+#ppt_h*1.125000"/>
                                          </p:val>
                                        </p:tav>
                                        <p:tav tm="100000">
                                          <p:val>
                                            <p:strVal val="#ppt_y"/>
                                          </p:val>
                                        </p:tav>
                                      </p:tavLst>
                                    </p:anim>
                                    <p:animEffect transition="in" filter="wipe(up)">
                                      <p:cBhvr>
                                        <p:cTn id="8" dur="500"/>
                                        <p:tgtEl>
                                          <p:spTgt spid="5124"/>
                                        </p:tgtEl>
                                      </p:cBhvr>
                                    </p:animEffect>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checkerboard(across)">
                                      <p:cBhvr>
                                        <p:cTn id="12" dur="500"/>
                                        <p:tgtEl>
                                          <p:spTgt spid="24"/>
                                        </p:tgtEl>
                                      </p:cBhvr>
                                    </p:animEffect>
                                  </p:childTnLst>
                                </p:cTn>
                              </p:par>
                              <p:par>
                                <p:cTn id="13" presetID="21"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heel(2)">
                                      <p:cBhvr>
                                        <p:cTn id="15" dur="2000"/>
                                        <p:tgtEl>
                                          <p:spTgt spid="19"/>
                                        </p:tgtEl>
                                      </p:cBhvr>
                                    </p:animEffect>
                                  </p:childTnLst>
                                </p:cTn>
                              </p:par>
                            </p:childTnLst>
                          </p:cTn>
                        </p:par>
                        <p:par>
                          <p:cTn id="16" fill="hold">
                            <p:stCondLst>
                              <p:cond delay="1000"/>
                            </p:stCondLst>
                            <p:childTnLst>
                              <p:par>
                                <p:cTn id="17" presetID="3"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par>
                          <p:cTn id="23" fill="hold">
                            <p:stCondLst>
                              <p:cond delay="1500"/>
                            </p:stCondLst>
                            <p:childTnLst>
                              <p:par>
                                <p:cTn id="24" presetID="3" presetClass="entr" presetSubtype="5"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vertical)">
                                      <p:cBhvr>
                                        <p:cTn id="26" dur="500"/>
                                        <p:tgtEl>
                                          <p:spTgt spid="26"/>
                                        </p:tgtEl>
                                      </p:cBhvr>
                                    </p:animEffect>
                                  </p:childTnLst>
                                </p:cTn>
                              </p:par>
                              <p:par>
                                <p:cTn id="27" presetID="3" presetClass="entr" presetSubtype="5"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linds(vertical)">
                                      <p:cBhvr>
                                        <p:cTn id="29" dur="500"/>
                                        <p:tgtEl>
                                          <p:spTgt spid="25"/>
                                        </p:tgtEl>
                                      </p:cBhvr>
                                    </p:animEffect>
                                  </p:childTnLst>
                                </p:cTn>
                              </p:par>
                              <p:par>
                                <p:cTn id="30" presetID="3" presetClass="entr" presetSubtype="5"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vertical)">
                                      <p:cBhvr>
                                        <p:cTn id="32" dur="500"/>
                                        <p:tgtEl>
                                          <p:spTgt spid="2"/>
                                        </p:tgtEl>
                                      </p:cBhvr>
                                    </p:animEffect>
                                  </p:childTnLst>
                                </p:cTn>
                              </p:par>
                              <p:par>
                                <p:cTn id="33" presetID="3" presetClass="entr" presetSubtype="5"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vertic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6" grpId="0" animBg="1"/>
      <p:bldP spid="25" grpId="0" bldLvl="0" animBg="1"/>
      <p:bldP spid="5124" grpId="1"/>
      <p:bldP spid="24" grpId="0"/>
      <p:bldP spid="2" grpId="0" bldLvl="0" animBg="1"/>
      <p:bldP spid="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文本框 33"/>
          <p:cNvSpPr txBox="1"/>
          <p:nvPr/>
        </p:nvSpPr>
        <p:spPr>
          <a:xfrm>
            <a:off x="2780665" y="4826635"/>
            <a:ext cx="1845945" cy="460375"/>
          </a:xfrm>
          <a:prstGeom prst="rect">
            <a:avLst/>
          </a:prstGeom>
          <a:noFill/>
        </p:spPr>
        <p:txBody>
          <a:bodyPr wrap="square" rtlCol="0">
            <a:spAutoFit/>
          </a:bodyPr>
          <a:p>
            <a:pPr algn="ctr"/>
            <a:r>
              <a:rPr lang="zh-CN" altLang="en-US" sz="2400">
                <a:solidFill>
                  <a:srgbClr val="5B9BD5"/>
                </a:solidFill>
                <a:latin typeface="黑体" panose="02010609060101010101" charset="-122"/>
                <a:ea typeface="黑体" panose="02010609060101010101" charset="-122"/>
              </a:rPr>
              <a:t>类图</a:t>
            </a:r>
            <a:r>
              <a:rPr lang="en-US" altLang="zh-CN" sz="2400">
                <a:solidFill>
                  <a:srgbClr val="5B9BD5"/>
                </a:solidFill>
                <a:latin typeface="黑体" panose="02010609060101010101" charset="-122"/>
                <a:ea typeface="黑体" panose="02010609060101010101" charset="-122"/>
              </a:rPr>
              <a:t>——&gt;</a:t>
            </a:r>
            <a:endParaRPr lang="zh-CN" altLang="en-US" sz="2400">
              <a:solidFill>
                <a:srgbClr val="5B9BD5"/>
              </a:solidFill>
              <a:latin typeface="黑体" panose="02010609060101010101" charset="-122"/>
              <a:ea typeface="黑体" panose="02010609060101010101" charset="-122"/>
            </a:endParaRPr>
          </a:p>
        </p:txBody>
      </p:sp>
      <p:sp>
        <p:nvSpPr>
          <p:cNvPr id="36" name="文本框 35"/>
          <p:cNvSpPr txBox="1"/>
          <p:nvPr/>
        </p:nvSpPr>
        <p:spPr>
          <a:xfrm>
            <a:off x="6356985" y="1169670"/>
            <a:ext cx="3006090" cy="460375"/>
          </a:xfrm>
          <a:prstGeom prst="rect">
            <a:avLst/>
          </a:prstGeom>
          <a:noFill/>
        </p:spPr>
        <p:txBody>
          <a:bodyPr wrap="square" rtlCol="0">
            <a:spAutoFit/>
          </a:bodyPr>
          <a:p>
            <a:pPr algn="ctr"/>
            <a:r>
              <a:rPr lang="en-US" altLang="zh-CN" sz="2400">
                <a:solidFill>
                  <a:srgbClr val="5B9BD5"/>
                </a:solidFill>
                <a:latin typeface="黑体" panose="02010609060101010101" charset="-122"/>
                <a:ea typeface="黑体" panose="02010609060101010101" charset="-122"/>
              </a:rPr>
              <a:t>&lt;——</a:t>
            </a:r>
            <a:r>
              <a:rPr lang="zh-CN" altLang="en-US" sz="2400">
                <a:solidFill>
                  <a:srgbClr val="5B9BD5"/>
                </a:solidFill>
                <a:latin typeface="黑体" panose="02010609060101010101" charset="-122"/>
                <a:ea typeface="黑体" panose="02010609060101010101" charset="-122"/>
              </a:rPr>
              <a:t>用例图</a:t>
            </a:r>
            <a:endParaRPr lang="zh-CN" altLang="en-US" sz="2400">
              <a:solidFill>
                <a:srgbClr val="5B9BD5"/>
              </a:solidFill>
              <a:latin typeface="黑体" panose="02010609060101010101" charset="-122"/>
              <a:ea typeface="黑体" panose="02010609060101010101" charset="-122"/>
            </a:endParaRPr>
          </a:p>
        </p:txBody>
      </p:sp>
      <p:grpSp>
        <p:nvGrpSpPr>
          <p:cNvPr id="23" name="组合 22"/>
          <p:cNvGrpSpPr/>
          <p:nvPr/>
        </p:nvGrpSpPr>
        <p:grpSpPr>
          <a:xfrm rot="0">
            <a:off x="572135" y="195580"/>
            <a:ext cx="6278245" cy="3504565"/>
            <a:chOff x="7340" y="3230"/>
            <a:chExt cx="4546" cy="3144"/>
          </a:xfrm>
        </p:grpSpPr>
        <p:sp>
          <p:nvSpPr>
            <p:cNvPr id="24" name="矩形 23"/>
            <p:cNvSpPr/>
            <p:nvPr/>
          </p:nvSpPr>
          <p:spPr>
            <a:xfrm>
              <a:off x="7340" y="3230"/>
              <a:ext cx="4546" cy="3144"/>
            </a:xfrm>
            <a:prstGeom prst="rect">
              <a:avLst/>
            </a:prstGeom>
            <a:solidFill>
              <a:srgbClr val="8BBBDF"/>
            </a:solidFill>
            <a:ln>
              <a:noFill/>
            </a:ln>
            <a:effectLst>
              <a:outerShdw blurRad="114300" dist="25400" dir="6480000" sx="105000" sy="105000" algn="ctr" rotWithShape="0">
                <a:srgbClr val="5B9BD5">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7582" y="3429"/>
              <a:ext cx="4051" cy="2749"/>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7496" y="3502"/>
              <a:ext cx="4233" cy="2566"/>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rot="0">
            <a:off x="5177155" y="3380740"/>
            <a:ext cx="5558790" cy="3350895"/>
            <a:chOff x="7340" y="3230"/>
            <a:chExt cx="4546" cy="3144"/>
          </a:xfrm>
        </p:grpSpPr>
        <p:sp>
          <p:nvSpPr>
            <p:cNvPr id="11" name="矩形 10"/>
            <p:cNvSpPr/>
            <p:nvPr/>
          </p:nvSpPr>
          <p:spPr>
            <a:xfrm>
              <a:off x="7340" y="3230"/>
              <a:ext cx="4546" cy="3144"/>
            </a:xfrm>
            <a:prstGeom prst="rect">
              <a:avLst/>
            </a:prstGeom>
            <a:solidFill>
              <a:schemeClr val="bg1"/>
            </a:solidFill>
            <a:ln>
              <a:noFill/>
            </a:ln>
            <a:effectLst>
              <a:outerShdw blurRad="114300" dist="25400" dir="6480000" sx="105000" sy="105000" algn="ctr" rotWithShape="0">
                <a:srgbClr val="5B9BD5">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7582" y="3429"/>
              <a:ext cx="4051" cy="2749"/>
            </a:xfrm>
            <a:prstGeom prst="rect">
              <a:avLst/>
            </a:prstGeom>
            <a:solidFill>
              <a:schemeClr val="bg1"/>
            </a:solidFill>
            <a:ln>
              <a:solidFill>
                <a:srgbClr val="B2D1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7496" y="3502"/>
              <a:ext cx="4233" cy="2566"/>
            </a:xfrm>
            <a:prstGeom prst="rect">
              <a:avLst/>
            </a:prstGeom>
            <a:noFill/>
            <a:ln>
              <a:solidFill>
                <a:srgbClr val="8B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5" name="图片 5"/>
          <p:cNvPicPr>
            <a:picLocks noChangeAspect="1"/>
          </p:cNvPicPr>
          <p:nvPr/>
        </p:nvPicPr>
        <p:blipFill>
          <a:blip r:embed="rId1"/>
          <a:stretch>
            <a:fillRect/>
          </a:stretch>
        </p:blipFill>
        <p:spPr>
          <a:xfrm>
            <a:off x="904558" y="649923"/>
            <a:ext cx="5334635" cy="2499995"/>
          </a:xfrm>
          <a:prstGeom prst="rect">
            <a:avLst/>
          </a:prstGeom>
          <a:noFill/>
          <a:ln>
            <a:noFill/>
          </a:ln>
        </p:spPr>
      </p:pic>
      <p:pic>
        <p:nvPicPr>
          <p:cNvPr id="4" name="图片 4"/>
          <p:cNvPicPr>
            <a:picLocks noChangeAspect="1"/>
          </p:cNvPicPr>
          <p:nvPr/>
        </p:nvPicPr>
        <p:blipFill>
          <a:blip r:embed="rId2"/>
          <a:stretch>
            <a:fillRect/>
          </a:stretch>
        </p:blipFill>
        <p:spPr>
          <a:xfrm>
            <a:off x="6239510" y="3649980"/>
            <a:ext cx="4284980" cy="2813050"/>
          </a:xfrm>
          <a:prstGeom prst="rect">
            <a:avLst/>
          </a:prstGeom>
          <a:noFill/>
          <a:ln>
            <a:noFill/>
          </a:ln>
        </p:spPr>
      </p:pic>
      <p:sp>
        <p:nvSpPr>
          <p:cNvPr id="6" name="同心圆 5"/>
          <p:cNvSpPr/>
          <p:nvPr/>
        </p:nvSpPr>
        <p:spPr>
          <a:xfrm>
            <a:off x="8828405" y="1224280"/>
            <a:ext cx="405765" cy="405765"/>
          </a:xfrm>
          <a:prstGeom prst="donut">
            <a:avLst/>
          </a:prstGeom>
          <a:solidFill>
            <a:srgbClr val="5B9BD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黑体" panose="02010609060101010101" charset="-122"/>
              <a:ea typeface="黑体" panose="02010609060101010101" charset="-122"/>
            </a:endParaRPr>
          </a:p>
        </p:txBody>
      </p:sp>
      <p:sp>
        <p:nvSpPr>
          <p:cNvPr id="7" name="同心圆 6"/>
          <p:cNvSpPr/>
          <p:nvPr/>
        </p:nvSpPr>
        <p:spPr>
          <a:xfrm>
            <a:off x="2564130" y="4881245"/>
            <a:ext cx="405765" cy="405765"/>
          </a:xfrm>
          <a:prstGeom prst="donut">
            <a:avLst/>
          </a:prstGeom>
          <a:solidFill>
            <a:srgbClr val="5B9BD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黑体" panose="02010609060101010101" charset="-122"/>
              <a:ea typeface="黑体" panose="02010609060101010101" charset="-122"/>
            </a:endParaRPr>
          </a:p>
        </p:txBody>
      </p:sp>
      <p:cxnSp>
        <p:nvCxnSpPr>
          <p:cNvPr id="9" name="直接连接符 8"/>
          <p:cNvCxnSpPr/>
          <p:nvPr/>
        </p:nvCxnSpPr>
        <p:spPr>
          <a:xfrm>
            <a:off x="10436860" y="303530"/>
            <a:ext cx="0" cy="2300605"/>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36860" y="303530"/>
            <a:ext cx="835660" cy="2491740"/>
          </a:xfrm>
          <a:prstGeom prst="rect">
            <a:avLst/>
          </a:prstGeom>
          <a:noFill/>
        </p:spPr>
        <p:txBody>
          <a:bodyPr wrap="square" rtlCol="0">
            <a:spAutoFit/>
          </a:bodyPr>
          <a:p>
            <a:pPr algn="ctr"/>
            <a:r>
              <a:rPr lang="en-US" altLang="zh-CN" sz="2800" b="1">
                <a:solidFill>
                  <a:schemeClr val="accent1"/>
                </a:solidFill>
                <a:latin typeface="黑体" panose="02010609060101010101" charset="-122"/>
                <a:ea typeface="黑体" panose="02010609060101010101" charset="-122"/>
              </a:rPr>
              <a:t>U</a:t>
            </a:r>
            <a:endParaRPr lang="en-US" altLang="zh-CN" sz="2800" b="1">
              <a:solidFill>
                <a:schemeClr val="accent1"/>
              </a:solidFill>
              <a:latin typeface="黑体" panose="02010609060101010101" charset="-122"/>
              <a:ea typeface="黑体" panose="02010609060101010101" charset="-122"/>
            </a:endParaRPr>
          </a:p>
          <a:p>
            <a:pPr algn="ctr"/>
            <a:r>
              <a:rPr lang="en-US" altLang="zh-CN" sz="2800" b="1">
                <a:solidFill>
                  <a:schemeClr val="accent1"/>
                </a:solidFill>
                <a:latin typeface="黑体" panose="02010609060101010101" charset="-122"/>
                <a:ea typeface="黑体" panose="02010609060101010101" charset="-122"/>
              </a:rPr>
              <a:t>M</a:t>
            </a:r>
            <a:endParaRPr lang="en-US" altLang="zh-CN" sz="2400" b="1">
              <a:solidFill>
                <a:schemeClr val="accent1"/>
              </a:solidFill>
              <a:latin typeface="黑体" panose="02010609060101010101" charset="-122"/>
              <a:ea typeface="黑体" panose="02010609060101010101" charset="-122"/>
            </a:endParaRPr>
          </a:p>
          <a:p>
            <a:pPr algn="ctr"/>
            <a:r>
              <a:rPr lang="en-US" altLang="zh-CN" sz="2800" b="1">
                <a:solidFill>
                  <a:schemeClr val="accent1"/>
                </a:solidFill>
                <a:latin typeface="黑体" panose="02010609060101010101" charset="-122"/>
                <a:ea typeface="黑体" panose="02010609060101010101" charset="-122"/>
              </a:rPr>
              <a:t>L</a:t>
            </a:r>
            <a:endParaRPr lang="en-US" altLang="zh-CN" sz="2400" b="1">
              <a:solidFill>
                <a:schemeClr val="accent1"/>
              </a:solidFill>
              <a:latin typeface="黑体" panose="02010609060101010101" charset="-122"/>
              <a:ea typeface="黑体" panose="02010609060101010101" charset="-122"/>
            </a:endParaRPr>
          </a:p>
          <a:p>
            <a:pPr algn="ctr"/>
            <a:r>
              <a:rPr lang="zh-CN" altLang="en-US" sz="2400" b="1">
                <a:solidFill>
                  <a:schemeClr val="accent1"/>
                </a:solidFill>
                <a:latin typeface="黑体" panose="02010609060101010101" charset="-122"/>
                <a:ea typeface="黑体" panose="02010609060101010101" charset="-122"/>
              </a:rPr>
              <a:t>设</a:t>
            </a:r>
            <a:endParaRPr lang="zh-CN" altLang="en-US" sz="2400" b="1">
              <a:solidFill>
                <a:schemeClr val="accent1"/>
              </a:solidFill>
              <a:latin typeface="黑体" panose="02010609060101010101" charset="-122"/>
              <a:ea typeface="黑体" panose="02010609060101010101" charset="-122"/>
            </a:endParaRPr>
          </a:p>
          <a:p>
            <a:pPr algn="ctr"/>
            <a:r>
              <a:rPr lang="zh-CN" altLang="en-US" sz="2400" b="1">
                <a:solidFill>
                  <a:schemeClr val="accent1"/>
                </a:solidFill>
                <a:latin typeface="黑体" panose="02010609060101010101" charset="-122"/>
                <a:ea typeface="黑体" panose="02010609060101010101" charset="-122"/>
              </a:rPr>
              <a:t>计</a:t>
            </a:r>
            <a:endParaRPr lang="zh-CN" altLang="en-US" sz="2400" b="1">
              <a:solidFill>
                <a:schemeClr val="accent1"/>
              </a:solidFill>
              <a:latin typeface="黑体" panose="02010609060101010101" charset="-122"/>
              <a:ea typeface="黑体" panose="02010609060101010101" charset="-122"/>
            </a:endParaRPr>
          </a:p>
          <a:p>
            <a:pPr algn="ctr"/>
            <a:r>
              <a:rPr lang="zh-CN" altLang="en-US" sz="2400" b="1">
                <a:solidFill>
                  <a:schemeClr val="accent1"/>
                </a:solidFill>
                <a:latin typeface="黑体" panose="02010609060101010101" charset="-122"/>
                <a:ea typeface="黑体" panose="02010609060101010101" charset="-122"/>
              </a:rPr>
              <a:t>图</a:t>
            </a:r>
            <a:endParaRPr lang="zh-CN" altLang="en-US" sz="2400" b="1">
              <a:solidFill>
                <a:schemeClr val="accent1"/>
              </a:solidFill>
              <a:latin typeface="黑体" panose="02010609060101010101" charset="-122"/>
              <a:ea typeface="黑体" panose="02010609060101010101" charset="-122"/>
            </a:endParaRPr>
          </a:p>
        </p:txBody>
      </p:sp>
      <p:cxnSp>
        <p:nvCxnSpPr>
          <p:cNvPr id="12" name="直接连接符 11"/>
          <p:cNvCxnSpPr/>
          <p:nvPr/>
        </p:nvCxnSpPr>
        <p:spPr>
          <a:xfrm>
            <a:off x="11262995" y="1549400"/>
            <a:ext cx="0" cy="14859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050" name="PA-A000320141231B90PPSH-2182"/>
          <p:cNvSpPr/>
          <p:nvPr>
            <p:custDataLst>
              <p:tags r:id="rId3"/>
            </p:custDataLst>
          </p:nvPr>
        </p:nvSpPr>
        <p:spPr bwMode="auto">
          <a:xfrm>
            <a:off x="9017635" y="1657349"/>
            <a:ext cx="1506855" cy="1492885"/>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5B9BD5"/>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up)">
                                      <p:cBhvr>
                                        <p:cTn id="8" dur="500"/>
                                        <p:tgtEl>
                                          <p:spTgt spid="3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p:tgtEl>
                                          <p:spTgt spid="34"/>
                                        </p:tgtEl>
                                        <p:attrNameLst>
                                          <p:attrName>ppt_y</p:attrName>
                                        </p:attrNameLst>
                                      </p:cBhvr>
                                      <p:tavLst>
                                        <p:tav tm="0">
                                          <p:val>
                                            <p:strVal val="#ppt_y+#ppt_h*1.125000"/>
                                          </p:val>
                                        </p:tav>
                                        <p:tav tm="100000">
                                          <p:val>
                                            <p:strVal val="#ppt_y"/>
                                          </p:val>
                                        </p:tav>
                                      </p:tavLst>
                                    </p:anim>
                                    <p:animEffect transition="in" filter="wipe(up)">
                                      <p:cBhvr>
                                        <p:cTn id="12" dur="500"/>
                                        <p:tgtEl>
                                          <p:spTgt spid="34"/>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50"/>
                                        </p:tgtEl>
                                        <p:attrNameLst>
                                          <p:attrName>style.visibility</p:attrName>
                                        </p:attrNameLst>
                                      </p:cBhvr>
                                      <p:to>
                                        <p:strVal val="visible"/>
                                      </p:to>
                                    </p:set>
                                    <p:anim calcmode="lin" valueType="num">
                                      <p:cBhvr>
                                        <p:cTn id="25" dur="500" fill="hold"/>
                                        <p:tgtEl>
                                          <p:spTgt spid="2050"/>
                                        </p:tgtEl>
                                        <p:attrNameLst>
                                          <p:attrName>ppt_w</p:attrName>
                                        </p:attrNameLst>
                                      </p:cBhvr>
                                      <p:tavLst>
                                        <p:tav tm="0">
                                          <p:val>
                                            <p:fltVal val="0"/>
                                          </p:val>
                                        </p:tav>
                                        <p:tav tm="100000">
                                          <p:val>
                                            <p:strVal val="#ppt_w"/>
                                          </p:val>
                                        </p:tav>
                                      </p:tavLst>
                                    </p:anim>
                                    <p:anim calcmode="lin" valueType="num">
                                      <p:cBhvr>
                                        <p:cTn id="26" dur="500" fill="hold"/>
                                        <p:tgtEl>
                                          <p:spTgt spid="2050"/>
                                        </p:tgtEl>
                                        <p:attrNameLst>
                                          <p:attrName>ppt_h</p:attrName>
                                        </p:attrNameLst>
                                      </p:cBhvr>
                                      <p:tavLst>
                                        <p:tav tm="0">
                                          <p:val>
                                            <p:fltVal val="0"/>
                                          </p:val>
                                        </p:tav>
                                        <p:tav tm="100000">
                                          <p:val>
                                            <p:strVal val="#ppt_h"/>
                                          </p:val>
                                        </p:tav>
                                      </p:tavLst>
                                    </p:anim>
                                    <p:animEffect transition="in" filter="fade">
                                      <p:cBhvr>
                                        <p:cTn id="2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4" grpId="0"/>
      <p:bldP spid="6" grpId="0" bldLvl="0" animBg="1"/>
      <p:bldP spid="7" grpId="0" bldLvl="0" animBg="1"/>
      <p:bldP spid="205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14020" y="3195955"/>
            <a:ext cx="11364595" cy="2921000"/>
          </a:xfrm>
          <a:prstGeom prst="rect">
            <a:avLst/>
          </a:prstGeom>
          <a:noFill/>
          <a:ln w="28575">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6" name="椭圆 5"/>
          <p:cNvSpPr/>
          <p:nvPr/>
        </p:nvSpPr>
        <p:spPr>
          <a:xfrm>
            <a:off x="1216660" y="5280660"/>
            <a:ext cx="237490" cy="237490"/>
          </a:xfrm>
          <a:prstGeom prst="ellipse">
            <a:avLst/>
          </a:prstGeom>
          <a:solidFill>
            <a:srgbClr val="5B9BD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0" name="文本框 9"/>
          <p:cNvSpPr txBox="1"/>
          <p:nvPr>
            <p:custDataLst>
              <p:tags r:id="rId1"/>
            </p:custDataLst>
          </p:nvPr>
        </p:nvSpPr>
        <p:spPr>
          <a:xfrm>
            <a:off x="1527175" y="5169535"/>
            <a:ext cx="2756535" cy="460375"/>
          </a:xfrm>
          <a:prstGeom prst="rect">
            <a:avLst/>
          </a:prstGeom>
          <a:noFill/>
        </p:spPr>
        <p:txBody>
          <a:bodyPr wrap="square" rtlCol="0">
            <a:spAutoFit/>
          </a:bodyPr>
          <a:p>
            <a:pPr algn="l"/>
            <a:r>
              <a:rPr lang="zh-CN" altLang="zh-CN" sz="2400">
                <a:solidFill>
                  <a:srgbClr val="5B9BD5"/>
                </a:solidFill>
                <a:latin typeface="黑体" panose="02010609060101010101" charset="-122"/>
                <a:ea typeface="黑体" panose="02010609060101010101" charset="-122"/>
              </a:rPr>
              <a:t>活动</a:t>
            </a:r>
            <a:r>
              <a:rPr lang="zh-CN" altLang="zh-CN" sz="2400">
                <a:solidFill>
                  <a:srgbClr val="5B9BD5"/>
                </a:solidFill>
                <a:latin typeface="黑体" panose="02010609060101010101" charset="-122"/>
                <a:ea typeface="黑体" panose="02010609060101010101" charset="-122"/>
              </a:rPr>
              <a:t>图</a:t>
            </a:r>
            <a:endParaRPr lang="zh-CN" altLang="zh-CN" sz="2400">
              <a:solidFill>
                <a:srgbClr val="5B9BD5"/>
              </a:solidFill>
              <a:latin typeface="黑体" panose="02010609060101010101" charset="-122"/>
              <a:ea typeface="黑体" panose="02010609060101010101" charset="-122"/>
            </a:endParaRPr>
          </a:p>
        </p:txBody>
      </p:sp>
      <p:sp>
        <p:nvSpPr>
          <p:cNvPr id="9" name="椭圆 8"/>
          <p:cNvSpPr/>
          <p:nvPr/>
        </p:nvSpPr>
        <p:spPr>
          <a:xfrm>
            <a:off x="4677410" y="4504690"/>
            <a:ext cx="237490" cy="237490"/>
          </a:xfrm>
          <a:prstGeom prst="ellipse">
            <a:avLst/>
          </a:prstGeom>
          <a:solidFill>
            <a:srgbClr val="5B9BD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5" name="椭圆 14"/>
          <p:cNvSpPr/>
          <p:nvPr/>
        </p:nvSpPr>
        <p:spPr>
          <a:xfrm>
            <a:off x="8119110" y="5108575"/>
            <a:ext cx="237490" cy="237490"/>
          </a:xfrm>
          <a:prstGeom prst="ellipse">
            <a:avLst/>
          </a:prstGeom>
          <a:solidFill>
            <a:srgbClr val="5B9BD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6" name="文本框 15"/>
          <p:cNvSpPr txBox="1"/>
          <p:nvPr>
            <p:custDataLst>
              <p:tags r:id="rId2"/>
            </p:custDataLst>
          </p:nvPr>
        </p:nvSpPr>
        <p:spPr>
          <a:xfrm>
            <a:off x="8525510" y="4997450"/>
            <a:ext cx="2756535" cy="460375"/>
          </a:xfrm>
          <a:prstGeom prst="rect">
            <a:avLst/>
          </a:prstGeom>
          <a:noFill/>
        </p:spPr>
        <p:txBody>
          <a:bodyPr wrap="square" rtlCol="0">
            <a:spAutoFit/>
          </a:bodyPr>
          <a:p>
            <a:pPr algn="l"/>
            <a:r>
              <a:rPr lang="zh-CN" altLang="zh-CN" sz="2400">
                <a:solidFill>
                  <a:srgbClr val="5B9BD5"/>
                </a:solidFill>
                <a:latin typeface="黑体" panose="02010609060101010101" charset="-122"/>
                <a:ea typeface="黑体" panose="02010609060101010101" charset="-122"/>
              </a:rPr>
              <a:t>顺序图</a:t>
            </a:r>
            <a:endParaRPr lang="zh-CN" altLang="zh-CN" sz="2400">
              <a:solidFill>
                <a:srgbClr val="5B9BD5"/>
              </a:solidFill>
              <a:latin typeface="黑体" panose="02010609060101010101" charset="-122"/>
              <a:ea typeface="黑体" panose="02010609060101010101" charset="-122"/>
            </a:endParaRPr>
          </a:p>
        </p:txBody>
      </p:sp>
      <p:sp>
        <p:nvSpPr>
          <p:cNvPr id="23" name="文本框 22"/>
          <p:cNvSpPr txBox="1"/>
          <p:nvPr>
            <p:custDataLst>
              <p:tags r:id="rId3"/>
            </p:custDataLst>
          </p:nvPr>
        </p:nvSpPr>
        <p:spPr>
          <a:xfrm>
            <a:off x="709295" y="266700"/>
            <a:ext cx="3310890" cy="706755"/>
          </a:xfrm>
          <a:prstGeom prst="rect">
            <a:avLst/>
          </a:prstGeom>
          <a:noFill/>
        </p:spPr>
        <p:txBody>
          <a:bodyPr wrap="square" rtlCol="0">
            <a:spAutoFit/>
          </a:bodyPr>
          <a:p>
            <a:pPr algn="l"/>
            <a:r>
              <a:rPr lang="zh-CN" altLang="zh-CN" sz="4000" b="1">
                <a:solidFill>
                  <a:srgbClr val="5B9BD5"/>
                </a:solidFill>
                <a:latin typeface="黑体" panose="02010609060101010101" charset="-122"/>
                <a:ea typeface="黑体" panose="02010609060101010101" charset="-122"/>
              </a:rPr>
              <a:t>UML设计图</a:t>
            </a:r>
            <a:endParaRPr lang="zh-CN" altLang="zh-CN" sz="4000" b="1">
              <a:solidFill>
                <a:srgbClr val="5B9BD5"/>
              </a:solidFill>
              <a:latin typeface="黑体" panose="02010609060101010101" charset="-122"/>
              <a:ea typeface="黑体" panose="02010609060101010101" charset="-122"/>
            </a:endParaRPr>
          </a:p>
        </p:txBody>
      </p:sp>
      <p:cxnSp>
        <p:nvCxnSpPr>
          <p:cNvPr id="24" name="直接连接符 23"/>
          <p:cNvCxnSpPr/>
          <p:nvPr/>
        </p:nvCxnSpPr>
        <p:spPr>
          <a:xfrm>
            <a:off x="614045" y="973455"/>
            <a:ext cx="2571750" cy="0"/>
          </a:xfrm>
          <a:prstGeom prst="line">
            <a:avLst/>
          </a:prstGeom>
          <a:ln w="15875">
            <a:solidFill>
              <a:srgbClr val="5B9BD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894840" y="1056640"/>
            <a:ext cx="2021205" cy="0"/>
          </a:xfrm>
          <a:prstGeom prst="line">
            <a:avLst/>
          </a:prstGeom>
          <a:ln w="15875">
            <a:solidFill>
              <a:srgbClr val="5B9BD5"/>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4"/>
          <a:stretch>
            <a:fillRect/>
          </a:stretch>
        </p:blipFill>
        <p:spPr>
          <a:xfrm>
            <a:off x="968693" y="1589405"/>
            <a:ext cx="4956175" cy="3580130"/>
          </a:xfrm>
          <a:prstGeom prst="rect">
            <a:avLst/>
          </a:prstGeom>
          <a:noFill/>
          <a:ln>
            <a:noFill/>
          </a:ln>
        </p:spPr>
      </p:pic>
      <p:pic>
        <p:nvPicPr>
          <p:cNvPr id="5" name="图片 6"/>
          <p:cNvPicPr>
            <a:picLocks noChangeAspect="1"/>
          </p:cNvPicPr>
          <p:nvPr/>
        </p:nvPicPr>
        <p:blipFill>
          <a:blip r:embed="rId5"/>
          <a:stretch>
            <a:fillRect/>
          </a:stretch>
        </p:blipFill>
        <p:spPr>
          <a:xfrm>
            <a:off x="6274118" y="690880"/>
            <a:ext cx="5089525" cy="4116070"/>
          </a:xfrm>
          <a:prstGeom prst="rect">
            <a:avLst/>
          </a:prstGeom>
          <a:noFill/>
          <a:ln>
            <a:noFill/>
          </a:ln>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up)">
                                      <p:cBhvr>
                                        <p:cTn id="8" dur="500"/>
                                        <p:tgtEl>
                                          <p:spTgt spid="23"/>
                                        </p:tgtEl>
                                      </p:cBhvr>
                                    </p:animEffect>
                                  </p:childTnLst>
                                </p:cTn>
                              </p:par>
                              <p:par>
                                <p:cTn id="9" presetID="47"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1000"/>
                                        <p:tgtEl>
                                          <p:spTgt spid="24"/>
                                        </p:tgtEl>
                                      </p:cBhvr>
                                    </p:animEffect>
                                    <p:anim calcmode="lin" valueType="num">
                                      <p:cBhvr>
                                        <p:cTn id="12" dur="1000" fill="hold"/>
                                        <p:tgtEl>
                                          <p:spTgt spid="24"/>
                                        </p:tgtEl>
                                        <p:attrNameLst>
                                          <p:attrName>ppt_x</p:attrName>
                                        </p:attrNameLst>
                                      </p:cBhvr>
                                      <p:tavLst>
                                        <p:tav tm="0">
                                          <p:val>
                                            <p:strVal val="#ppt_x"/>
                                          </p:val>
                                        </p:tav>
                                        <p:tav tm="100000">
                                          <p:val>
                                            <p:strVal val="#ppt_x"/>
                                          </p:val>
                                        </p:tav>
                                      </p:tavLst>
                                    </p:anim>
                                    <p:anim calcmode="lin" valueType="num">
                                      <p:cBhvr>
                                        <p:cTn id="13" dur="1000" fill="hold"/>
                                        <p:tgtEl>
                                          <p:spTgt spid="24"/>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anim calcmode="lin" valueType="num">
                                      <p:cBhvr>
                                        <p:cTn id="17" dur="1000" fill="hold"/>
                                        <p:tgtEl>
                                          <p:spTgt spid="25"/>
                                        </p:tgtEl>
                                        <p:attrNameLst>
                                          <p:attrName>ppt_x</p:attrName>
                                        </p:attrNameLst>
                                      </p:cBhvr>
                                      <p:tavLst>
                                        <p:tav tm="0">
                                          <p:val>
                                            <p:strVal val="#ppt_x"/>
                                          </p:val>
                                        </p:tav>
                                        <p:tav tm="100000">
                                          <p:val>
                                            <p:strVal val="#ppt_x"/>
                                          </p:val>
                                        </p:tav>
                                      </p:tavLst>
                                    </p:anim>
                                    <p:anim calcmode="lin" valueType="num">
                                      <p:cBhvr>
                                        <p:cTn id="18" dur="1000" fill="hold"/>
                                        <p:tgtEl>
                                          <p:spTgt spid="25"/>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par>
                          <p:cTn id="25" fill="hold">
                            <p:stCondLst>
                              <p:cond delay="1000"/>
                            </p:stCondLst>
                            <p:childTnLst>
                              <p:par>
                                <p:cTn id="26" presetID="53" presetClass="entr" presetSubtype="16"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animEffect transition="in" filter="fade">
                                      <p:cBhvr>
                                        <p:cTn id="40" dur="500"/>
                                        <p:tgtEl>
                                          <p:spTgt spid="15"/>
                                        </p:tgtEl>
                                      </p:cBhvr>
                                    </p:animEffect>
                                  </p:childTnLst>
                                </p:cTn>
                              </p:par>
                            </p:childTnLst>
                          </p:cTn>
                        </p:par>
                        <p:par>
                          <p:cTn id="41" fill="hold">
                            <p:stCondLst>
                              <p:cond delay="1500"/>
                            </p:stCondLst>
                            <p:childTnLst>
                              <p:par>
                                <p:cTn id="42" presetID="12" presetClass="entr" presetSubtype="4"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p:tgtEl>
                                          <p:spTgt spid="10"/>
                                        </p:tgtEl>
                                        <p:attrNameLst>
                                          <p:attrName>ppt_y</p:attrName>
                                        </p:attrNameLst>
                                      </p:cBhvr>
                                      <p:tavLst>
                                        <p:tav tm="0">
                                          <p:val>
                                            <p:strVal val="#ppt_y+#ppt_h*1.125000"/>
                                          </p:val>
                                        </p:tav>
                                        <p:tav tm="100000">
                                          <p:val>
                                            <p:strVal val="#ppt_y"/>
                                          </p:val>
                                        </p:tav>
                                      </p:tavLst>
                                    </p:anim>
                                    <p:animEffect transition="in" filter="wipe(up)">
                                      <p:cBhvr>
                                        <p:cTn id="45" dur="500"/>
                                        <p:tgtEl>
                                          <p:spTgt spid="10"/>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p:tgtEl>
                                          <p:spTgt spid="16"/>
                                        </p:tgtEl>
                                        <p:attrNameLst>
                                          <p:attrName>ppt_y</p:attrName>
                                        </p:attrNameLst>
                                      </p:cBhvr>
                                      <p:tavLst>
                                        <p:tav tm="0">
                                          <p:val>
                                            <p:strVal val="#ppt_y+#ppt_h*1.125000"/>
                                          </p:val>
                                        </p:tav>
                                        <p:tav tm="100000">
                                          <p:val>
                                            <p:strVal val="#ppt_y"/>
                                          </p:val>
                                        </p:tav>
                                      </p:tavLst>
                                    </p:anim>
                                    <p:animEffect transition="in" filter="wipe(up)">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bldLvl="0" animBg="1"/>
      <p:bldP spid="6" grpId="0" bldLvl="0" animBg="1"/>
      <p:bldP spid="9" grpId="0" bldLvl="0" animBg="1"/>
      <p:bldP spid="15" grpId="0" bldLvl="0" animBg="1"/>
      <p:bldP spid="10"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 name="矩形 53"/>
          <p:cNvSpPr/>
          <p:nvPr/>
        </p:nvSpPr>
        <p:spPr>
          <a:xfrm>
            <a:off x="-29210" y="3465195"/>
            <a:ext cx="12220575" cy="3392170"/>
          </a:xfrm>
          <a:prstGeom prst="rect">
            <a:avLst/>
          </a:prstGeom>
          <a:solidFill>
            <a:srgbClr val="CA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0" name="组合 29"/>
          <p:cNvGrpSpPr/>
          <p:nvPr/>
        </p:nvGrpSpPr>
        <p:grpSpPr>
          <a:xfrm>
            <a:off x="2283460" y="1218565"/>
            <a:ext cx="4019550" cy="5394960"/>
            <a:chOff x="1179" y="1340"/>
            <a:chExt cx="5349" cy="8120"/>
          </a:xfrm>
        </p:grpSpPr>
        <p:grpSp>
          <p:nvGrpSpPr>
            <p:cNvPr id="28" name="组合 27"/>
            <p:cNvGrpSpPr/>
            <p:nvPr/>
          </p:nvGrpSpPr>
          <p:grpSpPr>
            <a:xfrm>
              <a:off x="1179" y="1340"/>
              <a:ext cx="5349" cy="8120"/>
              <a:chOff x="1619" y="1340"/>
              <a:chExt cx="5349" cy="8120"/>
            </a:xfrm>
          </p:grpSpPr>
          <p:grpSp>
            <p:nvGrpSpPr>
              <p:cNvPr id="18" name="组合 17"/>
              <p:cNvGrpSpPr/>
              <p:nvPr/>
            </p:nvGrpSpPr>
            <p:grpSpPr>
              <a:xfrm>
                <a:off x="1619" y="1340"/>
                <a:ext cx="5349" cy="8120"/>
                <a:chOff x="7340" y="3230"/>
                <a:chExt cx="4546" cy="3144"/>
              </a:xfrm>
            </p:grpSpPr>
            <p:sp>
              <p:nvSpPr>
                <p:cNvPr id="11" name="矩形 10"/>
                <p:cNvSpPr/>
                <p:nvPr/>
              </p:nvSpPr>
              <p:spPr>
                <a:xfrm>
                  <a:off x="7340" y="3230"/>
                  <a:ext cx="4546" cy="3144"/>
                </a:xfrm>
                <a:prstGeom prst="rect">
                  <a:avLst/>
                </a:prstGeom>
                <a:solidFill>
                  <a:schemeClr val="bg1"/>
                </a:solidFill>
                <a:ln>
                  <a:noFill/>
                </a:ln>
                <a:effectLst>
                  <a:outerShdw blurRad="114300" dist="25400" dir="8040000" sx="103000" sy="103000" algn="ctr" rotWithShape="0">
                    <a:srgbClr val="5B9BD5">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7582" y="3322"/>
                  <a:ext cx="4051" cy="2972"/>
                </a:xfrm>
                <a:prstGeom prst="rect">
                  <a:avLst/>
                </a:prstGeom>
                <a:solidFill>
                  <a:schemeClr val="bg1"/>
                </a:solidFill>
                <a:ln>
                  <a:solidFill>
                    <a:srgbClr val="B2D1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7496" y="3394"/>
                  <a:ext cx="4233" cy="2837"/>
                </a:xfrm>
                <a:prstGeom prst="rect">
                  <a:avLst/>
                </a:prstGeom>
                <a:noFill/>
                <a:ln>
                  <a:solidFill>
                    <a:srgbClr val="8B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4" name="文本框 33"/>
              <p:cNvSpPr txBox="1"/>
              <p:nvPr/>
            </p:nvSpPr>
            <p:spPr>
              <a:xfrm>
                <a:off x="2754" y="8204"/>
                <a:ext cx="2907" cy="693"/>
              </a:xfrm>
              <a:prstGeom prst="rect">
                <a:avLst/>
              </a:prstGeom>
              <a:noFill/>
            </p:spPr>
            <p:txBody>
              <a:bodyPr wrap="square" rtlCol="0">
                <a:spAutoFit/>
              </a:bodyPr>
              <a:p>
                <a:pPr algn="ctr"/>
                <a:r>
                  <a:rPr lang="zh-CN" altLang="en-US" sz="2400">
                    <a:solidFill>
                      <a:srgbClr val="5B9BD5"/>
                    </a:solidFill>
                    <a:latin typeface="黑体" panose="02010609060101010101" charset="-122"/>
                    <a:ea typeface="黑体" panose="02010609060101010101" charset="-122"/>
                  </a:rPr>
                  <a:t>状态图</a:t>
                </a:r>
                <a:endParaRPr lang="zh-CN" altLang="en-US" sz="2400">
                  <a:solidFill>
                    <a:srgbClr val="5B9BD5"/>
                  </a:solidFill>
                  <a:latin typeface="黑体" panose="02010609060101010101" charset="-122"/>
                  <a:ea typeface="黑体" panose="02010609060101010101" charset="-122"/>
                </a:endParaRPr>
              </a:p>
            </p:txBody>
          </p:sp>
        </p:grpSp>
        <p:cxnSp>
          <p:nvCxnSpPr>
            <p:cNvPr id="29" name="直接连接符 28"/>
            <p:cNvCxnSpPr/>
            <p:nvPr/>
          </p:nvCxnSpPr>
          <p:spPr>
            <a:xfrm>
              <a:off x="1619" y="8012"/>
              <a:ext cx="429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7021195" y="1233805"/>
            <a:ext cx="4095115" cy="5328920"/>
            <a:chOff x="1179" y="1340"/>
            <a:chExt cx="5349" cy="8120"/>
          </a:xfrm>
        </p:grpSpPr>
        <p:grpSp>
          <p:nvGrpSpPr>
            <p:cNvPr id="44" name="组合 43"/>
            <p:cNvGrpSpPr/>
            <p:nvPr/>
          </p:nvGrpSpPr>
          <p:grpSpPr>
            <a:xfrm>
              <a:off x="1179" y="1340"/>
              <a:ext cx="5349" cy="8120"/>
              <a:chOff x="1619" y="1340"/>
              <a:chExt cx="5349" cy="8120"/>
            </a:xfrm>
          </p:grpSpPr>
          <p:grpSp>
            <p:nvGrpSpPr>
              <p:cNvPr id="45" name="组合 44"/>
              <p:cNvGrpSpPr/>
              <p:nvPr/>
            </p:nvGrpSpPr>
            <p:grpSpPr>
              <a:xfrm>
                <a:off x="1619" y="1340"/>
                <a:ext cx="5349" cy="8120"/>
                <a:chOff x="7340" y="3230"/>
                <a:chExt cx="4546" cy="3144"/>
              </a:xfrm>
            </p:grpSpPr>
            <p:sp>
              <p:nvSpPr>
                <p:cNvPr id="46" name="矩形 45"/>
                <p:cNvSpPr/>
                <p:nvPr/>
              </p:nvSpPr>
              <p:spPr>
                <a:xfrm>
                  <a:off x="7340" y="3230"/>
                  <a:ext cx="4546" cy="3144"/>
                </a:xfrm>
                <a:prstGeom prst="rect">
                  <a:avLst/>
                </a:prstGeom>
                <a:solidFill>
                  <a:schemeClr val="bg1"/>
                </a:solidFill>
                <a:ln>
                  <a:noFill/>
                </a:ln>
                <a:effectLst>
                  <a:outerShdw blurRad="114300" dist="25400" dir="8040000" sx="103000" sy="103000" algn="ctr" rotWithShape="0">
                    <a:srgbClr val="5B9BD5">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矩形 46"/>
                <p:cNvSpPr/>
                <p:nvPr/>
              </p:nvSpPr>
              <p:spPr>
                <a:xfrm>
                  <a:off x="7582" y="3322"/>
                  <a:ext cx="4051" cy="2972"/>
                </a:xfrm>
                <a:prstGeom prst="rect">
                  <a:avLst/>
                </a:prstGeom>
                <a:solidFill>
                  <a:schemeClr val="bg1"/>
                </a:solidFill>
                <a:ln>
                  <a:solidFill>
                    <a:srgbClr val="B2D1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nvSpPr>
              <p:spPr>
                <a:xfrm>
                  <a:off x="7496" y="3394"/>
                  <a:ext cx="4233" cy="2837"/>
                </a:xfrm>
                <a:prstGeom prst="rect">
                  <a:avLst/>
                </a:prstGeom>
                <a:noFill/>
                <a:ln>
                  <a:solidFill>
                    <a:srgbClr val="8B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0" name="文本框 49"/>
              <p:cNvSpPr txBox="1"/>
              <p:nvPr/>
            </p:nvSpPr>
            <p:spPr>
              <a:xfrm>
                <a:off x="2748" y="8204"/>
                <a:ext cx="2907" cy="702"/>
              </a:xfrm>
              <a:prstGeom prst="rect">
                <a:avLst/>
              </a:prstGeom>
              <a:noFill/>
            </p:spPr>
            <p:txBody>
              <a:bodyPr wrap="square" rtlCol="0">
                <a:spAutoFit/>
              </a:bodyPr>
              <a:p>
                <a:pPr algn="ctr"/>
                <a:r>
                  <a:rPr lang="zh-CN" altLang="en-US" sz="2400">
                    <a:solidFill>
                      <a:srgbClr val="5B9BD5"/>
                    </a:solidFill>
                    <a:latin typeface="黑体" panose="02010609060101010101" charset="-122"/>
                    <a:ea typeface="黑体" panose="02010609060101010101" charset="-122"/>
                  </a:rPr>
                  <a:t>泳道</a:t>
                </a:r>
                <a:r>
                  <a:rPr lang="zh-CN" altLang="en-US" sz="2400">
                    <a:solidFill>
                      <a:srgbClr val="5B9BD5"/>
                    </a:solidFill>
                    <a:latin typeface="黑体" panose="02010609060101010101" charset="-122"/>
                    <a:ea typeface="黑体" panose="02010609060101010101" charset="-122"/>
                  </a:rPr>
                  <a:t>图</a:t>
                </a:r>
                <a:endParaRPr lang="zh-CN" altLang="en-US" sz="2400">
                  <a:solidFill>
                    <a:srgbClr val="5B9BD5"/>
                  </a:solidFill>
                  <a:latin typeface="黑体" panose="02010609060101010101" charset="-122"/>
                  <a:ea typeface="黑体" panose="02010609060101010101" charset="-122"/>
                </a:endParaRPr>
              </a:p>
            </p:txBody>
          </p:sp>
        </p:grpSp>
        <p:cxnSp>
          <p:nvCxnSpPr>
            <p:cNvPr id="52" name="直接连接符 51"/>
            <p:cNvCxnSpPr/>
            <p:nvPr/>
          </p:nvCxnSpPr>
          <p:spPr>
            <a:xfrm>
              <a:off x="1616" y="8012"/>
              <a:ext cx="429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7" name="图片 7"/>
          <p:cNvPicPr>
            <a:picLocks noChangeAspect="1"/>
          </p:cNvPicPr>
          <p:nvPr/>
        </p:nvPicPr>
        <p:blipFill>
          <a:blip r:embed="rId1"/>
          <a:stretch>
            <a:fillRect/>
          </a:stretch>
        </p:blipFill>
        <p:spPr>
          <a:xfrm>
            <a:off x="2397125" y="1459865"/>
            <a:ext cx="3331845" cy="3915410"/>
          </a:xfrm>
          <a:prstGeom prst="rect">
            <a:avLst/>
          </a:prstGeom>
          <a:noFill/>
          <a:ln>
            <a:noFill/>
          </a:ln>
        </p:spPr>
      </p:pic>
      <p:pic>
        <p:nvPicPr>
          <p:cNvPr id="8" name="图片 8"/>
          <p:cNvPicPr>
            <a:picLocks noChangeAspect="1"/>
          </p:cNvPicPr>
          <p:nvPr/>
        </p:nvPicPr>
        <p:blipFill>
          <a:blip r:embed="rId2"/>
          <a:stretch>
            <a:fillRect/>
          </a:stretch>
        </p:blipFill>
        <p:spPr>
          <a:xfrm>
            <a:off x="7355840" y="1511935"/>
            <a:ext cx="3394710" cy="3890645"/>
          </a:xfrm>
          <a:prstGeom prst="rect">
            <a:avLst/>
          </a:prstGeom>
          <a:noFill/>
          <a:ln>
            <a:noFill/>
          </a:ln>
        </p:spPr>
      </p:pic>
      <p:sp>
        <p:nvSpPr>
          <p:cNvPr id="23" name="文本框 22"/>
          <p:cNvSpPr txBox="1"/>
          <p:nvPr>
            <p:custDataLst>
              <p:tags r:id="rId3"/>
            </p:custDataLst>
          </p:nvPr>
        </p:nvSpPr>
        <p:spPr>
          <a:xfrm>
            <a:off x="518160" y="334010"/>
            <a:ext cx="3310890" cy="706755"/>
          </a:xfrm>
          <a:prstGeom prst="rect">
            <a:avLst/>
          </a:prstGeom>
          <a:noFill/>
        </p:spPr>
        <p:txBody>
          <a:bodyPr wrap="square" rtlCol="0">
            <a:spAutoFit/>
          </a:bodyPr>
          <a:p>
            <a:pPr algn="l"/>
            <a:r>
              <a:rPr lang="zh-CN" altLang="zh-CN" sz="4000" b="1">
                <a:solidFill>
                  <a:srgbClr val="5B9BD5"/>
                </a:solidFill>
                <a:latin typeface="黑体" panose="02010609060101010101" charset="-122"/>
                <a:ea typeface="黑体" panose="02010609060101010101" charset="-122"/>
              </a:rPr>
              <a:t>UML设计图</a:t>
            </a:r>
            <a:endParaRPr lang="zh-CN" altLang="zh-CN" sz="4000" b="1">
              <a:solidFill>
                <a:srgbClr val="5B9BD5"/>
              </a:solidFill>
              <a:latin typeface="黑体" panose="02010609060101010101" charset="-122"/>
              <a:ea typeface="黑体" panose="02010609060101010101" charset="-122"/>
            </a:endParaRPr>
          </a:p>
        </p:txBody>
      </p:sp>
      <p:cxnSp>
        <p:nvCxnSpPr>
          <p:cNvPr id="3" name="直接箭头连接符 2"/>
          <p:cNvCxnSpPr/>
          <p:nvPr/>
        </p:nvCxnSpPr>
        <p:spPr>
          <a:xfrm flipV="1">
            <a:off x="373380" y="1031240"/>
            <a:ext cx="3315970" cy="95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vertical)">
                                      <p:cBhvr>
                                        <p:cTn id="7" dur="500"/>
                                        <p:tgtEl>
                                          <p:spTgt spid="30"/>
                                        </p:tgtEl>
                                      </p:cBhvr>
                                    </p:animEffect>
                                  </p:childTnLst>
                                </p:cTn>
                              </p:par>
                              <p:par>
                                <p:cTn id="8" presetID="3" presetClass="entr" presetSubtype="5"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linds(vertical)">
                                      <p:cBhvr>
                                        <p:cTn id="10" dur="500"/>
                                        <p:tgtEl>
                                          <p:spTgt spid="43"/>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p:tgtEl>
                                          <p:spTgt spid="23"/>
                                        </p:tgtEl>
                                        <p:attrNameLst>
                                          <p:attrName>ppt_y</p:attrName>
                                        </p:attrNameLst>
                                      </p:cBhvr>
                                      <p:tavLst>
                                        <p:tav tm="0">
                                          <p:val>
                                            <p:strVal val="#ppt_y+#ppt_h*1.125000"/>
                                          </p:val>
                                        </p:tav>
                                        <p:tav tm="100000">
                                          <p:val>
                                            <p:strVal val="#ppt_y"/>
                                          </p:val>
                                        </p:tav>
                                      </p:tavLst>
                                    </p:anim>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 name="矩形 53"/>
          <p:cNvSpPr/>
          <p:nvPr/>
        </p:nvSpPr>
        <p:spPr>
          <a:xfrm>
            <a:off x="0" y="2152650"/>
            <a:ext cx="12220575" cy="2806700"/>
          </a:xfrm>
          <a:prstGeom prst="rect">
            <a:avLst/>
          </a:prstGeom>
          <a:solidFill>
            <a:srgbClr val="CA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9" name="组合 18"/>
          <p:cNvGrpSpPr/>
          <p:nvPr/>
        </p:nvGrpSpPr>
        <p:grpSpPr>
          <a:xfrm>
            <a:off x="4993413" y="909691"/>
            <a:ext cx="5942557" cy="5491814"/>
            <a:chOff x="13244" y="8522"/>
            <a:chExt cx="3975" cy="1215"/>
          </a:xfrm>
        </p:grpSpPr>
        <p:sp>
          <p:nvSpPr>
            <p:cNvPr id="46" name="圆角矩形 45"/>
            <p:cNvSpPr/>
            <p:nvPr/>
          </p:nvSpPr>
          <p:spPr>
            <a:xfrm>
              <a:off x="13244" y="8522"/>
              <a:ext cx="3975" cy="1215"/>
            </a:xfrm>
            <a:prstGeom prst="roundRect">
              <a:avLst>
                <a:gd name="adj" fmla="val 50000"/>
              </a:avLst>
            </a:prstGeom>
            <a:solidFill>
              <a:srgbClr val="74ACDC">
                <a:alpha val="17000"/>
              </a:srgbClr>
            </a:solidFill>
            <a:ln>
              <a:solidFill>
                <a:srgbClr val="74ACDC">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13654" y="8695"/>
              <a:ext cx="3155" cy="102"/>
            </a:xfrm>
            <a:prstGeom prst="rect">
              <a:avLst/>
            </a:prstGeom>
            <a:noFill/>
          </p:spPr>
          <p:txBody>
            <a:bodyPr wrap="square" rtlCol="0">
              <a:spAutoFit/>
            </a:bodyPr>
            <a:p>
              <a:pPr algn="ctr"/>
              <a:r>
                <a:rPr lang="zh-CN" altLang="en-US" sz="2400">
                  <a:solidFill>
                    <a:schemeClr val="accent1"/>
                  </a:solidFill>
                  <a:latin typeface="黑体" panose="02010609060101010101" charset="-122"/>
                  <a:ea typeface="黑体" panose="02010609060101010101" charset="-122"/>
                </a:rPr>
                <a:t>主要采用接口设计中的软件接口</a:t>
              </a:r>
              <a:endParaRPr lang="zh-CN" altLang="en-US" sz="2400">
                <a:solidFill>
                  <a:schemeClr val="accent1"/>
                </a:solidFill>
                <a:latin typeface="黑体" panose="02010609060101010101" charset="-122"/>
                <a:ea typeface="黑体" panose="02010609060101010101" charset="-122"/>
              </a:endParaRPr>
            </a:p>
          </p:txBody>
        </p:sp>
      </p:grpSp>
      <p:sp>
        <p:nvSpPr>
          <p:cNvPr id="13" name="文本框 12"/>
          <p:cNvSpPr txBox="1"/>
          <p:nvPr/>
        </p:nvSpPr>
        <p:spPr>
          <a:xfrm>
            <a:off x="835660" y="1785620"/>
            <a:ext cx="2958465" cy="768350"/>
          </a:xfrm>
          <a:prstGeom prst="rect">
            <a:avLst/>
          </a:prstGeom>
          <a:noFill/>
        </p:spPr>
        <p:txBody>
          <a:bodyPr wrap="square" rtlCol="0">
            <a:spAutoFit/>
          </a:bodyPr>
          <a:p>
            <a:pPr algn="ctr"/>
            <a:r>
              <a:rPr lang="zh-CN" altLang="en-US" sz="4400" b="1">
                <a:solidFill>
                  <a:schemeClr val="accent1"/>
                </a:solidFill>
                <a:latin typeface="黑体" panose="02010609060101010101" charset="-122"/>
                <a:ea typeface="黑体" panose="02010609060101010101" charset="-122"/>
              </a:rPr>
              <a:t>接口设计</a:t>
            </a:r>
            <a:endParaRPr lang="zh-CN" altLang="en-US" sz="4400" b="1">
              <a:solidFill>
                <a:schemeClr val="accent1"/>
              </a:solidFill>
              <a:latin typeface="黑体" panose="02010609060101010101" charset="-122"/>
              <a:ea typeface="黑体" panose="02010609060101010101" charset="-122"/>
            </a:endParaRPr>
          </a:p>
        </p:txBody>
      </p:sp>
      <p:sp>
        <p:nvSpPr>
          <p:cNvPr id="33" name=" 14"/>
          <p:cNvSpPr/>
          <p:nvPr/>
        </p:nvSpPr>
        <p:spPr bwMode="auto">
          <a:xfrm>
            <a:off x="1333500" y="2939415"/>
            <a:ext cx="1769110" cy="1432560"/>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5B9BD5"/>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00" name="文本框 99"/>
          <p:cNvSpPr txBox="1"/>
          <p:nvPr/>
        </p:nvSpPr>
        <p:spPr>
          <a:xfrm>
            <a:off x="5713730" y="2363470"/>
            <a:ext cx="5098415" cy="2584450"/>
          </a:xfrm>
          <a:prstGeom prst="rect">
            <a:avLst/>
          </a:prstGeom>
          <a:noFill/>
          <a:ln w="9525">
            <a:noFill/>
          </a:ln>
        </p:spPr>
        <p:txBody>
          <a:bodyPr wrap="square">
            <a:spAutoFit/>
          </a:bodyPr>
          <a:p>
            <a:pPr indent="0"/>
            <a:r>
              <a:rPr lang="zh-CN" b="1">
                <a:solidFill>
                  <a:schemeClr val="accent1"/>
                </a:solidFill>
                <a:ea typeface="宋体" panose="02010600030101010101" pitchFamily="2" charset="-122"/>
              </a:rPr>
              <a:t>4.1</a:t>
            </a:r>
            <a:r>
              <a:rPr lang="en-US" altLang="zh-CN" b="1">
                <a:solidFill>
                  <a:schemeClr val="accent1"/>
                </a:solidFill>
                <a:ea typeface="宋体" panose="02010600030101010101" pitchFamily="2" charset="-122"/>
              </a:rPr>
              <a:t>   </a:t>
            </a:r>
            <a:r>
              <a:rPr lang="zh-CN" b="1">
                <a:solidFill>
                  <a:schemeClr val="accent1"/>
                </a:solidFill>
                <a:ea typeface="宋体" panose="02010600030101010101" pitchFamily="2" charset="-122"/>
              </a:rPr>
              <a:t>用户接口：注册：注册新账号,系统录入个人信息；登录：通过手机号和学号，确定本人，进入登录页面；线上自习室：进入线上自习室，入座自习，查看自习记录；打卡：提交定位打卡，记录打卡情况。4.2</a:t>
            </a:r>
            <a:r>
              <a:rPr lang="en-US" altLang="zh-CN" b="1">
                <a:solidFill>
                  <a:schemeClr val="accent1"/>
                </a:solidFill>
                <a:ea typeface="宋体" panose="02010600030101010101" pitchFamily="2" charset="-122"/>
              </a:rPr>
              <a:t>   </a:t>
            </a:r>
            <a:r>
              <a:rPr lang="zh-CN" b="1">
                <a:solidFill>
                  <a:schemeClr val="accent1"/>
                </a:solidFill>
                <a:ea typeface="宋体" panose="02010600030101010101" pitchFamily="2" charset="-122"/>
              </a:rPr>
              <a:t>数据库接口：使用JDBC发送操作数据库的语句并处理结果。</a:t>
            </a:r>
            <a:endParaRPr lang="zh-CN" altLang="en-US" b="1">
              <a:solidFill>
                <a:schemeClr val="accent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par>
                                <p:cTn id="9" presetID="53" presetClass="entr" presetSubtype="1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 name="组合 22"/>
          <p:cNvGrpSpPr/>
          <p:nvPr/>
        </p:nvGrpSpPr>
        <p:grpSpPr>
          <a:xfrm>
            <a:off x="569595" y="184150"/>
            <a:ext cx="5265420" cy="6011545"/>
            <a:chOff x="7340" y="3230"/>
            <a:chExt cx="4546" cy="3144"/>
          </a:xfrm>
          <a:solidFill>
            <a:schemeClr val="accent1">
              <a:lumMod val="40000"/>
              <a:lumOff val="60000"/>
            </a:schemeClr>
          </a:solidFill>
        </p:grpSpPr>
        <p:sp>
          <p:nvSpPr>
            <p:cNvPr id="24" name="矩形 23"/>
            <p:cNvSpPr/>
            <p:nvPr/>
          </p:nvSpPr>
          <p:spPr>
            <a:xfrm>
              <a:off x="7340" y="3230"/>
              <a:ext cx="4546" cy="3144"/>
            </a:xfrm>
            <a:prstGeom prst="rect">
              <a:avLst/>
            </a:prstGeom>
            <a:grpFill/>
            <a:ln>
              <a:noFill/>
            </a:ln>
            <a:effectLst>
              <a:outerShdw blurRad="114300" dist="25400" dir="6480000" sx="105000" sy="105000" algn="ctr" rotWithShape="0">
                <a:srgbClr val="5B9BD5">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7582" y="3429"/>
              <a:ext cx="4051" cy="2749"/>
            </a:xfrm>
            <a:prstGeom prst="rect">
              <a:avLst/>
            </a:prstGeom>
            <a:grp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7496" y="3502"/>
              <a:ext cx="4233" cy="2566"/>
            </a:xfrm>
            <a:prstGeom prst="rect">
              <a:avLst/>
            </a:prstGeom>
            <a:grp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泪滴形 7"/>
          <p:cNvSpPr/>
          <p:nvPr/>
        </p:nvSpPr>
        <p:spPr>
          <a:xfrm flipH="1">
            <a:off x="849630" y="365760"/>
            <a:ext cx="3396615" cy="914400"/>
          </a:xfrm>
          <a:prstGeom prst="teardrop">
            <a:avLst/>
          </a:prstGeom>
          <a:solidFill>
            <a:srgbClr val="74ACDC"/>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973455" y="500380"/>
            <a:ext cx="3148965" cy="645160"/>
          </a:xfrm>
          <a:prstGeom prst="rect">
            <a:avLst/>
          </a:prstGeom>
          <a:noFill/>
        </p:spPr>
        <p:txBody>
          <a:bodyPr wrap="square" rtlCol="0">
            <a:spAutoFit/>
          </a:bodyPr>
          <a:p>
            <a:pPr algn="ctr"/>
            <a:r>
              <a:rPr lang="zh-CN" altLang="en-US" sz="3600">
                <a:solidFill>
                  <a:schemeClr val="bg1"/>
                </a:solidFill>
                <a:latin typeface="黑体" panose="02010609060101010101" charset="-122"/>
                <a:ea typeface="黑体" panose="02010609060101010101" charset="-122"/>
              </a:rPr>
              <a:t>表结构分析</a:t>
            </a:r>
            <a:endParaRPr lang="zh-CN" altLang="en-US" sz="3600">
              <a:solidFill>
                <a:schemeClr val="bg1"/>
              </a:solidFill>
              <a:latin typeface="黑体" panose="02010609060101010101" charset="-122"/>
              <a:ea typeface="黑体" panose="02010609060101010101" charset="-122"/>
            </a:endParaRPr>
          </a:p>
        </p:txBody>
      </p:sp>
      <p:sp>
        <p:nvSpPr>
          <p:cNvPr id="21" name="文本框 20"/>
          <p:cNvSpPr txBox="1"/>
          <p:nvPr/>
        </p:nvSpPr>
        <p:spPr>
          <a:xfrm>
            <a:off x="6100445" y="704215"/>
            <a:ext cx="2998470" cy="1322070"/>
          </a:xfrm>
          <a:prstGeom prst="rect">
            <a:avLst/>
          </a:prstGeom>
          <a:noFill/>
        </p:spPr>
        <p:txBody>
          <a:bodyPr wrap="square" rtlCol="0">
            <a:spAutoFit/>
          </a:bodyPr>
          <a:p>
            <a:pPr algn="ctr"/>
            <a:r>
              <a:rPr lang="zh-CN" altLang="en-US" sz="4000" b="1">
                <a:solidFill>
                  <a:schemeClr val="accent1"/>
                </a:solidFill>
                <a:latin typeface="黑体" panose="02010609060101010101" charset="-122"/>
                <a:ea typeface="黑体" panose="02010609060101010101" charset="-122"/>
              </a:rPr>
              <a:t>ER分析</a:t>
            </a:r>
            <a:endParaRPr lang="zh-CN" altLang="en-US" sz="4000" b="1">
              <a:solidFill>
                <a:schemeClr val="bg1"/>
              </a:solidFill>
              <a:latin typeface="黑体" panose="02010609060101010101" charset="-122"/>
              <a:ea typeface="黑体" panose="02010609060101010101" charset="-122"/>
            </a:endParaRPr>
          </a:p>
          <a:p>
            <a:pPr algn="ctr"/>
            <a:endParaRPr lang="zh-CN" altLang="en-US" sz="4000" b="1">
              <a:solidFill>
                <a:schemeClr val="bg1"/>
              </a:solidFill>
              <a:latin typeface="黑体" panose="02010609060101010101" charset="-122"/>
              <a:ea typeface="黑体" panose="02010609060101010101" charset="-122"/>
            </a:endParaRPr>
          </a:p>
        </p:txBody>
      </p:sp>
      <p:grpSp>
        <p:nvGrpSpPr>
          <p:cNvPr id="39" name="PA-计划已处理-286598"/>
          <p:cNvGrpSpPr>
            <a:grpSpLocks noChangeAspect="1"/>
          </p:cNvGrpSpPr>
          <p:nvPr>
            <p:custDataLst>
              <p:tags r:id="rId1"/>
            </p:custDataLst>
          </p:nvPr>
        </p:nvGrpSpPr>
        <p:grpSpPr bwMode="auto">
          <a:xfrm>
            <a:off x="8962390" y="500184"/>
            <a:ext cx="1328420" cy="1335600"/>
            <a:chOff x="3318" y="1632"/>
            <a:chExt cx="1046" cy="1052"/>
          </a:xfrm>
          <a:solidFill>
            <a:srgbClr val="5B9BD5"/>
          </a:solidFill>
          <a:effectLst/>
        </p:grpSpPr>
        <p:sp>
          <p:nvSpPr>
            <p:cNvPr id="40" name="PA-任意多边形 94"/>
            <p:cNvSpPr>
              <a:spLocks noEditPoints="1"/>
            </p:cNvSpPr>
            <p:nvPr>
              <p:custDataLst>
                <p:tags r:id="rId2"/>
              </p:custDataLst>
            </p:nvPr>
          </p:nvSpPr>
          <p:spPr bwMode="auto">
            <a:xfrm>
              <a:off x="3500" y="1632"/>
              <a:ext cx="864" cy="1052"/>
            </a:xfrm>
            <a:custGeom>
              <a:avLst/>
              <a:gdLst>
                <a:gd name="T0" fmla="*/ 1669 w 2287"/>
                <a:gd name="T1" fmla="*/ 1550 h 2788"/>
                <a:gd name="T2" fmla="*/ 1050 w 2287"/>
                <a:gd name="T3" fmla="*/ 2169 h 2788"/>
                <a:gd name="T4" fmla="*/ 1669 w 2287"/>
                <a:gd name="T5" fmla="*/ 2788 h 2788"/>
                <a:gd name="T6" fmla="*/ 2287 w 2287"/>
                <a:gd name="T7" fmla="*/ 2169 h 2788"/>
                <a:gd name="T8" fmla="*/ 1669 w 2287"/>
                <a:gd name="T9" fmla="*/ 1550 h 2788"/>
                <a:gd name="T10" fmla="*/ 2065 w 2287"/>
                <a:gd name="T11" fmla="*/ 2036 h 2788"/>
                <a:gd name="T12" fmla="*/ 1614 w 2287"/>
                <a:gd name="T13" fmla="*/ 2441 h 2788"/>
                <a:gd name="T14" fmla="*/ 1585 w 2287"/>
                <a:gd name="T15" fmla="*/ 2452 h 2788"/>
                <a:gd name="T16" fmla="*/ 1554 w 2287"/>
                <a:gd name="T17" fmla="*/ 2439 h 2788"/>
                <a:gd name="T18" fmla="*/ 1264 w 2287"/>
                <a:gd name="T19" fmla="*/ 2150 h 2788"/>
                <a:gd name="T20" fmla="*/ 1264 w 2287"/>
                <a:gd name="T21" fmla="*/ 2087 h 2788"/>
                <a:gd name="T22" fmla="*/ 1327 w 2287"/>
                <a:gd name="T23" fmla="*/ 2087 h 2788"/>
                <a:gd name="T24" fmla="*/ 1587 w 2287"/>
                <a:gd name="T25" fmla="*/ 2347 h 2788"/>
                <a:gd name="T26" fmla="*/ 2006 w 2287"/>
                <a:gd name="T27" fmla="*/ 1970 h 2788"/>
                <a:gd name="T28" fmla="*/ 2068 w 2287"/>
                <a:gd name="T29" fmla="*/ 1973 h 2788"/>
                <a:gd name="T30" fmla="*/ 2065 w 2287"/>
                <a:gd name="T31" fmla="*/ 2036 h 2788"/>
                <a:gd name="T32" fmla="*/ 132 w 2287"/>
                <a:gd name="T33" fmla="*/ 509 h 2788"/>
                <a:gd name="T34" fmla="*/ 263 w 2287"/>
                <a:gd name="T35" fmla="*/ 381 h 2788"/>
                <a:gd name="T36" fmla="*/ 263 w 2287"/>
                <a:gd name="T37" fmla="*/ 127 h 2788"/>
                <a:gd name="T38" fmla="*/ 132 w 2287"/>
                <a:gd name="T39" fmla="*/ 0 h 2788"/>
                <a:gd name="T40" fmla="*/ 0 w 2287"/>
                <a:gd name="T41" fmla="*/ 127 h 2788"/>
                <a:gd name="T42" fmla="*/ 0 w 2287"/>
                <a:gd name="T43" fmla="*/ 381 h 2788"/>
                <a:gd name="T44" fmla="*/ 132 w 2287"/>
                <a:gd name="T45" fmla="*/ 509 h 2788"/>
                <a:gd name="T46" fmla="*/ 1447 w 2287"/>
                <a:gd name="T47" fmla="*/ 509 h 2788"/>
                <a:gd name="T48" fmla="*/ 1579 w 2287"/>
                <a:gd name="T49" fmla="*/ 381 h 2788"/>
                <a:gd name="T50" fmla="*/ 1579 w 2287"/>
                <a:gd name="T51" fmla="*/ 127 h 2788"/>
                <a:gd name="T52" fmla="*/ 1447 w 2287"/>
                <a:gd name="T53" fmla="*/ 0 h 2788"/>
                <a:gd name="T54" fmla="*/ 1315 w 2287"/>
                <a:gd name="T55" fmla="*/ 127 h 2788"/>
                <a:gd name="T56" fmla="*/ 1315 w 2287"/>
                <a:gd name="T57" fmla="*/ 381 h 2788"/>
                <a:gd name="T58" fmla="*/ 1447 w 2287"/>
                <a:gd name="T59" fmla="*/ 509 h 2788"/>
                <a:gd name="T60" fmla="*/ 789 w 2287"/>
                <a:gd name="T61" fmla="*/ 509 h 2788"/>
                <a:gd name="T62" fmla="*/ 921 w 2287"/>
                <a:gd name="T63" fmla="*/ 381 h 2788"/>
                <a:gd name="T64" fmla="*/ 921 w 2287"/>
                <a:gd name="T65" fmla="*/ 127 h 2788"/>
                <a:gd name="T66" fmla="*/ 789 w 2287"/>
                <a:gd name="T67" fmla="*/ 0 h 2788"/>
                <a:gd name="T68" fmla="*/ 658 w 2287"/>
                <a:gd name="T69" fmla="*/ 127 h 2788"/>
                <a:gd name="T70" fmla="*/ 658 w 2287"/>
                <a:gd name="T71" fmla="*/ 381 h 2788"/>
                <a:gd name="T72" fmla="*/ 789 w 2287"/>
                <a:gd name="T73" fmla="*/ 509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7" h="2788">
                  <a:moveTo>
                    <a:pt x="1669" y="1550"/>
                  </a:moveTo>
                  <a:cubicBezTo>
                    <a:pt x="1327" y="1550"/>
                    <a:pt x="1050" y="1827"/>
                    <a:pt x="1050" y="2169"/>
                  </a:cubicBezTo>
                  <a:cubicBezTo>
                    <a:pt x="1050" y="2511"/>
                    <a:pt x="1327" y="2788"/>
                    <a:pt x="1669" y="2788"/>
                  </a:cubicBezTo>
                  <a:cubicBezTo>
                    <a:pt x="2010" y="2788"/>
                    <a:pt x="2287" y="2511"/>
                    <a:pt x="2287" y="2169"/>
                  </a:cubicBezTo>
                  <a:cubicBezTo>
                    <a:pt x="2287" y="1827"/>
                    <a:pt x="2010" y="1550"/>
                    <a:pt x="1669" y="1550"/>
                  </a:cubicBezTo>
                  <a:close/>
                  <a:moveTo>
                    <a:pt x="2065" y="2036"/>
                  </a:moveTo>
                  <a:lnTo>
                    <a:pt x="1614" y="2441"/>
                  </a:lnTo>
                  <a:cubicBezTo>
                    <a:pt x="1606" y="2448"/>
                    <a:pt x="1596" y="2452"/>
                    <a:pt x="1585" y="2452"/>
                  </a:cubicBezTo>
                  <a:cubicBezTo>
                    <a:pt x="1573" y="2452"/>
                    <a:pt x="1562" y="2447"/>
                    <a:pt x="1554" y="2439"/>
                  </a:cubicBezTo>
                  <a:lnTo>
                    <a:pt x="1264" y="2150"/>
                  </a:lnTo>
                  <a:cubicBezTo>
                    <a:pt x="1247" y="2133"/>
                    <a:pt x="1247" y="2105"/>
                    <a:pt x="1264" y="2087"/>
                  </a:cubicBezTo>
                  <a:cubicBezTo>
                    <a:pt x="1282" y="2070"/>
                    <a:pt x="1310" y="2070"/>
                    <a:pt x="1327" y="2087"/>
                  </a:cubicBezTo>
                  <a:lnTo>
                    <a:pt x="1587" y="2347"/>
                  </a:lnTo>
                  <a:lnTo>
                    <a:pt x="2006" y="1970"/>
                  </a:lnTo>
                  <a:cubicBezTo>
                    <a:pt x="2024" y="1954"/>
                    <a:pt x="2052" y="1955"/>
                    <a:pt x="2068" y="1973"/>
                  </a:cubicBezTo>
                  <a:cubicBezTo>
                    <a:pt x="2085" y="1991"/>
                    <a:pt x="2083" y="2019"/>
                    <a:pt x="2065" y="2036"/>
                  </a:cubicBezTo>
                  <a:close/>
                  <a:moveTo>
                    <a:pt x="132" y="509"/>
                  </a:moveTo>
                  <a:cubicBezTo>
                    <a:pt x="204" y="509"/>
                    <a:pt x="263" y="452"/>
                    <a:pt x="263" y="381"/>
                  </a:cubicBezTo>
                  <a:lnTo>
                    <a:pt x="263" y="127"/>
                  </a:lnTo>
                  <a:cubicBezTo>
                    <a:pt x="263" y="57"/>
                    <a:pt x="204" y="0"/>
                    <a:pt x="132" y="0"/>
                  </a:cubicBezTo>
                  <a:cubicBezTo>
                    <a:pt x="59" y="0"/>
                    <a:pt x="0" y="57"/>
                    <a:pt x="0" y="127"/>
                  </a:cubicBezTo>
                  <a:lnTo>
                    <a:pt x="0" y="381"/>
                  </a:lnTo>
                  <a:cubicBezTo>
                    <a:pt x="0" y="452"/>
                    <a:pt x="59" y="509"/>
                    <a:pt x="132" y="509"/>
                  </a:cubicBezTo>
                  <a:close/>
                  <a:moveTo>
                    <a:pt x="1447" y="509"/>
                  </a:moveTo>
                  <a:cubicBezTo>
                    <a:pt x="1520" y="509"/>
                    <a:pt x="1579" y="452"/>
                    <a:pt x="1579" y="381"/>
                  </a:cubicBezTo>
                  <a:lnTo>
                    <a:pt x="1579" y="127"/>
                  </a:lnTo>
                  <a:cubicBezTo>
                    <a:pt x="1579" y="57"/>
                    <a:pt x="1520" y="0"/>
                    <a:pt x="1447" y="0"/>
                  </a:cubicBezTo>
                  <a:cubicBezTo>
                    <a:pt x="1374" y="0"/>
                    <a:pt x="1315" y="57"/>
                    <a:pt x="1315" y="127"/>
                  </a:cubicBezTo>
                  <a:lnTo>
                    <a:pt x="1315" y="381"/>
                  </a:lnTo>
                  <a:cubicBezTo>
                    <a:pt x="1315" y="452"/>
                    <a:pt x="1374" y="509"/>
                    <a:pt x="1447" y="509"/>
                  </a:cubicBezTo>
                  <a:close/>
                  <a:moveTo>
                    <a:pt x="789" y="509"/>
                  </a:moveTo>
                  <a:cubicBezTo>
                    <a:pt x="862" y="509"/>
                    <a:pt x="921" y="452"/>
                    <a:pt x="921" y="381"/>
                  </a:cubicBezTo>
                  <a:lnTo>
                    <a:pt x="921" y="127"/>
                  </a:lnTo>
                  <a:cubicBezTo>
                    <a:pt x="921" y="57"/>
                    <a:pt x="862" y="0"/>
                    <a:pt x="789" y="0"/>
                  </a:cubicBezTo>
                  <a:cubicBezTo>
                    <a:pt x="717" y="0"/>
                    <a:pt x="658" y="57"/>
                    <a:pt x="658" y="127"/>
                  </a:cubicBezTo>
                  <a:lnTo>
                    <a:pt x="658" y="381"/>
                  </a:lnTo>
                  <a:cubicBezTo>
                    <a:pt x="658" y="452"/>
                    <a:pt x="717" y="509"/>
                    <a:pt x="789" y="50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28F0E9"/>
                </a:solidFill>
                <a:latin typeface="宋体" panose="02010600030101010101" pitchFamily="2" charset="-122"/>
                <a:ea typeface="宋体" panose="02010600030101010101" pitchFamily="2" charset="-122"/>
              </a:endParaRPr>
            </a:p>
          </p:txBody>
        </p:sp>
        <p:sp>
          <p:nvSpPr>
            <p:cNvPr id="41" name="PA-任意多边形 95"/>
            <p:cNvSpPr>
              <a:spLocks noEditPoints="1"/>
            </p:cNvSpPr>
            <p:nvPr>
              <p:custDataLst>
                <p:tags r:id="rId3"/>
              </p:custDataLst>
            </p:nvPr>
          </p:nvSpPr>
          <p:spPr bwMode="auto">
            <a:xfrm>
              <a:off x="3318" y="1728"/>
              <a:ext cx="960" cy="928"/>
            </a:xfrm>
            <a:custGeom>
              <a:avLst/>
              <a:gdLst>
                <a:gd name="T0" fmla="*/ 1441 w 2543"/>
                <a:gd name="T1" fmla="*/ 2034 h 2458"/>
                <a:gd name="T2" fmla="*/ 460 w 2543"/>
                <a:gd name="T3" fmla="*/ 2034 h 2458"/>
                <a:gd name="T4" fmla="*/ 351 w 2543"/>
                <a:gd name="T5" fmla="*/ 1929 h 2458"/>
                <a:gd name="T6" fmla="*/ 460 w 2543"/>
                <a:gd name="T7" fmla="*/ 1823 h 2458"/>
                <a:gd name="T8" fmla="*/ 1438 w 2543"/>
                <a:gd name="T9" fmla="*/ 1823 h 2458"/>
                <a:gd name="T10" fmla="*/ 1549 w 2543"/>
                <a:gd name="T11" fmla="*/ 1526 h 2458"/>
                <a:gd name="T12" fmla="*/ 482 w 2543"/>
                <a:gd name="T13" fmla="*/ 1526 h 2458"/>
                <a:gd name="T14" fmla="*/ 351 w 2543"/>
                <a:gd name="T15" fmla="*/ 1399 h 2458"/>
                <a:gd name="T16" fmla="*/ 482 w 2543"/>
                <a:gd name="T17" fmla="*/ 1272 h 2458"/>
                <a:gd name="T18" fmla="*/ 1836 w 2543"/>
                <a:gd name="T19" fmla="*/ 1272 h 2458"/>
                <a:gd name="T20" fmla="*/ 2153 w 2543"/>
                <a:gd name="T21" fmla="*/ 1198 h 2458"/>
                <a:gd name="T22" fmla="*/ 2543 w 2543"/>
                <a:gd name="T23" fmla="*/ 1312 h 2458"/>
                <a:gd name="T24" fmla="*/ 2543 w 2543"/>
                <a:gd name="T25" fmla="*/ 127 h 2458"/>
                <a:gd name="T26" fmla="*/ 2411 w 2543"/>
                <a:gd name="T27" fmla="*/ 0 h 2458"/>
                <a:gd name="T28" fmla="*/ 2192 w 2543"/>
                <a:gd name="T29" fmla="*/ 0 h 2458"/>
                <a:gd name="T30" fmla="*/ 2192 w 2543"/>
                <a:gd name="T31" fmla="*/ 127 h 2458"/>
                <a:gd name="T32" fmla="*/ 1929 w 2543"/>
                <a:gd name="T33" fmla="*/ 382 h 2458"/>
                <a:gd name="T34" fmla="*/ 1666 w 2543"/>
                <a:gd name="T35" fmla="*/ 127 h 2458"/>
                <a:gd name="T36" fmla="*/ 1666 w 2543"/>
                <a:gd name="T37" fmla="*/ 0 h 2458"/>
                <a:gd name="T38" fmla="*/ 1534 w 2543"/>
                <a:gd name="T39" fmla="*/ 0 h 2458"/>
                <a:gd name="T40" fmla="*/ 1534 w 2543"/>
                <a:gd name="T41" fmla="*/ 127 h 2458"/>
                <a:gd name="T42" fmla="*/ 1271 w 2543"/>
                <a:gd name="T43" fmla="*/ 382 h 2458"/>
                <a:gd name="T44" fmla="*/ 1008 w 2543"/>
                <a:gd name="T45" fmla="*/ 127 h 2458"/>
                <a:gd name="T46" fmla="*/ 1008 w 2543"/>
                <a:gd name="T47" fmla="*/ 0 h 2458"/>
                <a:gd name="T48" fmla="*/ 877 w 2543"/>
                <a:gd name="T49" fmla="*/ 0 h 2458"/>
                <a:gd name="T50" fmla="*/ 877 w 2543"/>
                <a:gd name="T51" fmla="*/ 127 h 2458"/>
                <a:gd name="T52" fmla="*/ 614 w 2543"/>
                <a:gd name="T53" fmla="*/ 382 h 2458"/>
                <a:gd name="T54" fmla="*/ 351 w 2543"/>
                <a:gd name="T55" fmla="*/ 127 h 2458"/>
                <a:gd name="T56" fmla="*/ 351 w 2543"/>
                <a:gd name="T57" fmla="*/ 0 h 2458"/>
                <a:gd name="T58" fmla="*/ 132 w 2543"/>
                <a:gd name="T59" fmla="*/ 0 h 2458"/>
                <a:gd name="T60" fmla="*/ 0 w 2543"/>
                <a:gd name="T61" fmla="*/ 127 h 2458"/>
                <a:gd name="T62" fmla="*/ 0 w 2543"/>
                <a:gd name="T63" fmla="*/ 2331 h 2458"/>
                <a:gd name="T64" fmla="*/ 132 w 2543"/>
                <a:gd name="T65" fmla="*/ 2458 h 2458"/>
                <a:gd name="T66" fmla="*/ 1672 w 2543"/>
                <a:gd name="T67" fmla="*/ 2458 h 2458"/>
                <a:gd name="T68" fmla="*/ 1441 w 2543"/>
                <a:gd name="T69" fmla="*/ 2034 h 2458"/>
                <a:gd name="T70" fmla="*/ 482 w 2543"/>
                <a:gd name="T71" fmla="*/ 721 h 2458"/>
                <a:gd name="T72" fmla="*/ 2061 w 2543"/>
                <a:gd name="T73" fmla="*/ 721 h 2458"/>
                <a:gd name="T74" fmla="*/ 2192 w 2543"/>
                <a:gd name="T75" fmla="*/ 848 h 2458"/>
                <a:gd name="T76" fmla="*/ 2061 w 2543"/>
                <a:gd name="T77" fmla="*/ 975 h 2458"/>
                <a:gd name="T78" fmla="*/ 482 w 2543"/>
                <a:gd name="T79" fmla="*/ 975 h 2458"/>
                <a:gd name="T80" fmla="*/ 351 w 2543"/>
                <a:gd name="T81" fmla="*/ 848 h 2458"/>
                <a:gd name="T82" fmla="*/ 482 w 2543"/>
                <a:gd name="T83" fmla="*/ 721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43" h="2458">
                  <a:moveTo>
                    <a:pt x="1441" y="2034"/>
                  </a:moveTo>
                  <a:lnTo>
                    <a:pt x="460" y="2034"/>
                  </a:lnTo>
                  <a:cubicBezTo>
                    <a:pt x="400" y="2034"/>
                    <a:pt x="351" y="1987"/>
                    <a:pt x="351" y="1929"/>
                  </a:cubicBezTo>
                  <a:cubicBezTo>
                    <a:pt x="351" y="1870"/>
                    <a:pt x="400" y="1823"/>
                    <a:pt x="460" y="1823"/>
                  </a:cubicBezTo>
                  <a:lnTo>
                    <a:pt x="1438" y="1823"/>
                  </a:lnTo>
                  <a:cubicBezTo>
                    <a:pt x="1453" y="1714"/>
                    <a:pt x="1491" y="1613"/>
                    <a:pt x="1549" y="1526"/>
                  </a:cubicBezTo>
                  <a:lnTo>
                    <a:pt x="482" y="1526"/>
                  </a:lnTo>
                  <a:cubicBezTo>
                    <a:pt x="410" y="1526"/>
                    <a:pt x="351" y="1469"/>
                    <a:pt x="351" y="1399"/>
                  </a:cubicBezTo>
                  <a:cubicBezTo>
                    <a:pt x="351" y="1329"/>
                    <a:pt x="410" y="1272"/>
                    <a:pt x="482" y="1272"/>
                  </a:cubicBezTo>
                  <a:lnTo>
                    <a:pt x="1836" y="1272"/>
                  </a:lnTo>
                  <a:cubicBezTo>
                    <a:pt x="1932" y="1225"/>
                    <a:pt x="2039" y="1198"/>
                    <a:pt x="2153" y="1198"/>
                  </a:cubicBezTo>
                  <a:cubicBezTo>
                    <a:pt x="2297" y="1198"/>
                    <a:pt x="2430" y="1240"/>
                    <a:pt x="2543" y="1312"/>
                  </a:cubicBezTo>
                  <a:lnTo>
                    <a:pt x="2543" y="127"/>
                  </a:lnTo>
                  <a:cubicBezTo>
                    <a:pt x="2543" y="57"/>
                    <a:pt x="2484" y="0"/>
                    <a:pt x="2411" y="0"/>
                  </a:cubicBezTo>
                  <a:lnTo>
                    <a:pt x="2192" y="0"/>
                  </a:lnTo>
                  <a:lnTo>
                    <a:pt x="2192" y="127"/>
                  </a:lnTo>
                  <a:cubicBezTo>
                    <a:pt x="2192" y="268"/>
                    <a:pt x="2074" y="382"/>
                    <a:pt x="1929" y="382"/>
                  </a:cubicBezTo>
                  <a:cubicBezTo>
                    <a:pt x="1784" y="382"/>
                    <a:pt x="1666" y="268"/>
                    <a:pt x="1666" y="127"/>
                  </a:cubicBezTo>
                  <a:lnTo>
                    <a:pt x="1666" y="0"/>
                  </a:lnTo>
                  <a:lnTo>
                    <a:pt x="1534" y="0"/>
                  </a:lnTo>
                  <a:lnTo>
                    <a:pt x="1534" y="127"/>
                  </a:lnTo>
                  <a:cubicBezTo>
                    <a:pt x="1534" y="268"/>
                    <a:pt x="1417" y="382"/>
                    <a:pt x="1271" y="382"/>
                  </a:cubicBezTo>
                  <a:cubicBezTo>
                    <a:pt x="1126" y="382"/>
                    <a:pt x="1008" y="268"/>
                    <a:pt x="1008" y="127"/>
                  </a:cubicBezTo>
                  <a:lnTo>
                    <a:pt x="1008" y="0"/>
                  </a:lnTo>
                  <a:lnTo>
                    <a:pt x="877" y="0"/>
                  </a:lnTo>
                  <a:lnTo>
                    <a:pt x="877" y="127"/>
                  </a:lnTo>
                  <a:cubicBezTo>
                    <a:pt x="877" y="268"/>
                    <a:pt x="759" y="382"/>
                    <a:pt x="614" y="382"/>
                  </a:cubicBezTo>
                  <a:cubicBezTo>
                    <a:pt x="469" y="382"/>
                    <a:pt x="351" y="268"/>
                    <a:pt x="351" y="127"/>
                  </a:cubicBezTo>
                  <a:lnTo>
                    <a:pt x="351" y="0"/>
                  </a:lnTo>
                  <a:lnTo>
                    <a:pt x="132" y="0"/>
                  </a:lnTo>
                  <a:cubicBezTo>
                    <a:pt x="59" y="0"/>
                    <a:pt x="0" y="57"/>
                    <a:pt x="0" y="127"/>
                  </a:cubicBezTo>
                  <a:lnTo>
                    <a:pt x="0" y="2331"/>
                  </a:lnTo>
                  <a:cubicBezTo>
                    <a:pt x="0" y="2401"/>
                    <a:pt x="59" y="2458"/>
                    <a:pt x="132" y="2458"/>
                  </a:cubicBezTo>
                  <a:lnTo>
                    <a:pt x="1672" y="2458"/>
                  </a:lnTo>
                  <a:cubicBezTo>
                    <a:pt x="1551" y="2350"/>
                    <a:pt x="1467" y="2202"/>
                    <a:pt x="1441" y="2034"/>
                  </a:cubicBezTo>
                  <a:close/>
                  <a:moveTo>
                    <a:pt x="482" y="721"/>
                  </a:moveTo>
                  <a:lnTo>
                    <a:pt x="2061" y="721"/>
                  </a:lnTo>
                  <a:cubicBezTo>
                    <a:pt x="2133" y="721"/>
                    <a:pt x="2192" y="778"/>
                    <a:pt x="2192" y="848"/>
                  </a:cubicBezTo>
                  <a:cubicBezTo>
                    <a:pt x="2192" y="918"/>
                    <a:pt x="2133" y="975"/>
                    <a:pt x="2061" y="975"/>
                  </a:cubicBezTo>
                  <a:lnTo>
                    <a:pt x="482" y="975"/>
                  </a:lnTo>
                  <a:cubicBezTo>
                    <a:pt x="410" y="975"/>
                    <a:pt x="351" y="918"/>
                    <a:pt x="351" y="848"/>
                  </a:cubicBezTo>
                  <a:cubicBezTo>
                    <a:pt x="351" y="778"/>
                    <a:pt x="410" y="721"/>
                    <a:pt x="482" y="721"/>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28F0E9"/>
                </a:solidFill>
                <a:latin typeface="宋体" panose="02010600030101010101" pitchFamily="2" charset="-122"/>
                <a:ea typeface="宋体" panose="02010600030101010101" pitchFamily="2" charset="-122"/>
              </a:endParaRPr>
            </a:p>
          </p:txBody>
        </p:sp>
      </p:grpSp>
      <p:pic>
        <p:nvPicPr>
          <p:cNvPr id="2" name="图片 3" descr="QQ截图20210509111919"/>
          <p:cNvPicPr>
            <a:picLocks noChangeAspect="1"/>
          </p:cNvPicPr>
          <p:nvPr/>
        </p:nvPicPr>
        <p:blipFill>
          <a:blip r:embed="rId4"/>
          <a:stretch>
            <a:fillRect/>
          </a:stretch>
        </p:blipFill>
        <p:spPr>
          <a:xfrm>
            <a:off x="6448425" y="2186305"/>
            <a:ext cx="5153025" cy="3223895"/>
          </a:xfrm>
          <a:prstGeom prst="rect">
            <a:avLst/>
          </a:prstGeom>
          <a:noFill/>
          <a:ln>
            <a:noFill/>
          </a:ln>
        </p:spPr>
      </p:pic>
      <p:pic>
        <p:nvPicPr>
          <p:cNvPr id="3" name="图片 4"/>
          <p:cNvPicPr>
            <a:picLocks noChangeAspect="1"/>
          </p:cNvPicPr>
          <p:nvPr/>
        </p:nvPicPr>
        <p:blipFill>
          <a:blip r:embed="rId5"/>
          <a:srcRect r="-192" b="4071"/>
          <a:stretch>
            <a:fillRect/>
          </a:stretch>
        </p:blipFill>
        <p:spPr>
          <a:xfrm>
            <a:off x="259715" y="1362075"/>
            <a:ext cx="5469255" cy="53879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ppt_y</p:attrName>
                                        </p:attrNameLst>
                                      </p:cBhvr>
                                      <p:tavLst>
                                        <p:tav tm="0">
                                          <p:val>
                                            <p:strVal val="#ppt_y+#ppt_h*1.125000"/>
                                          </p:val>
                                        </p:tav>
                                        <p:tav tm="100000">
                                          <p:val>
                                            <p:strVal val="#ppt_y"/>
                                          </p:val>
                                        </p:tav>
                                      </p:tavLst>
                                    </p:anim>
                                    <p:animEffect transition="in" filter="wipe(up)">
                                      <p:cBhvr>
                                        <p:cTn id="13" dur="500"/>
                                        <p:tgtEl>
                                          <p:spTgt spid="18"/>
                                        </p:tgtEl>
                                      </p:cBhvr>
                                    </p:animEffect>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同心圆 1"/>
          <p:cNvSpPr/>
          <p:nvPr/>
        </p:nvSpPr>
        <p:spPr>
          <a:xfrm>
            <a:off x="422275" y="1213485"/>
            <a:ext cx="405765" cy="405765"/>
          </a:xfrm>
          <a:prstGeom prst="donut">
            <a:avLst/>
          </a:prstGeom>
          <a:solidFill>
            <a:srgbClr val="5B9BD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黑体" panose="02010609060101010101" charset="-122"/>
              <a:ea typeface="黑体" panose="02010609060101010101" charset="-122"/>
            </a:endParaRPr>
          </a:p>
        </p:txBody>
      </p:sp>
      <p:sp>
        <p:nvSpPr>
          <p:cNvPr id="10" name="文本框 9"/>
          <p:cNvSpPr txBox="1"/>
          <p:nvPr>
            <p:custDataLst>
              <p:tags r:id="rId1"/>
            </p:custDataLst>
          </p:nvPr>
        </p:nvSpPr>
        <p:spPr>
          <a:xfrm>
            <a:off x="939800" y="1186180"/>
            <a:ext cx="1995170" cy="460375"/>
          </a:xfrm>
          <a:prstGeom prst="rect">
            <a:avLst/>
          </a:prstGeom>
          <a:noFill/>
        </p:spPr>
        <p:txBody>
          <a:bodyPr wrap="square" rtlCol="0">
            <a:spAutoFit/>
          </a:bodyPr>
          <a:p>
            <a:r>
              <a:rPr lang="zh-CN" altLang="zh-CN" sz="2400">
                <a:solidFill>
                  <a:srgbClr val="5B9BD5"/>
                </a:solidFill>
                <a:latin typeface="黑体" panose="02010609060101010101" charset="-122"/>
                <a:ea typeface="黑体" panose="02010609060101010101" charset="-122"/>
              </a:rPr>
              <a:t>数据加锁：</a:t>
            </a:r>
            <a:endParaRPr lang="zh-CN" altLang="zh-CN" sz="2400">
              <a:solidFill>
                <a:srgbClr val="5B9BD5"/>
              </a:solidFill>
              <a:latin typeface="黑体" panose="02010609060101010101" charset="-122"/>
              <a:ea typeface="黑体" panose="02010609060101010101" charset="-122"/>
            </a:endParaRPr>
          </a:p>
        </p:txBody>
      </p:sp>
      <p:sp>
        <p:nvSpPr>
          <p:cNvPr id="11" name="文本框 10"/>
          <p:cNvSpPr txBox="1"/>
          <p:nvPr>
            <p:custDataLst>
              <p:tags r:id="rId2"/>
            </p:custDataLst>
          </p:nvPr>
        </p:nvSpPr>
        <p:spPr>
          <a:xfrm>
            <a:off x="955040" y="1641475"/>
            <a:ext cx="5077460" cy="424815"/>
          </a:xfrm>
          <a:prstGeom prst="rect">
            <a:avLst/>
          </a:prstGeom>
          <a:noFill/>
        </p:spPr>
        <p:txBody>
          <a:bodyPr wrap="square" rtlCol="0" anchor="t">
            <a:spAutoFit/>
          </a:bodyPr>
          <a:p>
            <a:pPr>
              <a:lnSpc>
                <a:spcPts val="2600"/>
              </a:lnSpc>
              <a:spcBef>
                <a:spcPts val="0"/>
              </a:spcBef>
              <a:spcAft>
                <a:spcPts val="0"/>
              </a:spcAft>
            </a:pPr>
            <a:r>
              <a:rPr lang="zh-CN" altLang="zh-CN">
                <a:solidFill>
                  <a:srgbClr val="5B9BD5"/>
                </a:solidFill>
                <a:latin typeface="黑体" panose="02010609060101010101" charset="-122"/>
                <a:ea typeface="黑体" panose="02010609060101010101" charset="-122"/>
                <a:sym typeface="+mn-ea"/>
              </a:rPr>
              <a:t>采用互斥机制和同步机制防止数据混乱。</a:t>
            </a:r>
            <a:endParaRPr lang="zh-CN" altLang="en-US">
              <a:latin typeface="黑体" panose="02010609060101010101" charset="-122"/>
              <a:ea typeface="黑体" panose="02010609060101010101" charset="-122"/>
              <a:sym typeface="+mn-ea"/>
            </a:endParaRPr>
          </a:p>
        </p:txBody>
      </p:sp>
      <p:cxnSp>
        <p:nvCxnSpPr>
          <p:cNvPr id="4" name="直接连接符 3"/>
          <p:cNvCxnSpPr/>
          <p:nvPr/>
        </p:nvCxnSpPr>
        <p:spPr>
          <a:xfrm>
            <a:off x="991870" y="2113280"/>
            <a:ext cx="5092700" cy="0"/>
          </a:xfrm>
          <a:prstGeom prst="line">
            <a:avLst/>
          </a:prstGeom>
          <a:ln w="15875">
            <a:solidFill>
              <a:srgbClr val="5B9BD5"/>
            </a:solidFill>
            <a:prstDash val="lgDash"/>
          </a:ln>
        </p:spPr>
        <p:style>
          <a:lnRef idx="1">
            <a:schemeClr val="accent1"/>
          </a:lnRef>
          <a:fillRef idx="0">
            <a:schemeClr val="accent1"/>
          </a:fillRef>
          <a:effectRef idx="0">
            <a:schemeClr val="accent1"/>
          </a:effectRef>
          <a:fontRef idx="minor">
            <a:schemeClr val="tx1"/>
          </a:fontRef>
        </p:style>
      </p:cxnSp>
      <p:sp>
        <p:nvSpPr>
          <p:cNvPr id="7" name="同心圆 6"/>
          <p:cNvSpPr/>
          <p:nvPr/>
        </p:nvSpPr>
        <p:spPr>
          <a:xfrm>
            <a:off x="422275" y="3941445"/>
            <a:ext cx="405765" cy="405765"/>
          </a:xfrm>
          <a:prstGeom prst="donut">
            <a:avLst/>
          </a:prstGeom>
          <a:solidFill>
            <a:srgbClr val="5B9BD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黑体" panose="02010609060101010101" charset="-122"/>
              <a:ea typeface="黑体" panose="02010609060101010101" charset="-122"/>
            </a:endParaRPr>
          </a:p>
        </p:txBody>
      </p:sp>
      <p:sp>
        <p:nvSpPr>
          <p:cNvPr id="8" name="文本框 7"/>
          <p:cNvSpPr txBox="1"/>
          <p:nvPr>
            <p:custDataLst>
              <p:tags r:id="rId3"/>
            </p:custDataLst>
          </p:nvPr>
        </p:nvSpPr>
        <p:spPr>
          <a:xfrm>
            <a:off x="991870" y="3940175"/>
            <a:ext cx="1995170" cy="460375"/>
          </a:xfrm>
          <a:prstGeom prst="rect">
            <a:avLst/>
          </a:prstGeom>
          <a:noFill/>
        </p:spPr>
        <p:txBody>
          <a:bodyPr wrap="square" rtlCol="0">
            <a:spAutoFit/>
          </a:bodyPr>
          <a:p>
            <a:r>
              <a:rPr lang="zh-CN" altLang="zh-CN" sz="2400">
                <a:solidFill>
                  <a:srgbClr val="5B9BD5"/>
                </a:solidFill>
                <a:latin typeface="黑体" panose="02010609060101010101" charset="-122"/>
                <a:ea typeface="黑体" panose="02010609060101010101" charset="-122"/>
              </a:rPr>
              <a:t>登录认证：</a:t>
            </a:r>
            <a:endParaRPr lang="zh-CN" altLang="zh-CN" sz="2400">
              <a:solidFill>
                <a:srgbClr val="5B9BD5"/>
              </a:solidFill>
              <a:latin typeface="黑体" panose="02010609060101010101" charset="-122"/>
              <a:ea typeface="黑体" panose="02010609060101010101" charset="-122"/>
            </a:endParaRPr>
          </a:p>
        </p:txBody>
      </p:sp>
      <p:sp>
        <p:nvSpPr>
          <p:cNvPr id="9" name="文本框 8"/>
          <p:cNvSpPr txBox="1"/>
          <p:nvPr>
            <p:custDataLst>
              <p:tags r:id="rId4"/>
            </p:custDataLst>
          </p:nvPr>
        </p:nvSpPr>
        <p:spPr>
          <a:xfrm>
            <a:off x="1097280" y="4453255"/>
            <a:ext cx="5862955" cy="758190"/>
          </a:xfrm>
          <a:prstGeom prst="rect">
            <a:avLst/>
          </a:prstGeom>
          <a:noFill/>
        </p:spPr>
        <p:txBody>
          <a:bodyPr wrap="square" rtlCol="0" anchor="t">
            <a:spAutoFit/>
          </a:bodyPr>
          <a:p>
            <a:pPr>
              <a:lnSpc>
                <a:spcPts val="2600"/>
              </a:lnSpc>
              <a:spcBef>
                <a:spcPts val="0"/>
              </a:spcBef>
              <a:spcAft>
                <a:spcPts val="0"/>
              </a:spcAft>
            </a:pPr>
            <a:r>
              <a:rPr lang="zh-CN" altLang="en-US">
                <a:solidFill>
                  <a:schemeClr val="accent1"/>
                </a:solidFill>
                <a:latin typeface="黑体" panose="02010609060101010101" charset="-122"/>
                <a:ea typeface="黑体" panose="02010609060101010101" charset="-122"/>
                <a:sym typeface="+mn-ea"/>
              </a:rPr>
              <a:t>通过调用微信登录接口登录账号，需要实名认证才可正常应用app的全部功能。</a:t>
            </a:r>
            <a:endParaRPr lang="zh-CN" altLang="en-US">
              <a:solidFill>
                <a:schemeClr val="accent1"/>
              </a:solidFill>
              <a:latin typeface="黑体" panose="02010609060101010101" charset="-122"/>
              <a:ea typeface="黑体" panose="02010609060101010101" charset="-122"/>
              <a:sym typeface="+mn-ea"/>
            </a:endParaRPr>
          </a:p>
        </p:txBody>
      </p:sp>
      <p:sp>
        <p:nvSpPr>
          <p:cNvPr id="14" name="同心圆 13"/>
          <p:cNvSpPr/>
          <p:nvPr/>
        </p:nvSpPr>
        <p:spPr>
          <a:xfrm>
            <a:off x="422275" y="2395220"/>
            <a:ext cx="405765" cy="405765"/>
          </a:xfrm>
          <a:prstGeom prst="donut">
            <a:avLst/>
          </a:prstGeom>
          <a:solidFill>
            <a:srgbClr val="5B9BD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黑体" panose="02010609060101010101" charset="-122"/>
              <a:ea typeface="黑体" panose="02010609060101010101" charset="-122"/>
            </a:endParaRPr>
          </a:p>
        </p:txBody>
      </p:sp>
      <p:sp>
        <p:nvSpPr>
          <p:cNvPr id="15" name="文本框 14"/>
          <p:cNvSpPr txBox="1"/>
          <p:nvPr>
            <p:custDataLst>
              <p:tags r:id="rId5"/>
            </p:custDataLst>
          </p:nvPr>
        </p:nvSpPr>
        <p:spPr>
          <a:xfrm>
            <a:off x="991870" y="2367915"/>
            <a:ext cx="1995170" cy="460375"/>
          </a:xfrm>
          <a:prstGeom prst="rect">
            <a:avLst/>
          </a:prstGeom>
          <a:noFill/>
        </p:spPr>
        <p:txBody>
          <a:bodyPr wrap="square" rtlCol="0">
            <a:spAutoFit/>
          </a:bodyPr>
          <a:p>
            <a:r>
              <a:rPr lang="zh-CN" altLang="zh-CN" sz="2400">
                <a:solidFill>
                  <a:srgbClr val="5B9BD5"/>
                </a:solidFill>
                <a:latin typeface="黑体" panose="02010609060101010101" charset="-122"/>
                <a:ea typeface="黑体" panose="02010609060101010101" charset="-122"/>
              </a:rPr>
              <a:t>高并发设计：</a:t>
            </a:r>
            <a:endParaRPr lang="zh-CN" altLang="zh-CN" sz="2400">
              <a:solidFill>
                <a:srgbClr val="5B9BD5"/>
              </a:solidFill>
              <a:latin typeface="黑体" panose="02010609060101010101" charset="-122"/>
              <a:ea typeface="黑体" panose="02010609060101010101" charset="-122"/>
            </a:endParaRPr>
          </a:p>
        </p:txBody>
      </p:sp>
      <p:sp>
        <p:nvSpPr>
          <p:cNvPr id="16" name="文本框 15"/>
          <p:cNvSpPr txBox="1"/>
          <p:nvPr>
            <p:custDataLst>
              <p:tags r:id="rId6"/>
            </p:custDataLst>
          </p:nvPr>
        </p:nvSpPr>
        <p:spPr>
          <a:xfrm>
            <a:off x="991870" y="2882265"/>
            <a:ext cx="5287645" cy="758190"/>
          </a:xfrm>
          <a:prstGeom prst="rect">
            <a:avLst/>
          </a:prstGeom>
          <a:noFill/>
        </p:spPr>
        <p:txBody>
          <a:bodyPr wrap="square" rtlCol="0" anchor="t">
            <a:spAutoFit/>
          </a:bodyPr>
          <a:p>
            <a:pPr>
              <a:lnSpc>
                <a:spcPts val="2600"/>
              </a:lnSpc>
              <a:spcBef>
                <a:spcPts val="0"/>
              </a:spcBef>
              <a:spcAft>
                <a:spcPts val="0"/>
              </a:spcAft>
            </a:pPr>
            <a:r>
              <a:rPr lang="zh-CN" altLang="en-US">
                <a:solidFill>
                  <a:schemeClr val="accent1"/>
                </a:solidFill>
                <a:latin typeface="黑体" panose="02010609060101010101" charset="-122"/>
                <a:ea typeface="黑体" panose="02010609060101010101" charset="-122"/>
                <a:sym typeface="+mn-ea"/>
              </a:rPr>
              <a:t>针对线上自习室 ，我们采用扩展数据库，微服务架构，引入负载均衡器等措施优化高并发机制。</a:t>
            </a:r>
            <a:endParaRPr lang="zh-CN" altLang="en-US">
              <a:solidFill>
                <a:schemeClr val="accent1"/>
              </a:solidFill>
              <a:latin typeface="黑体" panose="02010609060101010101" charset="-122"/>
              <a:ea typeface="黑体" panose="02010609060101010101" charset="-122"/>
              <a:sym typeface="+mn-ea"/>
            </a:endParaRPr>
          </a:p>
        </p:txBody>
      </p:sp>
      <p:cxnSp>
        <p:nvCxnSpPr>
          <p:cNvPr id="17" name="直接连接符 16"/>
          <p:cNvCxnSpPr/>
          <p:nvPr/>
        </p:nvCxnSpPr>
        <p:spPr>
          <a:xfrm>
            <a:off x="991870" y="3713480"/>
            <a:ext cx="5092700" cy="0"/>
          </a:xfrm>
          <a:prstGeom prst="line">
            <a:avLst/>
          </a:prstGeom>
          <a:ln w="15875">
            <a:solidFill>
              <a:srgbClr val="5B9BD5"/>
            </a:solidFill>
            <a:prstDash val="lgDash"/>
          </a:ln>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6144895" y="-8890"/>
            <a:ext cx="6056630" cy="6875780"/>
          </a:xfrm>
          <a:custGeom>
            <a:avLst/>
            <a:gdLst>
              <a:gd name="connsiteX0" fmla="*/ 0 w 10021"/>
              <a:gd name="connsiteY0" fmla="*/ 0 h 10805"/>
              <a:gd name="connsiteX1" fmla="*/ 10021 w 10021"/>
              <a:gd name="connsiteY1" fmla="*/ 0 h 10805"/>
              <a:gd name="connsiteX2" fmla="*/ 10021 w 10021"/>
              <a:gd name="connsiteY2" fmla="*/ 10801 h 10805"/>
              <a:gd name="connsiteX3" fmla="*/ 3574 w 10021"/>
              <a:gd name="connsiteY3" fmla="*/ 10805 h 10805"/>
              <a:gd name="connsiteX4" fmla="*/ 0 w 10021"/>
              <a:gd name="connsiteY4" fmla="*/ 0 h 1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1" h="10805">
                <a:moveTo>
                  <a:pt x="0" y="0"/>
                </a:moveTo>
                <a:lnTo>
                  <a:pt x="10021" y="0"/>
                </a:lnTo>
                <a:lnTo>
                  <a:pt x="10021" y="10801"/>
                </a:lnTo>
                <a:lnTo>
                  <a:pt x="3574" y="10805"/>
                </a:lnTo>
                <a:lnTo>
                  <a:pt x="0" y="0"/>
                </a:lnTo>
                <a:close/>
              </a:path>
            </a:pathLst>
          </a:custGeom>
          <a:blipFill rotWithShape="1">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2" name="任意多边形 11"/>
          <p:cNvSpPr/>
          <p:nvPr/>
        </p:nvSpPr>
        <p:spPr>
          <a:xfrm>
            <a:off x="5861685" y="-17780"/>
            <a:ext cx="6412230" cy="6875780"/>
          </a:xfrm>
          <a:custGeom>
            <a:avLst/>
            <a:gdLst>
              <a:gd name="connsiteX0" fmla="*/ 0 w 10021"/>
              <a:gd name="connsiteY0" fmla="*/ 0 h 10805"/>
              <a:gd name="connsiteX1" fmla="*/ 10021 w 10021"/>
              <a:gd name="connsiteY1" fmla="*/ 0 h 10805"/>
              <a:gd name="connsiteX2" fmla="*/ 10021 w 10021"/>
              <a:gd name="connsiteY2" fmla="*/ 10801 h 10805"/>
              <a:gd name="connsiteX3" fmla="*/ 3574 w 10021"/>
              <a:gd name="connsiteY3" fmla="*/ 10805 h 10805"/>
              <a:gd name="connsiteX4" fmla="*/ 0 w 10021"/>
              <a:gd name="connsiteY4" fmla="*/ 0 h 1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1" h="10805">
                <a:moveTo>
                  <a:pt x="0" y="0"/>
                </a:moveTo>
                <a:lnTo>
                  <a:pt x="10021" y="0"/>
                </a:lnTo>
                <a:lnTo>
                  <a:pt x="10021" y="10801"/>
                </a:lnTo>
                <a:lnTo>
                  <a:pt x="3574" y="10805"/>
                </a:lnTo>
                <a:lnTo>
                  <a:pt x="0" y="0"/>
                </a:lnTo>
                <a:close/>
              </a:path>
            </a:pathLst>
          </a:cu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a:p>
            <a:pPr algn="ctr"/>
            <a:endParaRPr lang="zh-CN" altLang="en-US">
              <a:latin typeface="黑体" panose="02010609060101010101" charset="-122"/>
              <a:ea typeface="黑体" panose="02010609060101010101" charset="-122"/>
            </a:endParaRPr>
          </a:p>
          <a:p>
            <a:pPr algn="ctr"/>
            <a:endParaRPr lang="zh-CN" altLang="en-US">
              <a:latin typeface="黑体" panose="02010609060101010101" charset="-122"/>
              <a:ea typeface="黑体" panose="02010609060101010101" charset="-122"/>
            </a:endParaRPr>
          </a:p>
          <a:p>
            <a:pPr algn="ctr"/>
            <a:endParaRPr lang="zh-CN" altLang="en-US">
              <a:latin typeface="黑体" panose="02010609060101010101" charset="-122"/>
              <a:ea typeface="黑体" panose="02010609060101010101" charset="-122"/>
            </a:endParaRPr>
          </a:p>
          <a:p>
            <a:pPr algn="ctr"/>
            <a:endParaRPr lang="zh-CN" altLang="en-US">
              <a:latin typeface="黑体" panose="02010609060101010101" charset="-122"/>
              <a:ea typeface="黑体" panose="02010609060101010101" charset="-122"/>
            </a:endParaRPr>
          </a:p>
          <a:p>
            <a:pPr algn="ctr"/>
            <a:endParaRPr lang="zh-CN" altLang="en-US">
              <a:latin typeface="黑体" panose="02010609060101010101" charset="-122"/>
              <a:ea typeface="黑体" panose="02010609060101010101" charset="-122"/>
            </a:endParaRPr>
          </a:p>
          <a:p>
            <a:pPr algn="ctr"/>
            <a:endParaRPr lang="zh-CN" altLang="en-US">
              <a:latin typeface="黑体" panose="02010609060101010101" charset="-122"/>
              <a:ea typeface="黑体" panose="02010609060101010101" charset="-122"/>
            </a:endParaRPr>
          </a:p>
        </p:txBody>
      </p:sp>
      <p:sp>
        <p:nvSpPr>
          <p:cNvPr id="18" name="平行四边形 17"/>
          <p:cNvSpPr/>
          <p:nvPr/>
        </p:nvSpPr>
        <p:spPr>
          <a:xfrm flipH="1">
            <a:off x="5974715" y="0"/>
            <a:ext cx="2981325" cy="6875780"/>
          </a:xfrm>
          <a:prstGeom prst="parallelogram">
            <a:avLst>
              <a:gd name="adj" fmla="val 81405"/>
            </a:avLst>
          </a:prstGeom>
          <a:solidFill>
            <a:schemeClr val="accent1">
              <a:lumMod val="75000"/>
            </a:schemeClr>
          </a:solidFill>
          <a:ln>
            <a:no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00" name="文本框 99"/>
          <p:cNvSpPr txBox="1"/>
          <p:nvPr/>
        </p:nvSpPr>
        <p:spPr>
          <a:xfrm>
            <a:off x="316230" y="241935"/>
            <a:ext cx="5080000" cy="583565"/>
          </a:xfrm>
          <a:prstGeom prst="rect">
            <a:avLst/>
          </a:prstGeom>
          <a:noFill/>
          <a:ln w="9525">
            <a:noFill/>
          </a:ln>
        </p:spPr>
        <p:txBody>
          <a:bodyPr>
            <a:spAutoFit/>
          </a:bodyPr>
          <a:p>
            <a:pPr indent="0"/>
            <a:r>
              <a:rPr lang="zh-CN" sz="3200" b="1">
                <a:solidFill>
                  <a:schemeClr val="accent1"/>
                </a:solidFill>
                <a:ea typeface="宋体" panose="02010600030101010101" pitchFamily="2" charset="-122"/>
              </a:rPr>
              <a:t>系统安全和权限设计</a:t>
            </a:r>
            <a:endParaRPr lang="zh-CN" altLang="en-US" sz="3200" b="1">
              <a:solidFill>
                <a:schemeClr val="accent1"/>
              </a:solidFill>
              <a:ea typeface="宋体" panose="02010600030101010101" pitchFamily="2" charset="-122"/>
            </a:endParaRPr>
          </a:p>
        </p:txBody>
      </p:sp>
      <p:sp>
        <p:nvSpPr>
          <p:cNvPr id="3" name="同心圆 2"/>
          <p:cNvSpPr/>
          <p:nvPr/>
        </p:nvSpPr>
        <p:spPr>
          <a:xfrm>
            <a:off x="422275" y="5313680"/>
            <a:ext cx="405765" cy="405765"/>
          </a:xfrm>
          <a:prstGeom prst="donut">
            <a:avLst/>
          </a:prstGeom>
          <a:solidFill>
            <a:srgbClr val="5B9BD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黑体" panose="02010609060101010101" charset="-122"/>
              <a:ea typeface="黑体" panose="02010609060101010101" charset="-122"/>
            </a:endParaRPr>
          </a:p>
        </p:txBody>
      </p:sp>
      <p:sp>
        <p:nvSpPr>
          <p:cNvPr id="5" name="文本框 4"/>
          <p:cNvSpPr txBox="1"/>
          <p:nvPr>
            <p:custDataLst>
              <p:tags r:id="rId8"/>
            </p:custDataLst>
          </p:nvPr>
        </p:nvSpPr>
        <p:spPr>
          <a:xfrm>
            <a:off x="991870" y="5452110"/>
            <a:ext cx="2301875" cy="460375"/>
          </a:xfrm>
          <a:prstGeom prst="rect">
            <a:avLst/>
          </a:prstGeom>
          <a:noFill/>
        </p:spPr>
        <p:txBody>
          <a:bodyPr wrap="square" rtlCol="0">
            <a:spAutoFit/>
          </a:bodyPr>
          <a:p>
            <a:r>
              <a:rPr lang="zh-CN" altLang="zh-CN" sz="2400">
                <a:solidFill>
                  <a:srgbClr val="5B9BD5"/>
                </a:solidFill>
                <a:latin typeface="黑体" panose="02010609060101010101" charset="-122"/>
                <a:ea typeface="黑体" panose="02010609060101010101" charset="-122"/>
              </a:rPr>
              <a:t>数据传输加密：</a:t>
            </a:r>
            <a:endParaRPr lang="zh-CN" altLang="zh-CN" sz="2400">
              <a:solidFill>
                <a:srgbClr val="5B9BD5"/>
              </a:solidFill>
              <a:latin typeface="黑体" panose="02010609060101010101" charset="-122"/>
              <a:ea typeface="黑体" panose="02010609060101010101" charset="-122"/>
            </a:endParaRPr>
          </a:p>
        </p:txBody>
      </p:sp>
      <p:sp>
        <p:nvSpPr>
          <p:cNvPr id="13" name="文本框 12"/>
          <p:cNvSpPr txBox="1"/>
          <p:nvPr>
            <p:custDataLst>
              <p:tags r:id="rId9"/>
            </p:custDataLst>
          </p:nvPr>
        </p:nvSpPr>
        <p:spPr>
          <a:xfrm>
            <a:off x="991870" y="5951855"/>
            <a:ext cx="6073140" cy="758190"/>
          </a:xfrm>
          <a:prstGeom prst="rect">
            <a:avLst/>
          </a:prstGeom>
          <a:noFill/>
        </p:spPr>
        <p:txBody>
          <a:bodyPr wrap="square" rtlCol="0" anchor="t">
            <a:spAutoFit/>
          </a:bodyPr>
          <a:p>
            <a:pPr>
              <a:lnSpc>
                <a:spcPts val="2600"/>
              </a:lnSpc>
              <a:spcBef>
                <a:spcPts val="0"/>
              </a:spcBef>
              <a:spcAft>
                <a:spcPts val="0"/>
              </a:spcAft>
            </a:pPr>
            <a:r>
              <a:rPr lang="zh-CN" altLang="en-US">
                <a:solidFill>
                  <a:schemeClr val="accent1"/>
                </a:solidFill>
                <a:latin typeface="黑体" panose="02010609060101010101" charset="-122"/>
                <a:ea typeface="黑体" panose="02010609060101010101" charset="-122"/>
                <a:sym typeface="+mn-ea"/>
              </a:rPr>
              <a:t>APP与服务器之间数据传输加密可采用对称加密（DES）方式，保证系统数据传输安全。</a:t>
            </a:r>
            <a:endParaRPr lang="zh-CN" altLang="en-US">
              <a:solidFill>
                <a:schemeClr val="accent1"/>
              </a:solidFill>
              <a:latin typeface="黑体" panose="02010609060101010101" charset="-122"/>
              <a:ea typeface="黑体" panose="02010609060101010101" charset="-122"/>
              <a:sym typeface="+mn-ea"/>
            </a:endParaRPr>
          </a:p>
        </p:txBody>
      </p:sp>
      <p:cxnSp>
        <p:nvCxnSpPr>
          <p:cNvPr id="19" name="直接连接符 18"/>
          <p:cNvCxnSpPr/>
          <p:nvPr/>
        </p:nvCxnSpPr>
        <p:spPr>
          <a:xfrm>
            <a:off x="939800" y="5313680"/>
            <a:ext cx="5092700" cy="0"/>
          </a:xfrm>
          <a:prstGeom prst="line">
            <a:avLst/>
          </a:prstGeom>
          <a:ln w="15875">
            <a:solidFill>
              <a:srgbClr val="5B9BD5"/>
            </a:solidFill>
            <a:prstDash val="lgDash"/>
          </a:ln>
        </p:spPr>
        <p:style>
          <a:lnRef idx="1">
            <a:schemeClr val="accent1"/>
          </a:lnRef>
          <a:fillRef idx="0">
            <a:schemeClr val="accent1"/>
          </a:fillRef>
          <a:effectRef idx="0">
            <a:schemeClr val="accent1"/>
          </a:effectRef>
          <a:fontRef idx="minor">
            <a:schemeClr val="tx1"/>
          </a:fontRef>
        </p:style>
      </p:cxnSp>
      <p:sp>
        <p:nvSpPr>
          <p:cNvPr id="29" name=" 16"/>
          <p:cNvSpPr/>
          <p:nvPr/>
        </p:nvSpPr>
        <p:spPr bwMode="auto">
          <a:xfrm>
            <a:off x="9534525" y="1506855"/>
            <a:ext cx="1476375" cy="1499870"/>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par>
                          <p:cTn id="20" fill="hold">
                            <p:stCondLst>
                              <p:cond delay="500"/>
                            </p:stCondLst>
                            <p:childTnLst>
                              <p:par>
                                <p:cTn id="21" presetID="1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ppt_y</p:attrName>
                                        </p:attrNameLst>
                                      </p:cBhvr>
                                      <p:tavLst>
                                        <p:tav tm="0">
                                          <p:val>
                                            <p:strVal val="#ppt_y+#ppt_h*1.125000"/>
                                          </p:val>
                                        </p:tav>
                                        <p:tav tm="100000">
                                          <p:val>
                                            <p:strVal val="#ppt_y"/>
                                          </p:val>
                                        </p:tav>
                                      </p:tavLst>
                                    </p:anim>
                                    <p:animEffect transition="in" filter="wipe(up)">
                                      <p:cBhvr>
                                        <p:cTn id="24" dur="500"/>
                                        <p:tgtEl>
                                          <p:spTgt spid="10"/>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ppt_y</p:attrName>
                                        </p:attrNameLst>
                                      </p:cBhvr>
                                      <p:tavLst>
                                        <p:tav tm="0">
                                          <p:val>
                                            <p:strVal val="#ppt_y+#ppt_h*1.125000"/>
                                          </p:val>
                                        </p:tav>
                                        <p:tav tm="100000">
                                          <p:val>
                                            <p:strVal val="#ppt_y"/>
                                          </p:val>
                                        </p:tav>
                                      </p:tavLst>
                                    </p:anim>
                                    <p:animEffect transition="in" filter="wipe(up)">
                                      <p:cBhvr>
                                        <p:cTn id="32" dur="500"/>
                                        <p:tgtEl>
                                          <p:spTgt spid="8"/>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par>
                                <p:cTn id="37" presetID="22" presetClass="entr" presetSubtype="8"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par>
                          <p:cTn id="40" fill="hold">
                            <p:stCondLst>
                              <p:cond delay="1500"/>
                            </p:stCondLst>
                            <p:childTnLst>
                              <p:par>
                                <p:cTn id="41" presetID="3" presetClass="entr" presetSubtype="1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linds(horizontal)">
                                      <p:cBhvr>
                                        <p:cTn id="49" dur="500"/>
                                        <p:tgtEl>
                                          <p:spTgt spid="16"/>
                                        </p:tgtEl>
                                      </p:cBhvr>
                                    </p:animEffect>
                                  </p:childTnLst>
                                </p:cTn>
                              </p:par>
                            </p:childTnLst>
                          </p:cTn>
                        </p:par>
                        <p:par>
                          <p:cTn id="50" fill="hold">
                            <p:stCondLst>
                              <p:cond delay="2000"/>
                            </p:stCondLst>
                            <p:childTnLst>
                              <p:par>
                                <p:cTn id="51" presetID="3" presetClass="entr" presetSubtype="5"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linds(vertical)">
                                      <p:cBhvr>
                                        <p:cTn id="53" dur="500"/>
                                        <p:tgtEl>
                                          <p:spTgt spid="6"/>
                                        </p:tgtEl>
                                      </p:cBhvr>
                                    </p:animEffect>
                                  </p:childTnLst>
                                </p:cTn>
                              </p:par>
                            </p:childTnLst>
                          </p:cTn>
                        </p:par>
                        <p:par>
                          <p:cTn id="54" fill="hold">
                            <p:stCondLst>
                              <p:cond delay="2500"/>
                            </p:stCondLst>
                            <p:childTnLst>
                              <p:par>
                                <p:cTn id="55" presetID="3" presetClass="entr" presetSubtype="5"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vertical)">
                                      <p:cBhvr>
                                        <p:cTn id="57" dur="500"/>
                                        <p:tgtEl>
                                          <p:spTgt spid="12"/>
                                        </p:tgtEl>
                                      </p:cBhvr>
                                    </p:animEffect>
                                  </p:childTnLst>
                                </p:cTn>
                              </p:par>
                            </p:childTnLst>
                          </p:cTn>
                        </p:par>
                        <p:par>
                          <p:cTn id="58" fill="hold">
                            <p:stCondLst>
                              <p:cond delay="3000"/>
                            </p:stCondLst>
                            <p:childTnLst>
                              <p:par>
                                <p:cTn id="59" presetID="22" presetClass="entr" presetSubtype="1"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up)">
                                      <p:cBhvr>
                                        <p:cTn id="61" dur="500"/>
                                        <p:tgtEl>
                                          <p:spTgt spid="18"/>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500" fill="hold"/>
                                        <p:tgtEl>
                                          <p:spTgt spid="3"/>
                                        </p:tgtEl>
                                        <p:attrNameLst>
                                          <p:attrName>ppt_w</p:attrName>
                                        </p:attrNameLst>
                                      </p:cBhvr>
                                      <p:tavLst>
                                        <p:tav tm="0">
                                          <p:val>
                                            <p:fltVal val="0"/>
                                          </p:val>
                                        </p:tav>
                                        <p:tav tm="100000">
                                          <p:val>
                                            <p:strVal val="#ppt_w"/>
                                          </p:val>
                                        </p:tav>
                                      </p:tavLst>
                                    </p:anim>
                                    <p:anim calcmode="lin" valueType="num">
                                      <p:cBhvr>
                                        <p:cTn id="65" dur="500" fill="hold"/>
                                        <p:tgtEl>
                                          <p:spTgt spid="3"/>
                                        </p:tgtEl>
                                        <p:attrNameLst>
                                          <p:attrName>ppt_h</p:attrName>
                                        </p:attrNameLst>
                                      </p:cBhvr>
                                      <p:tavLst>
                                        <p:tav tm="0">
                                          <p:val>
                                            <p:fltVal val="0"/>
                                          </p:val>
                                        </p:tav>
                                        <p:tav tm="100000">
                                          <p:val>
                                            <p:strVal val="#ppt_h"/>
                                          </p:val>
                                        </p:tav>
                                      </p:tavLst>
                                    </p:anim>
                                    <p:animEffect transition="in" filter="fade">
                                      <p:cBhvr>
                                        <p:cTn id="66" dur="500"/>
                                        <p:tgtEl>
                                          <p:spTgt spid="3"/>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additive="base">
                                        <p:cTn id="69" dur="500"/>
                                        <p:tgtEl>
                                          <p:spTgt spid="5"/>
                                        </p:tgtEl>
                                        <p:attrNameLst>
                                          <p:attrName>ppt_y</p:attrName>
                                        </p:attrNameLst>
                                      </p:cBhvr>
                                      <p:tavLst>
                                        <p:tav tm="0">
                                          <p:val>
                                            <p:strVal val="#ppt_y+#ppt_h*1.125000"/>
                                          </p:val>
                                        </p:tav>
                                        <p:tav tm="100000">
                                          <p:val>
                                            <p:strVal val="#ppt_y"/>
                                          </p:val>
                                        </p:tav>
                                      </p:tavLst>
                                    </p:anim>
                                    <p:animEffect transition="in" filter="wipe(up)">
                                      <p:cBhvr>
                                        <p:cTn id="70" dur="500"/>
                                        <p:tgtEl>
                                          <p:spTgt spid="5"/>
                                        </p:tgtEl>
                                      </p:cBhvr>
                                    </p:animEffect>
                                  </p:childTnLst>
                                </p:cTn>
                              </p:par>
                              <p:par>
                                <p:cTn id="71" presetID="22" presetClass="entr" presetSubtype="8"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blinds(horizontal)">
                                      <p:cBhvr>
                                        <p:cTn id="76" dur="500"/>
                                        <p:tgtEl>
                                          <p:spTgt spid="1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500" fill="hold"/>
                                        <p:tgtEl>
                                          <p:spTgt spid="29"/>
                                        </p:tgtEl>
                                        <p:attrNameLst>
                                          <p:attrName>ppt_w</p:attrName>
                                        </p:attrNameLst>
                                      </p:cBhvr>
                                      <p:tavLst>
                                        <p:tav tm="0">
                                          <p:val>
                                            <p:fltVal val="0"/>
                                          </p:val>
                                        </p:tav>
                                        <p:tav tm="100000">
                                          <p:val>
                                            <p:strVal val="#ppt_w"/>
                                          </p:val>
                                        </p:tav>
                                      </p:tavLst>
                                    </p:anim>
                                    <p:anim calcmode="lin" valueType="num">
                                      <p:cBhvr>
                                        <p:cTn id="80" dur="500" fill="hold"/>
                                        <p:tgtEl>
                                          <p:spTgt spid="29"/>
                                        </p:tgtEl>
                                        <p:attrNameLst>
                                          <p:attrName>ppt_h</p:attrName>
                                        </p:attrNameLst>
                                      </p:cBhvr>
                                      <p:tavLst>
                                        <p:tav tm="0">
                                          <p:val>
                                            <p:fltVal val="0"/>
                                          </p:val>
                                        </p:tav>
                                        <p:tav tm="100000">
                                          <p:val>
                                            <p:strVal val="#ppt_h"/>
                                          </p:val>
                                        </p:tav>
                                      </p:tavLst>
                                    </p:anim>
                                    <p:animEffect transition="in" filter="fade">
                                      <p:cBhvr>
                                        <p:cTn id="8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14" grpId="0" bldLvl="0" animBg="1"/>
      <p:bldP spid="10" grpId="0"/>
      <p:bldP spid="15" grpId="0"/>
      <p:bldP spid="8" grpId="0"/>
      <p:bldP spid="11" grpId="0"/>
      <p:bldP spid="9" grpId="0"/>
      <p:bldP spid="16" grpId="0"/>
      <p:bldP spid="6" grpId="0" bldLvl="0" animBg="1"/>
      <p:bldP spid="12" grpId="0" bldLvl="0" animBg="1"/>
      <p:bldP spid="18" grpId="0" bldLvl="0" animBg="1"/>
      <p:bldP spid="3" grpId="0" bldLvl="0" animBg="1"/>
      <p:bldP spid="5" grpId="0"/>
      <p:bldP spid="13" grpId="0"/>
      <p:bldP spid="2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nvSpPr>
        <p:spPr>
          <a:xfrm>
            <a:off x="4427220" y="2978150"/>
            <a:ext cx="3354705" cy="1063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959485" y="692785"/>
            <a:ext cx="4489450" cy="2505710"/>
          </a:xfrm>
          <a:prstGeom prst="rect">
            <a:avLst/>
          </a:prstGeom>
          <a:solidFill>
            <a:schemeClr val="bg1"/>
          </a:solidFill>
          <a:ln>
            <a:noFill/>
          </a:ln>
          <a:effectLst>
            <a:outerShdw blurRad="114300" dist="25400" dir="8040000" sx="103000" sy="103000" algn="ctr" rotWithShape="0">
              <a:srgbClr val="5B9BD5">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2212975" y="1346200"/>
            <a:ext cx="2968625" cy="1198880"/>
          </a:xfrm>
          <a:prstGeom prst="rect">
            <a:avLst/>
          </a:prstGeom>
          <a:noFill/>
        </p:spPr>
        <p:txBody>
          <a:bodyPr wrap="square" rtlCol="0">
            <a:spAutoFit/>
          </a:bodyPr>
          <a:p>
            <a:pPr algn="l"/>
            <a:r>
              <a:rPr lang="zh-CN" altLang="en-US">
                <a:solidFill>
                  <a:schemeClr val="accent1"/>
                </a:solidFill>
                <a:latin typeface="黑体" panose="02010609060101010101" charset="-122"/>
                <a:ea typeface="黑体" panose="02010609060101010101" charset="-122"/>
              </a:rPr>
              <a:t>普通用户之间：判别标准为是否实名认证，实名认证则可正常使用app全部功能，否则只能使用app部分功能。</a:t>
            </a:r>
            <a:endParaRPr lang="zh-CN" altLang="en-US">
              <a:solidFill>
                <a:schemeClr val="accent1"/>
              </a:solidFill>
              <a:latin typeface="黑体" panose="02010609060101010101" charset="-122"/>
              <a:ea typeface="黑体" panose="02010609060101010101" charset="-122"/>
            </a:endParaRPr>
          </a:p>
        </p:txBody>
      </p:sp>
      <p:grpSp>
        <p:nvGrpSpPr>
          <p:cNvPr id="6" name="组合 5"/>
          <p:cNvGrpSpPr/>
          <p:nvPr/>
        </p:nvGrpSpPr>
        <p:grpSpPr>
          <a:xfrm rot="0">
            <a:off x="1137285" y="910590"/>
            <a:ext cx="914400" cy="914400"/>
            <a:chOff x="898" y="1340"/>
            <a:chExt cx="1440" cy="1440"/>
          </a:xfrm>
        </p:grpSpPr>
        <p:sp>
          <p:nvSpPr>
            <p:cNvPr id="4" name="泪滴形 3"/>
            <p:cNvSpPr/>
            <p:nvPr/>
          </p:nvSpPr>
          <p:spPr>
            <a:xfrm flipH="1">
              <a:off x="898" y="1340"/>
              <a:ext cx="1440" cy="1440"/>
            </a:xfrm>
            <a:prstGeom prst="teardrop">
              <a:avLst/>
            </a:prstGeom>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018" y="1503"/>
              <a:ext cx="1201" cy="1113"/>
            </a:xfrm>
            <a:prstGeom prst="rect">
              <a:avLst/>
            </a:prstGeom>
            <a:noFill/>
          </p:spPr>
          <p:txBody>
            <a:bodyPr wrap="square" rtlCol="0">
              <a:spAutoFit/>
            </a:bodyPr>
            <a:p>
              <a:pPr algn="ctr"/>
              <a:r>
                <a:rPr lang="en-US" altLang="zh-CN" sz="4000">
                  <a:solidFill>
                    <a:schemeClr val="bg1"/>
                  </a:solidFill>
                  <a:latin typeface="黑体" panose="02010609060101010101" charset="-122"/>
                  <a:ea typeface="黑体" panose="02010609060101010101" charset="-122"/>
                </a:rPr>
                <a:t>01</a:t>
              </a:r>
              <a:endParaRPr lang="en-US" altLang="zh-CN" sz="4000">
                <a:solidFill>
                  <a:schemeClr val="bg1"/>
                </a:solidFill>
                <a:latin typeface="黑体" panose="02010609060101010101" charset="-122"/>
                <a:ea typeface="黑体" panose="02010609060101010101" charset="-122"/>
              </a:endParaRPr>
            </a:p>
          </p:txBody>
        </p:sp>
      </p:grpSp>
      <p:sp>
        <p:nvSpPr>
          <p:cNvPr id="24" name="矩形 23"/>
          <p:cNvSpPr/>
          <p:nvPr/>
        </p:nvSpPr>
        <p:spPr>
          <a:xfrm>
            <a:off x="692785" y="3639820"/>
            <a:ext cx="4489450" cy="2505710"/>
          </a:xfrm>
          <a:prstGeom prst="rect">
            <a:avLst/>
          </a:prstGeom>
          <a:solidFill>
            <a:schemeClr val="bg1"/>
          </a:solidFill>
          <a:ln>
            <a:noFill/>
          </a:ln>
          <a:effectLst>
            <a:outerShdw blurRad="114300" dist="25400" dir="8040000" sx="103000" sy="103000" algn="ctr" rotWithShape="0">
              <a:srgbClr val="5B9BD5">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2212975" y="4293235"/>
            <a:ext cx="2767965" cy="1198880"/>
          </a:xfrm>
          <a:prstGeom prst="rect">
            <a:avLst/>
          </a:prstGeom>
          <a:noFill/>
        </p:spPr>
        <p:txBody>
          <a:bodyPr wrap="square" rtlCol="0">
            <a:spAutoFit/>
          </a:bodyPr>
          <a:p>
            <a:pPr algn="l"/>
            <a:r>
              <a:rPr lang="zh-CN" altLang="en-US">
                <a:solidFill>
                  <a:schemeClr val="accent1"/>
                </a:solidFill>
                <a:latin typeface="黑体" panose="02010609060101010101" charset="-122"/>
                <a:ea typeface="黑体" panose="02010609060101010101" charset="-122"/>
              </a:rPr>
              <a:t>维护者和用户：维护者可看到举报信息，针对被举报的用户可进行降级，踢出自习室，拉黑等动作。</a:t>
            </a:r>
            <a:endParaRPr lang="zh-CN" altLang="en-US">
              <a:solidFill>
                <a:schemeClr val="accent1"/>
              </a:solidFill>
              <a:latin typeface="黑体" panose="02010609060101010101" charset="-122"/>
              <a:ea typeface="黑体" panose="02010609060101010101" charset="-122"/>
            </a:endParaRPr>
          </a:p>
        </p:txBody>
      </p:sp>
      <p:grpSp>
        <p:nvGrpSpPr>
          <p:cNvPr id="31" name="组合 30"/>
          <p:cNvGrpSpPr/>
          <p:nvPr/>
        </p:nvGrpSpPr>
        <p:grpSpPr>
          <a:xfrm rot="0">
            <a:off x="1061720" y="3927475"/>
            <a:ext cx="914400" cy="914400"/>
            <a:chOff x="779" y="1503"/>
            <a:chExt cx="1440" cy="1440"/>
          </a:xfrm>
        </p:grpSpPr>
        <p:sp>
          <p:nvSpPr>
            <p:cNvPr id="32" name="泪滴形 31"/>
            <p:cNvSpPr/>
            <p:nvPr/>
          </p:nvSpPr>
          <p:spPr>
            <a:xfrm flipH="1">
              <a:off x="779" y="1503"/>
              <a:ext cx="1440" cy="1440"/>
            </a:xfrm>
            <a:prstGeom prst="teardrop">
              <a:avLst/>
            </a:prstGeom>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899" y="1666"/>
              <a:ext cx="1201" cy="1113"/>
            </a:xfrm>
            <a:prstGeom prst="rect">
              <a:avLst/>
            </a:prstGeom>
            <a:noFill/>
          </p:spPr>
          <p:txBody>
            <a:bodyPr wrap="square" rtlCol="0">
              <a:spAutoFit/>
            </a:bodyPr>
            <a:p>
              <a:pPr algn="ctr"/>
              <a:r>
                <a:rPr lang="en-US" altLang="zh-CN" sz="4000">
                  <a:solidFill>
                    <a:schemeClr val="bg1"/>
                  </a:solidFill>
                  <a:latin typeface="黑体" panose="02010609060101010101" charset="-122"/>
                  <a:ea typeface="黑体" panose="02010609060101010101" charset="-122"/>
                </a:rPr>
                <a:t>02</a:t>
              </a:r>
              <a:endParaRPr lang="en-US" altLang="zh-CN" sz="4000">
                <a:solidFill>
                  <a:schemeClr val="bg1"/>
                </a:solidFill>
                <a:latin typeface="黑体" panose="02010609060101010101" charset="-122"/>
                <a:ea typeface="黑体" panose="02010609060101010101" charset="-122"/>
              </a:endParaRPr>
            </a:p>
          </p:txBody>
        </p:sp>
      </p:grpSp>
      <p:sp>
        <p:nvSpPr>
          <p:cNvPr id="37" name="矩形 36"/>
          <p:cNvSpPr/>
          <p:nvPr/>
        </p:nvSpPr>
        <p:spPr>
          <a:xfrm>
            <a:off x="6656070" y="692785"/>
            <a:ext cx="4489450" cy="2505710"/>
          </a:xfrm>
          <a:prstGeom prst="rect">
            <a:avLst/>
          </a:prstGeom>
          <a:solidFill>
            <a:schemeClr val="bg1"/>
          </a:solidFill>
          <a:ln>
            <a:noFill/>
          </a:ln>
          <a:effectLst>
            <a:outerShdw blurRad="114300" dist="25400" dir="8040000" sx="103000" sy="103000" algn="ctr" rotWithShape="0">
              <a:srgbClr val="5B9BD5">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nvSpPr>
        <p:spPr>
          <a:xfrm>
            <a:off x="7781925" y="1581150"/>
            <a:ext cx="3164840" cy="1198880"/>
          </a:xfrm>
          <a:prstGeom prst="rect">
            <a:avLst/>
          </a:prstGeom>
          <a:noFill/>
        </p:spPr>
        <p:txBody>
          <a:bodyPr wrap="square" rtlCol="0">
            <a:spAutoFit/>
          </a:bodyPr>
          <a:p>
            <a:pPr algn="l"/>
            <a:r>
              <a:rPr lang="zh-CN" altLang="en-US">
                <a:solidFill>
                  <a:schemeClr val="accent1"/>
                </a:solidFill>
                <a:latin typeface="黑体" panose="02010609060101010101" charset="-122"/>
                <a:ea typeface="黑体" panose="02010609060101010101" charset="-122"/>
              </a:rPr>
              <a:t>管理者和普通用户之间：管理者可看到用户的信息且保护用户隐私信息，普通用户互相不能看到隐私信息</a:t>
            </a:r>
            <a:endParaRPr lang="zh-CN" altLang="en-US">
              <a:solidFill>
                <a:schemeClr val="accent1"/>
              </a:solidFill>
              <a:latin typeface="黑体" panose="02010609060101010101" charset="-122"/>
              <a:ea typeface="黑体" panose="02010609060101010101" charset="-122"/>
            </a:endParaRPr>
          </a:p>
        </p:txBody>
      </p:sp>
      <p:grpSp>
        <p:nvGrpSpPr>
          <p:cNvPr id="41" name="组合 40"/>
          <p:cNvGrpSpPr/>
          <p:nvPr/>
        </p:nvGrpSpPr>
        <p:grpSpPr>
          <a:xfrm rot="0">
            <a:off x="6976745" y="910590"/>
            <a:ext cx="914400" cy="914400"/>
            <a:chOff x="898" y="1340"/>
            <a:chExt cx="1440" cy="1440"/>
          </a:xfrm>
        </p:grpSpPr>
        <p:sp>
          <p:nvSpPr>
            <p:cNvPr id="42" name="泪滴形 41"/>
            <p:cNvSpPr/>
            <p:nvPr/>
          </p:nvSpPr>
          <p:spPr>
            <a:xfrm flipH="1">
              <a:off x="898" y="1340"/>
              <a:ext cx="1440" cy="1440"/>
            </a:xfrm>
            <a:prstGeom prst="teardrop">
              <a:avLst/>
            </a:prstGeom>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1018" y="1503"/>
              <a:ext cx="1201" cy="1113"/>
            </a:xfrm>
            <a:prstGeom prst="rect">
              <a:avLst/>
            </a:prstGeom>
            <a:noFill/>
          </p:spPr>
          <p:txBody>
            <a:bodyPr wrap="square" rtlCol="0">
              <a:spAutoFit/>
            </a:bodyPr>
            <a:p>
              <a:pPr algn="ctr"/>
              <a:r>
                <a:rPr lang="en-US" altLang="zh-CN" sz="4000">
                  <a:solidFill>
                    <a:schemeClr val="bg1"/>
                  </a:solidFill>
                  <a:latin typeface="黑体" panose="02010609060101010101" charset="-122"/>
                  <a:ea typeface="黑体" panose="02010609060101010101" charset="-122"/>
                </a:rPr>
                <a:t>03</a:t>
              </a:r>
              <a:endParaRPr lang="en-US" altLang="zh-CN" sz="4000">
                <a:solidFill>
                  <a:schemeClr val="bg1"/>
                </a:solidFill>
                <a:latin typeface="黑体" panose="02010609060101010101" charset="-122"/>
                <a:ea typeface="黑体" panose="02010609060101010101" charset="-122"/>
              </a:endParaRPr>
            </a:p>
          </p:txBody>
        </p:sp>
      </p:grpSp>
      <p:sp>
        <p:nvSpPr>
          <p:cNvPr id="45" name="矩形 44"/>
          <p:cNvSpPr/>
          <p:nvPr/>
        </p:nvSpPr>
        <p:spPr>
          <a:xfrm>
            <a:off x="6857365" y="3885565"/>
            <a:ext cx="4489450" cy="2505710"/>
          </a:xfrm>
          <a:prstGeom prst="rect">
            <a:avLst/>
          </a:prstGeom>
          <a:solidFill>
            <a:schemeClr val="bg1"/>
          </a:solidFill>
          <a:ln>
            <a:noFill/>
          </a:ln>
          <a:effectLst>
            <a:outerShdw blurRad="114300" dist="25400" dir="8040000" sx="103000" sy="103000" algn="ctr" rotWithShape="0">
              <a:srgbClr val="5B9BD5">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8300085" y="4538980"/>
            <a:ext cx="2646680" cy="1198880"/>
          </a:xfrm>
          <a:prstGeom prst="rect">
            <a:avLst/>
          </a:prstGeom>
          <a:noFill/>
        </p:spPr>
        <p:txBody>
          <a:bodyPr wrap="square" rtlCol="0">
            <a:spAutoFit/>
          </a:bodyPr>
          <a:p>
            <a:pPr algn="ctr"/>
            <a:r>
              <a:rPr lang="zh-CN" altLang="en-US">
                <a:solidFill>
                  <a:srgbClr val="5B9BD5"/>
                </a:solidFill>
                <a:latin typeface="黑体" panose="02010609060101010101" charset="-122"/>
                <a:ea typeface="黑体" panose="02010609060101010101" charset="-122"/>
              </a:rPr>
              <a:t>通过使用混淆保护，加壳，爱加密等第三方加密平台对APK代码进行基础的防护。</a:t>
            </a:r>
            <a:endParaRPr lang="zh-CN" altLang="en-US">
              <a:solidFill>
                <a:srgbClr val="5B9BD5"/>
              </a:solidFill>
              <a:latin typeface="黑体" panose="02010609060101010101" charset="-122"/>
              <a:ea typeface="黑体" panose="02010609060101010101" charset="-122"/>
            </a:endParaRPr>
          </a:p>
        </p:txBody>
      </p:sp>
      <p:grpSp>
        <p:nvGrpSpPr>
          <p:cNvPr id="49" name="组合 48"/>
          <p:cNvGrpSpPr/>
          <p:nvPr/>
        </p:nvGrpSpPr>
        <p:grpSpPr>
          <a:xfrm rot="0">
            <a:off x="7254240" y="4136390"/>
            <a:ext cx="914400" cy="914400"/>
            <a:chOff x="1794" y="1832"/>
            <a:chExt cx="1440" cy="1440"/>
          </a:xfrm>
        </p:grpSpPr>
        <p:sp>
          <p:nvSpPr>
            <p:cNvPr id="50" name="泪滴形 49"/>
            <p:cNvSpPr/>
            <p:nvPr/>
          </p:nvSpPr>
          <p:spPr>
            <a:xfrm flipH="1">
              <a:off x="1794" y="1832"/>
              <a:ext cx="1440" cy="1440"/>
            </a:xfrm>
            <a:prstGeom prst="teardrop">
              <a:avLst/>
            </a:prstGeom>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1794" y="1995"/>
              <a:ext cx="1201" cy="1113"/>
            </a:xfrm>
            <a:prstGeom prst="rect">
              <a:avLst/>
            </a:prstGeom>
            <a:noFill/>
          </p:spPr>
          <p:txBody>
            <a:bodyPr wrap="square" rtlCol="0">
              <a:spAutoFit/>
            </a:bodyPr>
            <a:p>
              <a:pPr algn="ctr"/>
              <a:r>
                <a:rPr lang="en-US" altLang="zh-CN" sz="4000">
                  <a:solidFill>
                    <a:schemeClr val="bg1"/>
                  </a:solidFill>
                  <a:latin typeface="黑体" panose="02010609060101010101" charset="-122"/>
                  <a:ea typeface="黑体" panose="02010609060101010101" charset="-122"/>
                </a:rPr>
                <a:t>04</a:t>
              </a:r>
              <a:endParaRPr lang="en-US" altLang="zh-CN" sz="4000">
                <a:solidFill>
                  <a:schemeClr val="bg1"/>
                </a:solidFill>
                <a:latin typeface="黑体" panose="02010609060101010101" charset="-122"/>
                <a:ea typeface="黑体" panose="02010609060101010101" charset="-122"/>
              </a:endParaRPr>
            </a:p>
          </p:txBody>
        </p:sp>
      </p:grpSp>
      <p:sp>
        <p:nvSpPr>
          <p:cNvPr id="2" name="文本框 1"/>
          <p:cNvSpPr txBox="1"/>
          <p:nvPr/>
        </p:nvSpPr>
        <p:spPr>
          <a:xfrm>
            <a:off x="5086350" y="3198495"/>
            <a:ext cx="2019300" cy="645160"/>
          </a:xfrm>
          <a:prstGeom prst="rect">
            <a:avLst/>
          </a:prstGeom>
          <a:noFill/>
        </p:spPr>
        <p:txBody>
          <a:bodyPr wrap="none" rtlCol="0" anchor="t">
            <a:spAutoFit/>
          </a:bodyPr>
          <a:p>
            <a:pPr algn="ctr"/>
            <a:r>
              <a:rPr lang="zh-CN" altLang="en-US" sz="3600" b="1">
                <a:solidFill>
                  <a:schemeClr val="bg1"/>
                </a:solidFill>
                <a:latin typeface="黑体" panose="02010609060101010101" charset="-122"/>
                <a:ea typeface="黑体" panose="02010609060101010101" charset="-122"/>
                <a:sym typeface="+mn-ea"/>
              </a:rPr>
              <a:t>权限设计</a:t>
            </a:r>
            <a:endParaRPr lang="zh-CN" altLang="en-US" sz="3600" b="1">
              <a:solidFill>
                <a:schemeClr val="bg1"/>
              </a:solidFill>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par>
                                <p:cTn id="20" presetID="53" presetClass="entr" presetSubtype="16"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p:tgtEl>
                                          <p:spTgt spid="47"/>
                                        </p:tgtEl>
                                        <p:attrNameLst>
                                          <p:attrName>ppt_y</p:attrName>
                                        </p:attrNameLst>
                                      </p:cBhvr>
                                      <p:tavLst>
                                        <p:tav tm="0">
                                          <p:val>
                                            <p:strVal val="#ppt_y+#ppt_h*1.125000"/>
                                          </p:val>
                                        </p:tav>
                                        <p:tav tm="100000">
                                          <p:val>
                                            <p:strVal val="#ppt_y"/>
                                          </p:val>
                                        </p:tav>
                                      </p:tavLst>
                                    </p:anim>
                                    <p:animEffect transition="in" filter="wipe(up)">
                                      <p:cBhvr>
                                        <p:cTn id="28" dur="500"/>
                                        <p:tgtEl>
                                          <p:spTgt spid="47"/>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linds(horizontal)">
                                      <p:cBhvr>
                                        <p:cTn id="35" dur="500"/>
                                        <p:tgtEl>
                                          <p:spTgt spid="27"/>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blinds(horizontal)">
                                      <p:cBhvr>
                                        <p:cTn id="3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5" grpId="0"/>
      <p:bldP spid="27"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矩形 32"/>
          <p:cNvSpPr/>
          <p:nvPr/>
        </p:nvSpPr>
        <p:spPr>
          <a:xfrm>
            <a:off x="-29210" y="1833880"/>
            <a:ext cx="12218670" cy="3221355"/>
          </a:xfrm>
          <a:prstGeom prst="rect">
            <a:avLst/>
          </a:prstGeom>
          <a:solidFill>
            <a:srgbClr val="CA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 name="组合 5"/>
          <p:cNvGrpSpPr/>
          <p:nvPr/>
        </p:nvGrpSpPr>
        <p:grpSpPr>
          <a:xfrm>
            <a:off x="589915" y="186690"/>
            <a:ext cx="4371975" cy="3961765"/>
            <a:chOff x="929" y="294"/>
            <a:chExt cx="6885" cy="6239"/>
          </a:xfrm>
          <a:effectLst>
            <a:outerShdw blurRad="50800" dist="38100" dir="10800000" algn="r" rotWithShape="0">
              <a:prstClr val="black">
                <a:alpha val="40000"/>
              </a:prstClr>
            </a:outerShdw>
          </a:effectLst>
        </p:grpSpPr>
        <p:sp>
          <p:nvSpPr>
            <p:cNvPr id="5" name="菱形 4"/>
            <p:cNvSpPr/>
            <p:nvPr/>
          </p:nvSpPr>
          <p:spPr>
            <a:xfrm>
              <a:off x="1242" y="294"/>
              <a:ext cx="6259" cy="6239"/>
            </a:xfrm>
            <a:prstGeom prst="diamond">
              <a:avLst/>
            </a:prstGeom>
            <a:solidFill>
              <a:srgbClr val="74A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929" y="1161"/>
              <a:ext cx="6885" cy="4506"/>
            </a:xfrm>
            <a:prstGeom prst="rect">
              <a:avLst/>
            </a:prstGeom>
            <a:noFill/>
          </p:spPr>
          <p:txBody>
            <a:bodyPr wrap="square" rtlCol="0">
              <a:spAutoFit/>
            </a:bodyPr>
            <a:p>
              <a:pPr algn="ctr"/>
              <a:r>
                <a:rPr lang="en-US" altLang="zh-CN" sz="18000">
                  <a:solidFill>
                    <a:schemeClr val="bg1"/>
                  </a:solidFill>
                  <a:effectLst>
                    <a:outerShdw blurRad="38100" dist="38100" dir="2700000" algn="tl">
                      <a:srgbClr val="000000">
                        <a:alpha val="43137"/>
                      </a:srgbClr>
                    </a:outerShdw>
                  </a:effectLst>
                  <a:latin typeface="黑体" panose="02010609060101010101" charset="-122"/>
                  <a:ea typeface="黑体" panose="02010609060101010101" charset="-122"/>
                </a:rPr>
                <a:t>03</a:t>
              </a:r>
              <a:endParaRPr lang="en-US" altLang="zh-CN" sz="18000">
                <a:solidFill>
                  <a:schemeClr val="bg1"/>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grpSp>
      <p:sp>
        <p:nvSpPr>
          <p:cNvPr id="7" name="文本框 6"/>
          <p:cNvSpPr txBox="1"/>
          <p:nvPr/>
        </p:nvSpPr>
        <p:spPr>
          <a:xfrm>
            <a:off x="4123055" y="2949575"/>
            <a:ext cx="7200265" cy="1198880"/>
          </a:xfrm>
          <a:prstGeom prst="rect">
            <a:avLst/>
          </a:prstGeom>
          <a:noFill/>
        </p:spPr>
        <p:txBody>
          <a:bodyPr wrap="square" rtlCol="0">
            <a:spAutoFit/>
          </a:bodyPr>
          <a:p>
            <a:pPr algn="ctr"/>
            <a:r>
              <a:rPr lang="zh-CN" altLang="en-US" sz="7200">
                <a:solidFill>
                  <a:srgbClr val="5B9BD5"/>
                </a:solidFill>
                <a:latin typeface="黑体" panose="02010609060101010101" charset="-122"/>
                <a:ea typeface="黑体" panose="02010609060101010101" charset="-122"/>
                <a:sym typeface="+mn-ea"/>
              </a:rPr>
              <a:t>数据库设计</a:t>
            </a:r>
            <a:endParaRPr lang="zh-CN" altLang="en-US" sz="7200">
              <a:solidFill>
                <a:srgbClr val="5B9BD5"/>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3"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PA-图片 6-73022" descr="f9930729faa358fa8f19a281b10f894b"/>
          <p:cNvPicPr>
            <a:picLocks noChangeAspect="1"/>
          </p:cNvPicPr>
          <p:nvPr>
            <p:custDataLst>
              <p:tags r:id="rId1"/>
            </p:custDataLst>
          </p:nvPr>
        </p:nvPicPr>
        <p:blipFill>
          <a:blip r:embed="rId2"/>
          <a:srcRect/>
          <a:stretch>
            <a:fillRect/>
          </a:stretch>
        </p:blipFill>
        <p:spPr>
          <a:xfrm>
            <a:off x="-16510" y="567690"/>
            <a:ext cx="12207875" cy="5685155"/>
          </a:xfrm>
          <a:prstGeom prst="rect">
            <a:avLst/>
          </a:prstGeom>
        </p:spPr>
      </p:pic>
      <p:sp>
        <p:nvSpPr>
          <p:cNvPr id="8" name="矩形 7"/>
          <p:cNvSpPr/>
          <p:nvPr/>
        </p:nvSpPr>
        <p:spPr>
          <a:xfrm>
            <a:off x="-16510" y="1441450"/>
            <a:ext cx="12207875" cy="375031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五边形 8"/>
          <p:cNvSpPr/>
          <p:nvPr/>
        </p:nvSpPr>
        <p:spPr>
          <a:xfrm rot="420000">
            <a:off x="8270240" y="3037840"/>
            <a:ext cx="2988945" cy="788670"/>
          </a:xfrm>
          <a:prstGeom prst="homePlate">
            <a:avLst/>
          </a:prstGeom>
          <a:solidFill>
            <a:schemeClr val="bg1"/>
          </a:solidFill>
          <a:ln>
            <a:noFill/>
          </a:ln>
          <a:effectLst>
            <a:outerShdw blurRad="50800" dist="38100" dir="8100000" sx="103000" sy="103000" algn="tr" rotWithShape="0">
              <a:srgbClr val="5B9BD5">
                <a:alpha val="3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rgbClr val="5B9BD5"/>
                </a:solidFill>
                <a:latin typeface="黑体" panose="02010609060101010101" charset="-122"/>
                <a:ea typeface="黑体" panose="02010609060101010101" charset="-122"/>
              </a:rPr>
              <a:t>验收标准</a:t>
            </a:r>
            <a:endParaRPr lang="zh-CN" altLang="en-US" sz="2800">
              <a:solidFill>
                <a:srgbClr val="5B9BD5"/>
              </a:solidFill>
              <a:latin typeface="黑体" panose="02010609060101010101" charset="-122"/>
              <a:ea typeface="黑体" panose="02010609060101010101" charset="-122"/>
            </a:endParaRPr>
          </a:p>
        </p:txBody>
      </p:sp>
      <p:sp>
        <p:nvSpPr>
          <p:cNvPr id="10" name="五边形 9"/>
          <p:cNvSpPr/>
          <p:nvPr/>
        </p:nvSpPr>
        <p:spPr>
          <a:xfrm rot="20700000">
            <a:off x="6078220" y="2482215"/>
            <a:ext cx="2988945" cy="788670"/>
          </a:xfrm>
          <a:prstGeom prst="homePlate">
            <a:avLst/>
          </a:prstGeom>
          <a:solidFill>
            <a:srgbClr val="74ACDC"/>
          </a:solidFill>
          <a:ln>
            <a:noFill/>
          </a:ln>
          <a:effectLst>
            <a:outerShdw blurRad="50800" dist="63500" dir="13500000" algn="b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运用设计</a:t>
            </a:r>
            <a:endParaRPr lang="zh-CN" altLang="en-US" sz="2800">
              <a:latin typeface="黑体" panose="02010609060101010101" charset="-122"/>
              <a:ea typeface="黑体" panose="02010609060101010101" charset="-122"/>
            </a:endParaRPr>
          </a:p>
        </p:txBody>
      </p:sp>
      <p:sp>
        <p:nvSpPr>
          <p:cNvPr id="7" name="五边形 6"/>
          <p:cNvSpPr/>
          <p:nvPr/>
        </p:nvSpPr>
        <p:spPr>
          <a:xfrm rot="420000">
            <a:off x="3723005" y="3037840"/>
            <a:ext cx="2988945" cy="788670"/>
          </a:xfrm>
          <a:prstGeom prst="homePlate">
            <a:avLst/>
          </a:prstGeom>
          <a:solidFill>
            <a:schemeClr val="bg1"/>
          </a:solidFill>
          <a:ln>
            <a:noFill/>
          </a:ln>
          <a:effectLst>
            <a:outerShdw blurRad="50800" dist="38100" dir="8100000" sx="103000" sy="103000" algn="tr" rotWithShape="0">
              <a:srgbClr val="5B9BD5">
                <a:alpha val="3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rgbClr val="5B9BD5"/>
                </a:solidFill>
                <a:latin typeface="黑体" panose="02010609060101010101" charset="-122"/>
                <a:ea typeface="黑体" panose="02010609060101010101" charset="-122"/>
              </a:rPr>
              <a:t>结构设计</a:t>
            </a:r>
            <a:endParaRPr lang="zh-CN" altLang="en-US" sz="2800">
              <a:solidFill>
                <a:srgbClr val="5B9BD5"/>
              </a:solidFill>
              <a:latin typeface="黑体" panose="02010609060101010101" charset="-122"/>
              <a:ea typeface="黑体" panose="02010609060101010101" charset="-122"/>
            </a:endParaRPr>
          </a:p>
        </p:txBody>
      </p:sp>
      <p:sp>
        <p:nvSpPr>
          <p:cNvPr id="4" name="五边形 3"/>
          <p:cNvSpPr/>
          <p:nvPr/>
        </p:nvSpPr>
        <p:spPr>
          <a:xfrm rot="20700000">
            <a:off x="1515110" y="2482215"/>
            <a:ext cx="2988945" cy="788670"/>
          </a:xfrm>
          <a:prstGeom prst="homePlate">
            <a:avLst/>
          </a:prstGeom>
          <a:solidFill>
            <a:srgbClr val="74ACDC"/>
          </a:solidFill>
          <a:ln>
            <a:noFill/>
          </a:ln>
          <a:effectLst>
            <a:outerShdw blurRad="50800" dist="63500" dir="13500000" algn="b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外部设计</a:t>
            </a:r>
            <a:endParaRPr lang="zh-CN" altLang="en-US" sz="2800">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6600" y="700405"/>
            <a:ext cx="5236210" cy="1198880"/>
          </a:xfrm>
          <a:prstGeom prst="rect">
            <a:avLst/>
          </a:prstGeom>
          <a:noFill/>
        </p:spPr>
        <p:txBody>
          <a:bodyPr wrap="square" rtlCol="0">
            <a:spAutoFit/>
          </a:bodyPr>
          <a:p>
            <a:r>
              <a:rPr lang="zh-CN" altLang="en-US">
                <a:solidFill>
                  <a:schemeClr val="accent5">
                    <a:lumMod val="60000"/>
                    <a:lumOff val="40000"/>
                  </a:schemeClr>
                </a:solidFill>
                <a:latin typeface="黑体" panose="02010609060101010101" charset="-122"/>
                <a:ea typeface="黑体" panose="02010609060101010101" charset="-122"/>
              </a:rPr>
              <a:t>标识符和状态数据库软件的名称：</a:t>
            </a:r>
            <a:r>
              <a:rPr lang="en-US" altLang="zh-CN">
                <a:solidFill>
                  <a:schemeClr val="accent5">
                    <a:lumMod val="60000"/>
                    <a:lumOff val="40000"/>
                  </a:schemeClr>
                </a:solidFill>
                <a:latin typeface="黑体" panose="02010609060101010101" charset="-122"/>
                <a:ea typeface="黑体" panose="02010609060101010101" charset="-122"/>
              </a:rPr>
              <a:t>	</a:t>
            </a:r>
            <a:r>
              <a:rPr lang="zh-CN" altLang="en-US">
                <a:solidFill>
                  <a:schemeClr val="accent5">
                    <a:lumMod val="60000"/>
                    <a:lumOff val="40000"/>
                  </a:schemeClr>
                </a:solidFill>
                <a:latin typeface="黑体" panose="02010609060101010101" charset="-122"/>
                <a:ea typeface="黑体" panose="02010609060101010101" charset="-122"/>
              </a:rPr>
              <a:t>MySQL数据库</a:t>
            </a:r>
            <a:endParaRPr lang="zh-CN" altLang="en-US">
              <a:solidFill>
                <a:schemeClr val="accent5">
                  <a:lumMod val="60000"/>
                  <a:lumOff val="40000"/>
                </a:schemeClr>
              </a:solidFill>
              <a:latin typeface="黑体" panose="02010609060101010101" charset="-122"/>
              <a:ea typeface="黑体" panose="02010609060101010101" charset="-122"/>
            </a:endParaRPr>
          </a:p>
          <a:p>
            <a:r>
              <a:rPr lang="zh-CN" altLang="en-US">
                <a:solidFill>
                  <a:schemeClr val="accent5">
                    <a:lumMod val="60000"/>
                    <a:lumOff val="40000"/>
                  </a:schemeClr>
                </a:solidFill>
                <a:latin typeface="黑体" panose="02010609060101010101" charset="-122"/>
                <a:ea typeface="黑体" panose="02010609060101010101" charset="-122"/>
              </a:rPr>
              <a:t>数据库的名称为：MySQL</a:t>
            </a:r>
            <a:endParaRPr lang="zh-CN" altLang="en-US">
              <a:solidFill>
                <a:schemeClr val="accent5">
                  <a:lumMod val="60000"/>
                  <a:lumOff val="40000"/>
                </a:schemeClr>
              </a:solidFill>
              <a:latin typeface="黑体" panose="02010609060101010101" charset="-122"/>
              <a:ea typeface="黑体" panose="02010609060101010101" charset="-122"/>
            </a:endParaRPr>
          </a:p>
          <a:p>
            <a:r>
              <a:rPr lang="zh-CN" altLang="en-US">
                <a:solidFill>
                  <a:schemeClr val="accent5">
                    <a:lumMod val="60000"/>
                    <a:lumOff val="40000"/>
                  </a:schemeClr>
                </a:solidFill>
                <a:latin typeface="黑体" panose="02010609060101010101" charset="-122"/>
                <a:ea typeface="黑体" panose="02010609060101010101" charset="-122"/>
              </a:rPr>
              <a:t>数据库的运行环境：window10</a:t>
            </a:r>
            <a:endParaRPr lang="zh-CN" altLang="en-US">
              <a:solidFill>
                <a:schemeClr val="accent5">
                  <a:lumMod val="60000"/>
                  <a:lumOff val="40000"/>
                </a:schemeClr>
              </a:solidFill>
              <a:latin typeface="黑体" panose="02010609060101010101" charset="-122"/>
              <a:ea typeface="黑体" panose="02010609060101010101" charset="-122"/>
            </a:endParaRPr>
          </a:p>
          <a:p>
            <a:r>
              <a:rPr lang="zh-CN" altLang="en-US">
                <a:solidFill>
                  <a:schemeClr val="accent5">
                    <a:lumMod val="60000"/>
                    <a:lumOff val="40000"/>
                  </a:schemeClr>
                </a:solidFill>
                <a:latin typeface="黑体" panose="02010609060101010101" charset="-122"/>
                <a:ea typeface="黑体" panose="02010609060101010101" charset="-122"/>
              </a:rPr>
              <a:t>开发环境：window10</a:t>
            </a:r>
            <a:endParaRPr lang="zh-CN" altLang="en-US">
              <a:solidFill>
                <a:schemeClr val="accent5">
                  <a:lumMod val="60000"/>
                  <a:lumOff val="40000"/>
                </a:schemeClr>
              </a:solidFill>
              <a:latin typeface="黑体" panose="02010609060101010101" charset="-122"/>
              <a:ea typeface="黑体" panose="02010609060101010101" charset="-122"/>
            </a:endParaRPr>
          </a:p>
        </p:txBody>
      </p:sp>
      <p:sp>
        <p:nvSpPr>
          <p:cNvPr id="19" name="文本框 18"/>
          <p:cNvSpPr txBox="1"/>
          <p:nvPr/>
        </p:nvSpPr>
        <p:spPr>
          <a:xfrm>
            <a:off x="658495" y="2905125"/>
            <a:ext cx="3977640" cy="2861310"/>
          </a:xfrm>
          <a:prstGeom prst="rect">
            <a:avLst/>
          </a:prstGeom>
          <a:noFill/>
        </p:spPr>
        <p:txBody>
          <a:bodyPr wrap="square" rtlCol="0">
            <a:spAutoFit/>
          </a:bodyPr>
          <a:p>
            <a:r>
              <a:rPr lang="zh-CN" altLang="en-US" sz="2000">
                <a:solidFill>
                  <a:schemeClr val="accent5">
                    <a:lumMod val="60000"/>
                    <a:lumOff val="40000"/>
                  </a:schemeClr>
                </a:solidFill>
                <a:latin typeface="黑体" panose="02010609060101010101" charset="-122"/>
                <a:ea typeface="黑体" panose="02010609060101010101" charset="-122"/>
              </a:rPr>
              <a:t>root用户：</a:t>
            </a:r>
            <a:endParaRPr lang="zh-CN" altLang="en-US" sz="2000">
              <a:solidFill>
                <a:schemeClr val="accent5">
                  <a:lumMod val="60000"/>
                  <a:lumOff val="40000"/>
                </a:schemeClr>
              </a:solidFill>
              <a:latin typeface="黑体" panose="02010609060101010101" charset="-122"/>
              <a:ea typeface="黑体" panose="02010609060101010101" charset="-122"/>
            </a:endParaRPr>
          </a:p>
          <a:p>
            <a:r>
              <a:rPr lang="zh-CN" altLang="en-US" sz="2000">
                <a:solidFill>
                  <a:schemeClr val="accent5">
                    <a:lumMod val="60000"/>
                    <a:lumOff val="40000"/>
                  </a:schemeClr>
                </a:solidFill>
                <a:latin typeface="黑体" panose="02010609060101010101" charset="-122"/>
                <a:ea typeface="黑体" panose="02010609060101010101" charset="-122"/>
              </a:rPr>
              <a:t>只能本地登录</a:t>
            </a:r>
            <a:endParaRPr lang="zh-CN" altLang="en-US" sz="2000">
              <a:solidFill>
                <a:schemeClr val="accent5">
                  <a:lumMod val="60000"/>
                  <a:lumOff val="40000"/>
                </a:schemeClr>
              </a:solidFill>
              <a:latin typeface="黑体" panose="02010609060101010101" charset="-122"/>
              <a:ea typeface="黑体" panose="02010609060101010101" charset="-122"/>
            </a:endParaRPr>
          </a:p>
          <a:p>
            <a:r>
              <a:rPr lang="zh-CN" altLang="en-US" sz="2000">
                <a:solidFill>
                  <a:schemeClr val="accent5">
                    <a:lumMod val="60000"/>
                    <a:lumOff val="40000"/>
                  </a:schemeClr>
                </a:solidFill>
                <a:latin typeface="黑体" panose="02010609060101010101" charset="-122"/>
                <a:ea typeface="黑体" panose="02010609060101010101" charset="-122"/>
              </a:rPr>
              <a:t>管理用户：</a:t>
            </a:r>
            <a:endParaRPr lang="zh-CN" altLang="en-US" sz="2000">
              <a:solidFill>
                <a:schemeClr val="accent5">
                  <a:lumMod val="60000"/>
                  <a:lumOff val="40000"/>
                </a:schemeClr>
              </a:solidFill>
              <a:latin typeface="黑体" panose="02010609060101010101" charset="-122"/>
              <a:ea typeface="黑体" panose="02010609060101010101" charset="-122"/>
            </a:endParaRPr>
          </a:p>
          <a:p>
            <a:r>
              <a:rPr lang="zh-CN" altLang="en-US" sz="2000">
                <a:solidFill>
                  <a:schemeClr val="accent5">
                    <a:lumMod val="60000"/>
                    <a:lumOff val="40000"/>
                  </a:schemeClr>
                </a:solidFill>
                <a:latin typeface="黑体" panose="02010609060101010101" charset="-122"/>
                <a:ea typeface="黑体" panose="02010609060101010101" charset="-122"/>
              </a:rPr>
              <a:t>可以修改表结构,禁止读写数据</a:t>
            </a:r>
            <a:endParaRPr lang="zh-CN" altLang="en-US" sz="2000">
              <a:solidFill>
                <a:schemeClr val="accent5">
                  <a:lumMod val="60000"/>
                  <a:lumOff val="40000"/>
                </a:schemeClr>
              </a:solidFill>
              <a:latin typeface="黑体" panose="02010609060101010101" charset="-122"/>
              <a:ea typeface="黑体" panose="02010609060101010101" charset="-122"/>
            </a:endParaRPr>
          </a:p>
          <a:p>
            <a:r>
              <a:rPr lang="zh-CN" altLang="en-US" sz="2000">
                <a:solidFill>
                  <a:schemeClr val="accent5">
                    <a:lumMod val="60000"/>
                    <a:lumOff val="40000"/>
                  </a:schemeClr>
                </a:solidFill>
                <a:latin typeface="黑体" panose="02010609060101010101" charset="-122"/>
                <a:ea typeface="黑体" panose="02010609060101010101" charset="-122"/>
              </a:rPr>
              <a:t>api接口账户：</a:t>
            </a:r>
            <a:endParaRPr lang="zh-CN" altLang="en-US" sz="2000">
              <a:solidFill>
                <a:schemeClr val="accent5">
                  <a:lumMod val="60000"/>
                  <a:lumOff val="40000"/>
                </a:schemeClr>
              </a:solidFill>
              <a:latin typeface="黑体" panose="02010609060101010101" charset="-122"/>
              <a:ea typeface="黑体" panose="02010609060101010101" charset="-122"/>
            </a:endParaRPr>
          </a:p>
          <a:p>
            <a:r>
              <a:rPr lang="zh-CN" altLang="en-US" sz="2000">
                <a:solidFill>
                  <a:schemeClr val="accent5">
                    <a:lumMod val="60000"/>
                    <a:lumOff val="40000"/>
                  </a:schemeClr>
                </a:solidFill>
                <a:latin typeface="黑体" panose="02010609060101010101" charset="-122"/>
                <a:ea typeface="黑体" panose="02010609060101010101" charset="-122"/>
              </a:rPr>
              <a:t>大部分表只读,可以远程登录</a:t>
            </a:r>
            <a:endParaRPr lang="zh-CN" altLang="en-US" sz="2000">
              <a:solidFill>
                <a:schemeClr val="accent5">
                  <a:lumMod val="60000"/>
                  <a:lumOff val="40000"/>
                </a:schemeClr>
              </a:solidFill>
              <a:latin typeface="黑体" panose="02010609060101010101" charset="-122"/>
              <a:ea typeface="黑体" panose="02010609060101010101" charset="-122"/>
            </a:endParaRPr>
          </a:p>
          <a:p>
            <a:r>
              <a:rPr lang="zh-CN" altLang="en-US" sz="2000">
                <a:solidFill>
                  <a:schemeClr val="accent5">
                    <a:lumMod val="60000"/>
                    <a:lumOff val="40000"/>
                  </a:schemeClr>
                </a:solidFill>
                <a:latin typeface="黑体" panose="02010609060101010101" charset="-122"/>
                <a:ea typeface="黑体" panose="02010609060101010101" charset="-122"/>
              </a:rPr>
              <a:t>admin后台账户： </a:t>
            </a:r>
            <a:endParaRPr lang="zh-CN" altLang="en-US" sz="2000">
              <a:solidFill>
                <a:schemeClr val="accent5">
                  <a:lumMod val="60000"/>
                  <a:lumOff val="40000"/>
                </a:schemeClr>
              </a:solidFill>
              <a:latin typeface="黑体" panose="02010609060101010101" charset="-122"/>
              <a:ea typeface="黑体" panose="02010609060101010101" charset="-122"/>
            </a:endParaRPr>
          </a:p>
          <a:p>
            <a:r>
              <a:rPr lang="zh-CN" altLang="en-US" sz="2000">
                <a:solidFill>
                  <a:schemeClr val="accent5">
                    <a:lumMod val="60000"/>
                    <a:lumOff val="40000"/>
                  </a:schemeClr>
                </a:solidFill>
                <a:latin typeface="黑体" panose="02010609060101010101" charset="-122"/>
                <a:ea typeface="黑体" panose="02010609060101010101" charset="-122"/>
              </a:rPr>
              <a:t>部分表只读,可以远程登录</a:t>
            </a:r>
            <a:endParaRPr lang="zh-CN" altLang="en-US" sz="2000">
              <a:solidFill>
                <a:schemeClr val="accent5">
                  <a:lumMod val="60000"/>
                  <a:lumOff val="40000"/>
                </a:schemeClr>
              </a:solidFill>
              <a:latin typeface="黑体" panose="02010609060101010101" charset="-122"/>
              <a:ea typeface="黑体" panose="02010609060101010101" charset="-122"/>
            </a:endParaRPr>
          </a:p>
          <a:p>
            <a:r>
              <a:rPr lang="zh-CN" altLang="en-US" sz="2000">
                <a:solidFill>
                  <a:schemeClr val="accent5">
                    <a:lumMod val="60000"/>
                    <a:lumOff val="40000"/>
                  </a:schemeClr>
                </a:solidFill>
                <a:latin typeface="黑体" panose="02010609060101010101" charset="-122"/>
                <a:ea typeface="黑体" panose="02010609060101010101" charset="-122"/>
              </a:rPr>
              <a:t>develop开发阶段账户</a:t>
            </a:r>
            <a:endParaRPr lang="zh-CN" altLang="en-US" sz="2000">
              <a:solidFill>
                <a:schemeClr val="accent5">
                  <a:lumMod val="60000"/>
                  <a:lumOff val="40000"/>
                </a:schemeClr>
              </a:solidFill>
              <a:latin typeface="黑体" panose="02010609060101010101" charset="-122"/>
              <a:ea typeface="黑体" panose="02010609060101010101" charset="-122"/>
            </a:endParaRPr>
          </a:p>
        </p:txBody>
      </p:sp>
      <p:sp>
        <p:nvSpPr>
          <p:cNvPr id="20" name="菱形 19"/>
          <p:cNvSpPr/>
          <p:nvPr/>
        </p:nvSpPr>
        <p:spPr>
          <a:xfrm>
            <a:off x="4696460" y="1362710"/>
            <a:ext cx="1758950" cy="1758950"/>
          </a:xfrm>
          <a:prstGeom prst="diamond">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菱形 21"/>
          <p:cNvSpPr/>
          <p:nvPr/>
        </p:nvSpPr>
        <p:spPr>
          <a:xfrm>
            <a:off x="4696460" y="2235200"/>
            <a:ext cx="1758950" cy="1758950"/>
          </a:xfrm>
          <a:prstGeom prst="diamond">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4696460" y="3121660"/>
            <a:ext cx="1758950" cy="1758950"/>
          </a:xfrm>
          <a:prstGeom prst="diamond">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4636135" y="3667125"/>
            <a:ext cx="1758950" cy="1758950"/>
          </a:xfrm>
          <a:prstGeom prst="diamond">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4967605" y="1834515"/>
            <a:ext cx="1217295" cy="3046095"/>
          </a:xfrm>
          <a:prstGeom prst="rect">
            <a:avLst/>
          </a:prstGeom>
          <a:noFill/>
        </p:spPr>
        <p:txBody>
          <a:bodyPr wrap="square" rtlCol="0">
            <a:spAutoFit/>
          </a:bodyPr>
          <a:p>
            <a:pPr algn="ctr"/>
            <a:r>
              <a:rPr lang="zh-CN" altLang="en-US" sz="4800" b="1">
                <a:solidFill>
                  <a:schemeClr val="accent1"/>
                </a:solidFill>
                <a:latin typeface="黑体" panose="02010609060101010101" charset="-122"/>
                <a:ea typeface="黑体" panose="02010609060101010101" charset="-122"/>
              </a:rPr>
              <a:t>外</a:t>
            </a:r>
            <a:endParaRPr lang="zh-CN" altLang="en-US" sz="4800" b="1">
              <a:solidFill>
                <a:schemeClr val="accent1"/>
              </a:solidFill>
              <a:latin typeface="黑体" panose="02010609060101010101" charset="-122"/>
              <a:ea typeface="黑体" panose="02010609060101010101" charset="-122"/>
            </a:endParaRPr>
          </a:p>
          <a:p>
            <a:pPr algn="ctr"/>
            <a:r>
              <a:rPr lang="zh-CN" altLang="en-US" sz="4800" b="1">
                <a:solidFill>
                  <a:schemeClr val="accent1"/>
                </a:solidFill>
                <a:latin typeface="黑体" panose="02010609060101010101" charset="-122"/>
                <a:ea typeface="黑体" panose="02010609060101010101" charset="-122"/>
              </a:rPr>
              <a:t>部</a:t>
            </a:r>
            <a:endParaRPr lang="zh-CN" altLang="en-US" sz="4800" b="1">
              <a:solidFill>
                <a:schemeClr val="accent1"/>
              </a:solidFill>
              <a:latin typeface="黑体" panose="02010609060101010101" charset="-122"/>
              <a:ea typeface="黑体" panose="02010609060101010101" charset="-122"/>
            </a:endParaRPr>
          </a:p>
          <a:p>
            <a:pPr algn="ctr"/>
            <a:r>
              <a:rPr lang="zh-CN" altLang="en-US" sz="4800" b="1">
                <a:solidFill>
                  <a:schemeClr val="accent1"/>
                </a:solidFill>
                <a:latin typeface="黑体" panose="02010609060101010101" charset="-122"/>
                <a:ea typeface="黑体" panose="02010609060101010101" charset="-122"/>
              </a:rPr>
              <a:t>设</a:t>
            </a:r>
            <a:endParaRPr lang="zh-CN" altLang="en-US" sz="4800" b="1">
              <a:solidFill>
                <a:schemeClr val="accent1"/>
              </a:solidFill>
              <a:latin typeface="黑体" panose="02010609060101010101" charset="-122"/>
              <a:ea typeface="黑体" panose="02010609060101010101" charset="-122"/>
            </a:endParaRPr>
          </a:p>
          <a:p>
            <a:pPr algn="ctr"/>
            <a:r>
              <a:rPr lang="zh-CN" altLang="en-US" sz="4800" b="1">
                <a:solidFill>
                  <a:schemeClr val="accent1"/>
                </a:solidFill>
                <a:latin typeface="黑体" panose="02010609060101010101" charset="-122"/>
                <a:ea typeface="黑体" panose="02010609060101010101" charset="-122"/>
              </a:rPr>
              <a:t>计</a:t>
            </a:r>
            <a:endParaRPr lang="zh-CN" altLang="en-US" sz="4800" b="1">
              <a:solidFill>
                <a:schemeClr val="accent1"/>
              </a:solidFill>
              <a:latin typeface="黑体" panose="02010609060101010101" charset="-122"/>
              <a:ea typeface="黑体" panose="02010609060101010101" charset="-122"/>
            </a:endParaRPr>
          </a:p>
        </p:txBody>
      </p:sp>
      <p:sp>
        <p:nvSpPr>
          <p:cNvPr id="100" name="文本框 99"/>
          <p:cNvSpPr txBox="1"/>
          <p:nvPr/>
        </p:nvSpPr>
        <p:spPr>
          <a:xfrm>
            <a:off x="7030085" y="700405"/>
            <a:ext cx="3776345" cy="1753235"/>
          </a:xfrm>
          <a:prstGeom prst="rect">
            <a:avLst/>
          </a:prstGeom>
          <a:noFill/>
          <a:ln w="9525">
            <a:noFill/>
          </a:ln>
        </p:spPr>
        <p:txBody>
          <a:bodyPr wrap="square">
            <a:spAutoFit/>
          </a:bodyPr>
          <a:p>
            <a:pPr indent="0"/>
            <a:r>
              <a:rPr lang="zh-CN">
                <a:solidFill>
                  <a:schemeClr val="accent5">
                    <a:lumMod val="60000"/>
                    <a:lumOff val="40000"/>
                  </a:schemeClr>
                </a:solidFill>
                <a:latin typeface="黑体" panose="02010609060101010101" charset="-122"/>
                <a:ea typeface="黑体" panose="02010609060101010101" charset="-122"/>
                <a:cs typeface="黑体" panose="02010609060101010101" charset="-122"/>
              </a:rPr>
              <a:t>使用它的程序: </a:t>
            </a:r>
            <a:endParaRPr lang="zh-CN">
              <a:solidFill>
                <a:schemeClr val="accent5">
                  <a:lumMod val="60000"/>
                  <a:lumOff val="40000"/>
                </a:schemeClr>
              </a:solidFill>
              <a:latin typeface="黑体" panose="02010609060101010101" charset="-122"/>
              <a:ea typeface="黑体" panose="02010609060101010101" charset="-122"/>
              <a:cs typeface="黑体" panose="02010609060101010101" charset="-122"/>
            </a:endParaRPr>
          </a:p>
          <a:p>
            <a:pPr indent="0"/>
            <a:r>
              <a:rPr lang="zh-CN">
                <a:solidFill>
                  <a:schemeClr val="accent5">
                    <a:lumMod val="60000"/>
                    <a:lumOff val="40000"/>
                  </a:schemeClr>
                </a:solidFill>
                <a:latin typeface="黑体" panose="02010609060101010101" charset="-122"/>
                <a:ea typeface="黑体" panose="02010609060101010101" charset="-122"/>
                <a:cs typeface="黑体" panose="02010609060101010101" charset="-122"/>
              </a:rPr>
              <a:t>福州大学至诚学院图书馆微信小程序</a:t>
            </a:r>
            <a:endParaRPr lang="zh-CN">
              <a:solidFill>
                <a:schemeClr val="accent5">
                  <a:lumMod val="60000"/>
                  <a:lumOff val="40000"/>
                </a:schemeClr>
              </a:solidFill>
              <a:latin typeface="黑体" panose="02010609060101010101" charset="-122"/>
              <a:ea typeface="黑体" panose="02010609060101010101" charset="-122"/>
              <a:cs typeface="黑体" panose="02010609060101010101" charset="-122"/>
            </a:endParaRPr>
          </a:p>
          <a:p>
            <a:pPr indent="0"/>
            <a:r>
              <a:rPr lang="zh-CN">
                <a:solidFill>
                  <a:schemeClr val="accent5">
                    <a:lumMod val="60000"/>
                    <a:lumOff val="40000"/>
                  </a:schemeClr>
                </a:solidFill>
                <a:latin typeface="黑体" panose="02010609060101010101" charset="-122"/>
                <a:ea typeface="黑体" panose="02010609060101010101" charset="-122"/>
                <a:cs typeface="黑体" panose="02010609060101010101" charset="-122"/>
                <a:sym typeface="+mn-ea"/>
              </a:rPr>
              <a:t>密码要求：</a:t>
            </a:r>
            <a:endParaRPr lang="zh-CN">
              <a:solidFill>
                <a:schemeClr val="accent5">
                  <a:lumMod val="60000"/>
                  <a:lumOff val="40000"/>
                </a:schemeClr>
              </a:solidFill>
              <a:latin typeface="黑体" panose="02010609060101010101" charset="-122"/>
              <a:ea typeface="黑体" panose="02010609060101010101" charset="-122"/>
              <a:cs typeface="黑体" panose="02010609060101010101" charset="-122"/>
              <a:sym typeface="+mn-ea"/>
            </a:endParaRPr>
          </a:p>
          <a:p>
            <a:pPr indent="0"/>
            <a:r>
              <a:rPr lang="zh-CN">
                <a:solidFill>
                  <a:schemeClr val="accent5">
                    <a:lumMod val="60000"/>
                    <a:lumOff val="40000"/>
                  </a:schemeClr>
                </a:solidFill>
                <a:latin typeface="黑体" panose="02010609060101010101" charset="-122"/>
                <a:ea typeface="黑体" panose="02010609060101010101" charset="-122"/>
                <a:cs typeface="黑体" panose="02010609060101010101" charset="-122"/>
                <a:sym typeface="+mn-ea"/>
              </a:rPr>
              <a:t>随机生成6位最好有特殊符号</a:t>
            </a:r>
            <a:endParaRPr lang="zh-CN" b="0">
              <a:solidFill>
                <a:schemeClr val="accent5">
                  <a:lumMod val="60000"/>
                  <a:lumOff val="40000"/>
                </a:schemeClr>
              </a:solidFill>
              <a:latin typeface="黑体" panose="02010609060101010101" charset="-122"/>
              <a:ea typeface="黑体" panose="02010609060101010101" charset="-122"/>
              <a:cs typeface="黑体" panose="02010609060101010101" charset="-122"/>
            </a:endParaRPr>
          </a:p>
          <a:p>
            <a:pPr indent="0"/>
            <a:endParaRPr lang="zh-CN" altLang="en-US">
              <a:solidFill>
                <a:schemeClr val="accent5">
                  <a:lumMod val="60000"/>
                  <a:lumOff val="40000"/>
                </a:schemeClr>
              </a:solidFill>
              <a:latin typeface="黑体" panose="02010609060101010101" charset="-122"/>
              <a:ea typeface="黑体" panose="02010609060101010101" charset="-122"/>
              <a:cs typeface="黑体" panose="02010609060101010101" charset="-122"/>
            </a:endParaRPr>
          </a:p>
        </p:txBody>
      </p:sp>
      <p:sp>
        <p:nvSpPr>
          <p:cNvPr id="27" name="文本框 26"/>
          <p:cNvSpPr txBox="1"/>
          <p:nvPr/>
        </p:nvSpPr>
        <p:spPr>
          <a:xfrm>
            <a:off x="6979920" y="2737485"/>
            <a:ext cx="4598035" cy="2861310"/>
          </a:xfrm>
          <a:prstGeom prst="rect">
            <a:avLst/>
          </a:prstGeom>
          <a:noFill/>
          <a:ln w="9525">
            <a:noFill/>
          </a:ln>
        </p:spPr>
        <p:txBody>
          <a:bodyPr wrap="square">
            <a:spAutoFit/>
          </a:bodyPr>
          <a:p>
            <a:pPr indent="0"/>
            <a:r>
              <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rPr>
              <a:t>约定：</a:t>
            </a:r>
            <a:endPar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endParaRPr>
          </a:p>
          <a:p>
            <a:pPr indent="0"/>
            <a:r>
              <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rPr>
              <a:t>命名约定：所有命名一定要具有描述性, 一律使用英文全称命名,一律小写</a:t>
            </a:r>
            <a:endPar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endParaRPr>
          </a:p>
          <a:p>
            <a:pPr indent="0"/>
            <a:r>
              <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rPr>
              <a:t>（1）杜绝一切拼音命名方式</a:t>
            </a:r>
            <a:endPar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endParaRPr>
          </a:p>
          <a:p>
            <a:pPr indent="0"/>
            <a:r>
              <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rPr>
              <a:t>（2）杜绝拼音英文混杂命名方式</a:t>
            </a:r>
            <a:endPar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endParaRPr>
          </a:p>
          <a:p>
            <a:pPr indent="0"/>
            <a:r>
              <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rPr>
              <a:t>（3）杜绝拼音简写命名方式</a:t>
            </a:r>
            <a:endPar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endParaRPr>
          </a:p>
          <a:p>
            <a:pPr indent="0"/>
            <a:r>
              <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rPr>
              <a:t>（4）杜绝英文简写命名方式</a:t>
            </a:r>
            <a:endPar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endParaRPr>
          </a:p>
          <a:p>
            <a:pPr indent="0"/>
            <a:r>
              <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rPr>
              <a:t>所有字段都不允许默认为空,必须设置默认值,且默认值不允许为null ,必须用表名_字段名组成。</a:t>
            </a:r>
            <a:endParaRPr lang="zh-CN" altLang="en-US" b="0">
              <a:solidFill>
                <a:schemeClr val="accent5">
                  <a:lumMod val="60000"/>
                  <a:lumOff val="40000"/>
                </a:schemeClr>
              </a:solidFill>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53" presetClass="entr" presetSubtype="1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bldLvl="0" animBg="1"/>
      <p:bldP spid="22" grpId="0" bldLvl="0" animBg="1"/>
      <p:bldP spid="24" grpId="0" bldLvl="0" animBg="1"/>
      <p:bldP spid="2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600710" y="3041015"/>
            <a:ext cx="6434455" cy="3365500"/>
          </a:xfrm>
          <a:prstGeom prst="rect">
            <a:avLst/>
          </a:prstGeom>
          <a:solidFill>
            <a:srgbClr val="CADFF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940685" y="628650"/>
            <a:ext cx="8625205" cy="3365500"/>
          </a:xfrm>
          <a:prstGeom prst="rect">
            <a:avLst/>
          </a:prstGeom>
          <a:solidFill>
            <a:srgbClr val="8BBBD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991235" y="1209675"/>
            <a:ext cx="10255885" cy="4836160"/>
          </a:xfrm>
          <a:prstGeom prst="rect">
            <a:avLst/>
          </a:prstGeom>
          <a:solidFill>
            <a:schemeClr val="bg1"/>
          </a:solidFill>
          <a:ln>
            <a:noFill/>
          </a:ln>
          <a:effectLst>
            <a:outerShdw blurRad="50800" dist="38100" dir="1536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699260" y="1964690"/>
            <a:ext cx="943610" cy="914400"/>
            <a:chOff x="3854" y="3094"/>
            <a:chExt cx="1486" cy="1440"/>
          </a:xfrm>
        </p:grpSpPr>
        <p:sp>
          <p:nvSpPr>
            <p:cNvPr id="7" name="泪滴形 6"/>
            <p:cNvSpPr/>
            <p:nvPr/>
          </p:nvSpPr>
          <p:spPr>
            <a:xfrm flipH="1">
              <a:off x="3854" y="3094"/>
              <a:ext cx="1440" cy="1440"/>
            </a:xfrm>
            <a:prstGeom prst="teardrop">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854" y="3306"/>
              <a:ext cx="1486" cy="1016"/>
            </a:xfrm>
            <a:prstGeom prst="rect">
              <a:avLst/>
            </a:prstGeom>
            <a:noFill/>
          </p:spPr>
          <p:txBody>
            <a:bodyPr wrap="square" rtlCol="0">
              <a:spAutoFit/>
            </a:bodyPr>
            <a:p>
              <a:pPr algn="ctr"/>
              <a:r>
                <a:rPr lang="en-US" altLang="zh-CN" sz="3600">
                  <a:solidFill>
                    <a:schemeClr val="bg1"/>
                  </a:solidFill>
                  <a:latin typeface="黑体" panose="02010609060101010101" charset="-122"/>
                  <a:ea typeface="黑体" panose="02010609060101010101" charset="-122"/>
                </a:rPr>
                <a:t>01</a:t>
              </a:r>
              <a:endParaRPr lang="en-US" altLang="zh-CN" sz="3600">
                <a:solidFill>
                  <a:schemeClr val="bg1"/>
                </a:solidFill>
                <a:latin typeface="黑体" panose="02010609060101010101" charset="-122"/>
                <a:ea typeface="黑体" panose="02010609060101010101" charset="-122"/>
              </a:endParaRPr>
            </a:p>
          </p:txBody>
        </p:sp>
      </p:grpSp>
      <p:grpSp>
        <p:nvGrpSpPr>
          <p:cNvPr id="10" name="组合 9"/>
          <p:cNvGrpSpPr/>
          <p:nvPr/>
        </p:nvGrpSpPr>
        <p:grpSpPr>
          <a:xfrm>
            <a:off x="3153410" y="4006850"/>
            <a:ext cx="943610" cy="914400"/>
            <a:chOff x="3854" y="3094"/>
            <a:chExt cx="1486" cy="1440"/>
          </a:xfrm>
        </p:grpSpPr>
        <p:sp>
          <p:nvSpPr>
            <p:cNvPr id="11" name="泪滴形 10"/>
            <p:cNvSpPr/>
            <p:nvPr/>
          </p:nvSpPr>
          <p:spPr>
            <a:xfrm flipH="1">
              <a:off x="3854" y="3094"/>
              <a:ext cx="1440" cy="1440"/>
            </a:xfrm>
            <a:prstGeom prst="teardrop">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3854" y="3306"/>
              <a:ext cx="1486" cy="1016"/>
            </a:xfrm>
            <a:prstGeom prst="rect">
              <a:avLst/>
            </a:prstGeom>
            <a:noFill/>
          </p:spPr>
          <p:txBody>
            <a:bodyPr wrap="square" rtlCol="0">
              <a:spAutoFit/>
            </a:bodyPr>
            <a:p>
              <a:pPr algn="ctr"/>
              <a:r>
                <a:rPr lang="en-US" altLang="zh-CN" sz="3600">
                  <a:solidFill>
                    <a:schemeClr val="bg1"/>
                  </a:solidFill>
                  <a:latin typeface="黑体" panose="02010609060101010101" charset="-122"/>
                  <a:ea typeface="黑体" panose="02010609060101010101" charset="-122"/>
                </a:rPr>
                <a:t>02</a:t>
              </a:r>
              <a:endParaRPr lang="en-US" altLang="zh-CN" sz="3600">
                <a:solidFill>
                  <a:schemeClr val="bg1"/>
                </a:solidFill>
                <a:latin typeface="黑体" panose="02010609060101010101" charset="-122"/>
                <a:ea typeface="黑体" panose="02010609060101010101" charset="-122"/>
              </a:endParaRPr>
            </a:p>
          </p:txBody>
        </p:sp>
      </p:grpSp>
      <p:grpSp>
        <p:nvGrpSpPr>
          <p:cNvPr id="13" name="组合 12"/>
          <p:cNvGrpSpPr/>
          <p:nvPr/>
        </p:nvGrpSpPr>
        <p:grpSpPr>
          <a:xfrm>
            <a:off x="5944870" y="1964690"/>
            <a:ext cx="943610" cy="914400"/>
            <a:chOff x="3854" y="3094"/>
            <a:chExt cx="1486" cy="1440"/>
          </a:xfrm>
        </p:grpSpPr>
        <p:sp>
          <p:nvSpPr>
            <p:cNvPr id="14" name="泪滴形 13"/>
            <p:cNvSpPr/>
            <p:nvPr/>
          </p:nvSpPr>
          <p:spPr>
            <a:xfrm flipH="1">
              <a:off x="3854" y="3094"/>
              <a:ext cx="1440" cy="1440"/>
            </a:xfrm>
            <a:prstGeom prst="teardrop">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3854" y="3306"/>
              <a:ext cx="1486" cy="1016"/>
            </a:xfrm>
            <a:prstGeom prst="rect">
              <a:avLst/>
            </a:prstGeom>
            <a:noFill/>
          </p:spPr>
          <p:txBody>
            <a:bodyPr wrap="square" rtlCol="0">
              <a:spAutoFit/>
            </a:bodyPr>
            <a:p>
              <a:pPr algn="ctr"/>
              <a:r>
                <a:rPr lang="en-US" altLang="zh-CN" sz="3600">
                  <a:solidFill>
                    <a:schemeClr val="bg1"/>
                  </a:solidFill>
                  <a:latin typeface="黑体" panose="02010609060101010101" charset="-122"/>
                  <a:ea typeface="黑体" panose="02010609060101010101" charset="-122"/>
                </a:rPr>
                <a:t>03</a:t>
              </a:r>
              <a:endParaRPr lang="en-US" altLang="zh-CN" sz="3600">
                <a:solidFill>
                  <a:schemeClr val="bg1"/>
                </a:solidFill>
                <a:latin typeface="黑体" panose="02010609060101010101" charset="-122"/>
                <a:ea typeface="黑体" panose="02010609060101010101" charset="-122"/>
              </a:endParaRPr>
            </a:p>
          </p:txBody>
        </p:sp>
      </p:grpSp>
      <p:grpSp>
        <p:nvGrpSpPr>
          <p:cNvPr id="16" name="组合 15"/>
          <p:cNvGrpSpPr/>
          <p:nvPr/>
        </p:nvGrpSpPr>
        <p:grpSpPr>
          <a:xfrm>
            <a:off x="7561580" y="4006850"/>
            <a:ext cx="943610" cy="914400"/>
            <a:chOff x="3854" y="3094"/>
            <a:chExt cx="1486" cy="1440"/>
          </a:xfrm>
        </p:grpSpPr>
        <p:sp>
          <p:nvSpPr>
            <p:cNvPr id="17" name="泪滴形 16"/>
            <p:cNvSpPr/>
            <p:nvPr/>
          </p:nvSpPr>
          <p:spPr>
            <a:xfrm flipH="1">
              <a:off x="3854" y="3094"/>
              <a:ext cx="1440" cy="1440"/>
            </a:xfrm>
            <a:prstGeom prst="teardrop">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854" y="3306"/>
              <a:ext cx="1486" cy="1016"/>
            </a:xfrm>
            <a:prstGeom prst="rect">
              <a:avLst/>
            </a:prstGeom>
            <a:noFill/>
          </p:spPr>
          <p:txBody>
            <a:bodyPr wrap="square" rtlCol="0">
              <a:spAutoFit/>
            </a:bodyPr>
            <a:p>
              <a:pPr algn="ctr"/>
              <a:r>
                <a:rPr lang="en-US" altLang="zh-CN" sz="3600">
                  <a:solidFill>
                    <a:schemeClr val="bg1"/>
                  </a:solidFill>
                  <a:latin typeface="黑体" panose="02010609060101010101" charset="-122"/>
                  <a:ea typeface="黑体" panose="02010609060101010101" charset="-122"/>
                </a:rPr>
                <a:t>04</a:t>
              </a:r>
              <a:endParaRPr lang="en-US" altLang="zh-CN" sz="3600">
                <a:solidFill>
                  <a:schemeClr val="bg1"/>
                </a:solidFill>
                <a:latin typeface="黑体" panose="02010609060101010101" charset="-122"/>
                <a:ea typeface="黑体" panose="02010609060101010101" charset="-122"/>
              </a:endParaRPr>
            </a:p>
          </p:txBody>
        </p:sp>
      </p:grpSp>
      <p:sp>
        <p:nvSpPr>
          <p:cNvPr id="2" name="文本框 1"/>
          <p:cNvSpPr txBox="1"/>
          <p:nvPr/>
        </p:nvSpPr>
        <p:spPr>
          <a:xfrm>
            <a:off x="2780665" y="2284095"/>
            <a:ext cx="2404110" cy="460375"/>
          </a:xfrm>
          <a:prstGeom prst="rect">
            <a:avLst/>
          </a:prstGeom>
          <a:noFill/>
        </p:spPr>
        <p:txBody>
          <a:bodyPr wrap="square" rtlCol="0">
            <a:spAutoFit/>
          </a:bodyPr>
          <a:p>
            <a:pPr algn="ctr"/>
            <a:r>
              <a:rPr lang="zh-CN" altLang="en-US" sz="2400">
                <a:solidFill>
                  <a:srgbClr val="5B9BD5"/>
                </a:solidFill>
                <a:latin typeface="黑体" panose="02010609060101010101" charset="-122"/>
                <a:ea typeface="黑体" panose="02010609060101010101" charset="-122"/>
              </a:rPr>
              <a:t>问题</a:t>
            </a:r>
            <a:r>
              <a:rPr lang="zh-CN" altLang="en-US" sz="2400">
                <a:solidFill>
                  <a:srgbClr val="5B9BD5"/>
                </a:solidFill>
                <a:latin typeface="黑体" panose="02010609060101010101" charset="-122"/>
                <a:ea typeface="黑体" panose="02010609060101010101" charset="-122"/>
              </a:rPr>
              <a:t>改进</a:t>
            </a:r>
            <a:endParaRPr lang="zh-CN" altLang="en-US" sz="2400">
              <a:solidFill>
                <a:srgbClr val="5B9BD5"/>
              </a:solidFill>
              <a:latin typeface="黑体" panose="02010609060101010101" charset="-122"/>
              <a:ea typeface="黑体" panose="02010609060101010101" charset="-122"/>
            </a:endParaRPr>
          </a:p>
        </p:txBody>
      </p:sp>
      <p:sp>
        <p:nvSpPr>
          <p:cNvPr id="3" name="文本框 2"/>
          <p:cNvSpPr txBox="1"/>
          <p:nvPr/>
        </p:nvSpPr>
        <p:spPr>
          <a:xfrm>
            <a:off x="3966210" y="4326255"/>
            <a:ext cx="2601595" cy="460375"/>
          </a:xfrm>
          <a:prstGeom prst="rect">
            <a:avLst/>
          </a:prstGeom>
          <a:noFill/>
        </p:spPr>
        <p:txBody>
          <a:bodyPr wrap="square" rtlCol="0">
            <a:spAutoFit/>
          </a:bodyPr>
          <a:p>
            <a:pPr algn="ctr"/>
            <a:r>
              <a:rPr lang="zh-CN" altLang="en-US" sz="2400">
                <a:solidFill>
                  <a:srgbClr val="5B9BD5"/>
                </a:solidFill>
                <a:latin typeface="黑体" panose="02010609060101010101" charset="-122"/>
                <a:ea typeface="黑体" panose="02010609060101010101" charset="-122"/>
              </a:rPr>
              <a:t>项目系统</a:t>
            </a:r>
            <a:r>
              <a:rPr lang="zh-CN" altLang="en-US" sz="2400">
                <a:solidFill>
                  <a:srgbClr val="5B9BD5"/>
                </a:solidFill>
                <a:latin typeface="黑体" panose="02010609060101010101" charset="-122"/>
                <a:ea typeface="黑体" panose="02010609060101010101" charset="-122"/>
              </a:rPr>
              <a:t>设计</a:t>
            </a:r>
            <a:endParaRPr lang="zh-CN" altLang="en-US" sz="2400">
              <a:solidFill>
                <a:srgbClr val="5B9BD5"/>
              </a:solidFill>
              <a:latin typeface="黑体" panose="02010609060101010101" charset="-122"/>
              <a:ea typeface="黑体" panose="02010609060101010101" charset="-122"/>
            </a:endParaRPr>
          </a:p>
        </p:txBody>
      </p:sp>
      <p:sp>
        <p:nvSpPr>
          <p:cNvPr id="21" name="文本框 20"/>
          <p:cNvSpPr txBox="1"/>
          <p:nvPr/>
        </p:nvSpPr>
        <p:spPr>
          <a:xfrm>
            <a:off x="7238365" y="2284095"/>
            <a:ext cx="2586990" cy="460375"/>
          </a:xfrm>
          <a:prstGeom prst="rect">
            <a:avLst/>
          </a:prstGeom>
          <a:noFill/>
        </p:spPr>
        <p:txBody>
          <a:bodyPr wrap="square" rtlCol="0">
            <a:spAutoFit/>
          </a:bodyPr>
          <a:p>
            <a:pPr algn="ctr"/>
            <a:r>
              <a:rPr lang="zh-CN" altLang="en-US" sz="2400">
                <a:solidFill>
                  <a:srgbClr val="5B9BD5"/>
                </a:solidFill>
                <a:latin typeface="黑体" panose="02010609060101010101" charset="-122"/>
                <a:ea typeface="黑体" panose="02010609060101010101" charset="-122"/>
              </a:rPr>
              <a:t>数据库设计</a:t>
            </a:r>
            <a:endParaRPr lang="zh-CN" altLang="en-US" sz="2400">
              <a:solidFill>
                <a:srgbClr val="5B9BD5"/>
              </a:solidFill>
              <a:latin typeface="黑体" panose="02010609060101010101" charset="-122"/>
              <a:ea typeface="黑体" panose="02010609060101010101" charset="-122"/>
            </a:endParaRPr>
          </a:p>
        </p:txBody>
      </p:sp>
      <p:sp>
        <p:nvSpPr>
          <p:cNvPr id="23" name="文本框 22"/>
          <p:cNvSpPr txBox="1"/>
          <p:nvPr/>
        </p:nvSpPr>
        <p:spPr>
          <a:xfrm>
            <a:off x="8578215" y="4326255"/>
            <a:ext cx="2379345" cy="460375"/>
          </a:xfrm>
          <a:prstGeom prst="rect">
            <a:avLst/>
          </a:prstGeom>
          <a:noFill/>
        </p:spPr>
        <p:txBody>
          <a:bodyPr wrap="square" rtlCol="0">
            <a:spAutoFit/>
          </a:bodyPr>
          <a:p>
            <a:pPr algn="ctr"/>
            <a:r>
              <a:rPr lang="zh-CN" altLang="en-US" sz="2400">
                <a:solidFill>
                  <a:srgbClr val="5B9BD5"/>
                </a:solidFill>
                <a:latin typeface="黑体" panose="02010609060101010101" charset="-122"/>
                <a:ea typeface="黑体" panose="02010609060101010101" charset="-122"/>
              </a:rPr>
              <a:t>组内分工</a:t>
            </a:r>
            <a:endParaRPr lang="zh-CN" altLang="en-US" sz="2400">
              <a:solidFill>
                <a:srgbClr val="5B9BD5"/>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Effect transition="in" filter="fade">
                                      <p:cBhvr>
                                        <p:cTn id="31" dur="500"/>
                                        <p:tgtEl>
                                          <p:spTgt spid="16"/>
                                        </p:tgtEl>
                                      </p:cBhvr>
                                    </p:animEffect>
                                  </p:childTnLst>
                                </p:cTn>
                              </p:par>
                            </p:childTnLst>
                          </p:cTn>
                        </p:par>
                        <p:par>
                          <p:cTn id="32" fill="hold">
                            <p:stCondLst>
                              <p:cond delay="1000"/>
                            </p:stCondLst>
                            <p:childTnLst>
                              <p:par>
                                <p:cTn id="33" presetID="12" presetClass="entr" presetSubtype="4"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p:tgtEl>
                                          <p:spTgt spid="2"/>
                                        </p:tgtEl>
                                        <p:attrNameLst>
                                          <p:attrName>ppt_y</p:attrName>
                                        </p:attrNameLst>
                                      </p:cBhvr>
                                      <p:tavLst>
                                        <p:tav tm="0">
                                          <p:val>
                                            <p:strVal val="#ppt_y+#ppt_h*1.125000"/>
                                          </p:val>
                                        </p:tav>
                                        <p:tav tm="100000">
                                          <p:val>
                                            <p:strVal val="#ppt_y"/>
                                          </p:val>
                                        </p:tav>
                                      </p:tavLst>
                                    </p:anim>
                                    <p:animEffect transition="in" filter="wipe(up)">
                                      <p:cBhvr>
                                        <p:cTn id="36" dur="500"/>
                                        <p:tgtEl>
                                          <p:spTgt spid="2"/>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p:tgtEl>
                                          <p:spTgt spid="3"/>
                                        </p:tgtEl>
                                        <p:attrNameLst>
                                          <p:attrName>ppt_y</p:attrName>
                                        </p:attrNameLst>
                                      </p:cBhvr>
                                      <p:tavLst>
                                        <p:tav tm="0">
                                          <p:val>
                                            <p:strVal val="#ppt_y+#ppt_h*1.125000"/>
                                          </p:val>
                                        </p:tav>
                                        <p:tav tm="100000">
                                          <p:val>
                                            <p:strVal val="#ppt_y"/>
                                          </p:val>
                                        </p:tav>
                                      </p:tavLst>
                                    </p:anim>
                                    <p:animEffect transition="in" filter="wipe(up)">
                                      <p:cBhvr>
                                        <p:cTn id="40" dur="500"/>
                                        <p:tgtEl>
                                          <p:spTgt spid="3"/>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p:tgtEl>
                                          <p:spTgt spid="21"/>
                                        </p:tgtEl>
                                        <p:attrNameLst>
                                          <p:attrName>ppt_y</p:attrName>
                                        </p:attrNameLst>
                                      </p:cBhvr>
                                      <p:tavLst>
                                        <p:tav tm="0">
                                          <p:val>
                                            <p:strVal val="#ppt_y+#ppt_h*1.125000"/>
                                          </p:val>
                                        </p:tav>
                                        <p:tav tm="100000">
                                          <p:val>
                                            <p:strVal val="#ppt_y"/>
                                          </p:val>
                                        </p:tav>
                                      </p:tavLst>
                                    </p:anim>
                                    <p:animEffect transition="in" filter="wipe(up)">
                                      <p:cBhvr>
                                        <p:cTn id="44" dur="500"/>
                                        <p:tgtEl>
                                          <p:spTgt spid="21"/>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p:tgtEl>
                                          <p:spTgt spid="23"/>
                                        </p:tgtEl>
                                        <p:attrNameLst>
                                          <p:attrName>ppt_y</p:attrName>
                                        </p:attrNameLst>
                                      </p:cBhvr>
                                      <p:tavLst>
                                        <p:tav tm="0">
                                          <p:val>
                                            <p:strVal val="#ppt_y+#ppt_h*1.125000"/>
                                          </p:val>
                                        </p:tav>
                                        <p:tav tm="100000">
                                          <p:val>
                                            <p:strVal val="#ppt_y"/>
                                          </p:val>
                                        </p:tav>
                                      </p:tavLst>
                                    </p:anim>
                                    <p:animEffect transition="in" filter="wipe(up)">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P spid="3" grpId="0"/>
      <p:bldP spid="21"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7099300" y="3714751"/>
            <a:ext cx="4478867" cy="0"/>
          </a:xfrm>
          <a:prstGeom prst="line">
            <a:avLst/>
          </a:prstGeom>
          <a:ln w="19050">
            <a:solidFill>
              <a:srgbClr val="A5CCE8"/>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099300" y="3479800"/>
            <a:ext cx="4478867" cy="0"/>
          </a:xfrm>
          <a:prstGeom prst="line">
            <a:avLst/>
          </a:prstGeom>
          <a:ln w="19050">
            <a:solidFill>
              <a:srgbClr val="2E7FB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29167" y="3458633"/>
            <a:ext cx="4476751" cy="0"/>
          </a:xfrm>
          <a:prstGeom prst="line">
            <a:avLst/>
          </a:prstGeom>
          <a:ln w="19050">
            <a:solidFill>
              <a:srgbClr val="A5CCE8"/>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29167" y="3712633"/>
            <a:ext cx="4476751" cy="0"/>
          </a:xfrm>
          <a:prstGeom prst="line">
            <a:avLst/>
          </a:prstGeom>
          <a:ln w="19050">
            <a:solidFill>
              <a:srgbClr val="2E7FB8"/>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419090" y="2878455"/>
            <a:ext cx="1393190" cy="1392555"/>
          </a:xfrm>
          <a:prstGeom prst="rect">
            <a:avLst/>
          </a:prstGeom>
          <a:solidFill>
            <a:srgbClr val="205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grpSp>
        <p:nvGrpSpPr>
          <p:cNvPr id="9" name="组合 8"/>
          <p:cNvGrpSpPr/>
          <p:nvPr/>
        </p:nvGrpSpPr>
        <p:grpSpPr>
          <a:xfrm>
            <a:off x="4712970" y="2208530"/>
            <a:ext cx="1330325" cy="1330325"/>
            <a:chOff x="7422" y="3478"/>
            <a:chExt cx="2095" cy="2095"/>
          </a:xfrm>
        </p:grpSpPr>
        <p:sp>
          <p:nvSpPr>
            <p:cNvPr id="15" name="直角三角形 14"/>
            <p:cNvSpPr/>
            <p:nvPr/>
          </p:nvSpPr>
          <p:spPr>
            <a:xfrm flipH="1">
              <a:off x="7422" y="3478"/>
              <a:ext cx="2095" cy="2095"/>
            </a:xfrm>
            <a:prstGeom prst="r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9225" name="文本框 16"/>
            <p:cNvSpPr txBox="1"/>
            <p:nvPr/>
          </p:nvSpPr>
          <p:spPr>
            <a:xfrm>
              <a:off x="8300" y="4431"/>
              <a:ext cx="1217" cy="1113"/>
            </a:xfrm>
            <a:prstGeom prst="rect">
              <a:avLst/>
            </a:prstGeom>
            <a:noFill/>
            <a:ln w="9525">
              <a:noFill/>
            </a:ln>
          </p:spPr>
          <p:txBody>
            <a:bodyPr anchor="t">
              <a:spAutoFit/>
            </a:bodyPr>
            <a:lstStyle/>
            <a:p>
              <a:pPr defTabSz="914400"/>
              <a:r>
                <a:rPr lang="zh-CN" altLang="en-US" sz="4000" dirty="0">
                  <a:solidFill>
                    <a:schemeClr val="bg1"/>
                  </a:solidFill>
                  <a:latin typeface="黑体" panose="02010609060101010101" charset="-122"/>
                  <a:ea typeface="黑体" panose="02010609060101010101" charset="-122"/>
                </a:rPr>
                <a:t>结</a:t>
              </a:r>
              <a:endParaRPr lang="zh-CN" altLang="en-US" sz="4000" dirty="0">
                <a:solidFill>
                  <a:schemeClr val="bg1"/>
                </a:solidFill>
                <a:latin typeface="黑体" panose="02010609060101010101" charset="-122"/>
                <a:ea typeface="黑体" panose="02010609060101010101" charset="-122"/>
              </a:endParaRPr>
            </a:p>
          </p:txBody>
        </p:sp>
      </p:grpSp>
      <p:grpSp>
        <p:nvGrpSpPr>
          <p:cNvPr id="17" name="组合 16"/>
          <p:cNvGrpSpPr/>
          <p:nvPr/>
        </p:nvGrpSpPr>
        <p:grpSpPr>
          <a:xfrm>
            <a:off x="6160770" y="3637280"/>
            <a:ext cx="1330325" cy="1330325"/>
            <a:chOff x="9702" y="5728"/>
            <a:chExt cx="2095" cy="2095"/>
          </a:xfrm>
        </p:grpSpPr>
        <p:sp>
          <p:nvSpPr>
            <p:cNvPr id="14" name="直角三角形 13"/>
            <p:cNvSpPr/>
            <p:nvPr/>
          </p:nvSpPr>
          <p:spPr>
            <a:xfrm rot="5400000">
              <a:off x="9702" y="5728"/>
              <a:ext cx="2095" cy="2095"/>
            </a:xfrm>
            <a:prstGeom prst="r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9226" name="文本框 17"/>
            <p:cNvSpPr txBox="1"/>
            <p:nvPr/>
          </p:nvSpPr>
          <p:spPr>
            <a:xfrm>
              <a:off x="9802" y="5856"/>
              <a:ext cx="1217" cy="1113"/>
            </a:xfrm>
            <a:prstGeom prst="rect">
              <a:avLst/>
            </a:prstGeom>
            <a:noFill/>
            <a:ln w="9525">
              <a:noFill/>
            </a:ln>
          </p:spPr>
          <p:txBody>
            <a:bodyPr anchor="t">
              <a:spAutoFit/>
            </a:bodyPr>
            <a:lstStyle/>
            <a:p>
              <a:pPr defTabSz="914400"/>
              <a:r>
                <a:rPr lang="zh-CN" altLang="en-US" sz="4000" dirty="0">
                  <a:solidFill>
                    <a:schemeClr val="bg1"/>
                  </a:solidFill>
                  <a:latin typeface="黑体" panose="02010609060101010101" charset="-122"/>
                  <a:ea typeface="黑体" panose="02010609060101010101" charset="-122"/>
                </a:rPr>
                <a:t>计</a:t>
              </a:r>
              <a:endParaRPr lang="zh-CN" altLang="en-US" sz="4000" dirty="0">
                <a:solidFill>
                  <a:schemeClr val="bg1"/>
                </a:solidFill>
                <a:latin typeface="黑体" panose="02010609060101010101" charset="-122"/>
                <a:ea typeface="黑体" panose="02010609060101010101" charset="-122"/>
              </a:endParaRPr>
            </a:p>
          </p:txBody>
        </p:sp>
      </p:grpSp>
      <p:grpSp>
        <p:nvGrpSpPr>
          <p:cNvPr id="10" name="组合 9"/>
          <p:cNvGrpSpPr/>
          <p:nvPr/>
        </p:nvGrpSpPr>
        <p:grpSpPr>
          <a:xfrm>
            <a:off x="6160770" y="2200275"/>
            <a:ext cx="1330325" cy="1330325"/>
            <a:chOff x="9702" y="3478"/>
            <a:chExt cx="2095" cy="2095"/>
          </a:xfrm>
        </p:grpSpPr>
        <p:sp>
          <p:nvSpPr>
            <p:cNvPr id="13" name="直角三角形 12"/>
            <p:cNvSpPr/>
            <p:nvPr/>
          </p:nvSpPr>
          <p:spPr>
            <a:xfrm>
              <a:off x="9702" y="3478"/>
              <a:ext cx="2095" cy="2095"/>
            </a:xfrm>
            <a:prstGeom prst="rtTriangle">
              <a:avLst/>
            </a:prstGeom>
            <a:solidFill>
              <a:srgbClr val="A5CC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9228" name="文本框 19"/>
            <p:cNvSpPr txBox="1"/>
            <p:nvPr/>
          </p:nvSpPr>
          <p:spPr>
            <a:xfrm>
              <a:off x="9804" y="4431"/>
              <a:ext cx="1217" cy="1113"/>
            </a:xfrm>
            <a:prstGeom prst="rect">
              <a:avLst/>
            </a:prstGeom>
            <a:noFill/>
            <a:ln w="9525">
              <a:noFill/>
            </a:ln>
          </p:spPr>
          <p:txBody>
            <a:bodyPr anchor="t">
              <a:spAutoFit/>
            </a:bodyPr>
            <a:lstStyle/>
            <a:p>
              <a:pPr defTabSz="914400"/>
              <a:r>
                <a:rPr lang="zh-CN" altLang="en-US" sz="4000" dirty="0">
                  <a:solidFill>
                    <a:schemeClr val="bg1"/>
                  </a:solidFill>
                  <a:latin typeface="黑体" panose="02010609060101010101" charset="-122"/>
                  <a:ea typeface="黑体" panose="02010609060101010101" charset="-122"/>
                </a:rPr>
                <a:t>构</a:t>
              </a:r>
              <a:endParaRPr lang="zh-CN" altLang="en-US" sz="4000" dirty="0">
                <a:solidFill>
                  <a:schemeClr val="bg1"/>
                </a:solidFill>
                <a:latin typeface="黑体" panose="02010609060101010101" charset="-122"/>
                <a:ea typeface="黑体" panose="02010609060101010101" charset="-122"/>
              </a:endParaRPr>
            </a:p>
          </p:txBody>
        </p:sp>
      </p:grpSp>
      <p:grpSp>
        <p:nvGrpSpPr>
          <p:cNvPr id="19" name="组合 18"/>
          <p:cNvGrpSpPr/>
          <p:nvPr/>
        </p:nvGrpSpPr>
        <p:grpSpPr>
          <a:xfrm>
            <a:off x="4712970" y="3637280"/>
            <a:ext cx="1360805" cy="1330325"/>
            <a:chOff x="7422" y="5728"/>
            <a:chExt cx="2143" cy="2095"/>
          </a:xfrm>
        </p:grpSpPr>
        <p:sp>
          <p:nvSpPr>
            <p:cNvPr id="8" name="直角三角形 7"/>
            <p:cNvSpPr/>
            <p:nvPr/>
          </p:nvSpPr>
          <p:spPr>
            <a:xfrm rot="16200000" flipH="1">
              <a:off x="7422" y="5728"/>
              <a:ext cx="2095" cy="2095"/>
            </a:xfrm>
            <a:prstGeom prst="rtTriangle">
              <a:avLst/>
            </a:prstGeom>
            <a:solidFill>
              <a:srgbClr val="A5CC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9227" name="文本框 18"/>
            <p:cNvSpPr txBox="1"/>
            <p:nvPr/>
          </p:nvSpPr>
          <p:spPr>
            <a:xfrm>
              <a:off x="8348" y="5856"/>
              <a:ext cx="1217" cy="1113"/>
            </a:xfrm>
            <a:prstGeom prst="rect">
              <a:avLst/>
            </a:prstGeom>
            <a:noFill/>
            <a:ln w="9525">
              <a:noFill/>
            </a:ln>
          </p:spPr>
          <p:txBody>
            <a:bodyPr anchor="t">
              <a:spAutoFit/>
            </a:bodyPr>
            <a:lstStyle/>
            <a:p>
              <a:pPr defTabSz="914400"/>
              <a:r>
                <a:rPr lang="zh-CN" altLang="en-US" sz="4000" dirty="0">
                  <a:solidFill>
                    <a:schemeClr val="bg1"/>
                  </a:solidFill>
                  <a:latin typeface="黑体" panose="02010609060101010101" charset="-122"/>
                  <a:ea typeface="黑体" panose="02010609060101010101" charset="-122"/>
                </a:rPr>
                <a:t>设</a:t>
              </a:r>
              <a:endParaRPr lang="zh-CN" altLang="en-US" sz="4000" dirty="0">
                <a:solidFill>
                  <a:schemeClr val="bg1"/>
                </a:solidFill>
                <a:latin typeface="黑体" panose="02010609060101010101" charset="-122"/>
                <a:ea typeface="黑体" panose="02010609060101010101" charset="-122"/>
              </a:endParaRPr>
            </a:p>
          </p:txBody>
        </p:sp>
      </p:grpSp>
      <p:grpSp>
        <p:nvGrpSpPr>
          <p:cNvPr id="18" name="组合 17"/>
          <p:cNvGrpSpPr/>
          <p:nvPr/>
        </p:nvGrpSpPr>
        <p:grpSpPr>
          <a:xfrm>
            <a:off x="5862320" y="3352800"/>
            <a:ext cx="441960" cy="444500"/>
            <a:chOff x="9232" y="5280"/>
            <a:chExt cx="696" cy="700"/>
          </a:xfrm>
        </p:grpSpPr>
        <p:sp>
          <p:nvSpPr>
            <p:cNvPr id="16" name="椭圆 15"/>
            <p:cNvSpPr/>
            <p:nvPr/>
          </p:nvSpPr>
          <p:spPr>
            <a:xfrm>
              <a:off x="9232" y="5280"/>
              <a:ext cx="696" cy="701"/>
            </a:xfrm>
            <a:prstGeom prst="ellipse">
              <a:avLst/>
            </a:prstGeom>
            <a:solidFill>
              <a:srgbClr val="2E7F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26" name="椭圆 25"/>
            <p:cNvSpPr/>
            <p:nvPr/>
          </p:nvSpPr>
          <p:spPr>
            <a:xfrm>
              <a:off x="9335" y="5393"/>
              <a:ext cx="498" cy="496"/>
            </a:xfrm>
            <a:prstGeom prst="ellipse">
              <a:avLst/>
            </a:prstGeom>
            <a:solidFill>
              <a:srgbClr val="82B8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27" name="椭圆 26"/>
            <p:cNvSpPr/>
            <p:nvPr/>
          </p:nvSpPr>
          <p:spPr>
            <a:xfrm>
              <a:off x="9435" y="5480"/>
              <a:ext cx="293" cy="2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grpSp>
      <p:sp>
        <p:nvSpPr>
          <p:cNvPr id="2" name="文本框 1"/>
          <p:cNvSpPr txBox="1"/>
          <p:nvPr/>
        </p:nvSpPr>
        <p:spPr>
          <a:xfrm>
            <a:off x="1101937" y="286173"/>
            <a:ext cx="3903980" cy="368300"/>
          </a:xfrm>
          <a:prstGeom prst="rect">
            <a:avLst/>
          </a:prstGeom>
          <a:noFill/>
        </p:spPr>
        <p:txBody>
          <a:bodyPr wrap="square" rtlCol="0">
            <a:spAutoFit/>
          </a:bodyPr>
          <a:lstStyle/>
          <a:p>
            <a:r>
              <a:rPr lang="zh-CN" altLang="en-US">
                <a:solidFill>
                  <a:schemeClr val="tx1"/>
                </a:solidFill>
                <a:latin typeface="黑体" panose="02010609060101010101" charset="-122"/>
                <a:ea typeface="黑体" panose="02010609060101010101" charset="-122"/>
              </a:rPr>
              <a:t>学生信息</a:t>
            </a:r>
            <a:endParaRPr lang="zh-CN" altLang="en-US">
              <a:solidFill>
                <a:schemeClr val="tx1"/>
              </a:solidFill>
              <a:latin typeface="黑体" panose="02010609060101010101" charset="-122"/>
              <a:ea typeface="黑体" panose="02010609060101010101" charset="-122"/>
            </a:endParaRPr>
          </a:p>
        </p:txBody>
      </p:sp>
      <p:sp>
        <p:nvSpPr>
          <p:cNvPr id="4" name="文本框 3"/>
          <p:cNvSpPr txBox="1"/>
          <p:nvPr/>
        </p:nvSpPr>
        <p:spPr>
          <a:xfrm>
            <a:off x="7778327" y="363008"/>
            <a:ext cx="3903980" cy="368300"/>
          </a:xfrm>
          <a:prstGeom prst="rect">
            <a:avLst/>
          </a:prstGeom>
          <a:noFill/>
        </p:spPr>
        <p:txBody>
          <a:bodyPr wrap="square" rtlCol="0">
            <a:spAutoFit/>
          </a:bodyPr>
          <a:lstStyle/>
          <a:p>
            <a:r>
              <a:rPr lang="zh-CN" altLang="en-US">
                <a:solidFill>
                  <a:schemeClr val="tx1"/>
                </a:solidFill>
                <a:latin typeface="黑体" panose="02010609060101010101" charset="-122"/>
                <a:ea typeface="黑体" panose="02010609060101010101" charset="-122"/>
                <a:sym typeface="+mn-ea"/>
              </a:rPr>
              <a:t>打卡信息</a:t>
            </a:r>
            <a:endParaRPr lang="zh-CN" altLang="en-US">
              <a:solidFill>
                <a:schemeClr val="tx1"/>
              </a:solidFill>
              <a:latin typeface="黑体" panose="02010609060101010101" charset="-122"/>
              <a:ea typeface="黑体" panose="02010609060101010101" charset="-122"/>
              <a:sym typeface="+mn-ea"/>
            </a:endParaRPr>
          </a:p>
        </p:txBody>
      </p:sp>
      <p:sp>
        <p:nvSpPr>
          <p:cNvPr id="5" name="文本框 4"/>
          <p:cNvSpPr txBox="1"/>
          <p:nvPr/>
        </p:nvSpPr>
        <p:spPr>
          <a:xfrm>
            <a:off x="961602" y="6263005"/>
            <a:ext cx="3903980" cy="368300"/>
          </a:xfrm>
          <a:prstGeom prst="rect">
            <a:avLst/>
          </a:prstGeom>
          <a:noFill/>
        </p:spPr>
        <p:txBody>
          <a:bodyPr wrap="square" rtlCol="0">
            <a:spAutoFit/>
          </a:bodyPr>
          <a:lstStyle/>
          <a:p>
            <a:r>
              <a:rPr lang="en-US" altLang="zh-CN">
                <a:solidFill>
                  <a:schemeClr val="tx1"/>
                </a:solidFill>
                <a:latin typeface="黑体" panose="02010609060101010101" charset="-122"/>
                <a:ea typeface="黑体" panose="02010609060101010101" charset="-122"/>
              </a:rPr>
              <a:t>ER</a:t>
            </a:r>
            <a:r>
              <a:rPr lang="zh-CN" altLang="en-US">
                <a:solidFill>
                  <a:schemeClr val="tx1"/>
                </a:solidFill>
                <a:latin typeface="黑体" panose="02010609060101010101" charset="-122"/>
                <a:ea typeface="黑体" panose="02010609060101010101" charset="-122"/>
              </a:rPr>
              <a:t>图</a:t>
            </a:r>
            <a:endParaRPr lang="zh-CN" altLang="en-US">
              <a:solidFill>
                <a:schemeClr val="tx1"/>
              </a:solidFill>
              <a:latin typeface="黑体" panose="02010609060101010101" charset="-122"/>
              <a:ea typeface="黑体" panose="02010609060101010101" charset="-122"/>
            </a:endParaRPr>
          </a:p>
        </p:txBody>
      </p:sp>
      <p:pic>
        <p:nvPicPr>
          <p:cNvPr id="6" name="图片 1" descr="QQ截图20210509004007"/>
          <p:cNvPicPr>
            <a:picLocks noChangeAspect="1"/>
          </p:cNvPicPr>
          <p:nvPr/>
        </p:nvPicPr>
        <p:blipFill>
          <a:blip r:embed="rId1"/>
          <a:stretch>
            <a:fillRect/>
          </a:stretch>
        </p:blipFill>
        <p:spPr>
          <a:xfrm>
            <a:off x="1102360" y="726440"/>
            <a:ext cx="3163570" cy="2529840"/>
          </a:xfrm>
          <a:prstGeom prst="rect">
            <a:avLst/>
          </a:prstGeom>
          <a:noFill/>
          <a:ln>
            <a:noFill/>
          </a:ln>
        </p:spPr>
      </p:pic>
      <p:pic>
        <p:nvPicPr>
          <p:cNvPr id="7" name="图片 2" descr="QQ截图20210509003135"/>
          <p:cNvPicPr>
            <a:picLocks noChangeAspect="1"/>
          </p:cNvPicPr>
          <p:nvPr/>
        </p:nvPicPr>
        <p:blipFill>
          <a:blip r:embed="rId2"/>
          <a:stretch>
            <a:fillRect/>
          </a:stretch>
        </p:blipFill>
        <p:spPr>
          <a:xfrm>
            <a:off x="7778115" y="662940"/>
            <a:ext cx="3512820" cy="2659380"/>
          </a:xfrm>
          <a:prstGeom prst="rect">
            <a:avLst/>
          </a:prstGeom>
          <a:noFill/>
          <a:ln>
            <a:noFill/>
          </a:ln>
        </p:spPr>
      </p:pic>
      <p:pic>
        <p:nvPicPr>
          <p:cNvPr id="12" name="图片 11" descr="QQ截图20210509003755"/>
          <p:cNvPicPr>
            <a:picLocks noChangeAspect="1"/>
          </p:cNvPicPr>
          <p:nvPr/>
        </p:nvPicPr>
        <p:blipFill>
          <a:blip r:embed="rId3"/>
          <a:stretch>
            <a:fillRect/>
          </a:stretch>
        </p:blipFill>
        <p:spPr>
          <a:xfrm>
            <a:off x="961390" y="3966845"/>
            <a:ext cx="3445510" cy="2221230"/>
          </a:xfrm>
          <a:prstGeom prst="rect">
            <a:avLst/>
          </a:prstGeom>
          <a:noFill/>
          <a:ln>
            <a:noFill/>
          </a:ln>
        </p:spPr>
      </p:pic>
      <p:pic>
        <p:nvPicPr>
          <p:cNvPr id="20" name="图片 19" descr="~}{8GTAUUL}@XV$GNSLI`7W"/>
          <p:cNvPicPr>
            <a:picLocks noChangeAspect="1"/>
          </p:cNvPicPr>
          <p:nvPr/>
        </p:nvPicPr>
        <p:blipFill>
          <a:blip r:embed="rId4"/>
          <a:stretch>
            <a:fillRect/>
          </a:stretch>
        </p:blipFill>
        <p:spPr>
          <a:xfrm>
            <a:off x="7917815" y="3844925"/>
            <a:ext cx="3380740" cy="2786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500"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nodeType="withEffect">
                                  <p:stCondLst>
                                    <p:cond delay="0"/>
                                  </p:stCondLst>
                                  <p:childTnLst>
                                    <p:set>
                                      <p:cBhvr>
                                        <p:cTn id="11" dur="500"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500"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16" fill="hold" nodeType="withEffect">
                                  <p:stCondLst>
                                    <p:cond delay="0"/>
                                  </p:stCondLst>
                                  <p:childTnLst>
                                    <p:set>
                                      <p:cBhvr>
                                        <p:cTn id="22" dur="500"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nodeType="withEffect">
                                  <p:stCondLst>
                                    <p:cond delay="0"/>
                                  </p:stCondLst>
                                  <p:childTnLst>
                                    <p:set>
                                      <p:cBhvr>
                                        <p:cTn id="27" dur="500"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nodeType="withEffect">
                                  <p:stCondLst>
                                    <p:cond delay="0"/>
                                  </p:stCondLst>
                                  <p:childTnLst>
                                    <p:set>
                                      <p:cBhvr>
                                        <p:cTn id="32" dur="500"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1000"/>
                            </p:stCondLst>
                            <p:childTnLst>
                              <p:par>
                                <p:cTn id="37" presetID="22" presetClass="entr" presetSubtype="2" fill="hold" nodeType="afterEffect">
                                  <p:stCondLst>
                                    <p:cond delay="0"/>
                                  </p:stCondLst>
                                  <p:childTnLst>
                                    <p:set>
                                      <p:cBhvr>
                                        <p:cTn id="38" dur="500" fill="hold">
                                          <p:stCondLst>
                                            <p:cond delay="0"/>
                                          </p:stCondLst>
                                        </p:cTn>
                                        <p:tgtEl>
                                          <p:spTgt spid="23"/>
                                        </p:tgtEl>
                                        <p:attrNameLst>
                                          <p:attrName>style.visibility</p:attrName>
                                        </p:attrNameLst>
                                      </p:cBhvr>
                                      <p:to>
                                        <p:strVal val="visible"/>
                                      </p:to>
                                    </p:set>
                                    <p:animEffect transition="in" filter="wipe(right)">
                                      <p:cBhvr>
                                        <p:cTn id="39" dur="500"/>
                                        <p:tgtEl>
                                          <p:spTgt spid="23"/>
                                        </p:tgtEl>
                                      </p:cBhvr>
                                    </p:animEffect>
                                  </p:childTnLst>
                                </p:cTn>
                              </p:par>
                              <p:par>
                                <p:cTn id="40" presetID="22" presetClass="entr" presetSubtype="2" fill="hold" nodeType="withEffect">
                                  <p:stCondLst>
                                    <p:cond delay="0"/>
                                  </p:stCondLst>
                                  <p:childTnLst>
                                    <p:set>
                                      <p:cBhvr>
                                        <p:cTn id="41" dur="500" fill="hold">
                                          <p:stCondLst>
                                            <p:cond delay="0"/>
                                          </p:stCondLst>
                                        </p:cTn>
                                        <p:tgtEl>
                                          <p:spTgt spid="25"/>
                                        </p:tgtEl>
                                        <p:attrNameLst>
                                          <p:attrName>style.visibility</p:attrName>
                                        </p:attrNameLst>
                                      </p:cBhvr>
                                      <p:to>
                                        <p:strVal val="visible"/>
                                      </p:to>
                                    </p:set>
                                    <p:animEffect transition="in" filter="wipe(right)">
                                      <p:cBhvr>
                                        <p:cTn id="42" dur="500"/>
                                        <p:tgtEl>
                                          <p:spTgt spid="25"/>
                                        </p:tgtEl>
                                      </p:cBhvr>
                                    </p:animEffect>
                                  </p:childTnLst>
                                </p:cTn>
                              </p:par>
                              <p:par>
                                <p:cTn id="43" presetID="22" presetClass="entr" presetSubtype="8" fill="hold" nodeType="withEffect">
                                  <p:stCondLst>
                                    <p:cond delay="0"/>
                                  </p:stCondLst>
                                  <p:childTnLst>
                                    <p:set>
                                      <p:cBhvr>
                                        <p:cTn id="44" dur="500"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500"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childTnLst>
                          </p:cTn>
                        </p:par>
                        <p:par>
                          <p:cTn id="49" fill="hold">
                            <p:stCondLst>
                              <p:cond delay="1500"/>
                            </p:stCondLst>
                            <p:childTnLst>
                              <p:par>
                                <p:cTn id="50" presetID="12" presetClass="entr" presetSubtype="4" fill="hold" grpId="0" nodeType="afterEffect">
                                  <p:stCondLst>
                                    <p:cond delay="0"/>
                                  </p:stCondLst>
                                  <p:childTnLst>
                                    <p:set>
                                      <p:cBhvr>
                                        <p:cTn id="51" dur="500" fill="hold">
                                          <p:stCondLst>
                                            <p:cond delay="0"/>
                                          </p:stCondLst>
                                        </p:cTn>
                                        <p:tgtEl>
                                          <p:spTgt spid="2"/>
                                        </p:tgtEl>
                                        <p:attrNameLst>
                                          <p:attrName>style.visibility</p:attrName>
                                        </p:attrNameLst>
                                      </p:cBhvr>
                                      <p:to>
                                        <p:strVal val="visible"/>
                                      </p:to>
                                    </p:set>
                                    <p:anim calcmode="lin" valueType="num">
                                      <p:cBhvr additive="base">
                                        <p:cTn id="52" dur="500"/>
                                        <p:tgtEl>
                                          <p:spTgt spid="2"/>
                                        </p:tgtEl>
                                        <p:attrNameLst>
                                          <p:attrName>ppt_y</p:attrName>
                                        </p:attrNameLst>
                                      </p:cBhvr>
                                      <p:tavLst>
                                        <p:tav tm="0">
                                          <p:val>
                                            <p:strVal val="#ppt_y+#ppt_h*1.125000"/>
                                          </p:val>
                                        </p:tav>
                                        <p:tav tm="100000">
                                          <p:val>
                                            <p:strVal val="#ppt_y"/>
                                          </p:val>
                                        </p:tav>
                                      </p:tavLst>
                                    </p:anim>
                                    <p:animEffect transition="in" filter="wipe(up)">
                                      <p:cBhvr>
                                        <p:cTn id="53" dur="500"/>
                                        <p:tgtEl>
                                          <p:spTgt spid="2"/>
                                        </p:tgtEl>
                                      </p:cBhvr>
                                    </p:animEffect>
                                  </p:childTnLst>
                                </p:cTn>
                              </p:par>
                            </p:childTnLst>
                          </p:cTn>
                        </p:par>
                        <p:par>
                          <p:cTn id="54" fill="hold">
                            <p:stCondLst>
                              <p:cond delay="2000"/>
                            </p:stCondLst>
                            <p:childTnLst>
                              <p:par>
                                <p:cTn id="55" presetID="12" presetClass="entr" presetSubtype="4" fill="hold" grpId="0" nodeType="afterEffect">
                                  <p:stCondLst>
                                    <p:cond delay="0"/>
                                  </p:stCondLst>
                                  <p:childTnLst>
                                    <p:set>
                                      <p:cBhvr>
                                        <p:cTn id="56" dur="500" fill="hold">
                                          <p:stCondLst>
                                            <p:cond delay="0"/>
                                          </p:stCondLst>
                                        </p:cTn>
                                        <p:tgtEl>
                                          <p:spTgt spid="5"/>
                                        </p:tgtEl>
                                        <p:attrNameLst>
                                          <p:attrName>style.visibility</p:attrName>
                                        </p:attrNameLst>
                                      </p:cBhvr>
                                      <p:to>
                                        <p:strVal val="visible"/>
                                      </p:to>
                                    </p:set>
                                    <p:anim calcmode="lin" valueType="num">
                                      <p:cBhvr additive="base">
                                        <p:cTn id="57" dur="500"/>
                                        <p:tgtEl>
                                          <p:spTgt spid="5"/>
                                        </p:tgtEl>
                                        <p:attrNameLst>
                                          <p:attrName>ppt_y</p:attrName>
                                        </p:attrNameLst>
                                      </p:cBhvr>
                                      <p:tavLst>
                                        <p:tav tm="0">
                                          <p:val>
                                            <p:strVal val="#ppt_y+#ppt_h*1.125000"/>
                                          </p:val>
                                        </p:tav>
                                        <p:tav tm="100000">
                                          <p:val>
                                            <p:strVal val="#ppt_y"/>
                                          </p:val>
                                        </p:tav>
                                      </p:tavLst>
                                    </p:anim>
                                    <p:animEffect transition="in" filter="wipe(up)">
                                      <p:cBhvr>
                                        <p:cTn id="58" dur="500"/>
                                        <p:tgtEl>
                                          <p:spTgt spid="5"/>
                                        </p:tgtEl>
                                      </p:cBhvr>
                                    </p:animEffect>
                                  </p:childTnLst>
                                </p:cTn>
                              </p:par>
                            </p:childTnLst>
                          </p:cTn>
                        </p:par>
                        <p:par>
                          <p:cTn id="59" fill="hold">
                            <p:stCondLst>
                              <p:cond delay="2500"/>
                            </p:stCondLst>
                            <p:childTnLst>
                              <p:par>
                                <p:cTn id="60" presetID="12" presetClass="entr" presetSubtype="4" fill="hold" grpId="0" nodeType="afterEffect">
                                  <p:stCondLst>
                                    <p:cond delay="0"/>
                                  </p:stCondLst>
                                  <p:childTnLst>
                                    <p:set>
                                      <p:cBhvr>
                                        <p:cTn id="61" dur="500" fill="hold">
                                          <p:stCondLst>
                                            <p:cond delay="0"/>
                                          </p:stCondLst>
                                        </p:cTn>
                                        <p:tgtEl>
                                          <p:spTgt spid="4"/>
                                        </p:tgtEl>
                                        <p:attrNameLst>
                                          <p:attrName>style.visibility</p:attrName>
                                        </p:attrNameLst>
                                      </p:cBhvr>
                                      <p:to>
                                        <p:strVal val="visible"/>
                                      </p:to>
                                    </p:set>
                                    <p:anim calcmode="lin" valueType="num">
                                      <p:cBhvr additive="base">
                                        <p:cTn id="62" dur="500"/>
                                        <p:tgtEl>
                                          <p:spTgt spid="4"/>
                                        </p:tgtEl>
                                        <p:attrNameLst>
                                          <p:attrName>ppt_y</p:attrName>
                                        </p:attrNameLst>
                                      </p:cBhvr>
                                      <p:tavLst>
                                        <p:tav tm="0">
                                          <p:val>
                                            <p:strVal val="#ppt_y+#ppt_h*1.125000"/>
                                          </p:val>
                                        </p:tav>
                                        <p:tav tm="100000">
                                          <p:val>
                                            <p:strVal val="#ppt_y"/>
                                          </p:val>
                                        </p:tav>
                                      </p:tavLst>
                                    </p:anim>
                                    <p:animEffect transition="in" filter="wipe(up)">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3"/>
          <p:cNvSpPr txBox="1">
            <a:spLocks noChangeArrowheads="1"/>
          </p:cNvSpPr>
          <p:nvPr>
            <p:custDataLst>
              <p:tags r:id="rId1"/>
            </p:custDataLst>
          </p:nvPr>
        </p:nvSpPr>
        <p:spPr bwMode="auto">
          <a:xfrm>
            <a:off x="2331960" y="551544"/>
            <a:ext cx="7121044" cy="9220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anchor="ctr" anchorCtr="0">
            <a:norm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marL="0" marR="0" lvl="0" indent="0" algn="ctr" defTabSz="914400" rtl="0" eaLnBrk="1" fontAlgn="auto" latinLnBrk="0" hangingPunct="1">
              <a:lnSpc>
                <a:spcPct val="120000"/>
              </a:lnSpc>
              <a:spcBef>
                <a:spcPts val="0"/>
              </a:spcBef>
              <a:spcAft>
                <a:spcPts val="0"/>
              </a:spcAft>
              <a:buSzPct val="100000"/>
              <a:buFontTx/>
              <a:buNone/>
              <a:defRPr/>
            </a:pPr>
            <a:r>
              <a:rPr lang="zh-CN" altLang="en-US" sz="4000" b="1" spc="300">
                <a:solidFill>
                  <a:srgbClr val="5B9BD5"/>
                </a:solidFill>
                <a:effectLst/>
                <a:latin typeface="黑体" panose="02010609060101010101" charset="-122"/>
                <a:ea typeface="黑体" panose="02010609060101010101" charset="-122"/>
                <a:sym typeface="+mn-ea"/>
              </a:rPr>
              <a:t>运用</a:t>
            </a:r>
            <a:r>
              <a:rPr lang="zh-CN" altLang="en-US" sz="4000" b="1" spc="300">
                <a:solidFill>
                  <a:srgbClr val="5B9BD5"/>
                </a:solidFill>
                <a:effectLst/>
                <a:latin typeface="黑体" panose="02010609060101010101" charset="-122"/>
                <a:ea typeface="黑体" panose="02010609060101010101" charset="-122"/>
                <a:sym typeface="+mn-ea"/>
              </a:rPr>
              <a:t>设计</a:t>
            </a:r>
            <a:endParaRPr lang="zh-CN" altLang="en-US" sz="4000" b="1" spc="300">
              <a:solidFill>
                <a:srgbClr val="5B9BD5"/>
              </a:solidFill>
              <a:effectLst/>
              <a:latin typeface="黑体" panose="02010609060101010101" charset="-122"/>
              <a:ea typeface="黑体" panose="02010609060101010101" charset="-122"/>
              <a:sym typeface="+mn-ea"/>
            </a:endParaRPr>
          </a:p>
        </p:txBody>
      </p:sp>
      <p:sp>
        <p:nvSpPr>
          <p:cNvPr id="17" name="文本框 16"/>
          <p:cNvSpPr txBox="1"/>
          <p:nvPr/>
        </p:nvSpPr>
        <p:spPr>
          <a:xfrm>
            <a:off x="1383665" y="1875790"/>
            <a:ext cx="9016365" cy="1758315"/>
          </a:xfrm>
          <a:prstGeom prst="rect">
            <a:avLst/>
          </a:prstGeom>
          <a:noFill/>
        </p:spPr>
        <p:txBody>
          <a:bodyPr wrap="square" rtlCol="0">
            <a:spAutoFit/>
          </a:bodyPr>
          <a:p>
            <a:pPr>
              <a:lnSpc>
                <a:spcPts val="2600"/>
              </a:lnSpc>
              <a:spcBef>
                <a:spcPts val="0"/>
              </a:spcBef>
              <a:spcAft>
                <a:spcPts val="0"/>
              </a:spcAft>
            </a:pPr>
            <a:r>
              <a:rPr lang="zh-CN" altLang="en-US" spc="150">
                <a:solidFill>
                  <a:srgbClr val="5B9BD5"/>
                </a:solidFill>
                <a:latin typeface="黑体" panose="02010609060101010101" charset="-122"/>
                <a:ea typeface="黑体" panose="02010609060101010101" charset="-122"/>
                <a:sym typeface="+mn-ea"/>
              </a:rPr>
              <a:t>基本设计</a:t>
            </a:r>
            <a:endParaRPr lang="zh-CN" altLang="en-US" spc="150">
              <a:solidFill>
                <a:srgbClr val="5B9BD5"/>
              </a:solidFill>
              <a:latin typeface="黑体" panose="02010609060101010101" charset="-122"/>
              <a:ea typeface="黑体" panose="02010609060101010101" charset="-122"/>
              <a:sym typeface="+mn-ea"/>
            </a:endParaRPr>
          </a:p>
          <a:p>
            <a:pPr fontAlgn="auto">
              <a:lnSpc>
                <a:spcPts val="2600"/>
              </a:lnSpc>
              <a:spcBef>
                <a:spcPts val="0"/>
              </a:spcBef>
              <a:spcAft>
                <a:spcPts val="0"/>
              </a:spcAft>
            </a:pPr>
            <a:r>
              <a:rPr lang="zh-CN" altLang="en-US" spc="150">
                <a:solidFill>
                  <a:srgbClr val="5B9BD5"/>
                </a:solidFill>
                <a:latin typeface="黑体" panose="02010609060101010101" charset="-122"/>
                <a:ea typeface="黑体" panose="02010609060101010101" charset="-122"/>
                <a:sym typeface="+mn-ea"/>
              </a:rPr>
              <a:t>针对用户打卡情况，我们设置了两张表，分别为user表和notes表。其中user表用来记录用户信息和对应总打卡次数，notes表用来记录每一台打卡信息包括打卡对应用户和日期。数据库实体间采用一对多的关系，通过查询user表，每个用户id对应一个用户，但一个用户可以对应notes表的多条打卡信息。</a:t>
            </a:r>
            <a:endParaRPr lang="zh-CN" altLang="en-US" spc="150">
              <a:solidFill>
                <a:srgbClr val="5B9BD5"/>
              </a:solidFill>
              <a:latin typeface="黑体" panose="02010609060101010101" charset="-122"/>
              <a:ea typeface="黑体" panose="02010609060101010101" charset="-122"/>
              <a:sym typeface="+mn-ea"/>
            </a:endParaRPr>
          </a:p>
        </p:txBody>
      </p:sp>
      <p:sp>
        <p:nvSpPr>
          <p:cNvPr id="100" name="文本框 99"/>
          <p:cNvSpPr txBox="1"/>
          <p:nvPr/>
        </p:nvSpPr>
        <p:spPr>
          <a:xfrm>
            <a:off x="1383665" y="4065905"/>
            <a:ext cx="8855710" cy="1424940"/>
          </a:xfrm>
          <a:prstGeom prst="rect">
            <a:avLst/>
          </a:prstGeom>
          <a:noFill/>
          <a:ln w="9525">
            <a:noFill/>
          </a:ln>
        </p:spPr>
        <p:txBody>
          <a:bodyPr wrap="square">
            <a:spAutoFit/>
          </a:bodyPr>
          <a:p>
            <a:pPr indent="0" fontAlgn="auto">
              <a:lnSpc>
                <a:spcPts val="2600"/>
              </a:lnSpc>
            </a:pPr>
            <a:r>
              <a:rPr lang="zh-CN" b="0">
                <a:solidFill>
                  <a:schemeClr val="accent1"/>
                </a:solidFill>
                <a:latin typeface="黑体" panose="02010609060101010101" charset="-122"/>
                <a:ea typeface="黑体" panose="02010609060101010101" charset="-122"/>
              </a:rPr>
              <a:t>安全设计</a:t>
            </a:r>
            <a:endParaRPr lang="zh-CN" b="0">
              <a:solidFill>
                <a:schemeClr val="accent1"/>
              </a:solidFill>
              <a:latin typeface="黑体" panose="02010609060101010101" charset="-122"/>
              <a:ea typeface="黑体" panose="02010609060101010101" charset="-122"/>
            </a:endParaRPr>
          </a:p>
          <a:p>
            <a:pPr indent="0" fontAlgn="auto">
              <a:lnSpc>
                <a:spcPts val="2600"/>
              </a:lnSpc>
            </a:pPr>
            <a:r>
              <a:rPr lang="zh-CN" b="0">
                <a:solidFill>
                  <a:schemeClr val="accent1"/>
                </a:solidFill>
                <a:latin typeface="黑体" panose="02010609060101010101" charset="-122"/>
                <a:ea typeface="黑体" panose="02010609060101010101" charset="-122"/>
              </a:rPr>
              <a:t>通过划分不同权限等级的用户，给定不同的权限去访问数据库。用户只能访问其对应等级能看到的数据。当用户要进行数据库修改时，需先审核其权限和操作是否相符，如果不符，系统则拒绝用户的操作。</a:t>
            </a:r>
            <a:endParaRPr lang="zh-CN" altLang="en-US" b="0">
              <a:solidFill>
                <a:schemeClr val="accent1"/>
              </a:solidFill>
              <a:latin typeface="黑体" panose="02010609060101010101" charset="-122"/>
              <a:ea typeface="黑体" panose="02010609060101010101" charset="-122"/>
            </a:endParaRPr>
          </a:p>
        </p:txBody>
      </p:sp>
      <p:sp>
        <p:nvSpPr>
          <p:cNvPr id="3" name="菱形 2"/>
          <p:cNvSpPr/>
          <p:nvPr/>
        </p:nvSpPr>
        <p:spPr>
          <a:xfrm>
            <a:off x="3077210" y="709930"/>
            <a:ext cx="1758950" cy="734060"/>
          </a:xfrm>
          <a:prstGeom prst="diamond">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菱形 21"/>
          <p:cNvSpPr/>
          <p:nvPr/>
        </p:nvSpPr>
        <p:spPr>
          <a:xfrm>
            <a:off x="4498975" y="211455"/>
            <a:ext cx="1250950" cy="1758950"/>
          </a:xfrm>
          <a:prstGeom prst="diamond">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菱形 4"/>
          <p:cNvSpPr/>
          <p:nvPr/>
        </p:nvSpPr>
        <p:spPr>
          <a:xfrm>
            <a:off x="6316345" y="211455"/>
            <a:ext cx="1222375" cy="1758950"/>
          </a:xfrm>
          <a:prstGeom prst="diamond">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菱形 5"/>
          <p:cNvSpPr/>
          <p:nvPr/>
        </p:nvSpPr>
        <p:spPr>
          <a:xfrm>
            <a:off x="5084445" y="685165"/>
            <a:ext cx="1758950" cy="782955"/>
          </a:xfrm>
          <a:prstGeom prst="diamond">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菱形 10"/>
          <p:cNvSpPr/>
          <p:nvPr/>
        </p:nvSpPr>
        <p:spPr>
          <a:xfrm>
            <a:off x="6843395" y="731520"/>
            <a:ext cx="1758950" cy="734060"/>
          </a:xfrm>
          <a:prstGeom prst="diamond">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up)">
                                      <p:cBhvr>
                                        <p:cTn id="8" dur="500"/>
                                        <p:tgtEl>
                                          <p:spTgt spid="20"/>
                                        </p:tgtEl>
                                      </p:cBhvr>
                                    </p:animEffect>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p:cTn id="20" dur="500" fill="hold"/>
                                        <p:tgtEl>
                                          <p:spTgt spid="22"/>
                                        </p:tgtEl>
                                        <p:attrNameLst>
                                          <p:attrName>ppt_w</p:attrName>
                                        </p:attrNameLst>
                                      </p:cBhvr>
                                      <p:tavLst>
                                        <p:tav tm="0">
                                          <p:val>
                                            <p:fltVal val="0"/>
                                          </p:val>
                                        </p:tav>
                                        <p:tav tm="100000">
                                          <p:val>
                                            <p:strVal val="#ppt_w"/>
                                          </p:val>
                                        </p:tav>
                                      </p:tavLst>
                                    </p:anim>
                                    <p:anim calcmode="lin" valueType="num">
                                      <p:cBhvr>
                                        <p:cTn id="21" dur="500" fill="hold"/>
                                        <p:tgtEl>
                                          <p:spTgt spid="22"/>
                                        </p:tgtEl>
                                        <p:attrNameLst>
                                          <p:attrName>ppt_h</p:attrName>
                                        </p:attrNameLst>
                                      </p:cBhvr>
                                      <p:tavLst>
                                        <p:tav tm="0">
                                          <p:val>
                                            <p:fltVal val="0"/>
                                          </p:val>
                                        </p:tav>
                                        <p:tav tm="100000">
                                          <p:val>
                                            <p:strVal val="#ppt_h"/>
                                          </p:val>
                                        </p:tav>
                                      </p:tavLst>
                                    </p:anim>
                                    <p:animEffect transition="in" filter="fade">
                                      <p:cBhvr>
                                        <p:cTn id="22" dur="500"/>
                                        <p:tgtEl>
                                          <p:spTgt spid="22"/>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Effect transition="in" filter="fade">
                                      <p:cBhvr>
                                        <p:cTn id="32" dur="500"/>
                                        <p:tgtEl>
                                          <p:spTgt spid="6"/>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7" grpId="0"/>
      <p:bldP spid="3" grpId="0" bldLvl="0" animBg="1"/>
      <p:bldP spid="22" grpId="0" bldLvl="0" animBg="1"/>
      <p:bldP spid="5" grpId="0" bldLvl="0" animBg="1"/>
      <p:bldP spid="6"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flipH="1">
            <a:off x="730885" y="1176655"/>
            <a:ext cx="4342130" cy="0"/>
          </a:xfrm>
          <a:prstGeom prst="line">
            <a:avLst/>
          </a:prstGeom>
          <a:ln>
            <a:solidFill>
              <a:srgbClr val="74ACDC"/>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372860" y="2767330"/>
            <a:ext cx="2487930" cy="0"/>
          </a:xfrm>
          <a:prstGeom prst="line">
            <a:avLst/>
          </a:prstGeom>
          <a:ln>
            <a:solidFill>
              <a:srgbClr val="74ACD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4347845" y="5123815"/>
            <a:ext cx="2487930" cy="0"/>
          </a:xfrm>
          <a:prstGeom prst="line">
            <a:avLst/>
          </a:prstGeom>
          <a:ln>
            <a:solidFill>
              <a:srgbClr val="74ACDC"/>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596755" y="2818765"/>
            <a:ext cx="2434590" cy="368300"/>
          </a:xfrm>
          <a:prstGeom prst="rect">
            <a:avLst/>
          </a:prstGeom>
          <a:noFill/>
        </p:spPr>
        <p:txBody>
          <a:bodyPr wrap="square" rtlCol="0">
            <a:spAutoFit/>
          </a:bodyPr>
          <a:p>
            <a:r>
              <a:rPr lang="zh-CN" altLang="en-US" b="1">
                <a:solidFill>
                  <a:srgbClr val="5B9BD5"/>
                </a:solidFill>
                <a:latin typeface="黑体" panose="02010609060101010101" charset="-122"/>
                <a:ea typeface="黑体" panose="02010609060101010101" charset="-122"/>
                <a:sym typeface="+mn-ea"/>
              </a:rPr>
              <a:t>用户标识和鉴别</a:t>
            </a:r>
            <a:endParaRPr lang="zh-CN" altLang="en-US" b="1">
              <a:solidFill>
                <a:srgbClr val="5B9BD5"/>
              </a:solidFill>
              <a:latin typeface="黑体" panose="02010609060101010101" charset="-122"/>
              <a:ea typeface="黑体" panose="02010609060101010101" charset="-122"/>
            </a:endParaRPr>
          </a:p>
        </p:txBody>
      </p:sp>
      <p:sp>
        <p:nvSpPr>
          <p:cNvPr id="10" name="文本框 9"/>
          <p:cNvSpPr txBox="1"/>
          <p:nvPr/>
        </p:nvSpPr>
        <p:spPr>
          <a:xfrm>
            <a:off x="7770495" y="4893310"/>
            <a:ext cx="2434590" cy="368300"/>
          </a:xfrm>
          <a:prstGeom prst="rect">
            <a:avLst/>
          </a:prstGeom>
          <a:noFill/>
        </p:spPr>
        <p:txBody>
          <a:bodyPr wrap="square" rtlCol="0">
            <a:spAutoFit/>
          </a:bodyPr>
          <a:p>
            <a:r>
              <a:rPr lang="zh-CN" altLang="en-US" b="1">
                <a:solidFill>
                  <a:srgbClr val="5B9BD5"/>
                </a:solidFill>
                <a:latin typeface="黑体" panose="02010609060101010101" charset="-122"/>
                <a:ea typeface="黑体" panose="02010609060101010101" charset="-122"/>
                <a:sym typeface="+mn-ea"/>
              </a:rPr>
              <a:t>存取控制</a:t>
            </a:r>
            <a:endParaRPr lang="zh-CN" altLang="en-US" b="1">
              <a:solidFill>
                <a:srgbClr val="5B9BD5"/>
              </a:solidFill>
              <a:latin typeface="黑体" panose="02010609060101010101" charset="-122"/>
              <a:ea typeface="黑体" panose="02010609060101010101" charset="-122"/>
            </a:endParaRPr>
          </a:p>
        </p:txBody>
      </p:sp>
      <p:sp>
        <p:nvSpPr>
          <p:cNvPr id="12" name="矩形 11"/>
          <p:cNvSpPr/>
          <p:nvPr/>
        </p:nvSpPr>
        <p:spPr>
          <a:xfrm>
            <a:off x="642620" y="649605"/>
            <a:ext cx="75565" cy="5559425"/>
          </a:xfrm>
          <a:prstGeom prst="rect">
            <a:avLst/>
          </a:prstGeom>
          <a:solidFill>
            <a:srgbClr val="74A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3" name="文本框 12"/>
          <p:cNvSpPr txBox="1"/>
          <p:nvPr/>
        </p:nvSpPr>
        <p:spPr>
          <a:xfrm>
            <a:off x="1489710" y="2920365"/>
            <a:ext cx="5067300" cy="922020"/>
          </a:xfrm>
          <a:prstGeom prst="rect">
            <a:avLst/>
          </a:prstGeom>
          <a:noFill/>
        </p:spPr>
        <p:txBody>
          <a:bodyPr wrap="square" rtlCol="0" anchor="t">
            <a:spAutoFit/>
          </a:bodyPr>
          <a:p>
            <a:r>
              <a:rPr lang="zh-CN" altLang="en-US">
                <a:solidFill>
                  <a:schemeClr val="accent1"/>
                </a:solidFill>
                <a:latin typeface="黑体" panose="02010609060101010101" charset="-122"/>
                <a:ea typeface="黑体" panose="02010609060101010101" charset="-122"/>
                <a:sym typeface="+mn-ea"/>
              </a:rPr>
              <a:t>该方法由系统提供一定的方式让用户标识自己的名字或身份。每次用户要求进入系统时，由系统进行核对，通过鉴定后才能提供系统的使用权。</a:t>
            </a:r>
            <a:endParaRPr lang="zh-CN" altLang="en-US">
              <a:solidFill>
                <a:schemeClr val="accent1"/>
              </a:solidFill>
              <a:latin typeface="黑体" panose="02010609060101010101" charset="-122"/>
              <a:ea typeface="黑体" panose="02010609060101010101" charset="-122"/>
              <a:sym typeface="+mn-ea"/>
            </a:endParaRPr>
          </a:p>
        </p:txBody>
      </p:sp>
      <p:sp>
        <p:nvSpPr>
          <p:cNvPr id="14" name="矩形 13"/>
          <p:cNvSpPr/>
          <p:nvPr/>
        </p:nvSpPr>
        <p:spPr>
          <a:xfrm>
            <a:off x="642620" y="2019935"/>
            <a:ext cx="4092575" cy="75565"/>
          </a:xfrm>
          <a:prstGeom prst="rect">
            <a:avLst/>
          </a:prstGeom>
          <a:solidFill>
            <a:srgbClr val="5B9BD5">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5" name="矩形 14"/>
          <p:cNvSpPr/>
          <p:nvPr/>
        </p:nvSpPr>
        <p:spPr>
          <a:xfrm>
            <a:off x="2118995" y="2389505"/>
            <a:ext cx="4092575" cy="75565"/>
          </a:xfrm>
          <a:prstGeom prst="rect">
            <a:avLst/>
          </a:prstGeom>
          <a:solidFill>
            <a:srgbClr val="CA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7" name="文本框 16"/>
          <p:cNvSpPr txBox="1"/>
          <p:nvPr/>
        </p:nvSpPr>
        <p:spPr>
          <a:xfrm>
            <a:off x="1396365" y="5415280"/>
            <a:ext cx="5067300" cy="922020"/>
          </a:xfrm>
          <a:prstGeom prst="rect">
            <a:avLst/>
          </a:prstGeom>
          <a:noFill/>
        </p:spPr>
        <p:txBody>
          <a:bodyPr wrap="square" rtlCol="0" anchor="t">
            <a:spAutoFit/>
          </a:bodyPr>
          <a:p>
            <a:r>
              <a:rPr lang="zh-CN" altLang="en-US">
                <a:solidFill>
                  <a:schemeClr val="accent1"/>
                </a:solidFill>
                <a:latin typeface="黑体" panose="02010609060101010101" charset="-122"/>
                <a:ea typeface="黑体" panose="02010609060101010101" charset="-122"/>
                <a:sym typeface="+mn-ea"/>
              </a:rPr>
              <a:t>通过用户权限定义和合法权检查确保只有合法权限的用户访问数据库，所有未授权的人员无法存取数据。</a:t>
            </a:r>
            <a:endParaRPr lang="zh-CN" altLang="en-US">
              <a:solidFill>
                <a:schemeClr val="accent1"/>
              </a:solidFill>
              <a:latin typeface="黑体" panose="02010609060101010101" charset="-122"/>
              <a:ea typeface="黑体" panose="02010609060101010101" charset="-122"/>
              <a:sym typeface="+mn-ea"/>
            </a:endParaRPr>
          </a:p>
        </p:txBody>
      </p:sp>
      <p:sp>
        <p:nvSpPr>
          <p:cNvPr id="19" name="矩形 18"/>
          <p:cNvSpPr/>
          <p:nvPr/>
        </p:nvSpPr>
        <p:spPr>
          <a:xfrm>
            <a:off x="669925" y="4520565"/>
            <a:ext cx="3173095" cy="76200"/>
          </a:xfrm>
          <a:prstGeom prst="rect">
            <a:avLst/>
          </a:prstGeom>
          <a:solidFill>
            <a:srgbClr val="CA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20" name="矩形 19"/>
          <p:cNvSpPr/>
          <p:nvPr/>
        </p:nvSpPr>
        <p:spPr>
          <a:xfrm>
            <a:off x="1585595" y="4667250"/>
            <a:ext cx="3087370" cy="76200"/>
          </a:xfrm>
          <a:prstGeom prst="rect">
            <a:avLst/>
          </a:prstGeom>
          <a:solidFill>
            <a:srgbClr val="8BB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nvGrpSpPr>
          <p:cNvPr id="31" name="组合 30"/>
          <p:cNvGrpSpPr/>
          <p:nvPr/>
        </p:nvGrpSpPr>
        <p:grpSpPr>
          <a:xfrm>
            <a:off x="8834755" y="2386330"/>
            <a:ext cx="762000" cy="762000"/>
            <a:chOff x="13913" y="3758"/>
            <a:chExt cx="1200" cy="1200"/>
          </a:xfrm>
        </p:grpSpPr>
        <p:sp>
          <p:nvSpPr>
            <p:cNvPr id="4" name="菱形 3"/>
            <p:cNvSpPr/>
            <p:nvPr/>
          </p:nvSpPr>
          <p:spPr>
            <a:xfrm>
              <a:off x="13913" y="3758"/>
              <a:ext cx="1200" cy="1200"/>
            </a:xfrm>
            <a:prstGeom prst="diamond">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6" name="文本框 15"/>
            <p:cNvSpPr txBox="1"/>
            <p:nvPr/>
          </p:nvSpPr>
          <p:spPr>
            <a:xfrm>
              <a:off x="13954" y="3899"/>
              <a:ext cx="1159" cy="919"/>
            </a:xfrm>
            <a:prstGeom prst="rect">
              <a:avLst/>
            </a:prstGeom>
            <a:noFill/>
          </p:spPr>
          <p:txBody>
            <a:bodyPr wrap="square" rtlCol="0">
              <a:spAutoFit/>
            </a:bodyPr>
            <a:p>
              <a:pPr algn="ctr"/>
              <a:r>
                <a:rPr lang="en-US" altLang="zh-CN" sz="3200" b="1">
                  <a:solidFill>
                    <a:schemeClr val="bg1"/>
                  </a:solidFill>
                  <a:latin typeface="黑体" panose="02010609060101010101" charset="-122"/>
                  <a:ea typeface="黑体" panose="02010609060101010101" charset="-122"/>
                </a:rPr>
                <a:t>01</a:t>
              </a:r>
              <a:endParaRPr lang="en-US" altLang="zh-CN" sz="3200" b="1">
                <a:solidFill>
                  <a:schemeClr val="bg1"/>
                </a:solidFill>
                <a:latin typeface="黑体" panose="02010609060101010101" charset="-122"/>
                <a:ea typeface="黑体" panose="02010609060101010101" charset="-122"/>
              </a:endParaRPr>
            </a:p>
          </p:txBody>
        </p:sp>
      </p:grpSp>
      <p:grpSp>
        <p:nvGrpSpPr>
          <p:cNvPr id="32" name="组合 31"/>
          <p:cNvGrpSpPr/>
          <p:nvPr/>
        </p:nvGrpSpPr>
        <p:grpSpPr>
          <a:xfrm>
            <a:off x="6835775" y="4742815"/>
            <a:ext cx="762000" cy="762000"/>
            <a:chOff x="10765" y="7469"/>
            <a:chExt cx="1200" cy="1200"/>
          </a:xfrm>
        </p:grpSpPr>
        <p:sp>
          <p:nvSpPr>
            <p:cNvPr id="3" name="菱形 2"/>
            <p:cNvSpPr/>
            <p:nvPr/>
          </p:nvSpPr>
          <p:spPr>
            <a:xfrm>
              <a:off x="10765" y="7469"/>
              <a:ext cx="1200" cy="1200"/>
            </a:xfrm>
            <a:prstGeom prst="diamond">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21" name="文本框 20"/>
            <p:cNvSpPr txBox="1"/>
            <p:nvPr/>
          </p:nvSpPr>
          <p:spPr>
            <a:xfrm>
              <a:off x="10786" y="7609"/>
              <a:ext cx="1159" cy="919"/>
            </a:xfrm>
            <a:prstGeom prst="rect">
              <a:avLst/>
            </a:prstGeom>
            <a:noFill/>
          </p:spPr>
          <p:txBody>
            <a:bodyPr wrap="square" rtlCol="0">
              <a:spAutoFit/>
            </a:bodyPr>
            <a:p>
              <a:pPr algn="ctr"/>
              <a:r>
                <a:rPr lang="en-US" altLang="zh-CN" sz="3200" b="1">
                  <a:solidFill>
                    <a:schemeClr val="bg1"/>
                  </a:solidFill>
                  <a:latin typeface="黑体" panose="02010609060101010101" charset="-122"/>
                  <a:ea typeface="黑体" panose="02010609060101010101" charset="-122"/>
                </a:rPr>
                <a:t>0</a:t>
              </a:r>
              <a:r>
                <a:rPr lang="en-US" altLang="zh-CN" sz="3200" b="1">
                  <a:solidFill>
                    <a:schemeClr val="bg1"/>
                  </a:solidFill>
                  <a:latin typeface="黑体" panose="02010609060101010101" charset="-122"/>
                  <a:ea typeface="黑体" panose="02010609060101010101" charset="-122"/>
                  <a:sym typeface="+mn-ea"/>
                </a:rPr>
                <a:t>2</a:t>
              </a:r>
              <a:endParaRPr lang="en-US" altLang="zh-CN" sz="3200" b="1">
                <a:solidFill>
                  <a:schemeClr val="bg1"/>
                </a:solidFill>
                <a:latin typeface="黑体" panose="02010609060101010101" charset="-122"/>
                <a:ea typeface="黑体" panose="02010609060101010101" charset="-122"/>
              </a:endParaRPr>
            </a:p>
          </p:txBody>
        </p:sp>
      </p:grpSp>
      <p:sp>
        <p:nvSpPr>
          <p:cNvPr id="100" name="文本框 99"/>
          <p:cNvSpPr txBox="1"/>
          <p:nvPr/>
        </p:nvSpPr>
        <p:spPr>
          <a:xfrm>
            <a:off x="1221105" y="649605"/>
            <a:ext cx="4194810" cy="1076325"/>
          </a:xfrm>
          <a:prstGeom prst="rect">
            <a:avLst/>
          </a:prstGeom>
          <a:noFill/>
          <a:ln w="9525">
            <a:noFill/>
          </a:ln>
        </p:spPr>
        <p:txBody>
          <a:bodyPr wrap="square">
            <a:spAutoFit/>
          </a:bodyPr>
          <a:p>
            <a:pPr indent="0" algn="ctr"/>
            <a:r>
              <a:rPr lang="zh-CN" sz="3200" b="1">
                <a:solidFill>
                  <a:schemeClr val="accent1"/>
                </a:solidFill>
                <a:ea typeface="宋体" panose="02010600030101010101" pitchFamily="2" charset="-122"/>
              </a:rPr>
              <a:t>数据库安全性的验收</a:t>
            </a:r>
            <a:endParaRPr lang="zh-CN" sz="3200" b="1">
              <a:solidFill>
                <a:schemeClr val="accent1"/>
              </a:solidFill>
              <a:ea typeface="宋体" panose="02010600030101010101" pitchFamily="2" charset="-122"/>
            </a:endParaRPr>
          </a:p>
          <a:p>
            <a:pPr indent="0" algn="ctr"/>
            <a:r>
              <a:rPr lang="zh-CN" altLang="en-US" sz="3200" b="1">
                <a:solidFill>
                  <a:schemeClr val="accent1"/>
                </a:solidFill>
                <a:ea typeface="宋体" panose="02010600030101010101" pitchFamily="2" charset="-122"/>
              </a:rPr>
              <a:t>（至少达到两点）</a:t>
            </a:r>
            <a:endParaRPr lang="zh-CN" altLang="en-US" sz="3200" b="1">
              <a:solidFill>
                <a:schemeClr val="accent1"/>
              </a:solidFill>
              <a:ea typeface="宋体" panose="02010600030101010101" pitchFamily="2" charset="-122"/>
            </a:endParaRPr>
          </a:p>
        </p:txBody>
      </p:sp>
      <p:sp>
        <p:nvSpPr>
          <p:cNvPr id="23" name="直角三角形 22"/>
          <p:cNvSpPr/>
          <p:nvPr/>
        </p:nvSpPr>
        <p:spPr>
          <a:xfrm flipH="1">
            <a:off x="4926965" y="395605"/>
            <a:ext cx="1330325" cy="1330325"/>
          </a:xfrm>
          <a:prstGeom prst="r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grpSp>
        <p:nvGrpSpPr>
          <p:cNvPr id="24" name="组合 23"/>
          <p:cNvGrpSpPr/>
          <p:nvPr/>
        </p:nvGrpSpPr>
        <p:grpSpPr>
          <a:xfrm>
            <a:off x="5719445" y="622300"/>
            <a:ext cx="1330325" cy="1330325"/>
            <a:chOff x="9702" y="3478"/>
            <a:chExt cx="2095" cy="2095"/>
          </a:xfrm>
        </p:grpSpPr>
        <p:sp>
          <p:nvSpPr>
            <p:cNvPr id="25" name="直角三角形 24"/>
            <p:cNvSpPr/>
            <p:nvPr/>
          </p:nvSpPr>
          <p:spPr>
            <a:xfrm>
              <a:off x="9702" y="3478"/>
              <a:ext cx="2095" cy="2095"/>
            </a:xfrm>
            <a:prstGeom prst="rtTriangle">
              <a:avLst/>
            </a:prstGeom>
            <a:solidFill>
              <a:srgbClr val="A5CC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9228" name="文本框 19"/>
            <p:cNvSpPr txBox="1"/>
            <p:nvPr/>
          </p:nvSpPr>
          <p:spPr>
            <a:xfrm>
              <a:off x="9804" y="4431"/>
              <a:ext cx="1217" cy="1113"/>
            </a:xfrm>
            <a:prstGeom prst="rect">
              <a:avLst/>
            </a:prstGeom>
            <a:noFill/>
            <a:ln w="9525">
              <a:noFill/>
            </a:ln>
          </p:spPr>
          <p:txBody>
            <a:bodyPr anchor="t">
              <a:spAutoFit/>
            </a:bodyPr>
            <a:p>
              <a:pPr defTabSz="914400"/>
              <a:endParaRPr lang="zh-CN" altLang="en-US" sz="4000" dirty="0">
                <a:solidFill>
                  <a:schemeClr val="bg1"/>
                </a:solidFill>
                <a:latin typeface="黑体" panose="02010609060101010101" charset="-122"/>
                <a:ea typeface="黑体" panose="02010609060101010101" charset="-122"/>
              </a:endParaRPr>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par>
                                <p:cTn id="18" presetID="53" presetClass="entr" presetSubtype="16"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p:cTn id="20" dur="500" fill="hold"/>
                                        <p:tgtEl>
                                          <p:spTgt spid="31"/>
                                        </p:tgtEl>
                                        <p:attrNameLst>
                                          <p:attrName>ppt_w</p:attrName>
                                        </p:attrNameLst>
                                      </p:cBhvr>
                                      <p:tavLst>
                                        <p:tav tm="0">
                                          <p:val>
                                            <p:fltVal val="0"/>
                                          </p:val>
                                        </p:tav>
                                        <p:tav tm="100000">
                                          <p:val>
                                            <p:strVal val="#ppt_w"/>
                                          </p:val>
                                        </p:tav>
                                      </p:tavLst>
                                    </p:anim>
                                    <p:anim calcmode="lin" valueType="num">
                                      <p:cBhvr>
                                        <p:cTn id="21" dur="500" fill="hold"/>
                                        <p:tgtEl>
                                          <p:spTgt spid="31"/>
                                        </p:tgtEl>
                                        <p:attrNameLst>
                                          <p:attrName>ppt_h</p:attrName>
                                        </p:attrNameLst>
                                      </p:cBhvr>
                                      <p:tavLst>
                                        <p:tav tm="0">
                                          <p:val>
                                            <p:fltVal val="0"/>
                                          </p:val>
                                        </p:tav>
                                        <p:tav tm="100000">
                                          <p:val>
                                            <p:strVal val="#ppt_h"/>
                                          </p:val>
                                        </p:tav>
                                      </p:tavLst>
                                    </p:anim>
                                    <p:animEffect transition="in" filter="fade">
                                      <p:cBhvr>
                                        <p:cTn id="22" dur="500"/>
                                        <p:tgtEl>
                                          <p:spTgt spid="31"/>
                                        </p:tgtEl>
                                      </p:cBhvr>
                                    </p:animEffect>
                                  </p:childTnLst>
                                </p:cTn>
                              </p:par>
                              <p:par>
                                <p:cTn id="23" presetID="53" presetClass="entr" presetSubtype="16"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Effect transition="in" filter="fade">
                                      <p:cBhvr>
                                        <p:cTn id="27" dur="500"/>
                                        <p:tgtEl>
                                          <p:spTgt spid="32"/>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p:tgtEl>
                                          <p:spTgt spid="9"/>
                                        </p:tgtEl>
                                        <p:attrNameLst>
                                          <p:attrName>ppt_y</p:attrName>
                                        </p:attrNameLst>
                                      </p:cBhvr>
                                      <p:tavLst>
                                        <p:tav tm="0">
                                          <p:val>
                                            <p:strVal val="#ppt_y+#ppt_h*1.125000"/>
                                          </p:val>
                                        </p:tav>
                                        <p:tav tm="100000">
                                          <p:val>
                                            <p:strVal val="#ppt_y"/>
                                          </p:val>
                                        </p:tav>
                                      </p:tavLst>
                                    </p:anim>
                                    <p:animEffect transition="in" filter="wipe(up)">
                                      <p:cBhvr>
                                        <p:cTn id="31" dur="500"/>
                                        <p:tgtEl>
                                          <p:spTgt spid="9"/>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p:tgtEl>
                                          <p:spTgt spid="10"/>
                                        </p:tgtEl>
                                        <p:attrNameLst>
                                          <p:attrName>ppt_y</p:attrName>
                                        </p:attrNameLst>
                                      </p:cBhvr>
                                      <p:tavLst>
                                        <p:tav tm="0">
                                          <p:val>
                                            <p:strVal val="#ppt_y+#ppt_h*1.125000"/>
                                          </p:val>
                                        </p:tav>
                                        <p:tav tm="100000">
                                          <p:val>
                                            <p:strVal val="#ppt_y"/>
                                          </p:val>
                                        </p:tav>
                                      </p:tavLst>
                                    </p:anim>
                                    <p:animEffect transition="in" filter="wipe(up)">
                                      <p:cBhvr>
                                        <p:cTn id="35" dur="500"/>
                                        <p:tgtEl>
                                          <p:spTgt spid="10"/>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childTnLst>
                          </p:cTn>
                        </p:par>
                        <p:par>
                          <p:cTn id="49" fill="hold">
                            <p:stCondLst>
                              <p:cond delay="1500"/>
                            </p:stCondLst>
                            <p:childTnLst>
                              <p:par>
                                <p:cTn id="50" presetID="3" presetClass="entr" presetSubtype="1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linds(horizontal)">
                                      <p:cBhvr>
                                        <p:cTn id="55" dur="500"/>
                                        <p:tgtEl>
                                          <p:spTgt spid="17"/>
                                        </p:tgtEl>
                                      </p:cBhvr>
                                    </p:animEffect>
                                  </p:childTnLst>
                                </p:cTn>
                              </p:par>
                              <p:par>
                                <p:cTn id="56" presetID="53" presetClass="entr" presetSubtype="16" fill="hold" nodeType="withEffect">
                                  <p:stCondLst>
                                    <p:cond delay="0"/>
                                  </p:stCondLst>
                                  <p:childTnLst>
                                    <p:set>
                                      <p:cBhvr>
                                        <p:cTn id="57" dur="500" fill="hold">
                                          <p:stCondLst>
                                            <p:cond delay="0"/>
                                          </p:stCondLst>
                                        </p:cTn>
                                        <p:tgtEl>
                                          <p:spTgt spid="24"/>
                                        </p:tgtEl>
                                        <p:attrNameLst>
                                          <p:attrName>style.visibility</p:attrName>
                                        </p:attrNameLst>
                                      </p:cBhvr>
                                      <p:to>
                                        <p:strVal val="visible"/>
                                      </p:to>
                                    </p:set>
                                    <p:anim calcmode="lin" valueType="num">
                                      <p:cBhvr>
                                        <p:cTn id="58" dur="500" fill="hold"/>
                                        <p:tgtEl>
                                          <p:spTgt spid="24"/>
                                        </p:tgtEl>
                                        <p:attrNameLst>
                                          <p:attrName>ppt_w</p:attrName>
                                        </p:attrNameLst>
                                      </p:cBhvr>
                                      <p:tavLst>
                                        <p:tav tm="0">
                                          <p:val>
                                            <p:fltVal val="0"/>
                                          </p:val>
                                        </p:tav>
                                        <p:tav tm="100000">
                                          <p:val>
                                            <p:strVal val="#ppt_w"/>
                                          </p:val>
                                        </p:tav>
                                      </p:tavLst>
                                    </p:anim>
                                    <p:anim calcmode="lin" valueType="num">
                                      <p:cBhvr>
                                        <p:cTn id="59" dur="500" fill="hold"/>
                                        <p:tgtEl>
                                          <p:spTgt spid="24"/>
                                        </p:tgtEl>
                                        <p:attrNameLst>
                                          <p:attrName>ppt_h</p:attrName>
                                        </p:attrNameLst>
                                      </p:cBhvr>
                                      <p:tavLst>
                                        <p:tav tm="0">
                                          <p:val>
                                            <p:fltVal val="0"/>
                                          </p:val>
                                        </p:tav>
                                        <p:tav tm="100000">
                                          <p:val>
                                            <p:strVal val="#ppt_h"/>
                                          </p:val>
                                        </p:tav>
                                      </p:tavLst>
                                    </p:anim>
                                    <p:animEffect transition="in" filter="fade">
                                      <p:cBhvr>
                                        <p:cTn id="6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9" grpId="0"/>
      <p:bldP spid="10" grpId="0"/>
      <p:bldP spid="14" grpId="0" bldLvl="0" animBg="1"/>
      <p:bldP spid="15" grpId="0" bldLvl="0" animBg="1"/>
      <p:bldP spid="19" grpId="0" bldLvl="0" animBg="1"/>
      <p:bldP spid="20" grpId="0" bldLvl="0" animBg="1"/>
      <p:bldP spid="13"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flipH="1">
            <a:off x="730885" y="1176655"/>
            <a:ext cx="4342130" cy="0"/>
          </a:xfrm>
          <a:prstGeom prst="line">
            <a:avLst/>
          </a:prstGeom>
          <a:ln>
            <a:solidFill>
              <a:srgbClr val="74ACDC"/>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399530" y="3227705"/>
            <a:ext cx="2487930" cy="0"/>
          </a:xfrm>
          <a:prstGeom prst="line">
            <a:avLst/>
          </a:prstGeom>
          <a:ln>
            <a:solidFill>
              <a:srgbClr val="74ACD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4347845" y="5123815"/>
            <a:ext cx="2487930" cy="0"/>
          </a:xfrm>
          <a:prstGeom prst="line">
            <a:avLst/>
          </a:prstGeom>
          <a:ln>
            <a:solidFill>
              <a:srgbClr val="74ACDC"/>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932170" y="920115"/>
            <a:ext cx="2434590" cy="645160"/>
          </a:xfrm>
          <a:prstGeom prst="rect">
            <a:avLst/>
          </a:prstGeom>
          <a:noFill/>
        </p:spPr>
        <p:txBody>
          <a:bodyPr wrap="square" rtlCol="0">
            <a:spAutoFit/>
          </a:bodyPr>
          <a:p>
            <a:r>
              <a:rPr lang="zh-CN" altLang="en-US" b="1">
                <a:solidFill>
                  <a:srgbClr val="5B9BD5"/>
                </a:solidFill>
                <a:latin typeface="黑体" panose="02010609060101010101" charset="-122"/>
                <a:ea typeface="黑体" panose="02010609060101010101" charset="-122"/>
                <a:sym typeface="+mn-ea"/>
              </a:rPr>
              <a:t>视图机制</a:t>
            </a:r>
            <a:endParaRPr lang="zh-CN" altLang="en-US" b="1">
              <a:solidFill>
                <a:srgbClr val="5B9BD5"/>
              </a:solidFill>
              <a:latin typeface="黑体" panose="02010609060101010101" charset="-122"/>
              <a:ea typeface="黑体" panose="02010609060101010101" charset="-122"/>
            </a:endParaRPr>
          </a:p>
          <a:p>
            <a:endParaRPr lang="zh-CN" altLang="en-US" b="1">
              <a:solidFill>
                <a:srgbClr val="5B9BD5"/>
              </a:solidFill>
              <a:latin typeface="黑体" panose="02010609060101010101" charset="-122"/>
              <a:ea typeface="黑体" panose="02010609060101010101" charset="-122"/>
            </a:endParaRPr>
          </a:p>
        </p:txBody>
      </p:sp>
      <p:sp>
        <p:nvSpPr>
          <p:cNvPr id="9" name="文本框 8"/>
          <p:cNvSpPr txBox="1"/>
          <p:nvPr/>
        </p:nvSpPr>
        <p:spPr>
          <a:xfrm>
            <a:off x="9718675" y="2997835"/>
            <a:ext cx="2434590" cy="368300"/>
          </a:xfrm>
          <a:prstGeom prst="rect">
            <a:avLst/>
          </a:prstGeom>
          <a:noFill/>
        </p:spPr>
        <p:txBody>
          <a:bodyPr wrap="square" rtlCol="0">
            <a:spAutoFit/>
          </a:bodyPr>
          <a:p>
            <a:r>
              <a:rPr lang="zh-CN" altLang="en-US" b="1">
                <a:solidFill>
                  <a:srgbClr val="5B9BD5"/>
                </a:solidFill>
                <a:latin typeface="黑体" panose="02010609060101010101" charset="-122"/>
                <a:ea typeface="黑体" panose="02010609060101010101" charset="-122"/>
              </a:rPr>
              <a:t>审计</a:t>
            </a:r>
            <a:endParaRPr lang="zh-CN" altLang="en-US" b="1">
              <a:solidFill>
                <a:srgbClr val="5B9BD5"/>
              </a:solidFill>
              <a:latin typeface="黑体" panose="02010609060101010101" charset="-122"/>
              <a:ea typeface="黑体" panose="02010609060101010101" charset="-122"/>
            </a:endParaRPr>
          </a:p>
        </p:txBody>
      </p:sp>
      <p:sp>
        <p:nvSpPr>
          <p:cNvPr id="10" name="文本框 9"/>
          <p:cNvSpPr txBox="1"/>
          <p:nvPr/>
        </p:nvSpPr>
        <p:spPr>
          <a:xfrm>
            <a:off x="7760970" y="4939030"/>
            <a:ext cx="2434590" cy="368300"/>
          </a:xfrm>
          <a:prstGeom prst="rect">
            <a:avLst/>
          </a:prstGeom>
          <a:noFill/>
        </p:spPr>
        <p:txBody>
          <a:bodyPr wrap="square" rtlCol="0">
            <a:spAutoFit/>
          </a:bodyPr>
          <a:p>
            <a:r>
              <a:rPr lang="zh-CN" altLang="en-US" b="1">
                <a:solidFill>
                  <a:srgbClr val="5B9BD5"/>
                </a:solidFill>
                <a:latin typeface="黑体" panose="02010609060101010101" charset="-122"/>
                <a:ea typeface="黑体" panose="02010609060101010101" charset="-122"/>
              </a:rPr>
              <a:t>数据加密</a:t>
            </a:r>
            <a:endParaRPr lang="zh-CN" altLang="en-US" b="1">
              <a:solidFill>
                <a:srgbClr val="5B9BD5"/>
              </a:solidFill>
              <a:latin typeface="黑体" panose="02010609060101010101" charset="-122"/>
              <a:ea typeface="黑体" panose="02010609060101010101" charset="-122"/>
            </a:endParaRPr>
          </a:p>
        </p:txBody>
      </p:sp>
      <p:sp>
        <p:nvSpPr>
          <p:cNvPr id="12" name="矩形 11"/>
          <p:cNvSpPr/>
          <p:nvPr/>
        </p:nvSpPr>
        <p:spPr>
          <a:xfrm>
            <a:off x="642620" y="649605"/>
            <a:ext cx="75565" cy="5559425"/>
          </a:xfrm>
          <a:prstGeom prst="rect">
            <a:avLst/>
          </a:prstGeom>
          <a:solidFill>
            <a:srgbClr val="74A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3" name="文本框 12"/>
          <p:cNvSpPr txBox="1"/>
          <p:nvPr/>
        </p:nvSpPr>
        <p:spPr>
          <a:xfrm>
            <a:off x="1097915" y="1606550"/>
            <a:ext cx="5067300" cy="922020"/>
          </a:xfrm>
          <a:prstGeom prst="rect">
            <a:avLst/>
          </a:prstGeom>
          <a:noFill/>
        </p:spPr>
        <p:txBody>
          <a:bodyPr wrap="square" rtlCol="0" anchor="t">
            <a:spAutoFit/>
          </a:bodyPr>
          <a:p>
            <a:r>
              <a:rPr lang="zh-CN" altLang="en-US">
                <a:solidFill>
                  <a:schemeClr val="accent1"/>
                </a:solidFill>
                <a:latin typeface="黑体" panose="02010609060101010101" charset="-122"/>
                <a:ea typeface="黑体" panose="02010609060101010101" charset="-122"/>
                <a:sym typeface="+mn-ea"/>
              </a:rPr>
              <a:t>为不同的用户定义视图，通过视图机制把要保密的数据对无权存取的用户隐藏起来，从而自动地对数据提供一定程度的安全保护。</a:t>
            </a:r>
            <a:endParaRPr lang="zh-CN" altLang="en-US">
              <a:solidFill>
                <a:schemeClr val="accent1"/>
              </a:solidFill>
              <a:latin typeface="黑体" panose="02010609060101010101" charset="-122"/>
              <a:ea typeface="黑体" panose="02010609060101010101" charset="-122"/>
              <a:sym typeface="+mn-ea"/>
            </a:endParaRPr>
          </a:p>
        </p:txBody>
      </p:sp>
      <p:sp>
        <p:nvSpPr>
          <p:cNvPr id="14" name="矩形 13"/>
          <p:cNvSpPr/>
          <p:nvPr/>
        </p:nvSpPr>
        <p:spPr>
          <a:xfrm>
            <a:off x="669925" y="2700020"/>
            <a:ext cx="4092575" cy="75565"/>
          </a:xfrm>
          <a:prstGeom prst="rect">
            <a:avLst/>
          </a:prstGeom>
          <a:solidFill>
            <a:srgbClr val="5B9BD5">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5" name="矩形 14"/>
          <p:cNvSpPr/>
          <p:nvPr/>
        </p:nvSpPr>
        <p:spPr>
          <a:xfrm>
            <a:off x="2195830" y="2846705"/>
            <a:ext cx="4092575" cy="75565"/>
          </a:xfrm>
          <a:prstGeom prst="rect">
            <a:avLst/>
          </a:prstGeom>
          <a:solidFill>
            <a:srgbClr val="CA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7" name="文本框 16"/>
          <p:cNvSpPr txBox="1"/>
          <p:nvPr/>
        </p:nvSpPr>
        <p:spPr>
          <a:xfrm>
            <a:off x="2316480" y="3274695"/>
            <a:ext cx="5067300" cy="1198880"/>
          </a:xfrm>
          <a:prstGeom prst="rect">
            <a:avLst/>
          </a:prstGeom>
          <a:noFill/>
        </p:spPr>
        <p:txBody>
          <a:bodyPr wrap="square" rtlCol="0" anchor="t">
            <a:spAutoFit/>
          </a:bodyPr>
          <a:p>
            <a:r>
              <a:rPr lang="zh-CN" altLang="en-US">
                <a:solidFill>
                  <a:schemeClr val="accent1"/>
                </a:solidFill>
                <a:latin typeface="黑体" panose="02010609060101010101" charset="-122"/>
                <a:ea typeface="黑体" panose="02010609060101010101" charset="-122"/>
                <a:sym typeface="+mn-ea"/>
              </a:rPr>
              <a:t>建立审计日志，把用户对数据库的所有操作自动记录下来放入审计日志中，DBA可以利用审计跟踪的信息，重现导致数据库现有状况的一系列事件，找出非法存取数据的人，时间和内容等。 </a:t>
            </a:r>
            <a:endParaRPr lang="zh-CN" altLang="en-US">
              <a:solidFill>
                <a:schemeClr val="accent1"/>
              </a:solidFill>
              <a:latin typeface="黑体" panose="02010609060101010101" charset="-122"/>
              <a:ea typeface="黑体" panose="02010609060101010101" charset="-122"/>
              <a:sym typeface="+mn-ea"/>
            </a:endParaRPr>
          </a:p>
        </p:txBody>
      </p:sp>
      <p:sp>
        <p:nvSpPr>
          <p:cNvPr id="18" name="文本框 17"/>
          <p:cNvSpPr txBox="1"/>
          <p:nvPr/>
        </p:nvSpPr>
        <p:spPr>
          <a:xfrm>
            <a:off x="1097915" y="5353685"/>
            <a:ext cx="5067300" cy="645160"/>
          </a:xfrm>
          <a:prstGeom prst="rect">
            <a:avLst/>
          </a:prstGeom>
          <a:noFill/>
        </p:spPr>
        <p:txBody>
          <a:bodyPr wrap="square" rtlCol="0" anchor="t">
            <a:spAutoFit/>
          </a:bodyPr>
          <a:p>
            <a:r>
              <a:rPr lang="zh-CN" altLang="en-US">
                <a:solidFill>
                  <a:schemeClr val="accent1"/>
                </a:solidFill>
                <a:latin typeface="黑体" panose="02010609060101010101" charset="-122"/>
                <a:ea typeface="黑体" panose="02010609060101010101" charset="-122"/>
                <a:sym typeface="+mn-ea"/>
              </a:rPr>
              <a:t>对存储和传输的数据进行加密处理，从而使得不知道解密算法的人无法获知数据的内容。 </a:t>
            </a:r>
            <a:endParaRPr lang="zh-CN" altLang="en-US">
              <a:solidFill>
                <a:schemeClr val="accent1"/>
              </a:solidFill>
              <a:latin typeface="黑体" panose="02010609060101010101" charset="-122"/>
              <a:ea typeface="黑体" panose="02010609060101010101" charset="-122"/>
              <a:sym typeface="+mn-ea"/>
            </a:endParaRPr>
          </a:p>
        </p:txBody>
      </p:sp>
      <p:sp>
        <p:nvSpPr>
          <p:cNvPr id="19" name="矩形 18"/>
          <p:cNvSpPr/>
          <p:nvPr/>
        </p:nvSpPr>
        <p:spPr>
          <a:xfrm>
            <a:off x="669925" y="4520565"/>
            <a:ext cx="3173095" cy="76200"/>
          </a:xfrm>
          <a:prstGeom prst="rect">
            <a:avLst/>
          </a:prstGeom>
          <a:solidFill>
            <a:srgbClr val="CA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20" name="矩形 19"/>
          <p:cNvSpPr/>
          <p:nvPr/>
        </p:nvSpPr>
        <p:spPr>
          <a:xfrm>
            <a:off x="1585595" y="4667250"/>
            <a:ext cx="3087370" cy="76200"/>
          </a:xfrm>
          <a:prstGeom prst="rect">
            <a:avLst/>
          </a:prstGeom>
          <a:solidFill>
            <a:srgbClr val="8BB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nvGrpSpPr>
          <p:cNvPr id="30" name="组合 29"/>
          <p:cNvGrpSpPr/>
          <p:nvPr/>
        </p:nvGrpSpPr>
        <p:grpSpPr>
          <a:xfrm>
            <a:off x="5060315" y="795655"/>
            <a:ext cx="762000" cy="762000"/>
            <a:chOff x="7969" y="1253"/>
            <a:chExt cx="1200" cy="1200"/>
          </a:xfrm>
        </p:grpSpPr>
        <p:sp>
          <p:nvSpPr>
            <p:cNvPr id="2" name="菱形 1"/>
            <p:cNvSpPr/>
            <p:nvPr/>
          </p:nvSpPr>
          <p:spPr>
            <a:xfrm>
              <a:off x="7969" y="1253"/>
              <a:ext cx="1200" cy="1200"/>
            </a:xfrm>
            <a:prstGeom prst="diamond">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1" name="文本框 10"/>
            <p:cNvSpPr txBox="1"/>
            <p:nvPr/>
          </p:nvSpPr>
          <p:spPr>
            <a:xfrm>
              <a:off x="7989" y="1394"/>
              <a:ext cx="1159" cy="919"/>
            </a:xfrm>
            <a:prstGeom prst="rect">
              <a:avLst/>
            </a:prstGeom>
            <a:noFill/>
          </p:spPr>
          <p:txBody>
            <a:bodyPr wrap="square" rtlCol="0">
              <a:spAutoFit/>
            </a:bodyPr>
            <a:p>
              <a:pPr algn="ctr"/>
              <a:r>
                <a:rPr lang="en-US" altLang="zh-CN" sz="3200" b="1">
                  <a:solidFill>
                    <a:schemeClr val="bg1"/>
                  </a:solidFill>
                  <a:latin typeface="黑体" panose="02010609060101010101" charset="-122"/>
                  <a:ea typeface="黑体" panose="02010609060101010101" charset="-122"/>
                </a:rPr>
                <a:t>03</a:t>
              </a:r>
              <a:endParaRPr lang="en-US" altLang="zh-CN" sz="3200" b="1">
                <a:solidFill>
                  <a:schemeClr val="bg1"/>
                </a:solidFill>
                <a:latin typeface="黑体" panose="02010609060101010101" charset="-122"/>
                <a:ea typeface="黑体" panose="02010609060101010101" charset="-122"/>
              </a:endParaRPr>
            </a:p>
          </p:txBody>
        </p:sp>
      </p:grpSp>
      <p:grpSp>
        <p:nvGrpSpPr>
          <p:cNvPr id="31" name="组合 30"/>
          <p:cNvGrpSpPr/>
          <p:nvPr/>
        </p:nvGrpSpPr>
        <p:grpSpPr>
          <a:xfrm>
            <a:off x="8860790" y="2846705"/>
            <a:ext cx="762000" cy="762000"/>
            <a:chOff x="13954" y="4483"/>
            <a:chExt cx="1200" cy="1200"/>
          </a:xfrm>
        </p:grpSpPr>
        <p:sp>
          <p:nvSpPr>
            <p:cNvPr id="4" name="菱形 3"/>
            <p:cNvSpPr/>
            <p:nvPr/>
          </p:nvSpPr>
          <p:spPr>
            <a:xfrm>
              <a:off x="13954" y="4483"/>
              <a:ext cx="1200" cy="1200"/>
            </a:xfrm>
            <a:prstGeom prst="diamond">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16" name="文本框 15"/>
            <p:cNvSpPr txBox="1"/>
            <p:nvPr/>
          </p:nvSpPr>
          <p:spPr>
            <a:xfrm>
              <a:off x="13954" y="4602"/>
              <a:ext cx="1159" cy="919"/>
            </a:xfrm>
            <a:prstGeom prst="rect">
              <a:avLst/>
            </a:prstGeom>
            <a:noFill/>
          </p:spPr>
          <p:txBody>
            <a:bodyPr wrap="square" rtlCol="0">
              <a:spAutoFit/>
            </a:bodyPr>
            <a:p>
              <a:pPr algn="ctr"/>
              <a:r>
                <a:rPr lang="en-US" altLang="zh-CN" sz="3200" b="1">
                  <a:solidFill>
                    <a:schemeClr val="bg1"/>
                  </a:solidFill>
                  <a:latin typeface="黑体" panose="02010609060101010101" charset="-122"/>
                  <a:ea typeface="黑体" panose="02010609060101010101" charset="-122"/>
                </a:rPr>
                <a:t>04</a:t>
              </a:r>
              <a:endParaRPr lang="en-US" altLang="zh-CN" sz="3200" b="1">
                <a:solidFill>
                  <a:schemeClr val="bg1"/>
                </a:solidFill>
                <a:latin typeface="黑体" panose="02010609060101010101" charset="-122"/>
                <a:ea typeface="黑体" panose="02010609060101010101" charset="-122"/>
              </a:endParaRPr>
            </a:p>
          </p:txBody>
        </p:sp>
      </p:grpSp>
      <p:grpSp>
        <p:nvGrpSpPr>
          <p:cNvPr id="32" name="组合 31"/>
          <p:cNvGrpSpPr/>
          <p:nvPr/>
        </p:nvGrpSpPr>
        <p:grpSpPr>
          <a:xfrm>
            <a:off x="6835775" y="4742815"/>
            <a:ext cx="762000" cy="762000"/>
            <a:chOff x="10765" y="7469"/>
            <a:chExt cx="1200" cy="1200"/>
          </a:xfrm>
        </p:grpSpPr>
        <p:sp>
          <p:nvSpPr>
            <p:cNvPr id="3" name="菱形 2"/>
            <p:cNvSpPr/>
            <p:nvPr/>
          </p:nvSpPr>
          <p:spPr>
            <a:xfrm>
              <a:off x="10765" y="7469"/>
              <a:ext cx="1200" cy="1200"/>
            </a:xfrm>
            <a:prstGeom prst="diamond">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21" name="文本框 20"/>
            <p:cNvSpPr txBox="1"/>
            <p:nvPr/>
          </p:nvSpPr>
          <p:spPr>
            <a:xfrm>
              <a:off x="10786" y="7609"/>
              <a:ext cx="1159" cy="919"/>
            </a:xfrm>
            <a:prstGeom prst="rect">
              <a:avLst/>
            </a:prstGeom>
            <a:noFill/>
          </p:spPr>
          <p:txBody>
            <a:bodyPr wrap="square" rtlCol="0">
              <a:spAutoFit/>
            </a:bodyPr>
            <a:p>
              <a:pPr algn="ctr"/>
              <a:r>
                <a:rPr lang="en-US" altLang="zh-CN" sz="3200" b="1">
                  <a:solidFill>
                    <a:schemeClr val="bg1"/>
                  </a:solidFill>
                  <a:latin typeface="黑体" panose="02010609060101010101" charset="-122"/>
                  <a:ea typeface="黑体" panose="02010609060101010101" charset="-122"/>
                </a:rPr>
                <a:t>05</a:t>
              </a:r>
              <a:endParaRPr lang="en-US" altLang="zh-CN" sz="3200" b="1">
                <a:solidFill>
                  <a:schemeClr val="bg1"/>
                </a:solidFill>
                <a:latin typeface="黑体" panose="02010609060101010101" charset="-122"/>
                <a:ea typeface="黑体" panose="02010609060101010101" charset="-122"/>
              </a:endParaRPr>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500" fill="hold"/>
                                        <p:tgtEl>
                                          <p:spTgt spid="30"/>
                                        </p:tgtEl>
                                        <p:attrNameLst>
                                          <p:attrName>ppt_w</p:attrName>
                                        </p:attrNameLst>
                                      </p:cBhvr>
                                      <p:tavLst>
                                        <p:tav tm="0">
                                          <p:val>
                                            <p:fltVal val="0"/>
                                          </p:val>
                                        </p:tav>
                                        <p:tav tm="100000">
                                          <p:val>
                                            <p:strVal val="#ppt_w"/>
                                          </p:val>
                                        </p:tav>
                                      </p:tavLst>
                                    </p:anim>
                                    <p:anim calcmode="lin" valueType="num">
                                      <p:cBhvr>
                                        <p:cTn id="22" dur="500" fill="hold"/>
                                        <p:tgtEl>
                                          <p:spTgt spid="30"/>
                                        </p:tgtEl>
                                        <p:attrNameLst>
                                          <p:attrName>ppt_h</p:attrName>
                                        </p:attrNameLst>
                                      </p:cBhvr>
                                      <p:tavLst>
                                        <p:tav tm="0">
                                          <p:val>
                                            <p:fltVal val="0"/>
                                          </p:val>
                                        </p:tav>
                                        <p:tav tm="100000">
                                          <p:val>
                                            <p:strVal val="#ppt_h"/>
                                          </p:val>
                                        </p:tav>
                                      </p:tavLst>
                                    </p:anim>
                                    <p:animEffect transition="in" filter="fade">
                                      <p:cBhvr>
                                        <p:cTn id="23" dur="500"/>
                                        <p:tgtEl>
                                          <p:spTgt spid="30"/>
                                        </p:tgtEl>
                                      </p:cBhvr>
                                    </p:animEffect>
                                  </p:childTnLst>
                                </p:cTn>
                              </p:par>
                              <p:par>
                                <p:cTn id="24" presetID="53" presetClass="entr" presetSubtype="16"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childTnLst>
                                </p:cTn>
                              </p:par>
                              <p:par>
                                <p:cTn id="29" presetID="53" presetClass="entr" presetSubtype="16"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Effect transition="in" filter="fade">
                                      <p:cBhvr>
                                        <p:cTn id="33" dur="500"/>
                                        <p:tgtEl>
                                          <p:spTgt spid="32"/>
                                        </p:tgtEl>
                                      </p:cBhvr>
                                    </p:animEffect>
                                  </p:childTnLst>
                                </p:cTn>
                              </p:par>
                            </p:childTnLst>
                          </p:cTn>
                        </p:par>
                        <p:par>
                          <p:cTn id="34" fill="hold">
                            <p:stCondLst>
                              <p:cond delay="1500"/>
                            </p:stCondLst>
                            <p:childTnLst>
                              <p:par>
                                <p:cTn id="35" presetID="12" presetClass="entr" presetSubtype="4"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p:tgtEl>
                                          <p:spTgt spid="8"/>
                                        </p:tgtEl>
                                        <p:attrNameLst>
                                          <p:attrName>ppt_y</p:attrName>
                                        </p:attrNameLst>
                                      </p:cBhvr>
                                      <p:tavLst>
                                        <p:tav tm="0">
                                          <p:val>
                                            <p:strVal val="#ppt_y+#ppt_h*1.125000"/>
                                          </p:val>
                                        </p:tav>
                                        <p:tav tm="100000">
                                          <p:val>
                                            <p:strVal val="#ppt_y"/>
                                          </p:val>
                                        </p:tav>
                                      </p:tavLst>
                                    </p:anim>
                                    <p:animEffect transition="in" filter="wipe(up)">
                                      <p:cBhvr>
                                        <p:cTn id="38" dur="500"/>
                                        <p:tgtEl>
                                          <p:spTgt spid="8"/>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p:tgtEl>
                                          <p:spTgt spid="9"/>
                                        </p:tgtEl>
                                        <p:attrNameLst>
                                          <p:attrName>ppt_y</p:attrName>
                                        </p:attrNameLst>
                                      </p:cBhvr>
                                      <p:tavLst>
                                        <p:tav tm="0">
                                          <p:val>
                                            <p:strVal val="#ppt_y+#ppt_h*1.125000"/>
                                          </p:val>
                                        </p:tav>
                                        <p:tav tm="100000">
                                          <p:val>
                                            <p:strVal val="#ppt_y"/>
                                          </p:val>
                                        </p:tav>
                                      </p:tavLst>
                                    </p:anim>
                                    <p:animEffect transition="in" filter="wipe(up)">
                                      <p:cBhvr>
                                        <p:cTn id="42" dur="500"/>
                                        <p:tgtEl>
                                          <p:spTgt spid="9"/>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p:tgtEl>
                                          <p:spTgt spid="10"/>
                                        </p:tgtEl>
                                        <p:attrNameLst>
                                          <p:attrName>ppt_y</p:attrName>
                                        </p:attrNameLst>
                                      </p:cBhvr>
                                      <p:tavLst>
                                        <p:tav tm="0">
                                          <p:val>
                                            <p:strVal val="#ppt_y+#ppt_h*1.125000"/>
                                          </p:val>
                                        </p:tav>
                                        <p:tav tm="100000">
                                          <p:val>
                                            <p:strVal val="#ppt_y"/>
                                          </p:val>
                                        </p:tav>
                                      </p:tavLst>
                                    </p:anim>
                                    <p:animEffect transition="in" filter="wipe(up)">
                                      <p:cBhvr>
                                        <p:cTn id="46" dur="500"/>
                                        <p:tgtEl>
                                          <p:spTgt spid="10"/>
                                        </p:tgtEl>
                                      </p:cBhvr>
                                    </p:animEffect>
                                  </p:childTnLst>
                                </p:cTn>
                              </p:par>
                            </p:childTnLst>
                          </p:cTn>
                        </p:par>
                        <p:par>
                          <p:cTn id="47" fill="hold">
                            <p:stCondLst>
                              <p:cond delay="20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par>
                          <p:cTn id="60" fill="hold">
                            <p:stCondLst>
                              <p:cond delay="2500"/>
                            </p:stCondLst>
                            <p:childTnLst>
                              <p:par>
                                <p:cTn id="61" presetID="3" presetClass="entr" presetSubtype="10"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linds(horizontal)">
                                      <p:cBhvr>
                                        <p:cTn id="63" dur="500"/>
                                        <p:tgtEl>
                                          <p:spTgt spid="1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blinds(horizontal)">
                                      <p:cBhvr>
                                        <p:cTn id="66" dur="500"/>
                                        <p:tgtEl>
                                          <p:spTgt spid="17"/>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blinds(horizontal)">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8" grpId="0"/>
      <p:bldP spid="9" grpId="0"/>
      <p:bldP spid="10" grpId="0"/>
      <p:bldP spid="14" grpId="0" bldLvl="0" animBg="1"/>
      <p:bldP spid="15" grpId="0" bldLvl="0" animBg="1"/>
      <p:bldP spid="19" grpId="0" bldLvl="0" animBg="1"/>
      <p:bldP spid="20" grpId="0" bldLvl="0" animBg="1"/>
      <p:bldP spid="13"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矩形 32"/>
          <p:cNvSpPr/>
          <p:nvPr/>
        </p:nvSpPr>
        <p:spPr>
          <a:xfrm>
            <a:off x="-29210" y="1833880"/>
            <a:ext cx="12218670" cy="3221355"/>
          </a:xfrm>
          <a:prstGeom prst="rect">
            <a:avLst/>
          </a:prstGeom>
          <a:solidFill>
            <a:srgbClr val="CA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 name="组合 5"/>
          <p:cNvGrpSpPr/>
          <p:nvPr/>
        </p:nvGrpSpPr>
        <p:grpSpPr>
          <a:xfrm>
            <a:off x="589915" y="186690"/>
            <a:ext cx="4371975" cy="3961765"/>
            <a:chOff x="929" y="294"/>
            <a:chExt cx="6885" cy="6239"/>
          </a:xfrm>
          <a:effectLst>
            <a:outerShdw blurRad="50800" dist="38100" dir="10800000" algn="r" rotWithShape="0">
              <a:prstClr val="black">
                <a:alpha val="40000"/>
              </a:prstClr>
            </a:outerShdw>
          </a:effectLst>
        </p:grpSpPr>
        <p:sp>
          <p:nvSpPr>
            <p:cNvPr id="5" name="菱形 4"/>
            <p:cNvSpPr/>
            <p:nvPr/>
          </p:nvSpPr>
          <p:spPr>
            <a:xfrm>
              <a:off x="1242" y="294"/>
              <a:ext cx="6259" cy="6239"/>
            </a:xfrm>
            <a:prstGeom prst="diamond">
              <a:avLst/>
            </a:prstGeom>
            <a:solidFill>
              <a:srgbClr val="74A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929" y="1161"/>
              <a:ext cx="6885" cy="4506"/>
            </a:xfrm>
            <a:prstGeom prst="rect">
              <a:avLst/>
            </a:prstGeom>
            <a:noFill/>
          </p:spPr>
          <p:txBody>
            <a:bodyPr wrap="square" rtlCol="0">
              <a:spAutoFit/>
            </a:bodyPr>
            <a:p>
              <a:pPr algn="ctr"/>
              <a:r>
                <a:rPr lang="en-US" altLang="zh-CN" sz="18000">
                  <a:solidFill>
                    <a:schemeClr val="bg1"/>
                  </a:solidFill>
                  <a:effectLst>
                    <a:outerShdw blurRad="38100" dist="38100" dir="2700000" algn="tl">
                      <a:srgbClr val="000000">
                        <a:alpha val="43137"/>
                      </a:srgbClr>
                    </a:outerShdw>
                  </a:effectLst>
                  <a:latin typeface="黑体" panose="02010609060101010101" charset="-122"/>
                  <a:ea typeface="黑体" panose="02010609060101010101" charset="-122"/>
                </a:rPr>
                <a:t>04</a:t>
              </a:r>
              <a:endParaRPr lang="en-US" altLang="zh-CN" sz="18000">
                <a:solidFill>
                  <a:schemeClr val="bg1"/>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grpSp>
      <p:sp>
        <p:nvSpPr>
          <p:cNvPr id="7" name="文本框 6"/>
          <p:cNvSpPr txBox="1"/>
          <p:nvPr/>
        </p:nvSpPr>
        <p:spPr>
          <a:xfrm>
            <a:off x="4123055" y="2949575"/>
            <a:ext cx="7200265" cy="1198880"/>
          </a:xfrm>
          <a:prstGeom prst="rect">
            <a:avLst/>
          </a:prstGeom>
          <a:noFill/>
        </p:spPr>
        <p:txBody>
          <a:bodyPr wrap="square" rtlCol="0">
            <a:spAutoFit/>
          </a:bodyPr>
          <a:p>
            <a:pPr algn="ctr"/>
            <a:r>
              <a:rPr lang="zh-CN" altLang="en-US" sz="7200">
                <a:solidFill>
                  <a:srgbClr val="5B9BD5"/>
                </a:solidFill>
                <a:latin typeface="黑体" panose="02010609060101010101" charset="-122"/>
                <a:ea typeface="黑体" panose="02010609060101010101" charset="-122"/>
              </a:rPr>
              <a:t>组内分工</a:t>
            </a:r>
            <a:endParaRPr lang="zh-CN" altLang="en-US" sz="7200">
              <a:solidFill>
                <a:srgbClr val="5B9BD5"/>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3"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nvCxnSpPr>
        <p:spPr>
          <a:xfrm>
            <a:off x="9170035" y="2689225"/>
            <a:ext cx="0" cy="2130425"/>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rot="21240000">
            <a:off x="490855" y="383540"/>
            <a:ext cx="5455920" cy="4252595"/>
            <a:chOff x="7340" y="3230"/>
            <a:chExt cx="4546" cy="3144"/>
          </a:xfrm>
        </p:grpSpPr>
        <p:sp>
          <p:nvSpPr>
            <p:cNvPr id="24" name="矩形 23"/>
            <p:cNvSpPr/>
            <p:nvPr/>
          </p:nvSpPr>
          <p:spPr>
            <a:xfrm>
              <a:off x="7340" y="3230"/>
              <a:ext cx="4546" cy="3144"/>
            </a:xfrm>
            <a:prstGeom prst="rect">
              <a:avLst/>
            </a:prstGeom>
            <a:solidFill>
              <a:srgbClr val="8BBBDF"/>
            </a:solidFill>
            <a:ln>
              <a:noFill/>
            </a:ln>
            <a:effectLst>
              <a:outerShdw blurRad="50800" dist="38100" dir="13500000" algn="b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7582" y="3429"/>
              <a:ext cx="4051" cy="2749"/>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7496" y="3502"/>
              <a:ext cx="4233" cy="2566"/>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 name="组合 6"/>
          <p:cNvGrpSpPr/>
          <p:nvPr/>
        </p:nvGrpSpPr>
        <p:grpSpPr>
          <a:xfrm rot="21240000">
            <a:off x="930910" y="795020"/>
            <a:ext cx="6550660" cy="4738370"/>
            <a:chOff x="7340" y="3230"/>
            <a:chExt cx="4546" cy="3144"/>
          </a:xfrm>
        </p:grpSpPr>
        <p:sp>
          <p:nvSpPr>
            <p:cNvPr id="8" name="矩形 7"/>
            <p:cNvSpPr/>
            <p:nvPr/>
          </p:nvSpPr>
          <p:spPr>
            <a:xfrm>
              <a:off x="7340" y="3230"/>
              <a:ext cx="4546" cy="3144"/>
            </a:xfrm>
            <a:prstGeom prst="rect">
              <a:avLst/>
            </a:prstGeom>
            <a:solidFill>
              <a:schemeClr val="bg1">
                <a:lumMod val="95000"/>
              </a:schemeClr>
            </a:solidFill>
            <a:ln>
              <a:noFill/>
            </a:ln>
            <a:effectLst>
              <a:outerShdw blurRad="50800" dist="38100" dir="13500000" algn="b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582" y="3429"/>
              <a:ext cx="4051" cy="2749"/>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7496" y="3502"/>
              <a:ext cx="4233" cy="2566"/>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 name="组合 13"/>
          <p:cNvGrpSpPr/>
          <p:nvPr/>
        </p:nvGrpSpPr>
        <p:grpSpPr>
          <a:xfrm>
            <a:off x="4665345" y="2177415"/>
            <a:ext cx="986790" cy="1032510"/>
            <a:chOff x="7347" y="3429"/>
            <a:chExt cx="1554" cy="1626"/>
          </a:xfrm>
        </p:grpSpPr>
        <p:sp>
          <p:nvSpPr>
            <p:cNvPr id="12" name="矩形 11"/>
            <p:cNvSpPr/>
            <p:nvPr/>
          </p:nvSpPr>
          <p:spPr>
            <a:xfrm rot="21240000">
              <a:off x="7347" y="3429"/>
              <a:ext cx="1555" cy="1626"/>
            </a:xfrm>
            <a:prstGeom prst="rect">
              <a:avLst/>
            </a:prstGeom>
            <a:solidFill>
              <a:srgbClr val="8BBBD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descr="2025805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21240000">
              <a:off x="7466" y="3583"/>
              <a:ext cx="1317" cy="1317"/>
            </a:xfrm>
            <a:prstGeom prst="rect">
              <a:avLst/>
            </a:prstGeom>
            <a:effectLst>
              <a:outerShdw blurRad="50800" dist="38100" dir="10800000" algn="r" rotWithShape="0">
                <a:prstClr val="black">
                  <a:alpha val="40000"/>
                </a:prstClr>
              </a:outerShdw>
            </a:effectLst>
          </p:spPr>
        </p:pic>
      </p:grpSp>
      <p:grpSp>
        <p:nvGrpSpPr>
          <p:cNvPr id="13" name="组合 12"/>
          <p:cNvGrpSpPr/>
          <p:nvPr/>
        </p:nvGrpSpPr>
        <p:grpSpPr>
          <a:xfrm>
            <a:off x="2644775" y="2428875"/>
            <a:ext cx="1223010" cy="1421130"/>
            <a:chOff x="4165" y="3825"/>
            <a:chExt cx="1926" cy="2238"/>
          </a:xfrm>
        </p:grpSpPr>
        <p:sp>
          <p:nvSpPr>
            <p:cNvPr id="28" name="矩形 27"/>
            <p:cNvSpPr/>
            <p:nvPr/>
          </p:nvSpPr>
          <p:spPr>
            <a:xfrm rot="21240000">
              <a:off x="4165" y="3825"/>
              <a:ext cx="1926" cy="2238"/>
            </a:xfrm>
            <a:prstGeom prst="rect">
              <a:avLst/>
            </a:prstGeom>
            <a:solidFill>
              <a:srgbClr val="CADFF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rot="21240000">
              <a:off x="4316" y="4330"/>
              <a:ext cx="832" cy="897"/>
            </a:xfrm>
            <a:prstGeom prst="rect">
              <a:avLst/>
            </a:prstGeom>
            <a:solidFill>
              <a:srgbClr val="8BBBD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29"/>
            <p:cNvSpPr/>
            <p:nvPr/>
          </p:nvSpPr>
          <p:spPr>
            <a:xfrm rot="21240000">
              <a:off x="5000" y="4742"/>
              <a:ext cx="832" cy="897"/>
            </a:xfrm>
            <a:prstGeom prst="rect">
              <a:avLst/>
            </a:prstGeom>
            <a:solidFill>
              <a:schemeClr val="bg1">
                <a:lumMod val="7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6" name="图片 15" descr="2026889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1000000">
              <a:off x="5020" y="4766"/>
              <a:ext cx="818" cy="818"/>
            </a:xfrm>
            <a:prstGeom prst="rect">
              <a:avLst/>
            </a:prstGeom>
            <a:effectLst>
              <a:outerShdw blurRad="50800" dist="38100" dir="10800000" algn="r" rotWithShape="0">
                <a:prstClr val="black">
                  <a:alpha val="40000"/>
                </a:prstClr>
              </a:outerShdw>
            </a:effectLst>
          </p:spPr>
        </p:pic>
      </p:grpSp>
      <p:pic>
        <p:nvPicPr>
          <p:cNvPr id="15" name="图片 14" descr="@8JBU%825MOH[[EWALI_Y%Y"/>
          <p:cNvPicPr>
            <a:picLocks noChangeAspect="1"/>
          </p:cNvPicPr>
          <p:nvPr/>
        </p:nvPicPr>
        <p:blipFill>
          <a:blip r:embed="rId5"/>
          <a:stretch>
            <a:fillRect/>
          </a:stretch>
        </p:blipFill>
        <p:spPr>
          <a:xfrm>
            <a:off x="1519555" y="252730"/>
            <a:ext cx="9153525" cy="63531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10041255" y="4674870"/>
            <a:ext cx="1524000" cy="1527175"/>
          </a:xfrm>
          <a:prstGeom prst="rect">
            <a:avLst/>
          </a:prstGeom>
          <a:solidFill>
            <a:srgbClr val="CADFF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600710" y="2835910"/>
            <a:ext cx="6434455" cy="3365500"/>
          </a:xfrm>
          <a:prstGeom prst="rect">
            <a:avLst/>
          </a:prstGeom>
          <a:solidFill>
            <a:srgbClr val="CADFF1"/>
          </a:solidFill>
          <a:ln>
            <a:noFill/>
          </a:ln>
          <a:effectLst>
            <a:outerShdw blurRad="1905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940685" y="423545"/>
            <a:ext cx="8625205" cy="3365500"/>
          </a:xfrm>
          <a:prstGeom prst="rect">
            <a:avLst/>
          </a:prstGeom>
          <a:solidFill>
            <a:srgbClr val="8BBBDF"/>
          </a:solidFill>
          <a:ln>
            <a:noFill/>
          </a:ln>
          <a:effectLst>
            <a:outerShdw blurRad="3683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967740" y="968375"/>
            <a:ext cx="10255885" cy="4836160"/>
          </a:xfrm>
          <a:prstGeom prst="rect">
            <a:avLst/>
          </a:prstGeom>
          <a:solidFill>
            <a:schemeClr val="bg1"/>
          </a:solidFill>
          <a:ln>
            <a:noFill/>
          </a:ln>
          <a:effectLst>
            <a:outerShdw blurRad="241300" dist="38100" dir="15360000" sx="102000" sy="102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9" name="组合 18"/>
          <p:cNvGrpSpPr/>
          <p:nvPr/>
        </p:nvGrpSpPr>
        <p:grpSpPr>
          <a:xfrm>
            <a:off x="1917700" y="1505585"/>
            <a:ext cx="2792730" cy="3435985"/>
            <a:chOff x="2141" y="1803"/>
            <a:chExt cx="4398" cy="3768"/>
          </a:xfrm>
        </p:grpSpPr>
        <p:sp>
          <p:nvSpPr>
            <p:cNvPr id="20" name="矩形 19"/>
            <p:cNvSpPr/>
            <p:nvPr/>
          </p:nvSpPr>
          <p:spPr>
            <a:xfrm>
              <a:off x="2141" y="1803"/>
              <a:ext cx="4303" cy="3768"/>
            </a:xfrm>
            <a:prstGeom prst="rect">
              <a:avLst/>
            </a:prstGeom>
            <a:noFill/>
            <a:ln w="19050">
              <a:solidFill>
                <a:srgbClr val="5B9BD5"/>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6329" y="2645"/>
              <a:ext cx="210" cy="2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124" name="文本框 6"/>
          <p:cNvSpPr txBox="1"/>
          <p:nvPr/>
        </p:nvSpPr>
        <p:spPr>
          <a:xfrm>
            <a:off x="1465898" y="2292668"/>
            <a:ext cx="8329612" cy="1861185"/>
          </a:xfrm>
          <a:prstGeom prst="rect">
            <a:avLst/>
          </a:prstGeom>
          <a:noFill/>
          <a:ln w="9525">
            <a:noFill/>
          </a:ln>
        </p:spPr>
        <p:txBody>
          <a:bodyPr wrap="square" anchor="t">
            <a:spAutoFit/>
          </a:bodyPr>
          <a:p>
            <a:pPr algn="ctr"/>
            <a:r>
              <a:rPr lang="en-US" altLang="zh-CN" sz="11500">
                <a:solidFill>
                  <a:srgbClr val="5B9BD5"/>
                </a:solidFill>
                <a:latin typeface="黑体" panose="02010609060101010101" charset="-122"/>
                <a:ea typeface="黑体" panose="02010609060101010101" charset="-122"/>
                <a:cs typeface="黑体" panose="02010609060101010101" charset="-122"/>
              </a:rPr>
              <a:t>THANKS</a:t>
            </a:r>
            <a:endParaRPr lang="en-US" altLang="zh-CN" sz="11500">
              <a:solidFill>
                <a:srgbClr val="5B9BD5"/>
              </a:solidFill>
              <a:latin typeface="黑体" panose="02010609060101010101" charset="-122"/>
              <a:ea typeface="黑体" panose="02010609060101010101" charset="-122"/>
              <a:cs typeface="黑体" panose="02010609060101010101" charset="-122"/>
            </a:endParaRPr>
          </a:p>
        </p:txBody>
      </p:sp>
      <p:sp>
        <p:nvSpPr>
          <p:cNvPr id="25" name="矩形 24"/>
          <p:cNvSpPr/>
          <p:nvPr/>
        </p:nvSpPr>
        <p:spPr>
          <a:xfrm>
            <a:off x="10574655" y="5123815"/>
            <a:ext cx="648970" cy="680720"/>
          </a:xfrm>
          <a:prstGeom prst="rect">
            <a:avLst/>
          </a:prstGeom>
          <a:solidFill>
            <a:srgbClr val="8BBBD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446905" y="3835400"/>
            <a:ext cx="3670935" cy="460375"/>
          </a:xfrm>
          <a:prstGeom prst="rect">
            <a:avLst/>
          </a:prstGeom>
          <a:noFill/>
        </p:spPr>
        <p:txBody>
          <a:bodyPr wrap="square" rtlCol="0">
            <a:spAutoFit/>
          </a:bodyPr>
          <a:p>
            <a:pPr algn="ctr"/>
            <a:r>
              <a:rPr lang="zh-CN" altLang="en-US" sz="2400">
                <a:solidFill>
                  <a:schemeClr val="accent1"/>
                </a:solidFill>
                <a:latin typeface="黑体" panose="02010609060101010101" charset="-122"/>
                <a:ea typeface="黑体" panose="02010609060101010101" charset="-122"/>
              </a:rPr>
              <a:t>感谢全组成员的共同努力</a:t>
            </a:r>
            <a:endParaRPr lang="zh-CN" altLang="en-US" sz="2400">
              <a:solidFill>
                <a:schemeClr val="accent1"/>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1" nodeType="after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p:tgtEl>
                                          <p:spTgt spid="5124"/>
                                        </p:tgtEl>
                                        <p:attrNameLst>
                                          <p:attrName>ppt_y</p:attrName>
                                        </p:attrNameLst>
                                      </p:cBhvr>
                                      <p:tavLst>
                                        <p:tav tm="0">
                                          <p:val>
                                            <p:strVal val="#ppt_y+#ppt_h*1.125000"/>
                                          </p:val>
                                        </p:tav>
                                        <p:tav tm="100000">
                                          <p:val>
                                            <p:strVal val="#ppt_y"/>
                                          </p:val>
                                        </p:tav>
                                      </p:tavLst>
                                    </p:anim>
                                    <p:animEffect transition="in" filter="wipe(up)">
                                      <p:cBhvr>
                                        <p:cTn id="8" dur="500"/>
                                        <p:tgtEl>
                                          <p:spTgt spid="5124"/>
                                        </p:tgtEl>
                                      </p:cBhvr>
                                    </p:animEffect>
                                  </p:childTnLst>
                                </p:cTn>
                              </p:par>
                              <p:par>
                                <p:cTn id="9" presetID="21" presetClass="entr" presetSubtype="2"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heel(2)">
                                      <p:cBhvr>
                                        <p:cTn id="11" dur="2000"/>
                                        <p:tgtEl>
                                          <p:spTgt spid="19"/>
                                        </p:tgtEl>
                                      </p:cBhvr>
                                    </p:animEffect>
                                  </p:childTnLst>
                                </p:cTn>
                              </p:par>
                            </p:childTnLst>
                          </p:cTn>
                        </p:par>
                        <p:par>
                          <p:cTn id="12" fill="hold">
                            <p:stCondLst>
                              <p:cond delay="5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par>
                          <p:cTn id="19" fill="hold">
                            <p:stCondLst>
                              <p:cond delay="1000"/>
                            </p:stCondLst>
                            <p:childTnLst>
                              <p:par>
                                <p:cTn id="20" presetID="3" presetClass="entr" presetSubtype="5"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vertical)">
                                      <p:cBhvr>
                                        <p:cTn id="22" dur="500"/>
                                        <p:tgtEl>
                                          <p:spTgt spid="26"/>
                                        </p:tgtEl>
                                      </p:cBhvr>
                                    </p:animEffect>
                                  </p:childTnLst>
                                </p:cTn>
                              </p:par>
                              <p:par>
                                <p:cTn id="23" presetID="3" presetClass="entr" presetSubtype="5"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vertical)">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26" grpId="0" bldLvl="0" animBg="1"/>
      <p:bldP spid="25" grpId="0" bldLvl="0" animBg="1"/>
      <p:bldP spid="512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矩形 32"/>
          <p:cNvSpPr/>
          <p:nvPr/>
        </p:nvSpPr>
        <p:spPr>
          <a:xfrm>
            <a:off x="-29210" y="1833880"/>
            <a:ext cx="12218670" cy="3221355"/>
          </a:xfrm>
          <a:prstGeom prst="rect">
            <a:avLst/>
          </a:prstGeom>
          <a:solidFill>
            <a:srgbClr val="CA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 name="组合 5"/>
          <p:cNvGrpSpPr/>
          <p:nvPr/>
        </p:nvGrpSpPr>
        <p:grpSpPr>
          <a:xfrm>
            <a:off x="589915" y="186690"/>
            <a:ext cx="4371975" cy="3961765"/>
            <a:chOff x="929" y="294"/>
            <a:chExt cx="6885" cy="6239"/>
          </a:xfrm>
          <a:effectLst>
            <a:outerShdw blurRad="50800" dist="38100" dir="10800000" algn="r" rotWithShape="0">
              <a:prstClr val="black">
                <a:alpha val="40000"/>
              </a:prstClr>
            </a:outerShdw>
          </a:effectLst>
        </p:grpSpPr>
        <p:sp>
          <p:nvSpPr>
            <p:cNvPr id="5" name="菱形 4"/>
            <p:cNvSpPr/>
            <p:nvPr/>
          </p:nvSpPr>
          <p:spPr>
            <a:xfrm>
              <a:off x="1242" y="294"/>
              <a:ext cx="6259" cy="6239"/>
            </a:xfrm>
            <a:prstGeom prst="diamond">
              <a:avLst/>
            </a:prstGeom>
            <a:solidFill>
              <a:srgbClr val="74A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929" y="1161"/>
              <a:ext cx="6885" cy="4506"/>
            </a:xfrm>
            <a:prstGeom prst="rect">
              <a:avLst/>
            </a:prstGeom>
            <a:noFill/>
          </p:spPr>
          <p:txBody>
            <a:bodyPr wrap="square" rtlCol="0">
              <a:spAutoFit/>
            </a:bodyPr>
            <a:p>
              <a:pPr algn="ctr"/>
              <a:r>
                <a:rPr lang="en-US" altLang="zh-CN" sz="18000">
                  <a:solidFill>
                    <a:schemeClr val="bg1"/>
                  </a:solidFill>
                  <a:effectLst>
                    <a:outerShdw blurRad="38100" dist="38100" dir="2700000" algn="tl">
                      <a:srgbClr val="000000">
                        <a:alpha val="43137"/>
                      </a:srgbClr>
                    </a:outerShdw>
                  </a:effectLst>
                  <a:latin typeface="黑体" panose="02010609060101010101" charset="-122"/>
                  <a:ea typeface="黑体" panose="02010609060101010101" charset="-122"/>
                </a:rPr>
                <a:t>01</a:t>
              </a:r>
              <a:endParaRPr lang="en-US" altLang="zh-CN" sz="18000">
                <a:solidFill>
                  <a:schemeClr val="bg1"/>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grpSp>
      <p:sp>
        <p:nvSpPr>
          <p:cNvPr id="7" name="文本框 6"/>
          <p:cNvSpPr txBox="1"/>
          <p:nvPr/>
        </p:nvSpPr>
        <p:spPr>
          <a:xfrm>
            <a:off x="4123055" y="2949575"/>
            <a:ext cx="7200265" cy="1198880"/>
          </a:xfrm>
          <a:prstGeom prst="rect">
            <a:avLst/>
          </a:prstGeom>
          <a:noFill/>
        </p:spPr>
        <p:txBody>
          <a:bodyPr wrap="square" rtlCol="0">
            <a:spAutoFit/>
          </a:bodyPr>
          <a:p>
            <a:pPr algn="ctr"/>
            <a:r>
              <a:rPr lang="zh-CN" altLang="en-US" sz="7200">
                <a:solidFill>
                  <a:srgbClr val="5B9BD5"/>
                </a:solidFill>
                <a:latin typeface="黑体" panose="02010609060101010101" charset="-122"/>
                <a:ea typeface="黑体" panose="02010609060101010101" charset="-122"/>
              </a:rPr>
              <a:t>问题</a:t>
            </a:r>
            <a:r>
              <a:rPr lang="zh-CN" altLang="en-US" sz="7200">
                <a:solidFill>
                  <a:srgbClr val="5B9BD5"/>
                </a:solidFill>
                <a:latin typeface="黑体" panose="02010609060101010101" charset="-122"/>
                <a:ea typeface="黑体" panose="02010609060101010101" charset="-122"/>
              </a:rPr>
              <a:t>改进</a:t>
            </a:r>
            <a:endParaRPr lang="zh-CN" altLang="en-US" sz="7200">
              <a:solidFill>
                <a:srgbClr val="5B9BD5"/>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3"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矩形 46"/>
          <p:cNvSpPr/>
          <p:nvPr/>
        </p:nvSpPr>
        <p:spPr>
          <a:xfrm>
            <a:off x="-29210" y="1685925"/>
            <a:ext cx="12218670" cy="4326890"/>
          </a:xfrm>
          <a:prstGeom prst="rect">
            <a:avLst/>
          </a:prstGeom>
          <a:solidFill>
            <a:srgbClr val="CA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箭头连接符 3"/>
          <p:cNvCxnSpPr/>
          <p:nvPr/>
        </p:nvCxnSpPr>
        <p:spPr>
          <a:xfrm>
            <a:off x="1383030" y="3819525"/>
            <a:ext cx="100069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383030" y="3718560"/>
            <a:ext cx="201930" cy="20193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403600" y="3718560"/>
            <a:ext cx="201930" cy="20193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424170" y="3718560"/>
            <a:ext cx="201930" cy="20193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7444740" y="3718560"/>
            <a:ext cx="201930" cy="20193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9465310" y="3718560"/>
            <a:ext cx="201930" cy="20193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1557655" y="2725420"/>
            <a:ext cx="844550" cy="368300"/>
          </a:xfrm>
          <a:prstGeom prst="rect">
            <a:avLst/>
          </a:prstGeom>
          <a:noFill/>
        </p:spPr>
        <p:txBody>
          <a:bodyPr wrap="square" rtlCol="0">
            <a:spAutoFit/>
          </a:bodyPr>
          <a:p>
            <a:r>
              <a:rPr lang="en-US" altLang="zh-CN">
                <a:latin typeface="黑体" panose="02010609060101010101" charset="-122"/>
                <a:ea typeface="黑体" panose="02010609060101010101" charset="-122"/>
              </a:rPr>
              <a:t>2021</a:t>
            </a:r>
            <a:endParaRPr lang="en-US" altLang="zh-CN">
              <a:latin typeface="黑体" panose="02010609060101010101" charset="-122"/>
              <a:ea typeface="黑体" panose="02010609060101010101" charset="-122"/>
            </a:endParaRPr>
          </a:p>
        </p:txBody>
      </p:sp>
      <p:sp>
        <p:nvSpPr>
          <p:cNvPr id="14" name="文本框 13"/>
          <p:cNvSpPr txBox="1"/>
          <p:nvPr/>
        </p:nvSpPr>
        <p:spPr>
          <a:xfrm>
            <a:off x="1557655" y="3145790"/>
            <a:ext cx="2256790" cy="429895"/>
          </a:xfrm>
          <a:prstGeom prst="rect">
            <a:avLst/>
          </a:prstGeom>
          <a:noFill/>
        </p:spPr>
        <p:txBody>
          <a:bodyPr wrap="square" rtlCol="0">
            <a:spAutoFit/>
          </a:bodyPr>
          <a:p>
            <a:r>
              <a:rPr lang="en-US" altLang="zh-CN" sz="2200">
                <a:latin typeface="黑体" panose="02010609060101010101" charset="-122"/>
                <a:ea typeface="黑体" panose="02010609060101010101" charset="-122"/>
              </a:rPr>
              <a:t>04.06-04.12</a:t>
            </a:r>
            <a:endParaRPr lang="en-US" altLang="zh-CN" sz="2200">
              <a:latin typeface="黑体" panose="02010609060101010101" charset="-122"/>
              <a:ea typeface="黑体" panose="02010609060101010101" charset="-122"/>
            </a:endParaRPr>
          </a:p>
        </p:txBody>
      </p:sp>
      <p:sp>
        <p:nvSpPr>
          <p:cNvPr id="18" name="文本框 17"/>
          <p:cNvSpPr txBox="1"/>
          <p:nvPr/>
        </p:nvSpPr>
        <p:spPr>
          <a:xfrm>
            <a:off x="3403600" y="4935855"/>
            <a:ext cx="844550" cy="368300"/>
          </a:xfrm>
          <a:prstGeom prst="rect">
            <a:avLst/>
          </a:prstGeom>
          <a:noFill/>
        </p:spPr>
        <p:txBody>
          <a:bodyPr wrap="square" rtlCol="0">
            <a:spAutoFit/>
          </a:bodyPr>
          <a:p>
            <a:r>
              <a:rPr lang="en-US" altLang="zh-CN">
                <a:latin typeface="黑体" panose="02010609060101010101" charset="-122"/>
                <a:ea typeface="黑体" panose="02010609060101010101" charset="-122"/>
              </a:rPr>
              <a:t>2021</a:t>
            </a:r>
            <a:endParaRPr lang="en-US" altLang="zh-CN">
              <a:latin typeface="黑体" panose="02010609060101010101" charset="-122"/>
              <a:ea typeface="黑体" panose="02010609060101010101" charset="-122"/>
            </a:endParaRPr>
          </a:p>
        </p:txBody>
      </p:sp>
      <p:sp>
        <p:nvSpPr>
          <p:cNvPr id="19" name="文本框 18"/>
          <p:cNvSpPr txBox="1"/>
          <p:nvPr/>
        </p:nvSpPr>
        <p:spPr>
          <a:xfrm>
            <a:off x="3403600" y="5356225"/>
            <a:ext cx="2256790" cy="429895"/>
          </a:xfrm>
          <a:prstGeom prst="rect">
            <a:avLst/>
          </a:prstGeom>
          <a:noFill/>
        </p:spPr>
        <p:txBody>
          <a:bodyPr wrap="square" rtlCol="0">
            <a:spAutoFit/>
          </a:bodyPr>
          <a:p>
            <a:r>
              <a:rPr lang="en-US" altLang="zh-CN" sz="2200">
                <a:latin typeface="黑体" panose="02010609060101010101" charset="-122"/>
                <a:ea typeface="黑体" panose="02010609060101010101" charset="-122"/>
              </a:rPr>
              <a:t>04.13-04.19</a:t>
            </a:r>
            <a:endParaRPr lang="en-US" altLang="zh-CN" sz="2200">
              <a:latin typeface="黑体" panose="02010609060101010101" charset="-122"/>
              <a:ea typeface="黑体" panose="02010609060101010101" charset="-122"/>
            </a:endParaRPr>
          </a:p>
        </p:txBody>
      </p:sp>
      <p:sp>
        <p:nvSpPr>
          <p:cNvPr id="23" name="文本框 22"/>
          <p:cNvSpPr txBox="1"/>
          <p:nvPr/>
        </p:nvSpPr>
        <p:spPr>
          <a:xfrm>
            <a:off x="5507990" y="2725420"/>
            <a:ext cx="844550" cy="368300"/>
          </a:xfrm>
          <a:prstGeom prst="rect">
            <a:avLst/>
          </a:prstGeom>
          <a:noFill/>
        </p:spPr>
        <p:txBody>
          <a:bodyPr wrap="square" rtlCol="0">
            <a:spAutoFit/>
          </a:bodyPr>
          <a:p>
            <a:r>
              <a:rPr lang="en-US" altLang="zh-CN">
                <a:latin typeface="黑体" panose="02010609060101010101" charset="-122"/>
                <a:ea typeface="黑体" panose="02010609060101010101" charset="-122"/>
              </a:rPr>
              <a:t>2021</a:t>
            </a:r>
            <a:endParaRPr lang="en-US" altLang="zh-CN">
              <a:latin typeface="黑体" panose="02010609060101010101" charset="-122"/>
              <a:ea typeface="黑体" panose="02010609060101010101" charset="-122"/>
            </a:endParaRPr>
          </a:p>
        </p:txBody>
      </p:sp>
      <p:sp>
        <p:nvSpPr>
          <p:cNvPr id="24" name="文本框 23"/>
          <p:cNvSpPr txBox="1"/>
          <p:nvPr/>
        </p:nvSpPr>
        <p:spPr>
          <a:xfrm>
            <a:off x="5507990" y="3145790"/>
            <a:ext cx="2256790" cy="429895"/>
          </a:xfrm>
          <a:prstGeom prst="rect">
            <a:avLst/>
          </a:prstGeom>
          <a:noFill/>
        </p:spPr>
        <p:txBody>
          <a:bodyPr wrap="square" rtlCol="0">
            <a:spAutoFit/>
          </a:bodyPr>
          <a:p>
            <a:r>
              <a:rPr lang="en-US" altLang="zh-CN" sz="2200">
                <a:latin typeface="黑体" panose="02010609060101010101" charset="-122"/>
                <a:ea typeface="黑体" panose="02010609060101010101" charset="-122"/>
              </a:rPr>
              <a:t>04.21-04.27</a:t>
            </a:r>
            <a:endParaRPr lang="en-US" altLang="zh-CN" sz="2200">
              <a:latin typeface="黑体" panose="02010609060101010101" charset="-122"/>
              <a:ea typeface="黑体" panose="02010609060101010101" charset="-122"/>
            </a:endParaRPr>
          </a:p>
        </p:txBody>
      </p:sp>
      <p:sp>
        <p:nvSpPr>
          <p:cNvPr id="28" name="文本框 27"/>
          <p:cNvSpPr txBox="1"/>
          <p:nvPr/>
        </p:nvSpPr>
        <p:spPr>
          <a:xfrm>
            <a:off x="7646670" y="4935855"/>
            <a:ext cx="844550" cy="368300"/>
          </a:xfrm>
          <a:prstGeom prst="rect">
            <a:avLst/>
          </a:prstGeom>
          <a:noFill/>
        </p:spPr>
        <p:txBody>
          <a:bodyPr wrap="square" rtlCol="0">
            <a:spAutoFit/>
          </a:bodyPr>
          <a:p>
            <a:r>
              <a:rPr lang="en-US" altLang="zh-CN">
                <a:latin typeface="黑体" panose="02010609060101010101" charset="-122"/>
                <a:ea typeface="黑体" panose="02010609060101010101" charset="-122"/>
              </a:rPr>
              <a:t>2021</a:t>
            </a:r>
            <a:endParaRPr lang="en-US" altLang="zh-CN">
              <a:latin typeface="黑体" panose="02010609060101010101" charset="-122"/>
              <a:ea typeface="黑体" panose="02010609060101010101" charset="-122"/>
            </a:endParaRPr>
          </a:p>
        </p:txBody>
      </p:sp>
      <p:sp>
        <p:nvSpPr>
          <p:cNvPr id="29" name="文本框 28"/>
          <p:cNvSpPr txBox="1"/>
          <p:nvPr/>
        </p:nvSpPr>
        <p:spPr>
          <a:xfrm>
            <a:off x="7646670" y="5356225"/>
            <a:ext cx="2256790" cy="429895"/>
          </a:xfrm>
          <a:prstGeom prst="rect">
            <a:avLst/>
          </a:prstGeom>
          <a:noFill/>
        </p:spPr>
        <p:txBody>
          <a:bodyPr wrap="square" rtlCol="0">
            <a:spAutoFit/>
          </a:bodyPr>
          <a:p>
            <a:r>
              <a:rPr lang="en-US" altLang="zh-CN" sz="2200">
                <a:latin typeface="黑体" panose="02010609060101010101" charset="-122"/>
                <a:ea typeface="黑体" panose="02010609060101010101" charset="-122"/>
              </a:rPr>
              <a:t>04.28-05.09</a:t>
            </a:r>
            <a:endParaRPr lang="en-US" altLang="zh-CN" sz="2200">
              <a:latin typeface="黑体" panose="02010609060101010101" charset="-122"/>
              <a:ea typeface="黑体" panose="02010609060101010101" charset="-122"/>
            </a:endParaRPr>
          </a:p>
        </p:txBody>
      </p:sp>
      <p:grpSp>
        <p:nvGrpSpPr>
          <p:cNvPr id="3" name="组合 2"/>
          <p:cNvGrpSpPr/>
          <p:nvPr/>
        </p:nvGrpSpPr>
        <p:grpSpPr>
          <a:xfrm>
            <a:off x="3263900" y="4228465"/>
            <a:ext cx="1855470" cy="505460"/>
            <a:chOff x="5140" y="5481"/>
            <a:chExt cx="2536" cy="796"/>
          </a:xfrm>
        </p:grpSpPr>
        <p:sp>
          <p:nvSpPr>
            <p:cNvPr id="2" name="圆角矩形 1"/>
            <p:cNvSpPr/>
            <p:nvPr/>
          </p:nvSpPr>
          <p:spPr>
            <a:xfrm>
              <a:off x="5140" y="5481"/>
              <a:ext cx="2535" cy="796"/>
            </a:xfrm>
            <a:prstGeom prst="roundRect">
              <a:avLst>
                <a:gd name="adj" fmla="val 50000"/>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5360" y="5566"/>
              <a:ext cx="2316" cy="711"/>
            </a:xfrm>
            <a:prstGeom prst="roundRect">
              <a:avLst>
                <a:gd name="adj" fmla="val 50000"/>
              </a:avLst>
            </a:prstGeom>
            <a:solidFill>
              <a:schemeClr val="bg1"/>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359" y="5631"/>
              <a:ext cx="2316" cy="580"/>
            </a:xfrm>
            <a:prstGeom prst="rect">
              <a:avLst/>
            </a:prstGeom>
            <a:noFill/>
          </p:spPr>
          <p:txBody>
            <a:bodyPr wrap="square" rtlCol="0">
              <a:spAutoFit/>
            </a:bodyPr>
            <a:p>
              <a:pPr algn="ctr"/>
              <a:r>
                <a:rPr lang="zh-CN" altLang="zh-CN">
                  <a:solidFill>
                    <a:srgbClr val="5B9BD5"/>
                  </a:solidFill>
                  <a:latin typeface="黑体" panose="02010609060101010101" charset="-122"/>
                  <a:ea typeface="黑体" panose="02010609060101010101" charset="-122"/>
                </a:rPr>
                <a:t>需求分析</a:t>
              </a:r>
              <a:r>
                <a:rPr lang="zh-CN" altLang="zh-CN">
                  <a:solidFill>
                    <a:srgbClr val="5B9BD5"/>
                  </a:solidFill>
                  <a:latin typeface="黑体" panose="02010609060101010101" charset="-122"/>
                  <a:ea typeface="黑体" panose="02010609060101010101" charset="-122"/>
                </a:rPr>
                <a:t>报告</a:t>
              </a:r>
              <a:endParaRPr lang="zh-CN" altLang="zh-CN">
                <a:solidFill>
                  <a:srgbClr val="5B9BD5"/>
                </a:solidFill>
                <a:latin typeface="黑体" panose="02010609060101010101" charset="-122"/>
                <a:ea typeface="黑体" panose="02010609060101010101" charset="-122"/>
              </a:endParaRPr>
            </a:p>
          </p:txBody>
        </p:sp>
      </p:grpSp>
      <p:grpSp>
        <p:nvGrpSpPr>
          <p:cNvPr id="38" name="组合 37"/>
          <p:cNvGrpSpPr/>
          <p:nvPr/>
        </p:nvGrpSpPr>
        <p:grpSpPr>
          <a:xfrm>
            <a:off x="1584960" y="1976120"/>
            <a:ext cx="1610360" cy="505460"/>
            <a:chOff x="2496" y="1934"/>
            <a:chExt cx="2536" cy="796"/>
          </a:xfrm>
        </p:grpSpPr>
        <p:sp>
          <p:nvSpPr>
            <p:cNvPr id="37" name="圆角矩形 36"/>
            <p:cNvSpPr/>
            <p:nvPr/>
          </p:nvSpPr>
          <p:spPr>
            <a:xfrm>
              <a:off x="2496" y="1934"/>
              <a:ext cx="2535" cy="796"/>
            </a:xfrm>
            <a:prstGeom prst="roundRect">
              <a:avLst>
                <a:gd name="adj" fmla="val 50000"/>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圆角矩形 34"/>
            <p:cNvSpPr/>
            <p:nvPr/>
          </p:nvSpPr>
          <p:spPr>
            <a:xfrm>
              <a:off x="2716" y="2019"/>
              <a:ext cx="2316" cy="711"/>
            </a:xfrm>
            <a:prstGeom prst="roundRect">
              <a:avLst>
                <a:gd name="adj" fmla="val 50000"/>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2715" y="2084"/>
              <a:ext cx="2316" cy="580"/>
            </a:xfrm>
            <a:prstGeom prst="rect">
              <a:avLst/>
            </a:prstGeom>
            <a:noFill/>
          </p:spPr>
          <p:txBody>
            <a:bodyPr wrap="square" rtlCol="0">
              <a:spAutoFit/>
            </a:bodyPr>
            <a:p>
              <a:pPr algn="ctr"/>
              <a:r>
                <a:rPr lang="zh-CN" altLang="zh-CN">
                  <a:solidFill>
                    <a:schemeClr val="bg1"/>
                  </a:solidFill>
                  <a:latin typeface="黑体" panose="02010609060101010101" charset="-122"/>
                  <a:ea typeface="黑体" panose="02010609060101010101" charset="-122"/>
                </a:rPr>
                <a:t>选题</a:t>
              </a:r>
              <a:r>
                <a:rPr lang="zh-CN" altLang="zh-CN">
                  <a:solidFill>
                    <a:schemeClr val="bg1"/>
                  </a:solidFill>
                  <a:latin typeface="黑体" panose="02010609060101010101" charset="-122"/>
                  <a:ea typeface="黑体" panose="02010609060101010101" charset="-122"/>
                </a:rPr>
                <a:t>报告</a:t>
              </a:r>
              <a:endParaRPr lang="zh-CN" altLang="zh-CN">
                <a:solidFill>
                  <a:schemeClr val="bg1"/>
                </a:solidFill>
                <a:latin typeface="黑体" panose="02010609060101010101" charset="-122"/>
                <a:ea typeface="黑体" panose="02010609060101010101" charset="-122"/>
              </a:endParaRPr>
            </a:p>
          </p:txBody>
        </p:sp>
      </p:grpSp>
      <p:grpSp>
        <p:nvGrpSpPr>
          <p:cNvPr id="39" name="组合 38"/>
          <p:cNvGrpSpPr/>
          <p:nvPr/>
        </p:nvGrpSpPr>
        <p:grpSpPr>
          <a:xfrm>
            <a:off x="7686675" y="4201795"/>
            <a:ext cx="3411220" cy="505460"/>
            <a:chOff x="2496" y="1934"/>
            <a:chExt cx="2536" cy="796"/>
          </a:xfrm>
        </p:grpSpPr>
        <p:sp>
          <p:nvSpPr>
            <p:cNvPr id="40" name="圆角矩形 39"/>
            <p:cNvSpPr/>
            <p:nvPr/>
          </p:nvSpPr>
          <p:spPr>
            <a:xfrm>
              <a:off x="2496" y="1934"/>
              <a:ext cx="2535" cy="796"/>
            </a:xfrm>
            <a:prstGeom prst="roundRect">
              <a:avLst>
                <a:gd name="adj" fmla="val 50000"/>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圆角矩形 40"/>
            <p:cNvSpPr/>
            <p:nvPr/>
          </p:nvSpPr>
          <p:spPr>
            <a:xfrm>
              <a:off x="2716" y="2019"/>
              <a:ext cx="2316" cy="711"/>
            </a:xfrm>
            <a:prstGeom prst="roundRect">
              <a:avLst>
                <a:gd name="adj" fmla="val 50000"/>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文本框 41"/>
            <p:cNvSpPr txBox="1"/>
            <p:nvPr/>
          </p:nvSpPr>
          <p:spPr>
            <a:xfrm>
              <a:off x="2715" y="2084"/>
              <a:ext cx="2316" cy="580"/>
            </a:xfrm>
            <a:prstGeom prst="rect">
              <a:avLst/>
            </a:prstGeom>
            <a:noFill/>
          </p:spPr>
          <p:txBody>
            <a:bodyPr wrap="square" rtlCol="0">
              <a:spAutoFit/>
            </a:bodyPr>
            <a:p>
              <a:pPr algn="ctr"/>
              <a:r>
                <a:rPr lang="zh-CN" altLang="zh-CN">
                  <a:solidFill>
                    <a:schemeClr val="bg1"/>
                  </a:solidFill>
                  <a:latin typeface="黑体" panose="02010609060101010101" charset="-122"/>
                  <a:ea typeface="黑体" panose="02010609060101010101" charset="-122"/>
                </a:rPr>
                <a:t>项目系统设计与数据库</a:t>
              </a:r>
              <a:r>
                <a:rPr lang="zh-CN" altLang="zh-CN">
                  <a:solidFill>
                    <a:schemeClr val="bg1"/>
                  </a:solidFill>
                  <a:latin typeface="黑体" panose="02010609060101010101" charset="-122"/>
                  <a:ea typeface="黑体" panose="02010609060101010101" charset="-122"/>
                </a:rPr>
                <a:t>设计</a:t>
              </a:r>
              <a:endParaRPr lang="zh-CN" altLang="zh-CN">
                <a:solidFill>
                  <a:schemeClr val="bg1"/>
                </a:solidFill>
                <a:latin typeface="黑体" panose="02010609060101010101" charset="-122"/>
                <a:ea typeface="黑体" panose="02010609060101010101" charset="-122"/>
              </a:endParaRPr>
            </a:p>
          </p:txBody>
        </p:sp>
      </p:grpSp>
      <p:grpSp>
        <p:nvGrpSpPr>
          <p:cNvPr id="43" name="组合 42"/>
          <p:cNvGrpSpPr/>
          <p:nvPr/>
        </p:nvGrpSpPr>
        <p:grpSpPr>
          <a:xfrm>
            <a:off x="5487035" y="1960880"/>
            <a:ext cx="1610360" cy="505460"/>
            <a:chOff x="5140" y="5481"/>
            <a:chExt cx="2536" cy="796"/>
          </a:xfrm>
        </p:grpSpPr>
        <p:sp>
          <p:nvSpPr>
            <p:cNvPr id="44" name="圆角矩形 43"/>
            <p:cNvSpPr/>
            <p:nvPr/>
          </p:nvSpPr>
          <p:spPr>
            <a:xfrm>
              <a:off x="5140" y="5481"/>
              <a:ext cx="2535" cy="796"/>
            </a:xfrm>
            <a:prstGeom prst="roundRect">
              <a:avLst>
                <a:gd name="adj" fmla="val 50000"/>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5360" y="5566"/>
              <a:ext cx="2316" cy="711"/>
            </a:xfrm>
            <a:prstGeom prst="roundRect">
              <a:avLst>
                <a:gd name="adj" fmla="val 50000"/>
              </a:avLst>
            </a:prstGeom>
            <a:solidFill>
              <a:schemeClr val="bg1"/>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45"/>
            <p:cNvSpPr txBox="1"/>
            <p:nvPr/>
          </p:nvSpPr>
          <p:spPr>
            <a:xfrm>
              <a:off x="5359" y="5631"/>
              <a:ext cx="2316" cy="580"/>
            </a:xfrm>
            <a:prstGeom prst="rect">
              <a:avLst/>
            </a:prstGeom>
            <a:noFill/>
          </p:spPr>
          <p:txBody>
            <a:bodyPr wrap="square" rtlCol="0">
              <a:spAutoFit/>
            </a:bodyPr>
            <a:p>
              <a:pPr algn="ctr"/>
              <a:r>
                <a:rPr lang="en-US" altLang="zh-CN">
                  <a:solidFill>
                    <a:srgbClr val="5B9BD5"/>
                  </a:solidFill>
                  <a:latin typeface="黑体" panose="02010609060101010101" charset="-122"/>
                  <a:ea typeface="黑体" panose="02010609060101010101" charset="-122"/>
                </a:rPr>
                <a:t>Git</a:t>
              </a:r>
              <a:r>
                <a:rPr lang="zh-CN" altLang="en-US">
                  <a:solidFill>
                    <a:srgbClr val="5B9BD5"/>
                  </a:solidFill>
                  <a:latin typeface="黑体" panose="02010609060101010101" charset="-122"/>
                  <a:ea typeface="黑体" panose="02010609060101010101" charset="-122"/>
                </a:rPr>
                <a:t>实战</a:t>
              </a:r>
              <a:endParaRPr lang="zh-CN" altLang="en-US">
                <a:solidFill>
                  <a:srgbClr val="5B9BD5"/>
                </a:solidFill>
                <a:latin typeface="黑体" panose="02010609060101010101" charset="-122"/>
                <a:ea typeface="黑体" panose="02010609060101010101" charset="-122"/>
              </a:endParaRPr>
            </a:p>
          </p:txBody>
        </p:sp>
      </p:grpSp>
      <p:grpSp>
        <p:nvGrpSpPr>
          <p:cNvPr id="55" name="组合 54"/>
          <p:cNvGrpSpPr/>
          <p:nvPr/>
        </p:nvGrpSpPr>
        <p:grpSpPr>
          <a:xfrm>
            <a:off x="4664075" y="261620"/>
            <a:ext cx="3296920" cy="993775"/>
            <a:chOff x="7345" y="393"/>
            <a:chExt cx="5192" cy="1565"/>
          </a:xfrm>
        </p:grpSpPr>
        <p:grpSp>
          <p:nvGrpSpPr>
            <p:cNvPr id="52" name="组合 51"/>
            <p:cNvGrpSpPr/>
            <p:nvPr/>
          </p:nvGrpSpPr>
          <p:grpSpPr>
            <a:xfrm flipV="1">
              <a:off x="7867" y="1038"/>
              <a:ext cx="4360" cy="920"/>
              <a:chOff x="7538" y="611"/>
              <a:chExt cx="4073" cy="619"/>
            </a:xfrm>
          </p:grpSpPr>
          <p:sp>
            <p:nvSpPr>
              <p:cNvPr id="53" name="矩形 52"/>
              <p:cNvSpPr/>
              <p:nvPr/>
            </p:nvSpPr>
            <p:spPr>
              <a:xfrm>
                <a:off x="7538" y="611"/>
                <a:ext cx="4073" cy="538"/>
              </a:xfrm>
              <a:prstGeom prst="rect">
                <a:avLst/>
              </a:prstGeom>
              <a:noFill/>
              <a:ln w="19050">
                <a:solidFill>
                  <a:srgbClr val="74A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矩形 53"/>
              <p:cNvSpPr/>
              <p:nvPr/>
            </p:nvSpPr>
            <p:spPr>
              <a:xfrm>
                <a:off x="7924" y="842"/>
                <a:ext cx="3328" cy="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1" name="组合 50"/>
            <p:cNvGrpSpPr/>
            <p:nvPr/>
          </p:nvGrpSpPr>
          <p:grpSpPr>
            <a:xfrm flipV="1">
              <a:off x="7649" y="842"/>
              <a:ext cx="4360" cy="921"/>
              <a:chOff x="7538" y="611"/>
              <a:chExt cx="4073" cy="620"/>
            </a:xfrm>
          </p:grpSpPr>
          <p:sp>
            <p:nvSpPr>
              <p:cNvPr id="49" name="矩形 48"/>
              <p:cNvSpPr/>
              <p:nvPr/>
            </p:nvSpPr>
            <p:spPr>
              <a:xfrm>
                <a:off x="7538" y="611"/>
                <a:ext cx="4073" cy="538"/>
              </a:xfrm>
              <a:prstGeom prst="rect">
                <a:avLst/>
              </a:prstGeom>
              <a:noFill/>
              <a:ln w="19050">
                <a:solidFill>
                  <a:srgbClr val="74A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7924" y="1100"/>
                <a:ext cx="3328" cy="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8" name="文本框 3"/>
            <p:cNvSpPr txBox="1">
              <a:spLocks noChangeArrowheads="1"/>
            </p:cNvSpPr>
            <p:nvPr>
              <p:custDataLst>
                <p:tags r:id="rId1"/>
              </p:custDataLst>
            </p:nvPr>
          </p:nvSpPr>
          <p:spPr bwMode="auto">
            <a:xfrm>
              <a:off x="7345" y="393"/>
              <a:ext cx="5193" cy="1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anchor="ctr" anchorCtr="0">
              <a:norm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marL="0" marR="0" lvl="0" algn="ctr" defTabSz="914400" rtl="0" eaLnBrk="1" fontAlgn="auto" latinLnBrk="0" hangingPunct="1">
                <a:lnSpc>
                  <a:spcPct val="100000"/>
                </a:lnSpc>
                <a:spcBef>
                  <a:spcPts val="0"/>
                </a:spcBef>
                <a:buClrTx/>
                <a:buSzTx/>
                <a:buFontTx/>
                <a:buNone/>
              </a:pPr>
              <a:r>
                <a:rPr lang="zh-CN" altLang="zh-CN" sz="4000" b="1">
                  <a:solidFill>
                    <a:srgbClr val="5B9BD5"/>
                  </a:solidFill>
                  <a:latin typeface="黑体" panose="02010609060101010101" charset="-122"/>
                  <a:ea typeface="黑体" panose="02010609060101010101" charset="-122"/>
                  <a:sym typeface="+mn-ea"/>
                </a:rPr>
                <a:t>项目</a:t>
              </a:r>
              <a:r>
                <a:rPr lang="zh-CN" altLang="zh-CN" sz="4000" b="1">
                  <a:solidFill>
                    <a:srgbClr val="5B9BD5"/>
                  </a:solidFill>
                  <a:latin typeface="黑体" panose="02010609060101010101" charset="-122"/>
                  <a:ea typeface="黑体" panose="02010609060101010101" charset="-122"/>
                  <a:sym typeface="+mn-ea"/>
                </a:rPr>
                <a:t>过程</a:t>
              </a:r>
              <a:endParaRPr lang="zh-CN" altLang="zh-CN" sz="4000" b="1">
                <a:solidFill>
                  <a:srgbClr val="5B9BD5"/>
                </a:solidFill>
                <a:latin typeface="黑体" panose="02010609060101010101" charset="-122"/>
                <a:ea typeface="黑体" panose="02010609060101010101"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1000"/>
                            </p:stCondLst>
                            <p:childTnLst>
                              <p:par>
                                <p:cTn id="35" presetID="1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p:tgtEl>
                                          <p:spTgt spid="13"/>
                                        </p:tgtEl>
                                        <p:attrNameLst>
                                          <p:attrName>ppt_y</p:attrName>
                                        </p:attrNameLst>
                                      </p:cBhvr>
                                      <p:tavLst>
                                        <p:tav tm="0">
                                          <p:val>
                                            <p:strVal val="#ppt_y+#ppt_h*1.125000"/>
                                          </p:val>
                                        </p:tav>
                                        <p:tav tm="100000">
                                          <p:val>
                                            <p:strVal val="#ppt_y"/>
                                          </p:val>
                                        </p:tav>
                                      </p:tavLst>
                                    </p:anim>
                                    <p:animEffect transition="in" filter="wipe(up)">
                                      <p:cBhvr>
                                        <p:cTn id="38" dur="500"/>
                                        <p:tgtEl>
                                          <p:spTgt spid="13"/>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p:tgtEl>
                                          <p:spTgt spid="23"/>
                                        </p:tgtEl>
                                        <p:attrNameLst>
                                          <p:attrName>ppt_y</p:attrName>
                                        </p:attrNameLst>
                                      </p:cBhvr>
                                      <p:tavLst>
                                        <p:tav tm="0">
                                          <p:val>
                                            <p:strVal val="#ppt_y+#ppt_h*1.125000"/>
                                          </p:val>
                                        </p:tav>
                                        <p:tav tm="100000">
                                          <p:val>
                                            <p:strVal val="#ppt_y"/>
                                          </p:val>
                                        </p:tav>
                                      </p:tavLst>
                                    </p:anim>
                                    <p:animEffect transition="in" filter="wipe(up)">
                                      <p:cBhvr>
                                        <p:cTn id="42" dur="500"/>
                                        <p:tgtEl>
                                          <p:spTgt spid="23"/>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p:tgtEl>
                                          <p:spTgt spid="18"/>
                                        </p:tgtEl>
                                        <p:attrNameLst>
                                          <p:attrName>ppt_y</p:attrName>
                                        </p:attrNameLst>
                                      </p:cBhvr>
                                      <p:tavLst>
                                        <p:tav tm="0">
                                          <p:val>
                                            <p:strVal val="#ppt_y+#ppt_h*1.125000"/>
                                          </p:val>
                                        </p:tav>
                                        <p:tav tm="100000">
                                          <p:val>
                                            <p:strVal val="#ppt_y"/>
                                          </p:val>
                                        </p:tav>
                                      </p:tavLst>
                                    </p:anim>
                                    <p:animEffect transition="in" filter="wipe(up)">
                                      <p:cBhvr>
                                        <p:cTn id="46" dur="500"/>
                                        <p:tgtEl>
                                          <p:spTgt spid="18"/>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p:tgtEl>
                                          <p:spTgt spid="28"/>
                                        </p:tgtEl>
                                        <p:attrNameLst>
                                          <p:attrName>ppt_y</p:attrName>
                                        </p:attrNameLst>
                                      </p:cBhvr>
                                      <p:tavLst>
                                        <p:tav tm="0">
                                          <p:val>
                                            <p:strVal val="#ppt_y+#ppt_h*1.125000"/>
                                          </p:val>
                                        </p:tav>
                                        <p:tav tm="100000">
                                          <p:val>
                                            <p:strVal val="#ppt_y"/>
                                          </p:val>
                                        </p:tav>
                                      </p:tavLst>
                                    </p:anim>
                                    <p:animEffect transition="in" filter="wipe(up)">
                                      <p:cBhvr>
                                        <p:cTn id="50" dur="500"/>
                                        <p:tgtEl>
                                          <p:spTgt spid="28"/>
                                        </p:tgtEl>
                                      </p:cBhvr>
                                    </p:animEffect>
                                  </p:childTnLst>
                                </p:cTn>
                              </p:par>
                            </p:childTnLst>
                          </p:cTn>
                        </p:par>
                        <p:par>
                          <p:cTn id="51" fill="hold">
                            <p:stCondLst>
                              <p:cond delay="1500"/>
                            </p:stCondLst>
                            <p:childTnLst>
                              <p:par>
                                <p:cTn id="52" presetID="12" presetClass="entr" presetSubtype="4"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p:tgtEl>
                                          <p:spTgt spid="14"/>
                                        </p:tgtEl>
                                        <p:attrNameLst>
                                          <p:attrName>ppt_y</p:attrName>
                                        </p:attrNameLst>
                                      </p:cBhvr>
                                      <p:tavLst>
                                        <p:tav tm="0">
                                          <p:val>
                                            <p:strVal val="#ppt_y+#ppt_h*1.125000"/>
                                          </p:val>
                                        </p:tav>
                                        <p:tav tm="100000">
                                          <p:val>
                                            <p:strVal val="#ppt_y"/>
                                          </p:val>
                                        </p:tav>
                                      </p:tavLst>
                                    </p:anim>
                                    <p:animEffect transition="in" filter="wipe(up)">
                                      <p:cBhvr>
                                        <p:cTn id="55" dur="500"/>
                                        <p:tgtEl>
                                          <p:spTgt spid="14"/>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p:tgtEl>
                                          <p:spTgt spid="19"/>
                                        </p:tgtEl>
                                        <p:attrNameLst>
                                          <p:attrName>ppt_y</p:attrName>
                                        </p:attrNameLst>
                                      </p:cBhvr>
                                      <p:tavLst>
                                        <p:tav tm="0">
                                          <p:val>
                                            <p:strVal val="#ppt_y+#ppt_h*1.125000"/>
                                          </p:val>
                                        </p:tav>
                                        <p:tav tm="100000">
                                          <p:val>
                                            <p:strVal val="#ppt_y"/>
                                          </p:val>
                                        </p:tav>
                                      </p:tavLst>
                                    </p:anim>
                                    <p:animEffect transition="in" filter="wipe(up)">
                                      <p:cBhvr>
                                        <p:cTn id="59" dur="500"/>
                                        <p:tgtEl>
                                          <p:spTgt spid="19"/>
                                        </p:tgtEl>
                                      </p:cBhvr>
                                    </p:animEffect>
                                  </p:childTnLst>
                                </p:cTn>
                              </p:par>
                              <p:par>
                                <p:cTn id="60" presetID="12" presetClass="entr" presetSubtype="4"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p:tgtEl>
                                          <p:spTgt spid="24"/>
                                        </p:tgtEl>
                                        <p:attrNameLst>
                                          <p:attrName>ppt_y</p:attrName>
                                        </p:attrNameLst>
                                      </p:cBhvr>
                                      <p:tavLst>
                                        <p:tav tm="0">
                                          <p:val>
                                            <p:strVal val="#ppt_y+#ppt_h*1.125000"/>
                                          </p:val>
                                        </p:tav>
                                        <p:tav tm="100000">
                                          <p:val>
                                            <p:strVal val="#ppt_y"/>
                                          </p:val>
                                        </p:tav>
                                      </p:tavLst>
                                    </p:anim>
                                    <p:animEffect transition="in" filter="wipe(up)">
                                      <p:cBhvr>
                                        <p:cTn id="63" dur="500"/>
                                        <p:tgtEl>
                                          <p:spTgt spid="24"/>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p:tgtEl>
                                          <p:spTgt spid="29"/>
                                        </p:tgtEl>
                                        <p:attrNameLst>
                                          <p:attrName>ppt_y</p:attrName>
                                        </p:attrNameLst>
                                      </p:cBhvr>
                                      <p:tavLst>
                                        <p:tav tm="0">
                                          <p:val>
                                            <p:strVal val="#ppt_y+#ppt_h*1.125000"/>
                                          </p:val>
                                        </p:tav>
                                        <p:tav tm="100000">
                                          <p:val>
                                            <p:strVal val="#ppt_y"/>
                                          </p:val>
                                        </p:tav>
                                      </p:tavLst>
                                    </p:anim>
                                    <p:animEffect transition="in" filter="wipe(up)">
                                      <p:cBhvr>
                                        <p:cTn id="67" dur="500"/>
                                        <p:tgtEl>
                                          <p:spTgt spid="29"/>
                                        </p:tgtEl>
                                      </p:cBhvr>
                                    </p:animEffect>
                                  </p:childTnLst>
                                </p:cTn>
                              </p:par>
                            </p:childTnLst>
                          </p:cTn>
                        </p:par>
                        <p:par>
                          <p:cTn id="68" fill="hold">
                            <p:stCondLst>
                              <p:cond delay="2000"/>
                            </p:stCondLst>
                            <p:childTnLst>
                              <p:par>
                                <p:cTn id="69" presetID="12" presetClass="entr" presetSubtype="4" fill="hold" nodeType="after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p:tgtEl>
                                          <p:spTgt spid="38"/>
                                        </p:tgtEl>
                                        <p:attrNameLst>
                                          <p:attrName>ppt_y</p:attrName>
                                        </p:attrNameLst>
                                      </p:cBhvr>
                                      <p:tavLst>
                                        <p:tav tm="0">
                                          <p:val>
                                            <p:strVal val="#ppt_y+#ppt_h*1.125000"/>
                                          </p:val>
                                        </p:tav>
                                        <p:tav tm="100000">
                                          <p:val>
                                            <p:strVal val="#ppt_y"/>
                                          </p:val>
                                        </p:tav>
                                      </p:tavLst>
                                    </p:anim>
                                    <p:animEffect transition="in" filter="wipe(up)">
                                      <p:cBhvr>
                                        <p:cTn id="72" dur="500"/>
                                        <p:tgtEl>
                                          <p:spTgt spid="38"/>
                                        </p:tgtEl>
                                      </p:cBhvr>
                                    </p:animEffect>
                                  </p:childTnLst>
                                </p:cTn>
                              </p:par>
                              <p:par>
                                <p:cTn id="73" presetID="12" presetClass="entr" presetSubtype="4"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p:tgtEl>
                                          <p:spTgt spid="3"/>
                                        </p:tgtEl>
                                        <p:attrNameLst>
                                          <p:attrName>ppt_y</p:attrName>
                                        </p:attrNameLst>
                                      </p:cBhvr>
                                      <p:tavLst>
                                        <p:tav tm="0">
                                          <p:val>
                                            <p:strVal val="#ppt_y+#ppt_h*1.125000"/>
                                          </p:val>
                                        </p:tav>
                                        <p:tav tm="100000">
                                          <p:val>
                                            <p:strVal val="#ppt_y"/>
                                          </p:val>
                                        </p:tav>
                                      </p:tavLst>
                                    </p:anim>
                                    <p:animEffect transition="in" filter="wipe(up)">
                                      <p:cBhvr>
                                        <p:cTn id="76" dur="500"/>
                                        <p:tgtEl>
                                          <p:spTgt spid="3"/>
                                        </p:tgtEl>
                                      </p:cBhvr>
                                    </p:animEffect>
                                  </p:childTnLst>
                                </p:cTn>
                              </p:par>
                              <p:par>
                                <p:cTn id="77" presetID="12" presetClass="entr" presetSubtype="4"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additive="base">
                                        <p:cTn id="79" dur="500"/>
                                        <p:tgtEl>
                                          <p:spTgt spid="43"/>
                                        </p:tgtEl>
                                        <p:attrNameLst>
                                          <p:attrName>ppt_y</p:attrName>
                                        </p:attrNameLst>
                                      </p:cBhvr>
                                      <p:tavLst>
                                        <p:tav tm="0">
                                          <p:val>
                                            <p:strVal val="#ppt_y+#ppt_h*1.125000"/>
                                          </p:val>
                                        </p:tav>
                                        <p:tav tm="100000">
                                          <p:val>
                                            <p:strVal val="#ppt_y"/>
                                          </p:val>
                                        </p:tav>
                                      </p:tavLst>
                                    </p:anim>
                                    <p:animEffect transition="in" filter="wipe(up)">
                                      <p:cBhvr>
                                        <p:cTn id="80" dur="500"/>
                                        <p:tgtEl>
                                          <p:spTgt spid="43"/>
                                        </p:tgtEl>
                                      </p:cBhvr>
                                    </p:animEffect>
                                  </p:childTnLst>
                                </p:cTn>
                              </p:par>
                              <p:par>
                                <p:cTn id="81" presetID="12" presetClass="entr" presetSubtype="4"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p:tgtEl>
                                          <p:spTgt spid="39"/>
                                        </p:tgtEl>
                                        <p:attrNameLst>
                                          <p:attrName>ppt_y</p:attrName>
                                        </p:attrNameLst>
                                      </p:cBhvr>
                                      <p:tavLst>
                                        <p:tav tm="0">
                                          <p:val>
                                            <p:strVal val="#ppt_y+#ppt_h*1.125000"/>
                                          </p:val>
                                        </p:tav>
                                        <p:tav tm="100000">
                                          <p:val>
                                            <p:strVal val="#ppt_y"/>
                                          </p:val>
                                        </p:tav>
                                      </p:tavLst>
                                    </p:anim>
                                    <p:animEffect transition="in" filter="wipe(up)">
                                      <p:cBhvr>
                                        <p:cTn id="8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3" grpId="0"/>
      <p:bldP spid="23" grpId="0"/>
      <p:bldP spid="18" grpId="0"/>
      <p:bldP spid="28" grpId="0"/>
      <p:bldP spid="14" grpId="0"/>
      <p:bldP spid="19" grpId="0"/>
      <p:bldP spid="24"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矩形 32"/>
          <p:cNvSpPr/>
          <p:nvPr/>
        </p:nvSpPr>
        <p:spPr>
          <a:xfrm>
            <a:off x="-29210" y="1032510"/>
            <a:ext cx="12218670" cy="4836160"/>
          </a:xfrm>
          <a:prstGeom prst="rect">
            <a:avLst/>
          </a:prstGeom>
          <a:solidFill>
            <a:srgbClr val="CA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3791585" y="3058160"/>
            <a:ext cx="496570" cy="327025"/>
            <a:chOff x="5834" y="5086"/>
            <a:chExt cx="954" cy="628"/>
          </a:xfrm>
        </p:grpSpPr>
        <p:sp>
          <p:nvSpPr>
            <p:cNvPr id="27" name="半闭框 26"/>
            <p:cNvSpPr/>
            <p:nvPr/>
          </p:nvSpPr>
          <p:spPr>
            <a:xfrm rot="8100000">
              <a:off x="5834" y="5086"/>
              <a:ext cx="608" cy="628"/>
            </a:xfrm>
            <a:prstGeom prst="halfFrame">
              <a:avLst>
                <a:gd name="adj1" fmla="val 4547"/>
                <a:gd name="adj2" fmla="val 4573"/>
              </a:avLst>
            </a:prstGeom>
            <a:solidFill>
              <a:srgbClr val="8BBBDF"/>
            </a:solidFill>
            <a:ln>
              <a:solidFill>
                <a:srgbClr val="8B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8" name="半闭框 27"/>
            <p:cNvSpPr/>
            <p:nvPr/>
          </p:nvSpPr>
          <p:spPr>
            <a:xfrm rot="8100000">
              <a:off x="6180" y="5086"/>
              <a:ext cx="608" cy="628"/>
            </a:xfrm>
            <a:prstGeom prst="halfFrame">
              <a:avLst>
                <a:gd name="adj1" fmla="val 4547"/>
                <a:gd name="adj2" fmla="val 4573"/>
              </a:avLst>
            </a:prstGeom>
            <a:solidFill>
              <a:srgbClr val="B2D1EA"/>
            </a:solidFill>
            <a:ln>
              <a:solidFill>
                <a:srgbClr val="B2D1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30" name="组合 29"/>
          <p:cNvGrpSpPr/>
          <p:nvPr/>
        </p:nvGrpSpPr>
        <p:grpSpPr>
          <a:xfrm>
            <a:off x="7818120" y="3058160"/>
            <a:ext cx="496570" cy="327025"/>
            <a:chOff x="5834" y="5086"/>
            <a:chExt cx="954" cy="628"/>
          </a:xfrm>
        </p:grpSpPr>
        <p:sp>
          <p:nvSpPr>
            <p:cNvPr id="31" name="半闭框 30"/>
            <p:cNvSpPr/>
            <p:nvPr/>
          </p:nvSpPr>
          <p:spPr>
            <a:xfrm rot="8100000">
              <a:off x="5834" y="5086"/>
              <a:ext cx="608" cy="628"/>
            </a:xfrm>
            <a:prstGeom prst="halfFrame">
              <a:avLst>
                <a:gd name="adj1" fmla="val 4547"/>
                <a:gd name="adj2" fmla="val 4573"/>
              </a:avLst>
            </a:prstGeom>
            <a:solidFill>
              <a:srgbClr val="8BBBDF"/>
            </a:solidFill>
            <a:ln>
              <a:solidFill>
                <a:srgbClr val="8B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2" name="半闭框 31"/>
            <p:cNvSpPr/>
            <p:nvPr/>
          </p:nvSpPr>
          <p:spPr>
            <a:xfrm rot="8100000">
              <a:off x="6180" y="5086"/>
              <a:ext cx="608" cy="628"/>
            </a:xfrm>
            <a:prstGeom prst="halfFrame">
              <a:avLst>
                <a:gd name="adj1" fmla="val 4547"/>
                <a:gd name="adj2" fmla="val 4573"/>
              </a:avLst>
            </a:prstGeom>
            <a:solidFill>
              <a:srgbClr val="B2D1EA"/>
            </a:solidFill>
            <a:ln>
              <a:solidFill>
                <a:srgbClr val="B2D1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3" name="组合 2"/>
          <p:cNvGrpSpPr/>
          <p:nvPr/>
        </p:nvGrpSpPr>
        <p:grpSpPr>
          <a:xfrm>
            <a:off x="4707890" y="2223770"/>
            <a:ext cx="2886710" cy="1996440"/>
            <a:chOff x="7399" y="3502"/>
            <a:chExt cx="4546" cy="3144"/>
          </a:xfrm>
        </p:grpSpPr>
        <p:grpSp>
          <p:nvGrpSpPr>
            <p:cNvPr id="18" name="组合 17"/>
            <p:cNvGrpSpPr/>
            <p:nvPr/>
          </p:nvGrpSpPr>
          <p:grpSpPr>
            <a:xfrm>
              <a:off x="7399" y="3502"/>
              <a:ext cx="4546" cy="3144"/>
              <a:chOff x="7340" y="3230"/>
              <a:chExt cx="4546" cy="3144"/>
            </a:xfrm>
          </p:grpSpPr>
          <p:sp>
            <p:nvSpPr>
              <p:cNvPr id="11" name="矩形 10"/>
              <p:cNvSpPr/>
              <p:nvPr/>
            </p:nvSpPr>
            <p:spPr>
              <a:xfrm>
                <a:off x="7340" y="3230"/>
                <a:ext cx="4546" cy="3144"/>
              </a:xfrm>
              <a:prstGeom prst="rect">
                <a:avLst/>
              </a:prstGeom>
              <a:solidFill>
                <a:schemeClr val="bg1"/>
              </a:solidFill>
              <a:ln>
                <a:noFill/>
              </a:ln>
              <a:effectLst>
                <a:outerShdw blurRad="114300" dist="25400" dir="6480000" sx="105000" sy="105000" algn="ctr" rotWithShape="0">
                  <a:srgbClr val="5B9BD5">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7582" y="3429"/>
                <a:ext cx="4051" cy="2749"/>
              </a:xfrm>
              <a:prstGeom prst="rect">
                <a:avLst/>
              </a:prstGeom>
              <a:solidFill>
                <a:schemeClr val="bg1"/>
              </a:solidFill>
              <a:ln>
                <a:solidFill>
                  <a:srgbClr val="B2D1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7496" y="3502"/>
                <a:ext cx="4233" cy="2566"/>
              </a:xfrm>
              <a:prstGeom prst="rect">
                <a:avLst/>
              </a:prstGeom>
              <a:noFill/>
              <a:ln>
                <a:solidFill>
                  <a:srgbClr val="8B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4" name="文本框 33"/>
            <p:cNvSpPr txBox="1"/>
            <p:nvPr/>
          </p:nvSpPr>
          <p:spPr>
            <a:xfrm>
              <a:off x="7589" y="3928"/>
              <a:ext cx="4205" cy="2470"/>
            </a:xfrm>
            <a:prstGeom prst="rect">
              <a:avLst/>
            </a:prstGeom>
            <a:noFill/>
          </p:spPr>
          <p:txBody>
            <a:bodyPr wrap="square" rtlCol="0">
              <a:spAutoFit/>
            </a:bodyPr>
            <a:p>
              <a:pPr algn="ctr"/>
              <a:r>
                <a:rPr lang="zh-CN" altLang="en-US" sz="2400">
                  <a:solidFill>
                    <a:srgbClr val="5B9BD5"/>
                  </a:solidFill>
                  <a:latin typeface="黑体" panose="02010609060101010101" charset="-122"/>
                  <a:ea typeface="黑体" panose="02010609060101010101" charset="-122"/>
                </a:rPr>
                <a:t>管理书籍增删</a:t>
              </a:r>
              <a:r>
                <a:rPr lang="zh-CN" altLang="en-US" sz="2400">
                  <a:solidFill>
                    <a:srgbClr val="5B9BD5"/>
                  </a:solidFill>
                  <a:latin typeface="黑体" panose="02010609060101010101" charset="-122"/>
                  <a:ea typeface="黑体" panose="02010609060101010101" charset="-122"/>
                </a:rPr>
                <a:t>改查</a:t>
              </a:r>
              <a:endParaRPr lang="zh-CN" altLang="en-US" sz="2400">
                <a:solidFill>
                  <a:srgbClr val="5B9BD5"/>
                </a:solidFill>
                <a:latin typeface="黑体" panose="02010609060101010101" charset="-122"/>
                <a:ea typeface="黑体" panose="02010609060101010101" charset="-122"/>
              </a:endParaRPr>
            </a:p>
            <a:p>
              <a:pPr algn="ctr"/>
              <a:r>
                <a:rPr lang="zh-CN" altLang="en-US" sz="2400">
                  <a:solidFill>
                    <a:srgbClr val="5B9BD5"/>
                  </a:solidFill>
                  <a:latin typeface="黑体" panose="02010609060101010101" charset="-122"/>
                  <a:ea typeface="黑体" panose="02010609060101010101" charset="-122"/>
                </a:rPr>
                <a:t>自习打卡</a:t>
              </a:r>
              <a:r>
                <a:rPr lang="zh-CN" altLang="en-US" sz="2400">
                  <a:solidFill>
                    <a:srgbClr val="5B9BD5"/>
                  </a:solidFill>
                  <a:latin typeface="黑体" panose="02010609060101010101" charset="-122"/>
                  <a:ea typeface="黑体" panose="02010609060101010101" charset="-122"/>
                </a:rPr>
                <a:t>计时</a:t>
              </a:r>
              <a:endParaRPr lang="zh-CN" altLang="en-US" sz="2400">
                <a:solidFill>
                  <a:srgbClr val="5B9BD5"/>
                </a:solidFill>
                <a:latin typeface="黑体" panose="02010609060101010101" charset="-122"/>
                <a:ea typeface="黑体" panose="02010609060101010101" charset="-122"/>
              </a:endParaRPr>
            </a:p>
            <a:p>
              <a:pPr algn="ctr"/>
              <a:r>
                <a:rPr lang="zh-CN" altLang="en-US" sz="2400">
                  <a:solidFill>
                    <a:srgbClr val="5B9BD5"/>
                  </a:solidFill>
                  <a:latin typeface="黑体" panose="02010609060101010101" charset="-122"/>
                  <a:ea typeface="黑体" panose="02010609060101010101" charset="-122"/>
                </a:rPr>
                <a:t>线上</a:t>
              </a:r>
              <a:r>
                <a:rPr lang="zh-CN" altLang="en-US" sz="2400">
                  <a:solidFill>
                    <a:srgbClr val="5B9BD5"/>
                  </a:solidFill>
                  <a:latin typeface="黑体" panose="02010609060101010101" charset="-122"/>
                  <a:ea typeface="黑体" panose="02010609060101010101" charset="-122"/>
                </a:rPr>
                <a:t>自习室</a:t>
              </a:r>
              <a:endParaRPr lang="zh-CN" altLang="en-US" sz="2400">
                <a:solidFill>
                  <a:srgbClr val="5B9BD5"/>
                </a:solidFill>
                <a:latin typeface="黑体" panose="02010609060101010101" charset="-122"/>
                <a:ea typeface="黑体" panose="02010609060101010101" charset="-122"/>
              </a:endParaRPr>
            </a:p>
            <a:p>
              <a:pPr algn="ctr"/>
              <a:r>
                <a:rPr lang="zh-CN" altLang="en-US" sz="2400">
                  <a:solidFill>
                    <a:srgbClr val="5B9BD5"/>
                  </a:solidFill>
                  <a:latin typeface="黑体" panose="02010609060101010101" charset="-122"/>
                  <a:ea typeface="黑体" panose="02010609060101010101" charset="-122"/>
                </a:rPr>
                <a:t>图书借还</a:t>
              </a:r>
              <a:r>
                <a:rPr lang="zh-CN" altLang="en-US" sz="2400">
                  <a:solidFill>
                    <a:srgbClr val="5B9BD5"/>
                  </a:solidFill>
                  <a:latin typeface="黑体" panose="02010609060101010101" charset="-122"/>
                  <a:ea typeface="黑体" panose="02010609060101010101" charset="-122"/>
                </a:rPr>
                <a:t>消息提醒</a:t>
              </a:r>
              <a:endParaRPr lang="zh-CN" altLang="en-US" sz="2400">
                <a:solidFill>
                  <a:srgbClr val="5B9BD5"/>
                </a:solidFill>
                <a:latin typeface="黑体" panose="02010609060101010101" charset="-122"/>
                <a:ea typeface="黑体" panose="02010609060101010101" charset="-122"/>
              </a:endParaRPr>
            </a:p>
          </p:txBody>
        </p:sp>
      </p:grpSp>
      <p:grpSp>
        <p:nvGrpSpPr>
          <p:cNvPr id="2" name="组合 1"/>
          <p:cNvGrpSpPr/>
          <p:nvPr/>
        </p:nvGrpSpPr>
        <p:grpSpPr>
          <a:xfrm>
            <a:off x="749300" y="2223770"/>
            <a:ext cx="2886710" cy="1996440"/>
            <a:chOff x="1180" y="3502"/>
            <a:chExt cx="4546" cy="3144"/>
          </a:xfrm>
        </p:grpSpPr>
        <p:grpSp>
          <p:nvGrpSpPr>
            <p:cNvPr id="23" name="组合 22"/>
            <p:cNvGrpSpPr/>
            <p:nvPr/>
          </p:nvGrpSpPr>
          <p:grpSpPr>
            <a:xfrm>
              <a:off x="1180" y="3502"/>
              <a:ext cx="4546" cy="3144"/>
              <a:chOff x="7340" y="3230"/>
              <a:chExt cx="4546" cy="3144"/>
            </a:xfrm>
          </p:grpSpPr>
          <p:sp>
            <p:nvSpPr>
              <p:cNvPr id="24" name="矩形 23"/>
              <p:cNvSpPr/>
              <p:nvPr/>
            </p:nvSpPr>
            <p:spPr>
              <a:xfrm>
                <a:off x="7340" y="3230"/>
                <a:ext cx="4546" cy="3144"/>
              </a:xfrm>
              <a:prstGeom prst="rect">
                <a:avLst/>
              </a:prstGeom>
              <a:solidFill>
                <a:srgbClr val="8BBBDF"/>
              </a:solidFill>
              <a:ln>
                <a:noFill/>
              </a:ln>
              <a:effectLst>
                <a:outerShdw blurRad="114300" dist="25400" dir="6480000" sx="105000" sy="105000" algn="ctr" rotWithShape="0">
                  <a:srgbClr val="5B9BD5">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7582" y="3429"/>
                <a:ext cx="4051" cy="2749"/>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7496" y="3502"/>
                <a:ext cx="4233" cy="2566"/>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6" name="文本框 35"/>
            <p:cNvSpPr txBox="1"/>
            <p:nvPr/>
          </p:nvSpPr>
          <p:spPr>
            <a:xfrm>
              <a:off x="1934" y="4218"/>
              <a:ext cx="3107" cy="1307"/>
            </a:xfrm>
            <a:prstGeom prst="rect">
              <a:avLst/>
            </a:prstGeom>
            <a:noFill/>
          </p:spPr>
          <p:txBody>
            <a:bodyPr wrap="square" rtlCol="0">
              <a:spAutoFit/>
            </a:bodyPr>
            <a:p>
              <a:pPr algn="ctr"/>
              <a:r>
                <a:rPr lang="zh-CN" altLang="en-US" sz="2400">
                  <a:solidFill>
                    <a:schemeClr val="bg1"/>
                  </a:solidFill>
                  <a:latin typeface="黑体" panose="02010609060101010101" charset="-122"/>
                  <a:ea typeface="黑体" panose="02010609060101010101" charset="-122"/>
                </a:rPr>
                <a:t>图书馆</a:t>
              </a:r>
              <a:r>
                <a:rPr lang="zh-CN" altLang="en-US" sz="2400">
                  <a:solidFill>
                    <a:schemeClr val="bg1"/>
                  </a:solidFill>
                  <a:latin typeface="黑体" panose="02010609060101010101" charset="-122"/>
                  <a:ea typeface="黑体" panose="02010609060101010101" charset="-122"/>
                </a:rPr>
                <a:t>管理系统</a:t>
              </a:r>
              <a:endParaRPr lang="zh-CN" altLang="en-US" sz="2400">
                <a:solidFill>
                  <a:schemeClr val="bg1"/>
                </a:solidFill>
                <a:latin typeface="黑体" panose="02010609060101010101" charset="-122"/>
                <a:ea typeface="黑体" panose="02010609060101010101" charset="-122"/>
              </a:endParaRPr>
            </a:p>
          </p:txBody>
        </p:sp>
      </p:grpSp>
      <p:grpSp>
        <p:nvGrpSpPr>
          <p:cNvPr id="4" name="组合 3"/>
          <p:cNvGrpSpPr/>
          <p:nvPr/>
        </p:nvGrpSpPr>
        <p:grpSpPr>
          <a:xfrm>
            <a:off x="8647430" y="2223770"/>
            <a:ext cx="2886710" cy="1996440"/>
            <a:chOff x="13618" y="3502"/>
            <a:chExt cx="4546" cy="3144"/>
          </a:xfrm>
        </p:grpSpPr>
        <p:grpSp>
          <p:nvGrpSpPr>
            <p:cNvPr id="19" name="组合 18"/>
            <p:cNvGrpSpPr/>
            <p:nvPr/>
          </p:nvGrpSpPr>
          <p:grpSpPr>
            <a:xfrm>
              <a:off x="13618" y="3502"/>
              <a:ext cx="4546" cy="3144"/>
              <a:chOff x="7340" y="3230"/>
              <a:chExt cx="4546" cy="3144"/>
            </a:xfrm>
          </p:grpSpPr>
          <p:sp>
            <p:nvSpPr>
              <p:cNvPr id="20" name="矩形 19"/>
              <p:cNvSpPr/>
              <p:nvPr/>
            </p:nvSpPr>
            <p:spPr>
              <a:xfrm>
                <a:off x="7340" y="3230"/>
                <a:ext cx="4546" cy="3144"/>
              </a:xfrm>
              <a:prstGeom prst="rect">
                <a:avLst/>
              </a:prstGeom>
              <a:solidFill>
                <a:schemeClr val="bg1"/>
              </a:solidFill>
              <a:ln>
                <a:noFill/>
              </a:ln>
              <a:effectLst>
                <a:outerShdw blurRad="114300" dist="25400" dir="6480000" sx="105000" sy="105000" algn="ctr" rotWithShape="0">
                  <a:srgbClr val="5B9BD5">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7582" y="3429"/>
                <a:ext cx="4051" cy="2749"/>
              </a:xfrm>
              <a:prstGeom prst="rect">
                <a:avLst/>
              </a:prstGeom>
              <a:solidFill>
                <a:schemeClr val="bg1"/>
              </a:solidFill>
              <a:ln>
                <a:solidFill>
                  <a:srgbClr val="B2D1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7496" y="3502"/>
                <a:ext cx="4233" cy="2566"/>
              </a:xfrm>
              <a:prstGeom prst="rect">
                <a:avLst/>
              </a:prstGeom>
              <a:noFill/>
              <a:ln>
                <a:solidFill>
                  <a:srgbClr val="8B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8" name="文本框 37"/>
            <p:cNvSpPr txBox="1"/>
            <p:nvPr/>
          </p:nvSpPr>
          <p:spPr>
            <a:xfrm>
              <a:off x="14372" y="4325"/>
              <a:ext cx="2907" cy="1307"/>
            </a:xfrm>
            <a:prstGeom prst="rect">
              <a:avLst/>
            </a:prstGeom>
            <a:noFill/>
          </p:spPr>
          <p:txBody>
            <a:bodyPr wrap="square" rtlCol="0">
              <a:spAutoFit/>
            </a:bodyPr>
            <a:p>
              <a:pPr algn="ctr"/>
              <a:r>
                <a:rPr lang="zh-CN" altLang="en-US" sz="2400">
                  <a:solidFill>
                    <a:srgbClr val="5B9BD5"/>
                  </a:solidFill>
                  <a:latin typeface="黑体" panose="02010609060101010101" charset="-122"/>
                  <a:ea typeface="黑体" panose="02010609060101010101" charset="-122"/>
                </a:rPr>
                <a:t>线上自习室</a:t>
              </a:r>
              <a:endParaRPr lang="zh-CN" altLang="en-US" sz="2400">
                <a:solidFill>
                  <a:srgbClr val="5B9BD5"/>
                </a:solidFill>
                <a:latin typeface="黑体" panose="02010609060101010101" charset="-122"/>
                <a:ea typeface="黑体" panose="02010609060101010101" charset="-122"/>
              </a:endParaRPr>
            </a:p>
            <a:p>
              <a:pPr algn="ctr"/>
              <a:r>
                <a:rPr lang="zh-CN" altLang="en-US" sz="2400">
                  <a:solidFill>
                    <a:srgbClr val="5B9BD5"/>
                  </a:solidFill>
                  <a:latin typeface="黑体" panose="02010609060101010101" charset="-122"/>
                  <a:ea typeface="黑体" panose="02010609060101010101" charset="-122"/>
                </a:rPr>
                <a:t>打卡计时</a:t>
              </a:r>
              <a:endParaRPr lang="zh-CN" altLang="en-US" sz="2400">
                <a:solidFill>
                  <a:srgbClr val="5B9BD5"/>
                </a:solidFill>
                <a:latin typeface="黑体" panose="02010609060101010101" charset="-122"/>
                <a:ea typeface="黑体" panose="02010609060101010101" charset="-122"/>
              </a:endParaRPr>
            </a:p>
          </p:txBody>
        </p:sp>
      </p:grpSp>
      <p:grpSp>
        <p:nvGrpSpPr>
          <p:cNvPr id="55" name="组合 54"/>
          <p:cNvGrpSpPr/>
          <p:nvPr/>
        </p:nvGrpSpPr>
        <p:grpSpPr>
          <a:xfrm>
            <a:off x="4664075" y="261620"/>
            <a:ext cx="3296920" cy="993775"/>
            <a:chOff x="7345" y="393"/>
            <a:chExt cx="5192" cy="1565"/>
          </a:xfrm>
        </p:grpSpPr>
        <p:grpSp>
          <p:nvGrpSpPr>
            <p:cNvPr id="52" name="组合 51"/>
            <p:cNvGrpSpPr/>
            <p:nvPr/>
          </p:nvGrpSpPr>
          <p:grpSpPr>
            <a:xfrm flipV="1">
              <a:off x="7867" y="1038"/>
              <a:ext cx="4360" cy="920"/>
              <a:chOff x="7538" y="611"/>
              <a:chExt cx="4073" cy="619"/>
            </a:xfrm>
          </p:grpSpPr>
          <p:sp>
            <p:nvSpPr>
              <p:cNvPr id="53" name="矩形 52"/>
              <p:cNvSpPr/>
              <p:nvPr/>
            </p:nvSpPr>
            <p:spPr>
              <a:xfrm>
                <a:off x="7538" y="611"/>
                <a:ext cx="4073" cy="538"/>
              </a:xfrm>
              <a:prstGeom prst="rect">
                <a:avLst/>
              </a:prstGeom>
              <a:noFill/>
              <a:ln w="19050">
                <a:solidFill>
                  <a:srgbClr val="74A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矩形 53"/>
              <p:cNvSpPr/>
              <p:nvPr/>
            </p:nvSpPr>
            <p:spPr>
              <a:xfrm>
                <a:off x="7924" y="842"/>
                <a:ext cx="3328" cy="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1" name="组合 50"/>
            <p:cNvGrpSpPr/>
            <p:nvPr/>
          </p:nvGrpSpPr>
          <p:grpSpPr>
            <a:xfrm flipV="1">
              <a:off x="7649" y="842"/>
              <a:ext cx="4360" cy="921"/>
              <a:chOff x="7538" y="611"/>
              <a:chExt cx="4073" cy="620"/>
            </a:xfrm>
          </p:grpSpPr>
          <p:sp>
            <p:nvSpPr>
              <p:cNvPr id="49" name="矩形 48"/>
              <p:cNvSpPr/>
              <p:nvPr/>
            </p:nvSpPr>
            <p:spPr>
              <a:xfrm>
                <a:off x="7538" y="611"/>
                <a:ext cx="4073" cy="538"/>
              </a:xfrm>
              <a:prstGeom prst="rect">
                <a:avLst/>
              </a:prstGeom>
              <a:noFill/>
              <a:ln w="19050">
                <a:solidFill>
                  <a:srgbClr val="74A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7924" y="1100"/>
                <a:ext cx="3328" cy="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8" name="文本框 3"/>
            <p:cNvSpPr txBox="1">
              <a:spLocks noChangeArrowheads="1"/>
            </p:cNvSpPr>
            <p:nvPr>
              <p:custDataLst>
                <p:tags r:id="rId1"/>
              </p:custDataLst>
            </p:nvPr>
          </p:nvSpPr>
          <p:spPr bwMode="auto">
            <a:xfrm>
              <a:off x="7345" y="393"/>
              <a:ext cx="5193" cy="1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anchor="ctr" anchorCtr="0">
              <a:norm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marL="0" marR="0" lvl="0" algn="ctr" defTabSz="914400" rtl="0" eaLnBrk="1" fontAlgn="auto" latinLnBrk="0" hangingPunct="1">
                <a:lnSpc>
                  <a:spcPct val="100000"/>
                </a:lnSpc>
                <a:spcBef>
                  <a:spcPts val="0"/>
                </a:spcBef>
                <a:buClrTx/>
                <a:buSzTx/>
                <a:buFontTx/>
                <a:buNone/>
              </a:pPr>
              <a:r>
                <a:rPr lang="zh-CN" altLang="zh-CN" sz="4000" b="1">
                  <a:solidFill>
                    <a:srgbClr val="5B9BD5"/>
                  </a:solidFill>
                  <a:latin typeface="黑体" panose="02010609060101010101" charset="-122"/>
                  <a:ea typeface="黑体" panose="02010609060101010101" charset="-122"/>
                  <a:sym typeface="+mn-ea"/>
                </a:rPr>
                <a:t>设计</a:t>
              </a:r>
              <a:r>
                <a:rPr lang="zh-CN" altLang="zh-CN" sz="4000" b="1">
                  <a:solidFill>
                    <a:srgbClr val="5B9BD5"/>
                  </a:solidFill>
                  <a:latin typeface="黑体" panose="02010609060101010101" charset="-122"/>
                  <a:ea typeface="黑体" panose="02010609060101010101" charset="-122"/>
                  <a:sym typeface="+mn-ea"/>
                </a:rPr>
                <a:t>思路</a:t>
              </a:r>
              <a:endParaRPr lang="zh-CN" altLang="zh-CN" sz="4000" b="1">
                <a:solidFill>
                  <a:srgbClr val="5B9BD5"/>
                </a:solidFill>
                <a:latin typeface="黑体" panose="02010609060101010101" charset="-122"/>
                <a:ea typeface="黑体" panose="02010609060101010101"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ppt_x</p:attrName>
                                        </p:attrNameLst>
                                      </p:cBhvr>
                                      <p:tavLst>
                                        <p:tav tm="0">
                                          <p:val>
                                            <p:strVal val="#ppt_x-#ppt_w*1.125000"/>
                                          </p:val>
                                        </p:tav>
                                        <p:tav tm="100000">
                                          <p:val>
                                            <p:strVal val="#ppt_x"/>
                                          </p:val>
                                        </p:tav>
                                      </p:tavLst>
                                    </p:anim>
                                    <p:animEffect transition="in" filter="wipe(right)">
                                      <p:cBhvr>
                                        <p:cTn id="13" dur="500"/>
                                        <p:tgtEl>
                                          <p:spTgt spid="29"/>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ppt_x</p:attrName>
                                        </p:attrNameLst>
                                      </p:cBhvr>
                                      <p:tavLst>
                                        <p:tav tm="0">
                                          <p:val>
                                            <p:strVal val="#ppt_x-#ppt_w*1.125000"/>
                                          </p:val>
                                        </p:tav>
                                        <p:tav tm="100000">
                                          <p:val>
                                            <p:strVal val="#ppt_x"/>
                                          </p:val>
                                        </p:tav>
                                      </p:tavLst>
                                    </p:anim>
                                    <p:animEffect transition="in" filter="wipe(right)">
                                      <p:cBhvr>
                                        <p:cTn id="18" dur="500"/>
                                        <p:tgtEl>
                                          <p:spTgt spid="3"/>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p:tgtEl>
                                          <p:spTgt spid="30"/>
                                        </p:tgtEl>
                                        <p:attrNameLst>
                                          <p:attrName>ppt_x</p:attrName>
                                        </p:attrNameLst>
                                      </p:cBhvr>
                                      <p:tavLst>
                                        <p:tav tm="0">
                                          <p:val>
                                            <p:strVal val="#ppt_x-#ppt_w*1.125000"/>
                                          </p:val>
                                        </p:tav>
                                        <p:tav tm="100000">
                                          <p:val>
                                            <p:strVal val="#ppt_x"/>
                                          </p:val>
                                        </p:tav>
                                      </p:tavLst>
                                    </p:anim>
                                    <p:animEffect transition="in" filter="wipe(right)">
                                      <p:cBhvr>
                                        <p:cTn id="23" dur="500"/>
                                        <p:tgtEl>
                                          <p:spTgt spid="30"/>
                                        </p:tgtEl>
                                      </p:cBhvr>
                                    </p:animEffect>
                                  </p:childTnLst>
                                </p:cTn>
                              </p:par>
                            </p:childTnLst>
                          </p:cTn>
                        </p:par>
                        <p:par>
                          <p:cTn id="24" fill="hold">
                            <p:stCondLst>
                              <p:cond delay="2000"/>
                            </p:stCondLst>
                            <p:childTnLst>
                              <p:par>
                                <p:cTn id="25" presetID="1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p:tgtEl>
                                          <p:spTgt spid="4"/>
                                        </p:tgtEl>
                                        <p:attrNameLst>
                                          <p:attrName>ppt_x</p:attrName>
                                        </p:attrNameLst>
                                      </p:cBhvr>
                                      <p:tavLst>
                                        <p:tav tm="0">
                                          <p:val>
                                            <p:strVal val="#ppt_x-#ppt_w*1.125000"/>
                                          </p:val>
                                        </p:tav>
                                        <p:tav tm="100000">
                                          <p:val>
                                            <p:strVal val="#ppt_x"/>
                                          </p:val>
                                        </p:tav>
                                      </p:tavLst>
                                    </p:anim>
                                    <p:animEffect transition="in" filter="wipe(right)">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矩形 32"/>
          <p:cNvSpPr/>
          <p:nvPr/>
        </p:nvSpPr>
        <p:spPr>
          <a:xfrm>
            <a:off x="-29210" y="1833880"/>
            <a:ext cx="12218670" cy="3221355"/>
          </a:xfrm>
          <a:prstGeom prst="rect">
            <a:avLst/>
          </a:prstGeom>
          <a:solidFill>
            <a:srgbClr val="CA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 name="组合 5"/>
          <p:cNvGrpSpPr/>
          <p:nvPr/>
        </p:nvGrpSpPr>
        <p:grpSpPr>
          <a:xfrm>
            <a:off x="589915" y="186690"/>
            <a:ext cx="4371975" cy="3961765"/>
            <a:chOff x="929" y="294"/>
            <a:chExt cx="6885" cy="6239"/>
          </a:xfrm>
          <a:effectLst>
            <a:outerShdw blurRad="50800" dist="38100" dir="10800000" algn="r" rotWithShape="0">
              <a:prstClr val="black">
                <a:alpha val="40000"/>
              </a:prstClr>
            </a:outerShdw>
          </a:effectLst>
        </p:grpSpPr>
        <p:sp>
          <p:nvSpPr>
            <p:cNvPr id="5" name="菱形 4"/>
            <p:cNvSpPr/>
            <p:nvPr/>
          </p:nvSpPr>
          <p:spPr>
            <a:xfrm>
              <a:off x="1242" y="294"/>
              <a:ext cx="6259" cy="6239"/>
            </a:xfrm>
            <a:prstGeom prst="diamond">
              <a:avLst/>
            </a:prstGeom>
            <a:solidFill>
              <a:srgbClr val="74A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929" y="1161"/>
              <a:ext cx="6885" cy="4506"/>
            </a:xfrm>
            <a:prstGeom prst="rect">
              <a:avLst/>
            </a:prstGeom>
            <a:noFill/>
          </p:spPr>
          <p:txBody>
            <a:bodyPr wrap="square" rtlCol="0">
              <a:spAutoFit/>
            </a:bodyPr>
            <a:p>
              <a:pPr algn="ctr"/>
              <a:r>
                <a:rPr lang="en-US" altLang="zh-CN" sz="18000">
                  <a:solidFill>
                    <a:schemeClr val="bg1"/>
                  </a:solidFill>
                  <a:effectLst>
                    <a:outerShdw blurRad="38100" dist="38100" dir="2700000" algn="tl">
                      <a:srgbClr val="000000">
                        <a:alpha val="43137"/>
                      </a:srgbClr>
                    </a:outerShdw>
                  </a:effectLst>
                  <a:latin typeface="黑体" panose="02010609060101010101" charset="-122"/>
                  <a:ea typeface="黑体" panose="02010609060101010101" charset="-122"/>
                </a:rPr>
                <a:t>02</a:t>
              </a:r>
              <a:endParaRPr lang="en-US" altLang="zh-CN" sz="18000">
                <a:solidFill>
                  <a:schemeClr val="bg1"/>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grpSp>
      <p:sp>
        <p:nvSpPr>
          <p:cNvPr id="7" name="文本框 6"/>
          <p:cNvSpPr txBox="1"/>
          <p:nvPr/>
        </p:nvSpPr>
        <p:spPr>
          <a:xfrm>
            <a:off x="4123055" y="2949575"/>
            <a:ext cx="7200265" cy="1198880"/>
          </a:xfrm>
          <a:prstGeom prst="rect">
            <a:avLst/>
          </a:prstGeom>
          <a:noFill/>
        </p:spPr>
        <p:txBody>
          <a:bodyPr wrap="square" rtlCol="0">
            <a:spAutoFit/>
          </a:bodyPr>
          <a:p>
            <a:pPr algn="ctr"/>
            <a:r>
              <a:rPr lang="zh-CN" altLang="en-US" sz="7200">
                <a:solidFill>
                  <a:srgbClr val="5B9BD5"/>
                </a:solidFill>
                <a:latin typeface="黑体" panose="02010609060101010101" charset="-122"/>
                <a:ea typeface="黑体" panose="02010609060101010101" charset="-122"/>
                <a:sym typeface="+mn-ea"/>
              </a:rPr>
              <a:t>项目系统设计</a:t>
            </a:r>
            <a:endParaRPr lang="zh-CN" altLang="en-US" sz="7200">
              <a:solidFill>
                <a:srgbClr val="5B9BD5"/>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3"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8" name="直接连接符 7"/>
          <p:cNvCxnSpPr/>
          <p:nvPr/>
        </p:nvCxnSpPr>
        <p:spPr>
          <a:xfrm>
            <a:off x="1073785" y="2897505"/>
            <a:ext cx="182118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3490" y="2897505"/>
            <a:ext cx="182118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513195" y="2897505"/>
            <a:ext cx="182118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232900" y="2897505"/>
            <a:ext cx="182118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969645" y="2907030"/>
            <a:ext cx="2028190" cy="1076325"/>
          </a:xfrm>
          <a:prstGeom prst="rect">
            <a:avLst/>
          </a:prstGeom>
          <a:noFill/>
        </p:spPr>
        <p:txBody>
          <a:bodyPr wrap="square" rtlCol="0">
            <a:spAutoFit/>
          </a:bodyPr>
          <a:p>
            <a:pPr algn="ctr"/>
            <a:r>
              <a:rPr lang="zh-CN" altLang="en-US" sz="3200">
                <a:solidFill>
                  <a:srgbClr val="5B9BD5"/>
                </a:solidFill>
                <a:latin typeface="黑体" panose="02010609060101010101" charset="-122"/>
                <a:ea typeface="黑体" panose="02010609060101010101" charset="-122"/>
              </a:rPr>
              <a:t>功能模块</a:t>
            </a:r>
            <a:r>
              <a:rPr lang="zh-CN" altLang="en-US" sz="3200">
                <a:solidFill>
                  <a:srgbClr val="5B9BD5"/>
                </a:solidFill>
                <a:latin typeface="黑体" panose="02010609060101010101" charset="-122"/>
                <a:ea typeface="黑体" panose="02010609060101010101" charset="-122"/>
              </a:rPr>
              <a:t>层次设计</a:t>
            </a:r>
            <a:endParaRPr lang="zh-CN" altLang="en-US" sz="3200">
              <a:solidFill>
                <a:srgbClr val="5B9BD5"/>
              </a:solidFill>
              <a:latin typeface="黑体" panose="02010609060101010101" charset="-122"/>
              <a:ea typeface="黑体" panose="02010609060101010101" charset="-122"/>
            </a:endParaRPr>
          </a:p>
        </p:txBody>
      </p:sp>
      <p:sp>
        <p:nvSpPr>
          <p:cNvPr id="13" name="文本框 12"/>
          <p:cNvSpPr txBox="1"/>
          <p:nvPr/>
        </p:nvSpPr>
        <p:spPr>
          <a:xfrm>
            <a:off x="855980" y="4257675"/>
            <a:ext cx="2548255" cy="922020"/>
          </a:xfrm>
          <a:prstGeom prst="rect">
            <a:avLst/>
          </a:prstGeom>
          <a:noFill/>
        </p:spPr>
        <p:txBody>
          <a:bodyPr wrap="square" rtlCol="0">
            <a:spAutoFit/>
          </a:bodyPr>
          <a:p>
            <a:pPr algn="l"/>
            <a:r>
              <a:rPr lang="zh-CN" altLang="en-US">
                <a:latin typeface="黑体" panose="02010609060101010101" charset="-122"/>
                <a:ea typeface="黑体" panose="02010609060101010101" charset="-122"/>
              </a:rPr>
              <a:t>请输入内容</a:t>
            </a:r>
            <a:r>
              <a:rPr lang="zh-CN" altLang="en-US">
                <a:latin typeface="黑体" panose="02010609060101010101" charset="-122"/>
                <a:ea typeface="黑体" panose="02010609060101010101" charset="-122"/>
                <a:sym typeface="+mn-ea"/>
              </a:rPr>
              <a:t>请输入内容请输入内容请输入内容</a:t>
            </a:r>
            <a:r>
              <a:rPr lang="zh-CN" altLang="en-US">
                <a:latin typeface="黑体" panose="02010609060101010101" charset="-122"/>
                <a:ea typeface="黑体" panose="02010609060101010101" charset="-122"/>
                <a:sym typeface="+mn-ea"/>
              </a:rPr>
              <a:t>请输入内容</a:t>
            </a:r>
            <a:endParaRPr lang="zh-CN" altLang="en-US">
              <a:latin typeface="黑体" panose="02010609060101010101" charset="-122"/>
              <a:ea typeface="黑体" panose="02010609060101010101" charset="-122"/>
            </a:endParaRPr>
          </a:p>
        </p:txBody>
      </p:sp>
      <p:sp>
        <p:nvSpPr>
          <p:cNvPr id="16" name="文本框 15"/>
          <p:cNvSpPr txBox="1"/>
          <p:nvPr/>
        </p:nvSpPr>
        <p:spPr>
          <a:xfrm>
            <a:off x="3699510" y="2897505"/>
            <a:ext cx="2112010" cy="583565"/>
          </a:xfrm>
          <a:prstGeom prst="rect">
            <a:avLst/>
          </a:prstGeom>
          <a:noFill/>
        </p:spPr>
        <p:txBody>
          <a:bodyPr wrap="square" rtlCol="0">
            <a:spAutoFit/>
          </a:bodyPr>
          <a:p>
            <a:pPr algn="ctr"/>
            <a:r>
              <a:rPr lang="zh-CN" altLang="en-US" sz="3200">
                <a:solidFill>
                  <a:srgbClr val="5B9BD5"/>
                </a:solidFill>
                <a:latin typeface="黑体" panose="02010609060101010101" charset="-122"/>
                <a:ea typeface="黑体" panose="02010609060101010101" charset="-122"/>
              </a:rPr>
              <a:t>接口设计</a:t>
            </a:r>
            <a:endParaRPr lang="zh-CN" altLang="en-US" sz="3200">
              <a:solidFill>
                <a:srgbClr val="5B9BD5"/>
              </a:solidFill>
              <a:latin typeface="黑体" panose="02010609060101010101" charset="-122"/>
              <a:ea typeface="黑体" panose="02010609060101010101" charset="-122"/>
            </a:endParaRPr>
          </a:p>
        </p:txBody>
      </p:sp>
      <p:sp>
        <p:nvSpPr>
          <p:cNvPr id="17" name="文本框 16"/>
          <p:cNvSpPr txBox="1"/>
          <p:nvPr/>
        </p:nvSpPr>
        <p:spPr>
          <a:xfrm>
            <a:off x="3590290" y="3663315"/>
            <a:ext cx="2548255" cy="922020"/>
          </a:xfrm>
          <a:prstGeom prst="rect">
            <a:avLst/>
          </a:prstGeom>
          <a:noFill/>
        </p:spPr>
        <p:txBody>
          <a:bodyPr wrap="square" rtlCol="0">
            <a:spAutoFit/>
          </a:bodyPr>
          <a:p>
            <a:pPr algn="l"/>
            <a:r>
              <a:rPr lang="zh-CN" altLang="en-US">
                <a:latin typeface="黑体" panose="02010609060101010101" charset="-122"/>
                <a:ea typeface="黑体" panose="02010609060101010101" charset="-122"/>
              </a:rPr>
              <a:t>请输入内容</a:t>
            </a:r>
            <a:r>
              <a:rPr lang="zh-CN" altLang="en-US">
                <a:latin typeface="黑体" panose="02010609060101010101" charset="-122"/>
                <a:ea typeface="黑体" panose="02010609060101010101" charset="-122"/>
                <a:sym typeface="+mn-ea"/>
              </a:rPr>
              <a:t>请输入内容请输入内容请输入内容</a:t>
            </a:r>
            <a:r>
              <a:rPr lang="zh-CN" altLang="en-US">
                <a:latin typeface="黑体" panose="02010609060101010101" charset="-122"/>
                <a:ea typeface="黑体" panose="02010609060101010101" charset="-122"/>
                <a:sym typeface="+mn-ea"/>
              </a:rPr>
              <a:t>请输入内容</a:t>
            </a:r>
            <a:endParaRPr lang="zh-CN" altLang="en-US">
              <a:latin typeface="黑体" panose="02010609060101010101" charset="-122"/>
              <a:ea typeface="黑体" panose="02010609060101010101" charset="-122"/>
            </a:endParaRPr>
          </a:p>
        </p:txBody>
      </p:sp>
      <p:sp>
        <p:nvSpPr>
          <p:cNvPr id="19" name="文本框 18"/>
          <p:cNvSpPr txBox="1"/>
          <p:nvPr/>
        </p:nvSpPr>
        <p:spPr>
          <a:xfrm>
            <a:off x="6513195" y="2907665"/>
            <a:ext cx="1835150" cy="583565"/>
          </a:xfrm>
          <a:prstGeom prst="rect">
            <a:avLst/>
          </a:prstGeom>
          <a:noFill/>
        </p:spPr>
        <p:txBody>
          <a:bodyPr wrap="square" rtlCol="0">
            <a:spAutoFit/>
          </a:bodyPr>
          <a:p>
            <a:pPr algn="ctr"/>
            <a:r>
              <a:rPr lang="en-US" altLang="zh-CN" sz="3200">
                <a:solidFill>
                  <a:srgbClr val="5B9BD5"/>
                </a:solidFill>
                <a:latin typeface="黑体" panose="02010609060101010101" charset="-122"/>
                <a:ea typeface="黑体" panose="02010609060101010101" charset="-122"/>
              </a:rPr>
              <a:t>ER</a:t>
            </a:r>
            <a:r>
              <a:rPr lang="zh-CN" altLang="en-US" sz="3200">
                <a:solidFill>
                  <a:srgbClr val="5B9BD5"/>
                </a:solidFill>
                <a:latin typeface="黑体" panose="02010609060101010101" charset="-122"/>
                <a:ea typeface="黑体" panose="02010609060101010101" charset="-122"/>
              </a:rPr>
              <a:t>分析</a:t>
            </a:r>
            <a:endParaRPr lang="zh-CN" altLang="en-US" sz="3200">
              <a:solidFill>
                <a:srgbClr val="5B9BD5"/>
              </a:solidFill>
              <a:latin typeface="黑体" panose="02010609060101010101" charset="-122"/>
              <a:ea typeface="黑体" panose="02010609060101010101" charset="-122"/>
            </a:endParaRPr>
          </a:p>
        </p:txBody>
      </p:sp>
      <p:sp>
        <p:nvSpPr>
          <p:cNvPr id="20" name="文本框 19"/>
          <p:cNvSpPr txBox="1"/>
          <p:nvPr/>
        </p:nvSpPr>
        <p:spPr>
          <a:xfrm>
            <a:off x="6181090" y="3663315"/>
            <a:ext cx="2548255" cy="922020"/>
          </a:xfrm>
          <a:prstGeom prst="rect">
            <a:avLst/>
          </a:prstGeom>
          <a:noFill/>
        </p:spPr>
        <p:txBody>
          <a:bodyPr wrap="square" rtlCol="0">
            <a:spAutoFit/>
          </a:bodyPr>
          <a:p>
            <a:pPr algn="l"/>
            <a:r>
              <a:rPr lang="zh-CN" altLang="en-US">
                <a:latin typeface="黑体" panose="02010609060101010101" charset="-122"/>
                <a:ea typeface="黑体" panose="02010609060101010101" charset="-122"/>
              </a:rPr>
              <a:t>请输入内容</a:t>
            </a:r>
            <a:r>
              <a:rPr lang="zh-CN" altLang="en-US">
                <a:latin typeface="黑体" panose="02010609060101010101" charset="-122"/>
                <a:ea typeface="黑体" panose="02010609060101010101" charset="-122"/>
                <a:sym typeface="+mn-ea"/>
              </a:rPr>
              <a:t>请输入内容请输入内容请输入内容</a:t>
            </a:r>
            <a:r>
              <a:rPr lang="zh-CN" altLang="en-US">
                <a:latin typeface="黑体" panose="02010609060101010101" charset="-122"/>
                <a:ea typeface="黑体" panose="02010609060101010101" charset="-122"/>
                <a:sym typeface="+mn-ea"/>
              </a:rPr>
              <a:t>请输入内容</a:t>
            </a:r>
            <a:endParaRPr lang="zh-CN" altLang="en-US">
              <a:latin typeface="黑体" panose="02010609060101010101" charset="-122"/>
              <a:ea typeface="黑体" panose="02010609060101010101" charset="-122"/>
            </a:endParaRPr>
          </a:p>
        </p:txBody>
      </p:sp>
      <p:sp>
        <p:nvSpPr>
          <p:cNvPr id="22" name="文本框 21"/>
          <p:cNvSpPr txBox="1"/>
          <p:nvPr/>
        </p:nvSpPr>
        <p:spPr>
          <a:xfrm>
            <a:off x="9090025" y="2897505"/>
            <a:ext cx="2361565" cy="1076325"/>
          </a:xfrm>
          <a:prstGeom prst="rect">
            <a:avLst/>
          </a:prstGeom>
          <a:noFill/>
        </p:spPr>
        <p:txBody>
          <a:bodyPr wrap="square" rtlCol="0">
            <a:spAutoFit/>
          </a:bodyPr>
          <a:p>
            <a:pPr algn="ctr"/>
            <a:r>
              <a:rPr sz="3200">
                <a:solidFill>
                  <a:srgbClr val="5B9BD5"/>
                </a:solidFill>
                <a:latin typeface="黑体" panose="02010609060101010101" charset="-122"/>
                <a:ea typeface="黑体" panose="02010609060101010101" charset="-122"/>
              </a:rPr>
              <a:t>系统安全和权限设计</a:t>
            </a:r>
            <a:endParaRPr sz="3200">
              <a:solidFill>
                <a:srgbClr val="5B9BD5"/>
              </a:solidFill>
              <a:latin typeface="黑体" panose="02010609060101010101" charset="-122"/>
              <a:ea typeface="黑体" panose="02010609060101010101" charset="-122"/>
            </a:endParaRPr>
          </a:p>
        </p:txBody>
      </p:sp>
      <p:sp>
        <p:nvSpPr>
          <p:cNvPr id="23" name="文本框 22"/>
          <p:cNvSpPr txBox="1"/>
          <p:nvPr/>
        </p:nvSpPr>
        <p:spPr>
          <a:xfrm>
            <a:off x="8996680" y="3973830"/>
            <a:ext cx="2548255" cy="922020"/>
          </a:xfrm>
          <a:prstGeom prst="rect">
            <a:avLst/>
          </a:prstGeom>
          <a:noFill/>
        </p:spPr>
        <p:txBody>
          <a:bodyPr wrap="square" rtlCol="0">
            <a:spAutoFit/>
          </a:bodyPr>
          <a:p>
            <a:pPr algn="l"/>
            <a:r>
              <a:rPr lang="zh-CN" altLang="en-US">
                <a:latin typeface="黑体" panose="02010609060101010101" charset="-122"/>
                <a:ea typeface="黑体" panose="02010609060101010101" charset="-122"/>
              </a:rPr>
              <a:t>请输入内容</a:t>
            </a:r>
            <a:r>
              <a:rPr lang="zh-CN" altLang="en-US">
                <a:latin typeface="黑体" panose="02010609060101010101" charset="-122"/>
                <a:ea typeface="黑体" panose="02010609060101010101" charset="-122"/>
                <a:sym typeface="+mn-ea"/>
              </a:rPr>
              <a:t>请输入内容请输入内容请输入内容</a:t>
            </a:r>
            <a:r>
              <a:rPr lang="zh-CN" altLang="en-US">
                <a:latin typeface="黑体" panose="02010609060101010101" charset="-122"/>
                <a:ea typeface="黑体" panose="02010609060101010101" charset="-122"/>
                <a:sym typeface="+mn-ea"/>
              </a:rPr>
              <a:t>请输入内容</a:t>
            </a:r>
            <a:endParaRPr lang="zh-CN" altLang="en-US">
              <a:latin typeface="黑体" panose="02010609060101010101" charset="-122"/>
              <a:ea typeface="黑体" panose="02010609060101010101" charset="-122"/>
            </a:endParaRPr>
          </a:p>
        </p:txBody>
      </p:sp>
      <p:sp>
        <p:nvSpPr>
          <p:cNvPr id="2050" name="PA-A000320141231B90PPSH-2182"/>
          <p:cNvSpPr/>
          <p:nvPr>
            <p:custDataLst>
              <p:tags r:id="rId1"/>
            </p:custDataLst>
          </p:nvPr>
        </p:nvSpPr>
        <p:spPr bwMode="auto">
          <a:xfrm>
            <a:off x="1376680" y="1090929"/>
            <a:ext cx="1506855" cy="1492885"/>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5B9BD5"/>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8" name=" 14"/>
          <p:cNvSpPr/>
          <p:nvPr/>
        </p:nvSpPr>
        <p:spPr bwMode="auto">
          <a:xfrm>
            <a:off x="4084955" y="1247139"/>
            <a:ext cx="1558925" cy="133667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5B9BD5"/>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9" name=" 16"/>
          <p:cNvSpPr/>
          <p:nvPr/>
        </p:nvSpPr>
        <p:spPr bwMode="auto">
          <a:xfrm>
            <a:off x="9375140" y="1326514"/>
            <a:ext cx="1448435" cy="1257300"/>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rgbClr val="5B9BD5"/>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39" name="PA-计划已处理-286598"/>
          <p:cNvGrpSpPr>
            <a:grpSpLocks noChangeAspect="1"/>
          </p:cNvGrpSpPr>
          <p:nvPr>
            <p:custDataLst>
              <p:tags r:id="rId2"/>
            </p:custDataLst>
          </p:nvPr>
        </p:nvGrpSpPr>
        <p:grpSpPr bwMode="auto">
          <a:xfrm>
            <a:off x="6845300" y="1248214"/>
            <a:ext cx="1328420" cy="1335600"/>
            <a:chOff x="3318" y="1632"/>
            <a:chExt cx="1046" cy="1052"/>
          </a:xfrm>
          <a:solidFill>
            <a:srgbClr val="5B9BD5"/>
          </a:solidFill>
          <a:effectLst/>
        </p:grpSpPr>
        <p:sp>
          <p:nvSpPr>
            <p:cNvPr id="40" name="PA-任意多边形 94"/>
            <p:cNvSpPr>
              <a:spLocks noEditPoints="1"/>
            </p:cNvSpPr>
            <p:nvPr>
              <p:custDataLst>
                <p:tags r:id="rId3"/>
              </p:custDataLst>
            </p:nvPr>
          </p:nvSpPr>
          <p:spPr bwMode="auto">
            <a:xfrm>
              <a:off x="3500" y="1632"/>
              <a:ext cx="864" cy="1052"/>
            </a:xfrm>
            <a:custGeom>
              <a:avLst/>
              <a:gdLst>
                <a:gd name="T0" fmla="*/ 1669 w 2287"/>
                <a:gd name="T1" fmla="*/ 1550 h 2788"/>
                <a:gd name="T2" fmla="*/ 1050 w 2287"/>
                <a:gd name="T3" fmla="*/ 2169 h 2788"/>
                <a:gd name="T4" fmla="*/ 1669 w 2287"/>
                <a:gd name="T5" fmla="*/ 2788 h 2788"/>
                <a:gd name="T6" fmla="*/ 2287 w 2287"/>
                <a:gd name="T7" fmla="*/ 2169 h 2788"/>
                <a:gd name="T8" fmla="*/ 1669 w 2287"/>
                <a:gd name="T9" fmla="*/ 1550 h 2788"/>
                <a:gd name="T10" fmla="*/ 2065 w 2287"/>
                <a:gd name="T11" fmla="*/ 2036 h 2788"/>
                <a:gd name="T12" fmla="*/ 1614 w 2287"/>
                <a:gd name="T13" fmla="*/ 2441 h 2788"/>
                <a:gd name="T14" fmla="*/ 1585 w 2287"/>
                <a:gd name="T15" fmla="*/ 2452 h 2788"/>
                <a:gd name="T16" fmla="*/ 1554 w 2287"/>
                <a:gd name="T17" fmla="*/ 2439 h 2788"/>
                <a:gd name="T18" fmla="*/ 1264 w 2287"/>
                <a:gd name="T19" fmla="*/ 2150 h 2788"/>
                <a:gd name="T20" fmla="*/ 1264 w 2287"/>
                <a:gd name="T21" fmla="*/ 2087 h 2788"/>
                <a:gd name="T22" fmla="*/ 1327 w 2287"/>
                <a:gd name="T23" fmla="*/ 2087 h 2788"/>
                <a:gd name="T24" fmla="*/ 1587 w 2287"/>
                <a:gd name="T25" fmla="*/ 2347 h 2788"/>
                <a:gd name="T26" fmla="*/ 2006 w 2287"/>
                <a:gd name="T27" fmla="*/ 1970 h 2788"/>
                <a:gd name="T28" fmla="*/ 2068 w 2287"/>
                <a:gd name="T29" fmla="*/ 1973 h 2788"/>
                <a:gd name="T30" fmla="*/ 2065 w 2287"/>
                <a:gd name="T31" fmla="*/ 2036 h 2788"/>
                <a:gd name="T32" fmla="*/ 132 w 2287"/>
                <a:gd name="T33" fmla="*/ 509 h 2788"/>
                <a:gd name="T34" fmla="*/ 263 w 2287"/>
                <a:gd name="T35" fmla="*/ 381 h 2788"/>
                <a:gd name="T36" fmla="*/ 263 w 2287"/>
                <a:gd name="T37" fmla="*/ 127 h 2788"/>
                <a:gd name="T38" fmla="*/ 132 w 2287"/>
                <a:gd name="T39" fmla="*/ 0 h 2788"/>
                <a:gd name="T40" fmla="*/ 0 w 2287"/>
                <a:gd name="T41" fmla="*/ 127 h 2788"/>
                <a:gd name="T42" fmla="*/ 0 w 2287"/>
                <a:gd name="T43" fmla="*/ 381 h 2788"/>
                <a:gd name="T44" fmla="*/ 132 w 2287"/>
                <a:gd name="T45" fmla="*/ 509 h 2788"/>
                <a:gd name="T46" fmla="*/ 1447 w 2287"/>
                <a:gd name="T47" fmla="*/ 509 h 2788"/>
                <a:gd name="T48" fmla="*/ 1579 w 2287"/>
                <a:gd name="T49" fmla="*/ 381 h 2788"/>
                <a:gd name="T50" fmla="*/ 1579 w 2287"/>
                <a:gd name="T51" fmla="*/ 127 h 2788"/>
                <a:gd name="T52" fmla="*/ 1447 w 2287"/>
                <a:gd name="T53" fmla="*/ 0 h 2788"/>
                <a:gd name="T54" fmla="*/ 1315 w 2287"/>
                <a:gd name="T55" fmla="*/ 127 h 2788"/>
                <a:gd name="T56" fmla="*/ 1315 w 2287"/>
                <a:gd name="T57" fmla="*/ 381 h 2788"/>
                <a:gd name="T58" fmla="*/ 1447 w 2287"/>
                <a:gd name="T59" fmla="*/ 509 h 2788"/>
                <a:gd name="T60" fmla="*/ 789 w 2287"/>
                <a:gd name="T61" fmla="*/ 509 h 2788"/>
                <a:gd name="T62" fmla="*/ 921 w 2287"/>
                <a:gd name="T63" fmla="*/ 381 h 2788"/>
                <a:gd name="T64" fmla="*/ 921 w 2287"/>
                <a:gd name="T65" fmla="*/ 127 h 2788"/>
                <a:gd name="T66" fmla="*/ 789 w 2287"/>
                <a:gd name="T67" fmla="*/ 0 h 2788"/>
                <a:gd name="T68" fmla="*/ 658 w 2287"/>
                <a:gd name="T69" fmla="*/ 127 h 2788"/>
                <a:gd name="T70" fmla="*/ 658 w 2287"/>
                <a:gd name="T71" fmla="*/ 381 h 2788"/>
                <a:gd name="T72" fmla="*/ 789 w 2287"/>
                <a:gd name="T73" fmla="*/ 509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7" h="2788">
                  <a:moveTo>
                    <a:pt x="1669" y="1550"/>
                  </a:moveTo>
                  <a:cubicBezTo>
                    <a:pt x="1327" y="1550"/>
                    <a:pt x="1050" y="1827"/>
                    <a:pt x="1050" y="2169"/>
                  </a:cubicBezTo>
                  <a:cubicBezTo>
                    <a:pt x="1050" y="2511"/>
                    <a:pt x="1327" y="2788"/>
                    <a:pt x="1669" y="2788"/>
                  </a:cubicBezTo>
                  <a:cubicBezTo>
                    <a:pt x="2010" y="2788"/>
                    <a:pt x="2287" y="2511"/>
                    <a:pt x="2287" y="2169"/>
                  </a:cubicBezTo>
                  <a:cubicBezTo>
                    <a:pt x="2287" y="1827"/>
                    <a:pt x="2010" y="1550"/>
                    <a:pt x="1669" y="1550"/>
                  </a:cubicBezTo>
                  <a:close/>
                  <a:moveTo>
                    <a:pt x="2065" y="2036"/>
                  </a:moveTo>
                  <a:lnTo>
                    <a:pt x="1614" y="2441"/>
                  </a:lnTo>
                  <a:cubicBezTo>
                    <a:pt x="1606" y="2448"/>
                    <a:pt x="1596" y="2452"/>
                    <a:pt x="1585" y="2452"/>
                  </a:cubicBezTo>
                  <a:cubicBezTo>
                    <a:pt x="1573" y="2452"/>
                    <a:pt x="1562" y="2447"/>
                    <a:pt x="1554" y="2439"/>
                  </a:cubicBezTo>
                  <a:lnTo>
                    <a:pt x="1264" y="2150"/>
                  </a:lnTo>
                  <a:cubicBezTo>
                    <a:pt x="1247" y="2133"/>
                    <a:pt x="1247" y="2105"/>
                    <a:pt x="1264" y="2087"/>
                  </a:cubicBezTo>
                  <a:cubicBezTo>
                    <a:pt x="1282" y="2070"/>
                    <a:pt x="1310" y="2070"/>
                    <a:pt x="1327" y="2087"/>
                  </a:cubicBezTo>
                  <a:lnTo>
                    <a:pt x="1587" y="2347"/>
                  </a:lnTo>
                  <a:lnTo>
                    <a:pt x="2006" y="1970"/>
                  </a:lnTo>
                  <a:cubicBezTo>
                    <a:pt x="2024" y="1954"/>
                    <a:pt x="2052" y="1955"/>
                    <a:pt x="2068" y="1973"/>
                  </a:cubicBezTo>
                  <a:cubicBezTo>
                    <a:pt x="2085" y="1991"/>
                    <a:pt x="2083" y="2019"/>
                    <a:pt x="2065" y="2036"/>
                  </a:cubicBezTo>
                  <a:close/>
                  <a:moveTo>
                    <a:pt x="132" y="509"/>
                  </a:moveTo>
                  <a:cubicBezTo>
                    <a:pt x="204" y="509"/>
                    <a:pt x="263" y="452"/>
                    <a:pt x="263" y="381"/>
                  </a:cubicBezTo>
                  <a:lnTo>
                    <a:pt x="263" y="127"/>
                  </a:lnTo>
                  <a:cubicBezTo>
                    <a:pt x="263" y="57"/>
                    <a:pt x="204" y="0"/>
                    <a:pt x="132" y="0"/>
                  </a:cubicBezTo>
                  <a:cubicBezTo>
                    <a:pt x="59" y="0"/>
                    <a:pt x="0" y="57"/>
                    <a:pt x="0" y="127"/>
                  </a:cubicBezTo>
                  <a:lnTo>
                    <a:pt x="0" y="381"/>
                  </a:lnTo>
                  <a:cubicBezTo>
                    <a:pt x="0" y="452"/>
                    <a:pt x="59" y="509"/>
                    <a:pt x="132" y="509"/>
                  </a:cubicBezTo>
                  <a:close/>
                  <a:moveTo>
                    <a:pt x="1447" y="509"/>
                  </a:moveTo>
                  <a:cubicBezTo>
                    <a:pt x="1520" y="509"/>
                    <a:pt x="1579" y="452"/>
                    <a:pt x="1579" y="381"/>
                  </a:cubicBezTo>
                  <a:lnTo>
                    <a:pt x="1579" y="127"/>
                  </a:lnTo>
                  <a:cubicBezTo>
                    <a:pt x="1579" y="57"/>
                    <a:pt x="1520" y="0"/>
                    <a:pt x="1447" y="0"/>
                  </a:cubicBezTo>
                  <a:cubicBezTo>
                    <a:pt x="1374" y="0"/>
                    <a:pt x="1315" y="57"/>
                    <a:pt x="1315" y="127"/>
                  </a:cubicBezTo>
                  <a:lnTo>
                    <a:pt x="1315" y="381"/>
                  </a:lnTo>
                  <a:cubicBezTo>
                    <a:pt x="1315" y="452"/>
                    <a:pt x="1374" y="509"/>
                    <a:pt x="1447" y="509"/>
                  </a:cubicBezTo>
                  <a:close/>
                  <a:moveTo>
                    <a:pt x="789" y="509"/>
                  </a:moveTo>
                  <a:cubicBezTo>
                    <a:pt x="862" y="509"/>
                    <a:pt x="921" y="452"/>
                    <a:pt x="921" y="381"/>
                  </a:cubicBezTo>
                  <a:lnTo>
                    <a:pt x="921" y="127"/>
                  </a:lnTo>
                  <a:cubicBezTo>
                    <a:pt x="921" y="57"/>
                    <a:pt x="862" y="0"/>
                    <a:pt x="789" y="0"/>
                  </a:cubicBezTo>
                  <a:cubicBezTo>
                    <a:pt x="717" y="0"/>
                    <a:pt x="658" y="57"/>
                    <a:pt x="658" y="127"/>
                  </a:cubicBezTo>
                  <a:lnTo>
                    <a:pt x="658" y="381"/>
                  </a:lnTo>
                  <a:cubicBezTo>
                    <a:pt x="658" y="452"/>
                    <a:pt x="717" y="509"/>
                    <a:pt x="789" y="50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28F0E9"/>
                </a:solidFill>
                <a:latin typeface="宋体" panose="02010600030101010101" pitchFamily="2" charset="-122"/>
                <a:ea typeface="宋体" panose="02010600030101010101" pitchFamily="2" charset="-122"/>
              </a:endParaRPr>
            </a:p>
          </p:txBody>
        </p:sp>
        <p:sp>
          <p:nvSpPr>
            <p:cNvPr id="41" name="PA-任意多边形 95"/>
            <p:cNvSpPr>
              <a:spLocks noEditPoints="1"/>
            </p:cNvSpPr>
            <p:nvPr>
              <p:custDataLst>
                <p:tags r:id="rId4"/>
              </p:custDataLst>
            </p:nvPr>
          </p:nvSpPr>
          <p:spPr bwMode="auto">
            <a:xfrm>
              <a:off x="3318" y="1728"/>
              <a:ext cx="960" cy="928"/>
            </a:xfrm>
            <a:custGeom>
              <a:avLst/>
              <a:gdLst>
                <a:gd name="T0" fmla="*/ 1441 w 2543"/>
                <a:gd name="T1" fmla="*/ 2034 h 2458"/>
                <a:gd name="T2" fmla="*/ 460 w 2543"/>
                <a:gd name="T3" fmla="*/ 2034 h 2458"/>
                <a:gd name="T4" fmla="*/ 351 w 2543"/>
                <a:gd name="T5" fmla="*/ 1929 h 2458"/>
                <a:gd name="T6" fmla="*/ 460 w 2543"/>
                <a:gd name="T7" fmla="*/ 1823 h 2458"/>
                <a:gd name="T8" fmla="*/ 1438 w 2543"/>
                <a:gd name="T9" fmla="*/ 1823 h 2458"/>
                <a:gd name="T10" fmla="*/ 1549 w 2543"/>
                <a:gd name="T11" fmla="*/ 1526 h 2458"/>
                <a:gd name="T12" fmla="*/ 482 w 2543"/>
                <a:gd name="T13" fmla="*/ 1526 h 2458"/>
                <a:gd name="T14" fmla="*/ 351 w 2543"/>
                <a:gd name="T15" fmla="*/ 1399 h 2458"/>
                <a:gd name="T16" fmla="*/ 482 w 2543"/>
                <a:gd name="T17" fmla="*/ 1272 h 2458"/>
                <a:gd name="T18" fmla="*/ 1836 w 2543"/>
                <a:gd name="T19" fmla="*/ 1272 h 2458"/>
                <a:gd name="T20" fmla="*/ 2153 w 2543"/>
                <a:gd name="T21" fmla="*/ 1198 h 2458"/>
                <a:gd name="T22" fmla="*/ 2543 w 2543"/>
                <a:gd name="T23" fmla="*/ 1312 h 2458"/>
                <a:gd name="T24" fmla="*/ 2543 w 2543"/>
                <a:gd name="T25" fmla="*/ 127 h 2458"/>
                <a:gd name="T26" fmla="*/ 2411 w 2543"/>
                <a:gd name="T27" fmla="*/ 0 h 2458"/>
                <a:gd name="T28" fmla="*/ 2192 w 2543"/>
                <a:gd name="T29" fmla="*/ 0 h 2458"/>
                <a:gd name="T30" fmla="*/ 2192 w 2543"/>
                <a:gd name="T31" fmla="*/ 127 h 2458"/>
                <a:gd name="T32" fmla="*/ 1929 w 2543"/>
                <a:gd name="T33" fmla="*/ 382 h 2458"/>
                <a:gd name="T34" fmla="*/ 1666 w 2543"/>
                <a:gd name="T35" fmla="*/ 127 h 2458"/>
                <a:gd name="T36" fmla="*/ 1666 w 2543"/>
                <a:gd name="T37" fmla="*/ 0 h 2458"/>
                <a:gd name="T38" fmla="*/ 1534 w 2543"/>
                <a:gd name="T39" fmla="*/ 0 h 2458"/>
                <a:gd name="T40" fmla="*/ 1534 w 2543"/>
                <a:gd name="T41" fmla="*/ 127 h 2458"/>
                <a:gd name="T42" fmla="*/ 1271 w 2543"/>
                <a:gd name="T43" fmla="*/ 382 h 2458"/>
                <a:gd name="T44" fmla="*/ 1008 w 2543"/>
                <a:gd name="T45" fmla="*/ 127 h 2458"/>
                <a:gd name="T46" fmla="*/ 1008 w 2543"/>
                <a:gd name="T47" fmla="*/ 0 h 2458"/>
                <a:gd name="T48" fmla="*/ 877 w 2543"/>
                <a:gd name="T49" fmla="*/ 0 h 2458"/>
                <a:gd name="T50" fmla="*/ 877 w 2543"/>
                <a:gd name="T51" fmla="*/ 127 h 2458"/>
                <a:gd name="T52" fmla="*/ 614 w 2543"/>
                <a:gd name="T53" fmla="*/ 382 h 2458"/>
                <a:gd name="T54" fmla="*/ 351 w 2543"/>
                <a:gd name="T55" fmla="*/ 127 h 2458"/>
                <a:gd name="T56" fmla="*/ 351 w 2543"/>
                <a:gd name="T57" fmla="*/ 0 h 2458"/>
                <a:gd name="T58" fmla="*/ 132 w 2543"/>
                <a:gd name="T59" fmla="*/ 0 h 2458"/>
                <a:gd name="T60" fmla="*/ 0 w 2543"/>
                <a:gd name="T61" fmla="*/ 127 h 2458"/>
                <a:gd name="T62" fmla="*/ 0 w 2543"/>
                <a:gd name="T63" fmla="*/ 2331 h 2458"/>
                <a:gd name="T64" fmla="*/ 132 w 2543"/>
                <a:gd name="T65" fmla="*/ 2458 h 2458"/>
                <a:gd name="T66" fmla="*/ 1672 w 2543"/>
                <a:gd name="T67" fmla="*/ 2458 h 2458"/>
                <a:gd name="T68" fmla="*/ 1441 w 2543"/>
                <a:gd name="T69" fmla="*/ 2034 h 2458"/>
                <a:gd name="T70" fmla="*/ 482 w 2543"/>
                <a:gd name="T71" fmla="*/ 721 h 2458"/>
                <a:gd name="T72" fmla="*/ 2061 w 2543"/>
                <a:gd name="T73" fmla="*/ 721 h 2458"/>
                <a:gd name="T74" fmla="*/ 2192 w 2543"/>
                <a:gd name="T75" fmla="*/ 848 h 2458"/>
                <a:gd name="T76" fmla="*/ 2061 w 2543"/>
                <a:gd name="T77" fmla="*/ 975 h 2458"/>
                <a:gd name="T78" fmla="*/ 482 w 2543"/>
                <a:gd name="T79" fmla="*/ 975 h 2458"/>
                <a:gd name="T80" fmla="*/ 351 w 2543"/>
                <a:gd name="T81" fmla="*/ 848 h 2458"/>
                <a:gd name="T82" fmla="*/ 482 w 2543"/>
                <a:gd name="T83" fmla="*/ 721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43" h="2458">
                  <a:moveTo>
                    <a:pt x="1441" y="2034"/>
                  </a:moveTo>
                  <a:lnTo>
                    <a:pt x="460" y="2034"/>
                  </a:lnTo>
                  <a:cubicBezTo>
                    <a:pt x="400" y="2034"/>
                    <a:pt x="351" y="1987"/>
                    <a:pt x="351" y="1929"/>
                  </a:cubicBezTo>
                  <a:cubicBezTo>
                    <a:pt x="351" y="1870"/>
                    <a:pt x="400" y="1823"/>
                    <a:pt x="460" y="1823"/>
                  </a:cubicBezTo>
                  <a:lnTo>
                    <a:pt x="1438" y="1823"/>
                  </a:lnTo>
                  <a:cubicBezTo>
                    <a:pt x="1453" y="1714"/>
                    <a:pt x="1491" y="1613"/>
                    <a:pt x="1549" y="1526"/>
                  </a:cubicBezTo>
                  <a:lnTo>
                    <a:pt x="482" y="1526"/>
                  </a:lnTo>
                  <a:cubicBezTo>
                    <a:pt x="410" y="1526"/>
                    <a:pt x="351" y="1469"/>
                    <a:pt x="351" y="1399"/>
                  </a:cubicBezTo>
                  <a:cubicBezTo>
                    <a:pt x="351" y="1329"/>
                    <a:pt x="410" y="1272"/>
                    <a:pt x="482" y="1272"/>
                  </a:cubicBezTo>
                  <a:lnTo>
                    <a:pt x="1836" y="1272"/>
                  </a:lnTo>
                  <a:cubicBezTo>
                    <a:pt x="1932" y="1225"/>
                    <a:pt x="2039" y="1198"/>
                    <a:pt x="2153" y="1198"/>
                  </a:cubicBezTo>
                  <a:cubicBezTo>
                    <a:pt x="2297" y="1198"/>
                    <a:pt x="2430" y="1240"/>
                    <a:pt x="2543" y="1312"/>
                  </a:cubicBezTo>
                  <a:lnTo>
                    <a:pt x="2543" y="127"/>
                  </a:lnTo>
                  <a:cubicBezTo>
                    <a:pt x="2543" y="57"/>
                    <a:pt x="2484" y="0"/>
                    <a:pt x="2411" y="0"/>
                  </a:cubicBezTo>
                  <a:lnTo>
                    <a:pt x="2192" y="0"/>
                  </a:lnTo>
                  <a:lnTo>
                    <a:pt x="2192" y="127"/>
                  </a:lnTo>
                  <a:cubicBezTo>
                    <a:pt x="2192" y="268"/>
                    <a:pt x="2074" y="382"/>
                    <a:pt x="1929" y="382"/>
                  </a:cubicBezTo>
                  <a:cubicBezTo>
                    <a:pt x="1784" y="382"/>
                    <a:pt x="1666" y="268"/>
                    <a:pt x="1666" y="127"/>
                  </a:cubicBezTo>
                  <a:lnTo>
                    <a:pt x="1666" y="0"/>
                  </a:lnTo>
                  <a:lnTo>
                    <a:pt x="1534" y="0"/>
                  </a:lnTo>
                  <a:lnTo>
                    <a:pt x="1534" y="127"/>
                  </a:lnTo>
                  <a:cubicBezTo>
                    <a:pt x="1534" y="268"/>
                    <a:pt x="1417" y="382"/>
                    <a:pt x="1271" y="382"/>
                  </a:cubicBezTo>
                  <a:cubicBezTo>
                    <a:pt x="1126" y="382"/>
                    <a:pt x="1008" y="268"/>
                    <a:pt x="1008" y="127"/>
                  </a:cubicBezTo>
                  <a:lnTo>
                    <a:pt x="1008" y="0"/>
                  </a:lnTo>
                  <a:lnTo>
                    <a:pt x="877" y="0"/>
                  </a:lnTo>
                  <a:lnTo>
                    <a:pt x="877" y="127"/>
                  </a:lnTo>
                  <a:cubicBezTo>
                    <a:pt x="877" y="268"/>
                    <a:pt x="759" y="382"/>
                    <a:pt x="614" y="382"/>
                  </a:cubicBezTo>
                  <a:cubicBezTo>
                    <a:pt x="469" y="382"/>
                    <a:pt x="351" y="268"/>
                    <a:pt x="351" y="127"/>
                  </a:cubicBezTo>
                  <a:lnTo>
                    <a:pt x="351" y="0"/>
                  </a:lnTo>
                  <a:lnTo>
                    <a:pt x="132" y="0"/>
                  </a:lnTo>
                  <a:cubicBezTo>
                    <a:pt x="59" y="0"/>
                    <a:pt x="0" y="57"/>
                    <a:pt x="0" y="127"/>
                  </a:cubicBezTo>
                  <a:lnTo>
                    <a:pt x="0" y="2331"/>
                  </a:lnTo>
                  <a:cubicBezTo>
                    <a:pt x="0" y="2401"/>
                    <a:pt x="59" y="2458"/>
                    <a:pt x="132" y="2458"/>
                  </a:cubicBezTo>
                  <a:lnTo>
                    <a:pt x="1672" y="2458"/>
                  </a:lnTo>
                  <a:cubicBezTo>
                    <a:pt x="1551" y="2350"/>
                    <a:pt x="1467" y="2202"/>
                    <a:pt x="1441" y="2034"/>
                  </a:cubicBezTo>
                  <a:close/>
                  <a:moveTo>
                    <a:pt x="482" y="721"/>
                  </a:moveTo>
                  <a:lnTo>
                    <a:pt x="2061" y="721"/>
                  </a:lnTo>
                  <a:cubicBezTo>
                    <a:pt x="2133" y="721"/>
                    <a:pt x="2192" y="778"/>
                    <a:pt x="2192" y="848"/>
                  </a:cubicBezTo>
                  <a:cubicBezTo>
                    <a:pt x="2192" y="918"/>
                    <a:pt x="2133" y="975"/>
                    <a:pt x="2061" y="975"/>
                  </a:cubicBezTo>
                  <a:lnTo>
                    <a:pt x="482" y="975"/>
                  </a:lnTo>
                  <a:cubicBezTo>
                    <a:pt x="410" y="975"/>
                    <a:pt x="351" y="918"/>
                    <a:pt x="351" y="848"/>
                  </a:cubicBezTo>
                  <a:cubicBezTo>
                    <a:pt x="351" y="778"/>
                    <a:pt x="410" y="721"/>
                    <a:pt x="482" y="721"/>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28F0E9"/>
                </a:solidFill>
                <a:latin typeface="宋体" panose="02010600030101010101" pitchFamily="2" charset="-122"/>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500" fill="hold"/>
                                        <p:tgtEl>
                                          <p:spTgt spid="2050"/>
                                        </p:tgtEl>
                                        <p:attrNameLst>
                                          <p:attrName>ppt_w</p:attrName>
                                        </p:attrNameLst>
                                      </p:cBhvr>
                                      <p:tavLst>
                                        <p:tav tm="0">
                                          <p:val>
                                            <p:fltVal val="0"/>
                                          </p:val>
                                        </p:tav>
                                        <p:tav tm="100000">
                                          <p:val>
                                            <p:strVal val="#ppt_w"/>
                                          </p:val>
                                        </p:tav>
                                      </p:tavLst>
                                    </p:anim>
                                    <p:anim calcmode="lin" valueType="num">
                                      <p:cBhvr>
                                        <p:cTn id="13" dur="500" fill="hold"/>
                                        <p:tgtEl>
                                          <p:spTgt spid="2050"/>
                                        </p:tgtEl>
                                        <p:attrNameLst>
                                          <p:attrName>ppt_h</p:attrName>
                                        </p:attrNameLst>
                                      </p:cBhvr>
                                      <p:tavLst>
                                        <p:tav tm="0">
                                          <p:val>
                                            <p:fltVal val="0"/>
                                          </p:val>
                                        </p:tav>
                                        <p:tav tm="100000">
                                          <p:val>
                                            <p:strVal val="#ppt_h"/>
                                          </p:val>
                                        </p:tav>
                                      </p:tavLst>
                                    </p:anim>
                                    <p:animEffect transition="in" filter="fade">
                                      <p:cBhvr>
                                        <p:cTn id="14" dur="500"/>
                                        <p:tgtEl>
                                          <p:spTgt spid="205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22" presetClass="entr" presetSubtype="8"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8"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22" presetClass="entr" presetSubtype="8"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par>
                                <p:cTn id="39" presetID="22" presetClass="entr" presetSubtype="8"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12" presetClass="entr" presetSubtype="4"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p:tgtEl>
                                          <p:spTgt spid="12"/>
                                        </p:tgtEl>
                                        <p:attrNameLst>
                                          <p:attrName>ppt_y</p:attrName>
                                        </p:attrNameLst>
                                      </p:cBhvr>
                                      <p:tavLst>
                                        <p:tav tm="0">
                                          <p:val>
                                            <p:strVal val="#ppt_y+#ppt_h*1.125000"/>
                                          </p:val>
                                        </p:tav>
                                        <p:tav tm="100000">
                                          <p:val>
                                            <p:strVal val="#ppt_y"/>
                                          </p:val>
                                        </p:tav>
                                      </p:tavLst>
                                    </p:anim>
                                    <p:animEffect transition="in" filter="wipe(up)">
                                      <p:cBhvr>
                                        <p:cTn id="46" dur="500"/>
                                        <p:tgtEl>
                                          <p:spTgt spid="12"/>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p:tgtEl>
                                          <p:spTgt spid="16"/>
                                        </p:tgtEl>
                                        <p:attrNameLst>
                                          <p:attrName>ppt_y</p:attrName>
                                        </p:attrNameLst>
                                      </p:cBhvr>
                                      <p:tavLst>
                                        <p:tav tm="0">
                                          <p:val>
                                            <p:strVal val="#ppt_y+#ppt_h*1.125000"/>
                                          </p:val>
                                        </p:tav>
                                        <p:tav tm="100000">
                                          <p:val>
                                            <p:strVal val="#ppt_y"/>
                                          </p:val>
                                        </p:tav>
                                      </p:tavLst>
                                    </p:anim>
                                    <p:animEffect transition="in" filter="wipe(up)">
                                      <p:cBhvr>
                                        <p:cTn id="50" dur="500"/>
                                        <p:tgtEl>
                                          <p:spTgt spid="16"/>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p:tgtEl>
                                          <p:spTgt spid="19"/>
                                        </p:tgtEl>
                                        <p:attrNameLst>
                                          <p:attrName>ppt_y</p:attrName>
                                        </p:attrNameLst>
                                      </p:cBhvr>
                                      <p:tavLst>
                                        <p:tav tm="0">
                                          <p:val>
                                            <p:strVal val="#ppt_y+#ppt_h*1.125000"/>
                                          </p:val>
                                        </p:tav>
                                        <p:tav tm="100000">
                                          <p:val>
                                            <p:strVal val="#ppt_y"/>
                                          </p:val>
                                        </p:tav>
                                      </p:tavLst>
                                    </p:anim>
                                    <p:animEffect transition="in" filter="wipe(up)">
                                      <p:cBhvr>
                                        <p:cTn id="54" dur="500"/>
                                        <p:tgtEl>
                                          <p:spTgt spid="19"/>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p:tgtEl>
                                          <p:spTgt spid="22"/>
                                        </p:tgtEl>
                                        <p:attrNameLst>
                                          <p:attrName>ppt_y</p:attrName>
                                        </p:attrNameLst>
                                      </p:cBhvr>
                                      <p:tavLst>
                                        <p:tav tm="0">
                                          <p:val>
                                            <p:strVal val="#ppt_y+#ppt_h*1.125000"/>
                                          </p:val>
                                        </p:tav>
                                        <p:tav tm="100000">
                                          <p:val>
                                            <p:strVal val="#ppt_y"/>
                                          </p:val>
                                        </p:tav>
                                      </p:tavLst>
                                    </p:anim>
                                    <p:animEffect transition="in" filter="wipe(up)">
                                      <p:cBhvr>
                                        <p:cTn id="58" dur="500"/>
                                        <p:tgtEl>
                                          <p:spTgt spid="22"/>
                                        </p:tgtEl>
                                      </p:cBhvr>
                                    </p:animEffect>
                                  </p:childTnLst>
                                </p:cTn>
                              </p:par>
                            </p:childTnLst>
                          </p:cTn>
                        </p:par>
                        <p:par>
                          <p:cTn id="59" fill="hold">
                            <p:stCondLst>
                              <p:cond delay="1000"/>
                            </p:stCondLst>
                            <p:childTnLst>
                              <p:par>
                                <p:cTn id="60" presetID="3" presetClass="entr" presetSubtype="1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blinds(horizontal)">
                                      <p:cBhvr>
                                        <p:cTn id="65" dur="500"/>
                                        <p:tgtEl>
                                          <p:spTgt spid="17"/>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blinds(horizontal)">
                                      <p:cBhvr>
                                        <p:cTn id="68" dur="500"/>
                                        <p:tgtEl>
                                          <p:spTgt spid="20"/>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blinds(horizontal)">
                                      <p:cBhvr>
                                        <p:cTn id="7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28" grpId="0" animBg="1"/>
      <p:bldP spid="29" grpId="0" animBg="1"/>
      <p:bldP spid="12" grpId="0"/>
      <p:bldP spid="16" grpId="0"/>
      <p:bldP spid="19" grpId="0"/>
      <p:bldP spid="22" grpId="0"/>
      <p:bldP spid="13" grpId="0"/>
      <p:bldP spid="17" grpId="0"/>
      <p:bldP spid="20"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468755" y="1646555"/>
            <a:ext cx="10074275" cy="4070985"/>
          </a:xfrm>
          <a:prstGeom prst="rect">
            <a:avLst/>
          </a:prstGeom>
          <a:solidFill>
            <a:schemeClr val="bg1"/>
          </a:solidFill>
          <a:ln w="104775">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4763770" y="256540"/>
            <a:ext cx="7122160" cy="5151755"/>
          </a:xfrm>
          <a:prstGeom prst="rect">
            <a:avLst/>
          </a:prstGeom>
          <a:solidFill>
            <a:srgbClr val="8BBBDF"/>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1610995" y="2235835"/>
            <a:ext cx="2379980" cy="1322070"/>
          </a:xfrm>
          <a:prstGeom prst="rect">
            <a:avLst/>
          </a:prstGeom>
          <a:noFill/>
        </p:spPr>
        <p:txBody>
          <a:bodyPr wrap="square" rtlCol="0">
            <a:spAutoFit/>
          </a:bodyPr>
          <a:p>
            <a:pPr algn="ctr"/>
            <a:r>
              <a:rPr lang="zh-CN" altLang="en-US" sz="4000">
                <a:solidFill>
                  <a:srgbClr val="5B9BD5"/>
                </a:solidFill>
                <a:latin typeface="黑体" panose="02010609060101010101" charset="-122"/>
                <a:ea typeface="黑体" panose="02010609060101010101" charset="-122"/>
              </a:rPr>
              <a:t>功能模块层次设计</a:t>
            </a:r>
            <a:endParaRPr lang="zh-CN" altLang="en-US" sz="4000">
              <a:solidFill>
                <a:srgbClr val="5B9BD5"/>
              </a:solidFill>
              <a:latin typeface="黑体" panose="02010609060101010101" charset="-122"/>
              <a:ea typeface="黑体" panose="02010609060101010101" charset="-122"/>
            </a:endParaRPr>
          </a:p>
        </p:txBody>
      </p:sp>
      <p:sp>
        <p:nvSpPr>
          <p:cNvPr id="6" name="矩形 5"/>
          <p:cNvSpPr/>
          <p:nvPr/>
        </p:nvSpPr>
        <p:spPr>
          <a:xfrm>
            <a:off x="3933825" y="751840"/>
            <a:ext cx="7542530" cy="4290060"/>
          </a:xfrm>
          <a:prstGeom prst="rect">
            <a:avLst/>
          </a:prstGeom>
          <a:solidFill>
            <a:srgbClr val="CADFF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custDataLst>
              <p:tags r:id="rId1"/>
            </p:custDataLst>
          </p:nvPr>
        </p:nvPicPr>
        <p:blipFill>
          <a:blip r:embed="rId2"/>
          <a:stretch>
            <a:fillRect/>
          </a:stretch>
        </p:blipFill>
        <p:spPr>
          <a:xfrm>
            <a:off x="4371975" y="1263015"/>
            <a:ext cx="7171055" cy="4332605"/>
          </a:xfrm>
          <a:prstGeom prst="rect">
            <a:avLst/>
          </a:prstGeom>
          <a:noFill/>
          <a:ln>
            <a:noFill/>
          </a:ln>
        </p:spPr>
      </p:pic>
      <p:sp>
        <p:nvSpPr>
          <p:cNvPr id="2050" name="PA-A000320141231B90PPSH-2182"/>
          <p:cNvSpPr/>
          <p:nvPr>
            <p:custDataLst>
              <p:tags r:id="rId3"/>
            </p:custDataLst>
          </p:nvPr>
        </p:nvSpPr>
        <p:spPr bwMode="auto">
          <a:xfrm>
            <a:off x="2047240" y="3701414"/>
            <a:ext cx="1506855" cy="1492885"/>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5B9BD5"/>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p:tgtEl>
                                          <p:spTgt spid="34"/>
                                        </p:tgtEl>
                                        <p:attrNameLst>
                                          <p:attrName>ppt_y</p:attrName>
                                        </p:attrNameLst>
                                      </p:cBhvr>
                                      <p:tavLst>
                                        <p:tav tm="0">
                                          <p:val>
                                            <p:strVal val="#ppt_y+#ppt_h*1.125000"/>
                                          </p:val>
                                        </p:tav>
                                        <p:tav tm="100000">
                                          <p:val>
                                            <p:strVal val="#ppt_y"/>
                                          </p:val>
                                        </p:tav>
                                      </p:tavLst>
                                    </p:anim>
                                    <p:animEffect transition="in" filter="wipe(up)">
                                      <p:cBhvr>
                                        <p:cTn id="8" dur="500"/>
                                        <p:tgtEl>
                                          <p:spTgt spid="34"/>
                                        </p:tgtEl>
                                      </p:cBhvr>
                                    </p:animEffect>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500" fill="hold"/>
                                        <p:tgtEl>
                                          <p:spTgt spid="2050"/>
                                        </p:tgtEl>
                                        <p:attrNameLst>
                                          <p:attrName>ppt_w</p:attrName>
                                        </p:attrNameLst>
                                      </p:cBhvr>
                                      <p:tavLst>
                                        <p:tav tm="0">
                                          <p:val>
                                            <p:fltVal val="0"/>
                                          </p:val>
                                        </p:tav>
                                        <p:tav tm="100000">
                                          <p:val>
                                            <p:strVal val="#ppt_w"/>
                                          </p:val>
                                        </p:tav>
                                      </p:tavLst>
                                    </p:anim>
                                    <p:anim calcmode="lin" valueType="num">
                                      <p:cBhvr>
                                        <p:cTn id="23" dur="500" fill="hold"/>
                                        <p:tgtEl>
                                          <p:spTgt spid="2050"/>
                                        </p:tgtEl>
                                        <p:attrNameLst>
                                          <p:attrName>ppt_h</p:attrName>
                                        </p:attrNameLst>
                                      </p:cBhvr>
                                      <p:tavLst>
                                        <p:tav tm="0">
                                          <p:val>
                                            <p:fltVal val="0"/>
                                          </p:val>
                                        </p:tav>
                                        <p:tav tm="100000">
                                          <p:val>
                                            <p:strVal val="#ppt_h"/>
                                          </p:val>
                                        </p:tav>
                                      </p:tavLst>
                                    </p:anim>
                                    <p:animEffect transition="in" filter="fade">
                                      <p:cBhvr>
                                        <p:cTn id="2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4" grpId="0" bldLvl="0" animBg="1"/>
      <p:bldP spid="34" grpId="0"/>
      <p:bldP spid="205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692150" y="1761490"/>
            <a:ext cx="9731375" cy="4195445"/>
          </a:xfrm>
          <a:prstGeom prst="rect">
            <a:avLst/>
          </a:prstGeom>
          <a:solidFill>
            <a:schemeClr val="bg1"/>
          </a:solidFill>
          <a:ln w="104775">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210310" y="389255"/>
            <a:ext cx="5864225" cy="5369560"/>
          </a:xfrm>
          <a:prstGeom prst="rect">
            <a:avLst/>
          </a:prstGeom>
          <a:solidFill>
            <a:srgbClr val="8BBBDF"/>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7666990" y="2691130"/>
            <a:ext cx="2494280" cy="1322070"/>
          </a:xfrm>
          <a:prstGeom prst="rect">
            <a:avLst/>
          </a:prstGeom>
          <a:noFill/>
        </p:spPr>
        <p:txBody>
          <a:bodyPr wrap="square" rtlCol="0">
            <a:spAutoFit/>
          </a:bodyPr>
          <a:p>
            <a:pPr algn="ctr"/>
            <a:r>
              <a:rPr lang="zh-CN" altLang="en-US" sz="4000">
                <a:solidFill>
                  <a:srgbClr val="5B9BD5"/>
                </a:solidFill>
                <a:latin typeface="黑体" panose="02010609060101010101" charset="-122"/>
                <a:ea typeface="黑体" panose="02010609060101010101" charset="-122"/>
              </a:rPr>
              <a:t>功能模块层次图</a:t>
            </a:r>
            <a:endParaRPr lang="zh-CN" altLang="en-US" sz="4000">
              <a:solidFill>
                <a:srgbClr val="5B9BD5"/>
              </a:solidFill>
              <a:latin typeface="黑体" panose="02010609060101010101" charset="-122"/>
              <a:ea typeface="黑体" panose="02010609060101010101" charset="-122"/>
            </a:endParaRPr>
          </a:p>
        </p:txBody>
      </p:sp>
      <p:sp>
        <p:nvSpPr>
          <p:cNvPr id="6" name="矩形 5"/>
          <p:cNvSpPr/>
          <p:nvPr/>
        </p:nvSpPr>
        <p:spPr>
          <a:xfrm>
            <a:off x="1423035" y="705485"/>
            <a:ext cx="5755005" cy="4932045"/>
          </a:xfrm>
          <a:prstGeom prst="rect">
            <a:avLst/>
          </a:prstGeom>
          <a:solidFill>
            <a:srgbClr val="CADFF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4"/>
          <p:cNvPicPr>
            <a:picLocks noChangeAspect="1"/>
          </p:cNvPicPr>
          <p:nvPr/>
        </p:nvPicPr>
        <p:blipFill>
          <a:blip r:embed="rId1"/>
          <a:stretch>
            <a:fillRect/>
          </a:stretch>
        </p:blipFill>
        <p:spPr>
          <a:xfrm>
            <a:off x="2080260" y="953135"/>
            <a:ext cx="5097780" cy="45339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p:tgtEl>
                                          <p:spTgt spid="34"/>
                                        </p:tgtEl>
                                        <p:attrNameLst>
                                          <p:attrName>ppt_y</p:attrName>
                                        </p:attrNameLst>
                                      </p:cBhvr>
                                      <p:tavLst>
                                        <p:tav tm="0">
                                          <p:val>
                                            <p:strVal val="#ppt_y+#ppt_h*1.125000"/>
                                          </p:val>
                                        </p:tav>
                                        <p:tav tm="100000">
                                          <p:val>
                                            <p:strVal val="#ppt_y"/>
                                          </p:val>
                                        </p:tav>
                                      </p:tavLst>
                                    </p:anim>
                                    <p:animEffect transition="in" filter="wipe(up)">
                                      <p:cBhvr>
                                        <p:cTn id="8" dur="500"/>
                                        <p:tgtEl>
                                          <p:spTgt spid="34"/>
                                        </p:tgtEl>
                                      </p:cBhvr>
                                    </p:animEffect>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4" grpId="0" bldLvl="0" animBg="1"/>
      <p:bldP spid="34"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UNIT_PLACING_PICTURE_USER_VIEWPORT" val="{&quot;height&quot;:5497,&quot;width&quot;:8498}"/>
</p:tagLst>
</file>

<file path=ppt/tags/tag11.xml><?xml version="1.0" encoding="utf-8"?>
<p:tagLst xmlns:p="http://schemas.openxmlformats.org/presentationml/2006/main">
  <p:tag name="PA" val="v5.2.6"/>
  <p:tag name="RESOURCELIBID_SHAPE" val="2182"/>
  <p:tag name="RESOURCELIB_SHAPETYPE" val="4"/>
  <p:tag name="PAMAINTYPE" val="4"/>
  <p:tag name="PATYPE" val="150"/>
  <p:tag name="PASUBTYPE" val="151"/>
</p:tagLst>
</file>

<file path=ppt/tags/tag12.xml><?xml version="1.0" encoding="utf-8"?>
<p:tagLst xmlns:p="http://schemas.openxmlformats.org/presentationml/2006/main">
  <p:tag name="PA" val="v5.2.6"/>
  <p:tag name="RESOURCELIBID_SHAPE" val="2182"/>
  <p:tag name="RESOURCELIB_SHAPETYPE" val="4"/>
  <p:tag name="PAMAINTYPE" val="4"/>
  <p:tag name="PATYPE" val="150"/>
  <p:tag name="PASUBTYPE" val="151"/>
</p:tagLst>
</file>

<file path=ppt/tags/tag13.xml><?xml version="1.0" encoding="utf-8"?>
<p:tagLst xmlns:p="http://schemas.openxmlformats.org/presentationml/2006/main">
  <p:tag name="REFSHAPE" val="322437260"/>
</p:tagLst>
</file>

<file path=ppt/tags/tag14.xml><?xml version="1.0" encoding="utf-8"?>
<p:tagLst xmlns:p="http://schemas.openxmlformats.org/presentationml/2006/main">
  <p:tag name="REFSHAPE" val="322437260"/>
</p:tagLst>
</file>

<file path=ppt/tags/tag15.xml><?xml version="1.0" encoding="utf-8"?>
<p:tagLst xmlns:p="http://schemas.openxmlformats.org/presentationml/2006/main">
  <p:tag name="REFSHAPE" val="322437260"/>
</p:tagLst>
</file>

<file path=ppt/tags/tag16.xml><?xml version="1.0" encoding="utf-8"?>
<p:tagLst xmlns:p="http://schemas.openxmlformats.org/presentationml/2006/main">
  <p:tag name="KSO_WM_BEAUTIFY_FLAG" val="#wm#"/>
  <p:tag name="KSO_WM_TEMPLATE_CATEGORY" val="diagram"/>
  <p:tag name="KSO_WM_TEMPLATE_INDEX" val="20189699"/>
</p:tagLst>
</file>

<file path=ppt/tags/tag17.xml><?xml version="1.0" encoding="utf-8"?>
<p:tagLst xmlns:p="http://schemas.openxmlformats.org/presentationml/2006/main">
  <p:tag name="REFSHAPE" val="322437260"/>
</p:tagLst>
</file>

<file path=ppt/tags/tag18.xml><?xml version="1.0" encoding="utf-8"?>
<p:tagLst xmlns:p="http://schemas.openxmlformats.org/presentationml/2006/main">
  <p:tag name="PA" val="v5.2.6"/>
  <p:tag name="RESOURCELIBID_SHAPE" val="286598"/>
  <p:tag name="RESOURCELIB_SHAPETYPE" val="4"/>
  <p:tag name="PAMAINTYPE" val="4"/>
  <p:tag name="PATYPE" val="163"/>
  <p:tag name="PASUBTYPE" val="164"/>
</p:tagLst>
</file>

<file path=ppt/tags/tag19.xml><?xml version="1.0" encoding="utf-8"?>
<p:tagLst xmlns:p="http://schemas.openxmlformats.org/presentationml/2006/main">
  <p:tag name="PA" val="v5.2.6"/>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PA" val="v5.2.6"/>
</p:tagLst>
</file>

<file path=ppt/tags/tag21.xml><?xml version="1.0" encoding="utf-8"?>
<p:tagLst xmlns:p="http://schemas.openxmlformats.org/presentationml/2006/main">
  <p:tag name="REFSHAPE" val="322437260"/>
</p:tagLst>
</file>

<file path=ppt/tags/tag22.xml><?xml version="1.0" encoding="utf-8"?>
<p:tagLst xmlns:p="http://schemas.openxmlformats.org/presentationml/2006/main">
  <p:tag name="REFSHAPE" val="322437396"/>
</p:tagLst>
</file>

<file path=ppt/tags/tag23.xml><?xml version="1.0" encoding="utf-8"?>
<p:tagLst xmlns:p="http://schemas.openxmlformats.org/presentationml/2006/main">
  <p:tag name="REFSHAPE" val="322437260"/>
</p:tagLst>
</file>

<file path=ppt/tags/tag24.xml><?xml version="1.0" encoding="utf-8"?>
<p:tagLst xmlns:p="http://schemas.openxmlformats.org/presentationml/2006/main">
  <p:tag name="REFSHAPE" val="322437396"/>
</p:tagLst>
</file>

<file path=ppt/tags/tag25.xml><?xml version="1.0" encoding="utf-8"?>
<p:tagLst xmlns:p="http://schemas.openxmlformats.org/presentationml/2006/main">
  <p:tag name="REFSHAPE" val="322437260"/>
</p:tagLst>
</file>

<file path=ppt/tags/tag26.xml><?xml version="1.0" encoding="utf-8"?>
<p:tagLst xmlns:p="http://schemas.openxmlformats.org/presentationml/2006/main">
  <p:tag name="REFSHAPE" val="322437396"/>
</p:tagLst>
</file>

<file path=ppt/tags/tag27.xml><?xml version="1.0" encoding="utf-8"?>
<p:tagLst xmlns:p="http://schemas.openxmlformats.org/presentationml/2006/main">
  <p:tag name="REFSHAPE" val="322437260"/>
</p:tagLst>
</file>

<file path=ppt/tags/tag28.xml><?xml version="1.0" encoding="utf-8"?>
<p:tagLst xmlns:p="http://schemas.openxmlformats.org/presentationml/2006/main">
  <p:tag name="REFSHAPE" val="322437396"/>
</p:tagLst>
</file>

<file path=ppt/tags/tag29.xml><?xml version="1.0" encoding="utf-8"?>
<p:tagLst xmlns:p="http://schemas.openxmlformats.org/presentationml/2006/main">
  <p:tag name="KSO_WM_BEAUTIFY_FLAG" val="#wm#"/>
  <p:tag name="KSO_WM_TEMPLATE_CATEGORY" val="diagram"/>
  <p:tag name="KSO_WM_TEMPLATE_INDEX" val="20193857"/>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p="http://schemas.openxmlformats.org/presentationml/2006/main">
  <p:tag name="PA" val="v5.2.3"/>
  <p:tag name="RESOURCELIBID_SHAPE" val="73022"/>
  <p:tag name="RESOURCELIB_SHAPETYPE" val="5"/>
</p:tagLst>
</file>

<file path=ppt/tags/tag31.xml><?xml version="1.0" encoding="utf-8"?>
<p:tagLst xmlns:p="http://schemas.openxmlformats.org/presentationml/2006/main">
  <p:tag name="KSO_WM_UNIT_ISCONTENTSTITLE" val="0"/>
  <p:tag name="KSO_WM_UNIT_NOCLEAR" val="0"/>
  <p:tag name="KSO_WM_UNIT_SHOW_EDIT_AREA_INDICATION" val="0"/>
  <p:tag name="KSO_WM_UNIT_VALUE" val="2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0729_1*a*1"/>
  <p:tag name="KSO_WM_TEMPLATE_CATEGORY" val="diagram"/>
  <p:tag name="KSO_WM_TEMPLATE_INDEX" val="20200729"/>
  <p:tag name="KSO_WM_UNIT_LAYERLEVEL" val="1"/>
  <p:tag name="KSO_WM_TAG_VERSION" val="1.0"/>
  <p:tag name="KSO_WM_BEAUTIFY_FLAG" val="#wm#"/>
  <p:tag name="KSO_WM_UNIT_PRESET_TEXT" val="WPS Office移动端"/>
</p:tagLst>
</file>

<file path=ppt/tags/tag32.xml><?xml version="1.0" encoding="utf-8"?>
<p:tagLst xmlns:p="http://schemas.openxmlformats.org/presentationml/2006/main">
  <p:tag name="KSO_WM_SLIDE_ID" val="diagram20200729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TEMPLATE_MASTER_THUMB_INDEX" val="0"/>
  <p:tag name="KSO_WM_UNIT_SHOW_EDIT_AREA_INDICATION" val="0"/>
  <p:tag name="KSO_WM_SLIDE_SIZE" val="1021*583"/>
  <p:tag name="KSO_WM_SLIDE_POSITION" val="-25*-30"/>
  <p:tag name="KSO_WM_TAG_VERSION" val="1.0"/>
  <p:tag name="KSO_WM_BEAUTIFY_FLAG" val="#wm#"/>
  <p:tag name="KSO_WM_TEMPLATE_CATEGORY" val="diagram"/>
  <p:tag name="KSO_WM_TEMPLATE_INDEX" val="20200729"/>
  <p:tag name="KSO_WM_SLIDE_LAYOUT" val="a_d_f"/>
  <p:tag name="KSO_WM_SLIDE_LAYOUT_CNT" val="1_5_1"/>
</p:tagLst>
</file>

<file path=ppt/tags/tag4.xml><?xml version="1.0" encoding="utf-8"?>
<p:tagLst xmlns:p="http://schemas.openxmlformats.org/presentationml/2006/main">
  <p:tag name="KSO_WM_UNIT_ISCONTENTSTITLE" val="0"/>
  <p:tag name="KSO_WM_UNIT_NOCLEAR" val="0"/>
  <p:tag name="KSO_WM_UNIT_SHOW_EDIT_AREA_INDICATION" val="0"/>
  <p:tag name="KSO_WM_UNIT_VALUE" val="2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0729_1*a*1"/>
  <p:tag name="KSO_WM_TEMPLATE_CATEGORY" val="diagram"/>
  <p:tag name="KSO_WM_TEMPLATE_INDEX" val="20200729"/>
  <p:tag name="KSO_WM_UNIT_LAYERLEVEL" val="1"/>
  <p:tag name="KSO_WM_TAG_VERSION" val="1.0"/>
  <p:tag name="KSO_WM_BEAUTIFY_FLAG" val="#wm#"/>
  <p:tag name="KSO_WM_UNIT_PRESET_TEXT" val="WPS Office移动端"/>
</p:tagLst>
</file>

<file path=ppt/tags/tag5.xml><?xml version="1.0" encoding="utf-8"?>
<p:tagLst xmlns:p="http://schemas.openxmlformats.org/presentationml/2006/main">
  <p:tag name="KSO_WM_UNIT_ISCONTENTSTITLE" val="0"/>
  <p:tag name="KSO_WM_UNIT_NOCLEAR" val="0"/>
  <p:tag name="KSO_WM_UNIT_SHOW_EDIT_AREA_INDICATION" val="0"/>
  <p:tag name="KSO_WM_UNIT_VALUE" val="2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0729_1*a*1"/>
  <p:tag name="KSO_WM_TEMPLATE_CATEGORY" val="diagram"/>
  <p:tag name="KSO_WM_TEMPLATE_INDEX" val="20200729"/>
  <p:tag name="KSO_WM_UNIT_LAYERLEVEL" val="1"/>
  <p:tag name="KSO_WM_TAG_VERSION" val="1.0"/>
  <p:tag name="KSO_WM_BEAUTIFY_FLAG" val="#wm#"/>
  <p:tag name="KSO_WM_UNIT_PRESET_TEXT" val="WPS Office移动端"/>
</p:tagLst>
</file>

<file path=ppt/tags/tag6.xml><?xml version="1.0" encoding="utf-8"?>
<p:tagLst xmlns:p="http://schemas.openxmlformats.org/presentationml/2006/main">
  <p:tag name="PA" val="v5.2.6"/>
  <p:tag name="RESOURCELIBID_SHAPE" val="2182"/>
  <p:tag name="RESOURCELIB_SHAPETYPE" val="4"/>
  <p:tag name="PAMAINTYPE" val="4"/>
  <p:tag name="PATYPE" val="150"/>
  <p:tag name="PASUBTYPE" val="151"/>
</p:tagLst>
</file>

<file path=ppt/tags/tag7.xml><?xml version="1.0" encoding="utf-8"?>
<p:tagLst xmlns:p="http://schemas.openxmlformats.org/presentationml/2006/main">
  <p:tag name="PA" val="v5.2.6"/>
  <p:tag name="RESOURCELIBID_SHAPE" val="286598"/>
  <p:tag name="RESOURCELIB_SHAPETYPE" val="4"/>
  <p:tag name="PAMAINTYPE" val="4"/>
  <p:tag name="PATYPE" val="163"/>
  <p:tag name="PASUBTYPE" val="164"/>
</p:tagLst>
</file>

<file path=ppt/tags/tag8.xml><?xml version="1.0" encoding="utf-8"?>
<p:tagLst xmlns:p="http://schemas.openxmlformats.org/presentationml/2006/main">
  <p:tag name="PA" val="v5.2.6"/>
</p:tagLst>
</file>

<file path=ppt/tags/tag9.xml><?xml version="1.0" encoding="utf-8"?>
<p:tagLst xmlns:p="http://schemas.openxmlformats.org/presentationml/2006/main">
  <p:tag name="PA" val="v5.2.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lang="zh-CN" altLang="en-US" sz="2400">
            <a:latin typeface="黑体" panose="02010609060101010101" charset="-122"/>
            <a:ea typeface="黑体" panose="02010609060101010101"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1887</Words>
  <Application>WPS 演示</Application>
  <PresentationFormat>宽屏</PresentationFormat>
  <Paragraphs>278</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宋体</vt:lpstr>
      <vt:lpstr>Wingdings</vt:lpstr>
      <vt:lpstr>黑体</vt:lpstr>
      <vt:lpstr>等线</vt:lpstr>
      <vt:lpstr>Calibri</vt:lpstr>
      <vt:lpstr>Franklin Gothic Medium</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佳爷@</cp:lastModifiedBy>
  <cp:revision>210</cp:revision>
  <dcterms:created xsi:type="dcterms:W3CDTF">2017-08-03T09:01:00Z</dcterms:created>
  <dcterms:modified xsi:type="dcterms:W3CDTF">2021-05-09T06:38:43Z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KSOTemplateUUID">
    <vt:lpwstr>v1.0_mb_HYAFmrzBu7foEgcgvtGg+g==</vt:lpwstr>
  </property>
  <property fmtid="{D5CDD505-2E9C-101B-9397-08002B2CF9AE}" pid="4" name="ICV">
    <vt:lpwstr>D0626E6DA5D8417EB9032C275AD7FE3E</vt:lpwstr>
  </property>
</Properties>
</file>