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0BF51-285E-3143-A715-9E5153798E9D}" type="datetimeFigureOut">
              <a:rPr lang="en-US" smtClean="0"/>
              <a:t>10/27/16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087AD-2B2E-2E48-8020-776C1527C109}" type="slidenum">
              <a:rPr lang="en-US" smtClean="0"/>
              <a:t>‹#›</a:t>
            </a:fld>
            <a:endParaRPr lang="en-US"/>
          </a:p>
        </p:txBody>
      </p:sp>
    </p:spTree>
    <p:extLst>
      <p:ext uri="{BB962C8B-B14F-4D97-AF65-F5344CB8AC3E}">
        <p14:creationId xmlns:p14="http://schemas.microsoft.com/office/powerpoint/2010/main" val="152842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82CC31-0608-456A-877F-28E2B47E227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194261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82CC31-0608-456A-877F-28E2B47E227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208578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82CC31-0608-456A-877F-28E2B47E227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45131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82CC31-0608-456A-877F-28E2B47E227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178055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82CC31-0608-456A-877F-28E2B47E2270}"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276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82CC31-0608-456A-877F-28E2B47E227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201819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82CC31-0608-456A-877F-28E2B47E2270}"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233081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82CC31-0608-456A-877F-28E2B47E2270}"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10369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2CC31-0608-456A-877F-28E2B47E2270}"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367685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2CC31-0608-456A-877F-28E2B47E227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41703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2CC31-0608-456A-877F-28E2B47E2270}"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DC573-DEFF-448A-99A3-BBEB3D8B5C8B}" type="slidenum">
              <a:rPr lang="en-US" smtClean="0"/>
              <a:t>‹#›</a:t>
            </a:fld>
            <a:endParaRPr lang="en-US"/>
          </a:p>
        </p:txBody>
      </p:sp>
    </p:spTree>
    <p:extLst>
      <p:ext uri="{BB962C8B-B14F-4D97-AF65-F5344CB8AC3E}">
        <p14:creationId xmlns:p14="http://schemas.microsoft.com/office/powerpoint/2010/main" val="1687673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CC31-0608-456A-877F-28E2B47E2270}" type="datetimeFigureOut">
              <a:rPr lang="en-US" smtClean="0"/>
              <a:t>10/27/16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DC573-DEFF-448A-99A3-BBEB3D8B5C8B}" type="slidenum">
              <a:rPr lang="en-US" smtClean="0"/>
              <a:t>‹#›</a:t>
            </a:fld>
            <a:endParaRPr lang="en-US"/>
          </a:p>
        </p:txBody>
      </p:sp>
    </p:spTree>
    <p:extLst>
      <p:ext uri="{BB962C8B-B14F-4D97-AF65-F5344CB8AC3E}">
        <p14:creationId xmlns:p14="http://schemas.microsoft.com/office/powerpoint/2010/main" val="2908398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381000"/>
            <a:ext cx="10515600" cy="5275263"/>
          </a:xfrm>
        </p:spPr>
        <p:txBody>
          <a:bodyPr>
            <a:normAutofit fontScale="70000" lnSpcReduction="20000"/>
          </a:bodyPr>
          <a:lstStyle/>
          <a:p>
            <a:pPr marL="0" indent="0" algn="ctr">
              <a:lnSpc>
                <a:spcPct val="120000"/>
              </a:lnSpc>
              <a:buNone/>
            </a:pPr>
            <a:r>
              <a:rPr lang="en-US" sz="3400" dirty="0"/>
              <a:t>Instructions</a:t>
            </a:r>
          </a:p>
          <a:p>
            <a:pPr marL="0" indent="0">
              <a:lnSpc>
                <a:spcPct val="120000"/>
              </a:lnSpc>
              <a:buNone/>
            </a:pPr>
            <a:r>
              <a:rPr lang="en-US" sz="3000" dirty="0"/>
              <a:t>You are part of a research group studying the influence of certain enzymes on a group of cell-receptors. There are three types of receptors, respectively labeled </a:t>
            </a:r>
            <a:r>
              <a:rPr lang="en-US" sz="3000" dirty="0">
                <a:latin typeface="Symbol" panose="05050102010706020507" pitchFamily="18" charset="2"/>
              </a:rPr>
              <a:t>a</a:t>
            </a:r>
            <a:r>
              <a:rPr lang="en-US" sz="3000" dirty="0"/>
              <a:t>, </a:t>
            </a:r>
            <a:r>
              <a:rPr lang="en-US" sz="3000" dirty="0">
                <a:latin typeface="Symbol" panose="05050102010706020507" pitchFamily="18" charset="2"/>
              </a:rPr>
              <a:t>b</a:t>
            </a:r>
            <a:r>
              <a:rPr lang="en-US" sz="3000" dirty="0"/>
              <a:t>, and </a:t>
            </a:r>
            <a:r>
              <a:rPr lang="en-US" sz="3000" dirty="0">
                <a:latin typeface="Symbol" panose="05050102010706020507" pitchFamily="18" charset="2"/>
              </a:rPr>
              <a:t>g</a:t>
            </a:r>
            <a:r>
              <a:rPr lang="en-US" sz="3000" dirty="0"/>
              <a:t>.  It is your job to figure out whether a set of newly discovered enzymes are able to activate these receptors.</a:t>
            </a:r>
          </a:p>
          <a:p>
            <a:pPr marL="0" indent="0">
              <a:lnSpc>
                <a:spcPct val="120000"/>
              </a:lnSpc>
              <a:buNone/>
            </a:pPr>
            <a:endParaRPr lang="en-US" sz="1100" dirty="0"/>
          </a:p>
          <a:p>
            <a:pPr marL="0" indent="0">
              <a:lnSpc>
                <a:spcPct val="120000"/>
              </a:lnSpc>
              <a:buNone/>
            </a:pPr>
            <a:r>
              <a:rPr lang="en-US" sz="3000" dirty="0"/>
              <a:t>On each trial, you will be presented with a particular enzyme treatment and asked if it will activate a given receptor.  Use the left and right arrow keys to indicate whether or not you think the receptor will activate given the current enzyme treatment.  At first you will be guessing, but eventually you should be able to predict whether or not a receptor will become active with a high level of accuracy.  Training in this phase will continue until you predict receptor activations with a 90% accuracy.</a:t>
            </a:r>
          </a:p>
          <a:p>
            <a:pPr marL="0" indent="0">
              <a:lnSpc>
                <a:spcPct val="120000"/>
              </a:lnSpc>
              <a:buNone/>
            </a:pPr>
            <a:endParaRPr lang="en-US" sz="1100" dirty="0"/>
          </a:p>
          <a:p>
            <a:pPr marL="0" indent="0">
              <a:lnSpc>
                <a:spcPct val="120000"/>
              </a:lnSpc>
              <a:buNone/>
            </a:pPr>
            <a:r>
              <a:rPr lang="en-US" sz="3000" dirty="0"/>
              <a:t>If you have any questions at this point, please ask the experimenter.  Otherwise, press the space bar to begin the task.</a:t>
            </a:r>
          </a:p>
        </p:txBody>
      </p:sp>
    </p:spTree>
    <p:extLst>
      <p:ext uri="{BB962C8B-B14F-4D97-AF65-F5344CB8AC3E}">
        <p14:creationId xmlns:p14="http://schemas.microsoft.com/office/powerpoint/2010/main" val="409342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380999"/>
            <a:ext cx="10515600" cy="5889171"/>
          </a:xfrm>
        </p:spPr>
        <p:txBody>
          <a:bodyPr>
            <a:normAutofit fontScale="70000" lnSpcReduction="20000"/>
          </a:bodyPr>
          <a:lstStyle/>
          <a:p>
            <a:pPr marL="0" indent="0" algn="ctr">
              <a:lnSpc>
                <a:spcPct val="120000"/>
              </a:lnSpc>
              <a:buNone/>
            </a:pPr>
            <a:r>
              <a:rPr lang="en-US" sz="3400" dirty="0"/>
              <a:t>Phase 2</a:t>
            </a:r>
          </a:p>
          <a:p>
            <a:pPr marL="0" indent="0">
              <a:lnSpc>
                <a:spcPct val="120000"/>
              </a:lnSpc>
              <a:buNone/>
            </a:pPr>
            <a:r>
              <a:rPr lang="en-US" sz="3000" dirty="0"/>
              <a:t>Congratulations, you have completed the first phase of the experiment.  In the next phase, your job is to detect the location of a particular binding molecule on the various enzymes that you were evaluating in the previous phase.  The binding molecule is visually indicated by the letter T and is always flanked by other binding treatments indicated by alternative symbols.  On each trial, you will be shown a particular enzyme treatment and you will be required to indicate, as quickly and accurately as possible, the location of the target (T) binding molecule. Use the 7, 8, 4 and 5 keys on the </a:t>
            </a:r>
            <a:r>
              <a:rPr lang="en-US" sz="3000" dirty="0" err="1"/>
              <a:t>numpad</a:t>
            </a:r>
            <a:r>
              <a:rPr lang="en-US" sz="3000" dirty="0"/>
              <a:t> to indicate the different positions, as illustrated below. </a:t>
            </a:r>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gn="ctr">
              <a:lnSpc>
                <a:spcPct val="120000"/>
              </a:lnSpc>
              <a:buNone/>
            </a:pPr>
            <a:r>
              <a:rPr lang="en-US" sz="3000" dirty="0"/>
              <a:t>P</a:t>
            </a:r>
            <a:r>
              <a:rPr lang="en-US" sz="3000" dirty="0" smtClean="0"/>
              <a:t>ress </a:t>
            </a:r>
            <a:r>
              <a:rPr lang="en-US" sz="3000" dirty="0"/>
              <a:t>the space bar </a:t>
            </a:r>
            <a:r>
              <a:rPr lang="en-US" sz="3000" dirty="0" smtClean="0"/>
              <a:t>for more instructions.</a:t>
            </a:r>
            <a:endParaRPr lang="en-US" sz="3000" dirty="0"/>
          </a:p>
        </p:txBody>
      </p:sp>
      <p:sp>
        <p:nvSpPr>
          <p:cNvPr id="4" name="TextBox 3"/>
          <p:cNvSpPr txBox="1"/>
          <p:nvPr/>
        </p:nvSpPr>
        <p:spPr>
          <a:xfrm>
            <a:off x="6544449" y="3665925"/>
            <a:ext cx="4664208" cy="1200329"/>
          </a:xfrm>
          <a:prstGeom prst="rect">
            <a:avLst/>
          </a:prstGeom>
          <a:noFill/>
          <a:ln w="12700">
            <a:solidFill>
              <a:schemeClr val="tx1"/>
            </a:solidFill>
          </a:ln>
        </p:spPr>
        <p:txBody>
          <a:bodyPr wrap="square" rtlCol="0">
            <a:spAutoFit/>
          </a:bodyPr>
          <a:lstStyle/>
          <a:p>
            <a:r>
              <a:rPr lang="en-US" dirty="0"/>
              <a:t>For example, in the case illustrated on the left, the target (T) binding molecule is located on the </a:t>
            </a:r>
            <a:r>
              <a:rPr lang="en-US"/>
              <a:t>top right, </a:t>
            </a:r>
            <a:r>
              <a:rPr lang="en-US" dirty="0"/>
              <a:t>with alternative binding molecules in the other three corners.</a:t>
            </a:r>
          </a:p>
        </p:txBody>
      </p:sp>
    </p:spTree>
    <p:extLst>
      <p:ext uri="{BB962C8B-B14F-4D97-AF65-F5344CB8AC3E}">
        <p14:creationId xmlns:p14="http://schemas.microsoft.com/office/powerpoint/2010/main" val="243855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380999"/>
            <a:ext cx="10515600" cy="5889171"/>
          </a:xfrm>
        </p:spPr>
        <p:txBody>
          <a:bodyPr>
            <a:normAutofit fontScale="70000" lnSpcReduction="20000"/>
          </a:bodyPr>
          <a:lstStyle/>
          <a:p>
            <a:pPr marL="0" indent="0" algn="ctr">
              <a:lnSpc>
                <a:spcPct val="120000"/>
              </a:lnSpc>
              <a:buNone/>
            </a:pPr>
            <a:r>
              <a:rPr lang="en-US" sz="3400" dirty="0"/>
              <a:t>Phase 2</a:t>
            </a:r>
          </a:p>
          <a:p>
            <a:pPr marL="0" indent="0">
              <a:lnSpc>
                <a:spcPct val="120000"/>
              </a:lnSpc>
              <a:buNone/>
            </a:pPr>
            <a:r>
              <a:rPr lang="en-US" sz="3000" dirty="0" smtClean="0"/>
              <a:t>A research technician has already gone through these enzymes and indicated the location of the binding molecule with a white dot.  On most of the trials, this white dot will indicate the correct location of the binding molecule, so if you pay attention to the location of the dot, you should be able to very quickly identify the binding molecule.  However, note that the location indicate by the white dot is not 100% accurate.  On each trial, the white dot will flash very quickly in th</a:t>
            </a:r>
            <a:r>
              <a:rPr lang="en-US" sz="3000" dirty="0" smtClean="0"/>
              <a:t>e location identified by the previous technician, followed by the appearance of the binding molecule.</a:t>
            </a: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endParaRPr lang="en-US" sz="3000" dirty="0"/>
          </a:p>
          <a:p>
            <a:pPr marL="0" indent="0">
              <a:lnSpc>
                <a:spcPct val="120000"/>
              </a:lnSpc>
              <a:buNone/>
            </a:pPr>
            <a:r>
              <a:rPr lang="en-US" sz="3000" dirty="0"/>
              <a:t>If you have any questions at this point, please ask the experimenter.  Otherwise, press the space bar to begin the task.</a:t>
            </a:r>
          </a:p>
        </p:txBody>
      </p:sp>
      <p:sp>
        <p:nvSpPr>
          <p:cNvPr id="4" name="TextBox 3"/>
          <p:cNvSpPr txBox="1"/>
          <p:nvPr/>
        </p:nvSpPr>
        <p:spPr>
          <a:xfrm>
            <a:off x="6544449" y="3665925"/>
            <a:ext cx="4664208" cy="923330"/>
          </a:xfrm>
          <a:prstGeom prst="rect">
            <a:avLst/>
          </a:prstGeom>
          <a:noFill/>
          <a:ln w="12700">
            <a:solidFill>
              <a:schemeClr val="tx1"/>
            </a:solidFill>
          </a:ln>
        </p:spPr>
        <p:txBody>
          <a:bodyPr wrap="square" rtlCol="0">
            <a:spAutoFit/>
          </a:bodyPr>
          <a:lstStyle/>
          <a:p>
            <a:r>
              <a:rPr lang="en-US" dirty="0"/>
              <a:t>For example, in the case illustrated on the left, the </a:t>
            </a:r>
            <a:r>
              <a:rPr lang="en-US" dirty="0" smtClean="0"/>
              <a:t>white dot (i.e., the location previously identified by the technician) is on the top left.</a:t>
            </a:r>
            <a:endParaRPr lang="en-US" dirty="0"/>
          </a:p>
        </p:txBody>
      </p:sp>
    </p:spTree>
    <p:extLst>
      <p:ext uri="{BB962C8B-B14F-4D97-AF65-F5344CB8AC3E}">
        <p14:creationId xmlns:p14="http://schemas.microsoft.com/office/powerpoint/2010/main" val="4730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381000"/>
            <a:ext cx="10515600" cy="5520338"/>
          </a:xfrm>
        </p:spPr>
        <p:txBody>
          <a:bodyPr>
            <a:normAutofit/>
          </a:bodyPr>
          <a:lstStyle/>
          <a:p>
            <a:pPr marL="0" indent="0" algn="ctr">
              <a:lnSpc>
                <a:spcPct val="120000"/>
              </a:lnSpc>
              <a:buNone/>
            </a:pPr>
            <a:r>
              <a:rPr lang="en-US" sz="3400" dirty="0"/>
              <a:t>HSL experiment description</a:t>
            </a:r>
          </a:p>
          <a:p>
            <a:pPr marL="0" indent="0">
              <a:lnSpc>
                <a:spcPct val="120000"/>
              </a:lnSpc>
              <a:buNone/>
            </a:pPr>
            <a:r>
              <a:rPr lang="en-US" sz="3000" dirty="0"/>
              <a:t>In this study you will play the role of a research scientist studying various enzymes and their effects on a group </a:t>
            </a:r>
            <a:r>
              <a:rPr lang="en-US" sz="3000"/>
              <a:t>of cell-receptors.</a:t>
            </a:r>
            <a:endParaRPr lang="en-US" sz="3000" dirty="0"/>
          </a:p>
        </p:txBody>
      </p:sp>
    </p:spTree>
    <p:extLst>
      <p:ext uri="{BB962C8B-B14F-4D97-AF65-F5344CB8AC3E}">
        <p14:creationId xmlns:p14="http://schemas.microsoft.com/office/powerpoint/2010/main" val="3324735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543</Words>
  <Application>Microsoft Macintosh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Ponce</dc:creator>
  <cp:lastModifiedBy>Fernando Ponce</cp:lastModifiedBy>
  <cp:revision>17</cp:revision>
  <dcterms:created xsi:type="dcterms:W3CDTF">2016-07-01T04:11:05Z</dcterms:created>
  <dcterms:modified xsi:type="dcterms:W3CDTF">2016-10-27T18:24:14Z</dcterms:modified>
</cp:coreProperties>
</file>