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3806" autoAdjust="0"/>
  </p:normalViewPr>
  <p:slideViewPr>
    <p:cSldViewPr snapToGrid="0">
      <p:cViewPr varScale="1">
        <p:scale>
          <a:sx n="56" d="100"/>
          <a:sy n="56" d="100"/>
        </p:scale>
        <p:origin x="11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F8498-50EE-494E-90B9-EEFA05BF9AAB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47553-F490-46EB-84C5-FB1A59E765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89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7553-F490-46EB-84C5-FB1A59E7655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9162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7553-F490-46EB-84C5-FB1A59E7655A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9609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7553-F490-46EB-84C5-FB1A59E7655A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442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7553-F490-46EB-84C5-FB1A59E7655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898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7553-F490-46EB-84C5-FB1A59E7655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257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7553-F490-46EB-84C5-FB1A59E7655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762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7553-F490-46EB-84C5-FB1A59E7655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828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7553-F490-46EB-84C5-FB1A59E7655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231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7553-F490-46EB-84C5-FB1A59E7655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390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7553-F490-46EB-84C5-FB1A59E7655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2391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7553-F490-46EB-84C5-FB1A59E7655A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27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09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2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0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081170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547011-1FFC-4EF8-9A2E-53B4AD2ADBD4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9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47150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8D24A4-5FEC-4062-8995-EB21925B3B40}" type="datetime1">
              <a:rPr lang="en-US" smtClean="0"/>
              <a:t>6/4/2021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9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8577-5583-4A71-94E2-E796E1253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/>
              <a:t>Classification of Mushroom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C3343-B73F-4508-8397-400E776A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Name: Chong Jun Hui</a:t>
            </a:r>
          </a:p>
          <a:p>
            <a:r>
              <a:rPr lang="en-SG" dirty="0"/>
              <a:t>Class: DAAA/FT/2A/02</a:t>
            </a:r>
          </a:p>
        </p:txBody>
      </p:sp>
    </p:spTree>
    <p:extLst>
      <p:ext uri="{BB962C8B-B14F-4D97-AF65-F5344CB8AC3E}">
        <p14:creationId xmlns:p14="http://schemas.microsoft.com/office/powerpoint/2010/main" val="13525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15AF-2BEF-46C7-A701-16006951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Voting Classifier – Support Vector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7B92-7837-4A83-AEFB-367FCCCF8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4256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The best hyperparameters is gamma being 0.1, degree is 3 and C is 1.</a:t>
            </a:r>
          </a:p>
          <a:p>
            <a:pPr marL="0" indent="0">
              <a:buNone/>
            </a:pPr>
            <a:r>
              <a:rPr lang="en-SG" dirty="0"/>
              <a:t>The accuracy of the predictions is 99.8%.</a:t>
            </a:r>
          </a:p>
          <a:p>
            <a:pPr marL="0" indent="0">
              <a:buNone/>
            </a:pPr>
            <a:r>
              <a:rPr lang="en-SG" dirty="0"/>
              <a:t>99.6% of the mushrooms were true positives out of all the mushrooms that were labelled positive.</a:t>
            </a:r>
          </a:p>
          <a:p>
            <a:pPr marL="0" indent="0">
              <a:buNone/>
            </a:pPr>
            <a:r>
              <a:rPr lang="en-SG" dirty="0"/>
              <a:t>The model correctly identified 99.6% as positives out of all the positives.</a:t>
            </a:r>
          </a:p>
          <a:p>
            <a:pPr marL="0" indent="0">
              <a:buNone/>
            </a:pPr>
            <a:r>
              <a:rPr lang="en-SG" dirty="0"/>
              <a:t>Out of the 3 classifiers, SVC returned the best accuracy score in 10 fold cross validation score.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63F56-F0AA-45E4-8A8A-AB662327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52" y="2285918"/>
            <a:ext cx="5338429" cy="297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6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3429-AE7B-4AE8-B4AE-415C096B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Voting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AD1E-2ECA-487D-8FC9-F53BE1C4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51581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Lastly, I combined the 3 classifiers and I used hard voting which returns the majority of the class labels that are predicted by the 3 classifiers.</a:t>
            </a:r>
          </a:p>
          <a:p>
            <a:pPr marL="0" indent="0">
              <a:buNone/>
            </a:pPr>
            <a:r>
              <a:rPr lang="en-SG" dirty="0"/>
              <a:t>This time, I printed the classification report and we can see that all of our scores are 1. </a:t>
            </a:r>
          </a:p>
          <a:p>
            <a:pPr marL="0" indent="0">
              <a:buNone/>
            </a:pPr>
            <a:r>
              <a:rPr lang="en-SG" dirty="0"/>
              <a:t>The voting classifier model definitely performs better than the baseline model.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A7FA4-ADF8-4366-94E6-CB21C6A1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410" y="2050283"/>
            <a:ext cx="7125066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7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705B-EB03-4CDF-BC8D-4A319B70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D3D4-01F2-4C6F-967E-686A8267B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22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800" dirty="0"/>
              <a:t>I printed out the 5 features that contributed the most to each classifier used in voting classifier</a:t>
            </a:r>
          </a:p>
          <a:p>
            <a:pPr marL="0" indent="0">
              <a:buNone/>
            </a:pPr>
            <a:r>
              <a:rPr lang="en-US" sz="1800" dirty="0"/>
              <a:t>Odor, spore-print-color, population, bruises?, gill-color are the common features that contributed to each classifier.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608D5-FB96-40C8-B462-0044B079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392" y="3816594"/>
            <a:ext cx="2281064" cy="965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929B8-207F-4076-8D1C-5A8DB636961F}"/>
              </a:ext>
            </a:extLst>
          </p:cNvPr>
          <p:cNvSpPr txBox="1"/>
          <p:nvPr/>
        </p:nvSpPr>
        <p:spPr>
          <a:xfrm>
            <a:off x="5761388" y="3515087"/>
            <a:ext cx="230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Logistic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F177A0-D125-4087-B40B-42CAC6699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414" y="3816595"/>
            <a:ext cx="1812642" cy="965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EC8BCF-AC9F-4FB1-A225-F3934DA98C16}"/>
              </a:ext>
            </a:extLst>
          </p:cNvPr>
          <p:cNvSpPr txBox="1"/>
          <p:nvPr/>
        </p:nvSpPr>
        <p:spPr>
          <a:xfrm>
            <a:off x="8141295" y="3523554"/>
            <a:ext cx="210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Decision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150FE9-CE4A-4D8A-B643-5C1143C05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4015" y="3816595"/>
            <a:ext cx="2324546" cy="9650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F02A23-A277-46BA-A4F3-91FEA185F7F1}"/>
              </a:ext>
            </a:extLst>
          </p:cNvPr>
          <p:cNvSpPr txBox="1"/>
          <p:nvPr/>
        </p:nvSpPr>
        <p:spPr>
          <a:xfrm>
            <a:off x="9686736" y="3246555"/>
            <a:ext cx="244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Support Vector Classification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B6B68B-5BAD-4160-B14D-35A3E7702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1093" y="4835847"/>
            <a:ext cx="6940907" cy="141612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26CFFCC-B857-4944-849E-059CD56055EE}"/>
              </a:ext>
            </a:extLst>
          </p:cNvPr>
          <p:cNvSpPr/>
          <p:nvPr/>
        </p:nvSpPr>
        <p:spPr>
          <a:xfrm>
            <a:off x="6840066" y="4869714"/>
            <a:ext cx="270933" cy="826299"/>
          </a:xfrm>
          <a:prstGeom prst="ellipse">
            <a:avLst/>
          </a:prstGeom>
          <a:noFill/>
          <a:ln>
            <a:solidFill>
              <a:srgbClr val="EF6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7E5108-5209-4AEA-B44C-959A8A28366D}"/>
              </a:ext>
            </a:extLst>
          </p:cNvPr>
          <p:cNvSpPr/>
          <p:nvPr/>
        </p:nvSpPr>
        <p:spPr>
          <a:xfrm>
            <a:off x="10667832" y="4869714"/>
            <a:ext cx="270933" cy="1107754"/>
          </a:xfrm>
          <a:prstGeom prst="ellipse">
            <a:avLst/>
          </a:prstGeom>
          <a:noFill/>
          <a:ln>
            <a:solidFill>
              <a:srgbClr val="EF6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0D1337-F51C-41BE-9053-CB88A9EF6FB4}"/>
              </a:ext>
            </a:extLst>
          </p:cNvPr>
          <p:cNvSpPr/>
          <p:nvPr/>
        </p:nvSpPr>
        <p:spPr>
          <a:xfrm>
            <a:off x="7927332" y="4869714"/>
            <a:ext cx="270933" cy="826299"/>
          </a:xfrm>
          <a:prstGeom prst="ellipse">
            <a:avLst/>
          </a:prstGeom>
          <a:noFill/>
          <a:ln>
            <a:solidFill>
              <a:srgbClr val="EF6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3E2BA9-BE17-4126-AF3A-358C869691EA}"/>
              </a:ext>
            </a:extLst>
          </p:cNvPr>
          <p:cNvSpPr/>
          <p:nvPr/>
        </p:nvSpPr>
        <p:spPr>
          <a:xfrm>
            <a:off x="10938765" y="4869714"/>
            <a:ext cx="270933" cy="863374"/>
          </a:xfrm>
          <a:prstGeom prst="ellipse">
            <a:avLst/>
          </a:prstGeom>
          <a:noFill/>
          <a:ln>
            <a:solidFill>
              <a:srgbClr val="EF6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AECBA2-E863-487E-BCBC-37CF4AA81846}"/>
              </a:ext>
            </a:extLst>
          </p:cNvPr>
          <p:cNvSpPr/>
          <p:nvPr/>
        </p:nvSpPr>
        <p:spPr>
          <a:xfrm>
            <a:off x="6549673" y="4871094"/>
            <a:ext cx="270933" cy="826299"/>
          </a:xfrm>
          <a:prstGeom prst="ellipse">
            <a:avLst/>
          </a:prstGeom>
          <a:noFill/>
          <a:ln>
            <a:solidFill>
              <a:srgbClr val="EF6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B1291-F61B-4044-9D6D-1383E4661303}"/>
              </a:ext>
            </a:extLst>
          </p:cNvPr>
          <p:cNvSpPr txBox="1"/>
          <p:nvPr/>
        </p:nvSpPr>
        <p:spPr>
          <a:xfrm>
            <a:off x="1018434" y="2835650"/>
            <a:ext cx="4075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correlation heatmap, we can see that odor does have a strong correlation with class. spore-print-color and gill-color has moderate correlation with class. population and bruises? have weak correlation with class.</a:t>
            </a:r>
          </a:p>
          <a:p>
            <a:endParaRPr lang="en-US" dirty="0"/>
          </a:p>
          <a:p>
            <a:r>
              <a:rPr lang="en-US" dirty="0"/>
              <a:t>So we can conclude that the variables that contribute more to the model prediction may not be the same variables that have strong correlation with class.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876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8577-5583-4A71-94E2-E796E12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400" cy="3566160"/>
          </a:xfrm>
        </p:spPr>
        <p:txBody>
          <a:bodyPr/>
          <a:lstStyle/>
          <a:p>
            <a:pPr algn="ctr"/>
            <a:r>
              <a:rPr lang="en-SG" dirty="0"/>
              <a:t>Regression of </a:t>
            </a:r>
            <a:r>
              <a:rPr lang="en-US" dirty="0"/>
              <a:t>House Sale Prices for King County Data Set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C3343-B73F-4508-8397-400E776A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Name: Chong Jun Hui</a:t>
            </a:r>
          </a:p>
          <a:p>
            <a:r>
              <a:rPr lang="en-SG" dirty="0"/>
              <a:t>Class: DAAA/FT/2A/02</a:t>
            </a:r>
          </a:p>
        </p:txBody>
      </p:sp>
    </p:spTree>
    <p:extLst>
      <p:ext uri="{BB962C8B-B14F-4D97-AF65-F5344CB8AC3E}">
        <p14:creationId xmlns:p14="http://schemas.microsoft.com/office/powerpoint/2010/main" val="25260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5239-BC32-4655-9F8F-32F29625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inside this dataset?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5193-3B62-4831-A97F-6C146601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2135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There are 21 features (all columns except for ‘price’), and 1 response (‘price’) variable. The goal is to predict the classes for the mushrooms, if it is edible or poisonous. </a:t>
            </a:r>
          </a:p>
          <a:p>
            <a:pPr marL="0" indent="0">
              <a:buNone/>
            </a:pPr>
            <a:r>
              <a:rPr lang="en-US" dirty="0"/>
              <a:t>The prediction task is to predict the house sale prices. The house sale prices are based on the features on the house.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The features are either discrete or continuous.</a:t>
            </a:r>
          </a:p>
          <a:p>
            <a:pPr marL="0" indent="0">
              <a:buNone/>
            </a:pPr>
            <a:r>
              <a:rPr lang="en-SG" dirty="0"/>
              <a:t>There no null values.</a:t>
            </a:r>
          </a:p>
          <a:p>
            <a:pPr marL="0" indent="0">
              <a:buNone/>
            </a:pPr>
            <a:r>
              <a:rPr lang="en-SG" dirty="0"/>
              <a:t>There are 21612 observations in total.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53C04-5602-43F9-A063-308214F73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262" y="1832891"/>
            <a:ext cx="3267182" cy="44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7FA5-FEAB-4D6F-8536-95B133BA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4149-C7CB-4B7B-B917-FEC27FFA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94203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Looking at the boxplots (I excluded id and date), there is a lot of outliers observed. However, it seems that these outliers happen for a reason.</a:t>
            </a:r>
          </a:p>
          <a:p>
            <a:pPr marL="0" indent="0">
              <a:buNone/>
            </a:pPr>
            <a:r>
              <a:rPr lang="en-US" dirty="0"/>
              <a:t>Outliers of: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Price: 8000000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Bedrooms: 35 (approx.)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Sqft_lot</a:t>
            </a:r>
            <a:r>
              <a:rPr lang="en-US" dirty="0"/>
              <a:t>: </a:t>
            </a:r>
            <a:r>
              <a:rPr lang="en-SG" dirty="0"/>
              <a:t>1500000</a:t>
            </a: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Waterfront: 1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View:4</a:t>
            </a:r>
          </a:p>
          <a:p>
            <a:pPr marL="0" indent="0">
              <a:buNone/>
            </a:pPr>
            <a:r>
              <a:rPr lang="en-US" dirty="0"/>
              <a:t>Since the outliers of price corresponds with the outliers of other features of the house, I shall not remove the outliers.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DD894-EE03-4525-AF4E-8947E189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83" y="81120"/>
            <a:ext cx="6801200" cy="2311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B5AFD-7129-4922-AB6C-C3770852A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483" y="2386493"/>
            <a:ext cx="6801200" cy="44715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5502E31-6054-41C7-931E-FB4DBF5403D4}"/>
              </a:ext>
            </a:extLst>
          </p:cNvPr>
          <p:cNvSpPr/>
          <p:nvPr/>
        </p:nvSpPr>
        <p:spPr>
          <a:xfrm>
            <a:off x="6709025" y="174661"/>
            <a:ext cx="226031" cy="2054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8F5927-2C4A-45BE-B00E-F3E67008BBF5}"/>
              </a:ext>
            </a:extLst>
          </p:cNvPr>
          <p:cNvSpPr/>
          <p:nvPr/>
        </p:nvSpPr>
        <p:spPr>
          <a:xfrm>
            <a:off x="9645708" y="183225"/>
            <a:ext cx="226031" cy="2054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8FFD00-3028-45EF-8C7C-FF1881A7420A}"/>
              </a:ext>
            </a:extLst>
          </p:cNvPr>
          <p:cNvSpPr/>
          <p:nvPr/>
        </p:nvSpPr>
        <p:spPr>
          <a:xfrm>
            <a:off x="5741546" y="183225"/>
            <a:ext cx="226031" cy="2054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21EBBE-05B5-4C55-A9A1-ACAA516D1826}"/>
              </a:ext>
            </a:extLst>
          </p:cNvPr>
          <p:cNvSpPr/>
          <p:nvPr/>
        </p:nvSpPr>
        <p:spPr>
          <a:xfrm>
            <a:off x="11597806" y="183225"/>
            <a:ext cx="226031" cy="2054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A5DFD5-2B9D-4673-9DD1-DD0515D8564B}"/>
              </a:ext>
            </a:extLst>
          </p:cNvPr>
          <p:cNvSpPr/>
          <p:nvPr/>
        </p:nvSpPr>
        <p:spPr>
          <a:xfrm>
            <a:off x="5834012" y="2433248"/>
            <a:ext cx="226031" cy="2054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2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ECAA-2C71-448C-BCF7-62B763E6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16A8-AD53-4C2E-8AEC-FF57CB83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80895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</a:t>
            </a:r>
            <a:r>
              <a:rPr lang="en-US" dirty="0" err="1"/>
              <a:t>correation</a:t>
            </a:r>
            <a:r>
              <a:rPr lang="en-US" dirty="0"/>
              <a:t> heatmap excludes ‘id’ and ‘price’. There are few features that are strongly correlated (correlation &gt; 0.75) to each other: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sqft_living</a:t>
            </a:r>
            <a:r>
              <a:rPr lang="en-US" dirty="0"/>
              <a:t>’ and ‘bathrooms’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‘grade’ and ‘</a:t>
            </a:r>
            <a:r>
              <a:rPr lang="en-US" dirty="0" err="1"/>
              <a:t>sqft_living</a:t>
            </a:r>
            <a:r>
              <a:rPr lang="en-US" dirty="0"/>
              <a:t>’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sqft_above</a:t>
            </a:r>
            <a:r>
              <a:rPr lang="en-US" dirty="0"/>
              <a:t>’ and ‘grade’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sqft_above</a:t>
            </a:r>
            <a:r>
              <a:rPr lang="en-US" dirty="0"/>
              <a:t>’ and ‘</a:t>
            </a:r>
            <a:r>
              <a:rPr lang="en-US" dirty="0" err="1"/>
              <a:t>sqft_living</a:t>
            </a:r>
            <a:r>
              <a:rPr lang="en-US" dirty="0"/>
              <a:t>’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‘sqft_living15’ and ‘</a:t>
            </a:r>
            <a:r>
              <a:rPr lang="en-US" dirty="0" err="1"/>
              <a:t>sqft_living</a:t>
            </a:r>
            <a:r>
              <a:rPr lang="en-US" dirty="0"/>
              <a:t>’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This shows that multicollinearity is present in this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06E4C-9F97-47D1-92E9-78D88E18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784" y="1970412"/>
            <a:ext cx="6801200" cy="40070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72243CD-D9E9-4AEC-AF00-7A50BB37CA13}"/>
              </a:ext>
            </a:extLst>
          </p:cNvPr>
          <p:cNvSpPr/>
          <p:nvPr/>
        </p:nvSpPr>
        <p:spPr>
          <a:xfrm>
            <a:off x="6096000" y="2404153"/>
            <a:ext cx="325348" cy="2260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7F3B60-20FE-4912-B9BA-03C44EFD6D65}"/>
              </a:ext>
            </a:extLst>
          </p:cNvPr>
          <p:cNvSpPr/>
          <p:nvPr/>
        </p:nvSpPr>
        <p:spPr>
          <a:xfrm>
            <a:off x="6402510" y="3542873"/>
            <a:ext cx="325348" cy="2260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38E88E-E076-445D-81A1-C5B524EC65F2}"/>
              </a:ext>
            </a:extLst>
          </p:cNvPr>
          <p:cNvSpPr/>
          <p:nvPr/>
        </p:nvSpPr>
        <p:spPr>
          <a:xfrm>
            <a:off x="6392236" y="3738076"/>
            <a:ext cx="325348" cy="2260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C2100F-5C97-4E90-A2C2-45B3DB57B8A0}"/>
              </a:ext>
            </a:extLst>
          </p:cNvPr>
          <p:cNvSpPr/>
          <p:nvPr/>
        </p:nvSpPr>
        <p:spPr>
          <a:xfrm>
            <a:off x="8262129" y="3727806"/>
            <a:ext cx="325348" cy="2260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96C006-F4AC-4792-99E3-A4B0C6CC4526}"/>
              </a:ext>
            </a:extLst>
          </p:cNvPr>
          <p:cNvSpPr/>
          <p:nvPr/>
        </p:nvSpPr>
        <p:spPr>
          <a:xfrm>
            <a:off x="6392236" y="5063445"/>
            <a:ext cx="325348" cy="2260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437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1B2D-36AF-450B-AE53-BECEE550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price and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78C8-5BEE-493C-B058-40903570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we can see, there are no features that are strongly correlated to price (strongest correlated is </a:t>
            </a:r>
            <a:r>
              <a:rPr lang="en-US" dirty="0" err="1"/>
              <a:t>sqft_living</a:t>
            </a:r>
            <a:r>
              <a:rPr lang="en-US" dirty="0"/>
              <a:t>, 0.7). Surprisingly for me, the number of bedrooms have a weak correlation with price and the condition of the house had ≈0 correlation with price.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E82BB-FF24-4B7D-8900-1559A6BB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75" y="2938364"/>
            <a:ext cx="10289810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48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3F2-13FD-4DEE-8FF6-DCCA7E96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Baseline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8028-13AE-4C50-AD40-1B50821DB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Before implementing the baseline mode, I standardized the predictors and the target because they have different ranges and different measurement units.</a:t>
            </a:r>
          </a:p>
          <a:p>
            <a:pPr marL="0" indent="0">
              <a:buNone/>
            </a:pPr>
            <a:r>
              <a:rPr lang="en-SG" dirty="0"/>
              <a:t>For the baseline model, I chose Ridge Regression because ridge regression deals with </a:t>
            </a:r>
            <a:r>
              <a:rPr lang="en-US" dirty="0"/>
              <a:t>multicollinearity. 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DA00C-EB24-4621-B8B4-D01D7CFE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07" y="3657600"/>
            <a:ext cx="6692606" cy="2377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0596D-A176-444F-AEA3-58559CBEF1BC}"/>
                  </a:ext>
                </a:extLst>
              </p:cNvPr>
              <p:cNvSpPr txBox="1"/>
              <p:nvPr/>
            </p:nvSpPr>
            <p:spPr>
              <a:xfrm>
                <a:off x="1036320" y="3429000"/>
                <a:ext cx="424912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/>
                  <a:t>The model fit appropriately as the mean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000" dirty="0"/>
                  <a:t> of the training set is 0.7 while the mean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000" dirty="0"/>
                  <a:t> of the testing set is 0.69. </a:t>
                </a:r>
              </a:p>
              <a:p>
                <a:endParaRPr lang="en-SG" sz="2000" dirty="0"/>
              </a:p>
              <a:p>
                <a:r>
                  <a:rPr lang="en-SG" sz="2000" dirty="0"/>
                  <a:t>The mean MAE is 0.34.</a:t>
                </a:r>
              </a:p>
              <a:p>
                <a:r>
                  <a:rPr lang="en-SG" sz="2000" dirty="0"/>
                  <a:t>The mean MSE is 0.3</a:t>
                </a:r>
              </a:p>
              <a:p>
                <a:r>
                  <a:rPr lang="en-SG" sz="2000" dirty="0"/>
                  <a:t>The mean RMSE is 0.55.</a:t>
                </a:r>
              </a:p>
              <a:p>
                <a:endParaRPr lang="en-SG" sz="2000" dirty="0"/>
              </a:p>
              <a:p>
                <a:endParaRPr lang="en-SG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0596D-A176-444F-AEA3-58559CBEF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3429000"/>
                <a:ext cx="4249127" cy="2862322"/>
              </a:xfrm>
              <a:prstGeom prst="rect">
                <a:avLst/>
              </a:prstGeom>
              <a:blipFill>
                <a:blip r:embed="rId4"/>
                <a:stretch>
                  <a:fillRect l="-1435" t="-1279" r="-20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85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3F2-13FD-4DEE-8FF6-DCCA7E96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Bagging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8028-13AE-4C50-AD40-1B50821DB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For the estimator for Bagging Regressor, I used the default decision tree regressor. I used grid search to find the best </a:t>
            </a:r>
            <a:r>
              <a:rPr lang="en-SG" dirty="0" err="1"/>
              <a:t>n_estimators</a:t>
            </a:r>
            <a:r>
              <a:rPr lang="en-SG" dirty="0"/>
              <a:t>. The </a:t>
            </a:r>
            <a:r>
              <a:rPr lang="en-SG" dirty="0" err="1"/>
              <a:t>n_estimators</a:t>
            </a:r>
            <a:r>
              <a:rPr lang="en-SG" dirty="0"/>
              <a:t>  are 10,50,100,200. The best value for </a:t>
            </a:r>
            <a:r>
              <a:rPr lang="en-SG" dirty="0" err="1"/>
              <a:t>n_estimators</a:t>
            </a:r>
            <a:r>
              <a:rPr lang="en-SG" dirty="0"/>
              <a:t> is 200.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0596D-A176-444F-AEA3-58559CBEF1BC}"/>
                  </a:ext>
                </a:extLst>
              </p:cNvPr>
              <p:cNvSpPr txBox="1"/>
              <p:nvPr/>
            </p:nvSpPr>
            <p:spPr>
              <a:xfrm>
                <a:off x="1014325" y="2774411"/>
                <a:ext cx="617705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is 0.88 which means 88% of the variance of the price is explained by the variance of the predictors.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 has improved from the baseline model.</a:t>
                </a:r>
              </a:p>
              <a:p>
                <a:endParaRPr lang="en-SG" dirty="0"/>
              </a:p>
              <a:p>
                <a:r>
                  <a:rPr lang="en-SG" dirty="0"/>
                  <a:t>The MAE score is 0.189 which is lower than the baseline MAE. </a:t>
                </a:r>
              </a:p>
              <a:p>
                <a:endParaRPr lang="en-SG" dirty="0"/>
              </a:p>
              <a:p>
                <a:r>
                  <a:rPr lang="en-SG" dirty="0"/>
                  <a:t>The MSE score is 0.11 which is lower than the baseline MSE. </a:t>
                </a:r>
              </a:p>
              <a:p>
                <a:endParaRPr lang="en-SG" dirty="0"/>
              </a:p>
              <a:p>
                <a:r>
                  <a:rPr lang="en-SG" dirty="0"/>
                  <a:t>The RMSE is 0.346 which is also lower than the baseline RMSE. </a:t>
                </a:r>
              </a:p>
              <a:p>
                <a:endParaRPr lang="en-SG" dirty="0"/>
              </a:p>
              <a:p>
                <a:r>
                  <a:rPr lang="en-SG" dirty="0"/>
                  <a:t>Looking at these 4 metrics, the model has improved.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0596D-A176-444F-AEA3-58559CBEF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25" y="2774411"/>
                <a:ext cx="6177050" cy="3139321"/>
              </a:xfrm>
              <a:prstGeom prst="rect">
                <a:avLst/>
              </a:prstGeom>
              <a:blipFill>
                <a:blip r:embed="rId3"/>
                <a:stretch>
                  <a:fillRect l="-789" t="-971" b="-21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416D464-87D4-442D-8A59-379AC66DF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164" y="3269711"/>
            <a:ext cx="3704421" cy="131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6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DB8B-2F0E-4D33-B0AF-669F0446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inside this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FC78-F69E-447D-9401-06829DB8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53911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There are 22 features (all columns except for ‘class’), and 1 response (‘class’) variable. The goal is to predict the classes for the mushrooms, if it is edible or poisonous. </a:t>
            </a:r>
          </a:p>
          <a:p>
            <a:pPr marL="0" indent="0">
              <a:buNone/>
            </a:pPr>
            <a:r>
              <a:rPr lang="en-SG" dirty="0"/>
              <a:t>The 22 features are all nominally valued and the values are all categorical. </a:t>
            </a:r>
          </a:p>
          <a:p>
            <a:pPr marL="0" indent="0">
              <a:buNone/>
            </a:pPr>
            <a:r>
              <a:rPr lang="en-SG" dirty="0"/>
              <a:t>There are 2480 null values in the feature ‘stalk-root’.</a:t>
            </a:r>
          </a:p>
          <a:p>
            <a:pPr marL="0" indent="0">
              <a:buNone/>
            </a:pPr>
            <a:r>
              <a:rPr lang="en-SG" dirty="0"/>
              <a:t>There are 4208 instances of mushrooms being edible, and 3916 instances of mushrooms being poisonous, adding up to 8124 instances together in this dataset.</a:t>
            </a:r>
          </a:p>
          <a:p>
            <a:pPr marL="0" indent="0">
              <a:buNone/>
            </a:pPr>
            <a:r>
              <a:rPr lang="en-SG" dirty="0"/>
              <a:t>There are no duplicates in the data.</a:t>
            </a:r>
          </a:p>
          <a:p>
            <a:pPr marL="0" indent="0">
              <a:buNone/>
            </a:pPr>
            <a:r>
              <a:rPr lang="en-SG" dirty="0"/>
              <a:t>No additional source of data.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DE71A-4847-4C7A-A5DE-607C16935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397" y="1862038"/>
            <a:ext cx="3597566" cy="43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29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75BB-3A8D-4B7B-82E2-8DEA7156C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EC50A-E0F8-4A3A-892A-9F6EAB9F2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098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50BB-7117-460B-B943-D972F13E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inside this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BA50-29AF-4E4D-A088-7F94D604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39287" cy="4023360"/>
          </a:xfrm>
        </p:spPr>
        <p:txBody>
          <a:bodyPr/>
          <a:lstStyle/>
          <a:p>
            <a:r>
              <a:rPr lang="en-SG" dirty="0"/>
              <a:t>Looking at the distinct values of the features, we can see that the features range from having 2 to 12 different values. The only feature that only has 1 value is ‘veil-type’. </a:t>
            </a:r>
          </a:p>
          <a:p>
            <a:r>
              <a:rPr lang="en-SG" dirty="0"/>
              <a:t>I will be removing as it makes no difference for the model to predict the classes and it may even worsen my model.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1B3074-4987-4A47-BE7C-D048B457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49" y="1845734"/>
            <a:ext cx="4788146" cy="2997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5EBCAF-0BC1-4B0D-B43A-D11A4BB6C769}"/>
              </a:ext>
            </a:extLst>
          </p:cNvPr>
          <p:cNvSpPr/>
          <p:nvPr/>
        </p:nvSpPr>
        <p:spPr>
          <a:xfrm>
            <a:off x="6796449" y="3936733"/>
            <a:ext cx="2183922" cy="134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65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7A895E-DA99-48E9-B737-2C042995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73988"/>
            <a:ext cx="5810549" cy="4369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0F57D-F91F-4D09-B1FE-65AF2797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Information 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DDDE-0A58-4D7A-BD9F-71A53C286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183" cy="402336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This shows the correlation between all the features and I used Cramer’s V to find the correlation between all the categorical features.</a:t>
            </a:r>
          </a:p>
          <a:p>
            <a:pPr marL="0" indent="0" algn="l">
              <a:buNone/>
            </a:pPr>
            <a:r>
              <a:rPr lang="en-SG" dirty="0"/>
              <a:t>As seen, features that have high correlation with class is </a:t>
            </a:r>
            <a:r>
              <a:rPr lang="en-SG" dirty="0" err="1"/>
              <a:t>odor</a:t>
            </a:r>
            <a:r>
              <a:rPr lang="en-SG" dirty="0"/>
              <a:t> followed </a:t>
            </a:r>
            <a:r>
              <a:rPr lang="en-SG" b="0" i="0" dirty="0">
                <a:effectLst/>
              </a:rPr>
              <a:t>spore-print-color</a:t>
            </a:r>
            <a:r>
              <a:rPr lang="en-SG" dirty="0"/>
              <a:t> and </a:t>
            </a:r>
            <a:r>
              <a:rPr lang="en-SG" b="0" i="0" dirty="0">
                <a:effectLst/>
              </a:rPr>
              <a:t>gill-color.</a:t>
            </a:r>
          </a:p>
          <a:p>
            <a:pPr marL="0" indent="0" algn="l">
              <a:buNone/>
            </a:pPr>
            <a:r>
              <a:rPr lang="en-SG" dirty="0"/>
              <a:t>g</a:t>
            </a:r>
            <a:r>
              <a:rPr lang="en-SG" b="0" i="0" dirty="0">
                <a:effectLst/>
              </a:rPr>
              <a:t>ill-attachment and stalk-color-above-rin</a:t>
            </a:r>
            <a:r>
              <a:rPr lang="en-SG" dirty="0"/>
              <a:t>g, veil-color, ring-number are highly correlated to each other.</a:t>
            </a:r>
          </a:p>
          <a:p>
            <a:pPr marL="0" indent="0" algn="l">
              <a:buNone/>
            </a:pPr>
            <a:endParaRPr lang="en-SG" b="0" i="0" dirty="0">
              <a:effectLst/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802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655D-0661-40C9-BE5C-050D3977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967D-5D9A-4CAA-9C57-6CB3EE01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563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There are 2 parts to this data processing.</a:t>
            </a:r>
          </a:p>
          <a:p>
            <a:pPr marL="0" indent="0">
              <a:buNone/>
            </a:pPr>
            <a:r>
              <a:rPr lang="en-SG" dirty="0"/>
              <a:t>Firstly, I used </a:t>
            </a:r>
            <a:r>
              <a:rPr lang="en-SG" dirty="0" err="1"/>
              <a:t>kNN</a:t>
            </a:r>
            <a:r>
              <a:rPr lang="en-SG" dirty="0"/>
              <a:t> Imputation for the categorical missing values. There are null values in the feature ‘stalk-root’.  I replaced the null values by using </a:t>
            </a:r>
            <a:r>
              <a:rPr lang="en-SG" dirty="0" err="1"/>
              <a:t>KNNImputer</a:t>
            </a:r>
            <a:r>
              <a:rPr lang="en-SG" dirty="0"/>
              <a:t> which predicts the null values by using completed values of neighbouring observations. </a:t>
            </a:r>
          </a:p>
          <a:p>
            <a:pPr marL="0" indent="0">
              <a:buNone/>
            </a:pPr>
            <a:r>
              <a:rPr lang="en-US" dirty="0"/>
              <a:t>Secondly, I used one hot encoder to encode all of the categorical features as numerical values are needed to proceed with model training and testing. </a:t>
            </a:r>
            <a:r>
              <a:rPr lang="en-SG" dirty="0"/>
              <a:t>As for class labels, I used Label encoding.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3663D-A3EE-48B1-A747-0D26E99F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471" y="4093315"/>
            <a:ext cx="6348589" cy="2085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EA9CE-7C7E-4527-A384-FBCFB407910B}"/>
              </a:ext>
            </a:extLst>
          </p:cNvPr>
          <p:cNvSpPr txBox="1"/>
          <p:nvPr/>
        </p:nvSpPr>
        <p:spPr>
          <a:xfrm rot="10800000" flipV="1">
            <a:off x="666677" y="4435224"/>
            <a:ext cx="1637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Categorical features after one hot encoding: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F94FC-0BC5-45E2-9420-32CB1DE87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698" y="3892331"/>
            <a:ext cx="1054154" cy="2286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9E937B-EC05-4BCA-ACF1-26A27E70B435}"/>
              </a:ext>
            </a:extLst>
          </p:cNvPr>
          <p:cNvSpPr txBox="1"/>
          <p:nvPr/>
        </p:nvSpPr>
        <p:spPr>
          <a:xfrm>
            <a:off x="8550388" y="4435226"/>
            <a:ext cx="143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Class labels after label encoding:</a:t>
            </a:r>
          </a:p>
        </p:txBody>
      </p:sp>
    </p:spTree>
    <p:extLst>
      <p:ext uri="{BB962C8B-B14F-4D97-AF65-F5344CB8AC3E}">
        <p14:creationId xmlns:p14="http://schemas.microsoft.com/office/powerpoint/2010/main" val="368882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8291-AA08-46AA-8621-B7257675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Baseline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5B11-D506-4DE3-9352-F88FB8FB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87763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/>
              <a:t>I used Logistic Regression as my baseline model as it is one of the simplest classification model. </a:t>
            </a:r>
          </a:p>
          <a:p>
            <a:pPr marL="0" indent="0">
              <a:buNone/>
            </a:pPr>
            <a:r>
              <a:rPr lang="en-SG" dirty="0"/>
              <a:t>I used 10-fold cross validation on my data and looking at the mean accuracy of the model, I can tell that this model is able to predict the classes 95.8% correctly. </a:t>
            </a:r>
          </a:p>
          <a:p>
            <a:pPr marL="0" indent="0">
              <a:buNone/>
            </a:pPr>
            <a:r>
              <a:rPr lang="en-SG" dirty="0"/>
              <a:t>The mean precision score is 0.96 and it means that out of the mushrooms that were predicted as poisonous (class is 1, positive prediction) the model has made, 96% of them were actually poisonous.</a:t>
            </a:r>
          </a:p>
          <a:p>
            <a:pPr marL="0" indent="0">
              <a:buNone/>
            </a:pPr>
            <a:r>
              <a:rPr lang="en-SG" dirty="0"/>
              <a:t>The mean recall score is 0.9 which means that out of all the mushrooms that were actually poisonous, the model is able to predict 96% of them correctly.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11D22-0A73-4435-B908-B79CFF2AD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534" y="2399153"/>
            <a:ext cx="5445466" cy="29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9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DC21-699F-4B2D-A654-205BF96C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Voting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9BCA-ED77-4E0C-B353-D9F39369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I chose Voting Classifier as my model.</a:t>
            </a:r>
          </a:p>
          <a:p>
            <a:pPr marL="0" indent="0">
              <a:buNone/>
            </a:pPr>
            <a:r>
              <a:rPr lang="en-SG" dirty="0"/>
              <a:t>I implemented 3 models for voting classifier: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SG" dirty="0"/>
              <a:t>Logistic Regression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SG" dirty="0"/>
              <a:t>Decision Tree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SG" dirty="0"/>
              <a:t>Support Vector Classifier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SG" dirty="0"/>
              <a:t>The predictions of voting classifier is the mode of all the predictions made by the 3 models.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SG" dirty="0"/>
              <a:t>In every classifier, I searched through the </a:t>
            </a:r>
            <a:r>
              <a:rPr lang="en-US" dirty="0"/>
              <a:t>hyper-parameter space for the best hyperparameters. I did a 10 fold cross validation for each classifier. Accuracy score, F1 score, precision score and recall score is printed for every classifier.</a:t>
            </a:r>
          </a:p>
        </p:txBody>
      </p:sp>
    </p:spTree>
    <p:extLst>
      <p:ext uri="{BB962C8B-B14F-4D97-AF65-F5344CB8AC3E}">
        <p14:creationId xmlns:p14="http://schemas.microsoft.com/office/powerpoint/2010/main" val="32840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2279-94B2-4DD1-9782-3C279201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Voting Classifier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947B-A93E-4D99-8D8B-E5FAC6FF1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09615" cy="402336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The best value for C is 6866.</a:t>
            </a:r>
          </a:p>
          <a:p>
            <a:pPr marL="0" indent="0">
              <a:buNone/>
            </a:pPr>
            <a:r>
              <a:rPr lang="en-SG" dirty="0"/>
              <a:t>99.6% of the time the model predicts the mushroom is poisonous or edible correctly.</a:t>
            </a:r>
          </a:p>
          <a:p>
            <a:pPr marL="0" indent="0">
              <a:buNone/>
            </a:pPr>
            <a:r>
              <a:rPr lang="en-SG" dirty="0"/>
              <a:t>Out of all the predicted poisonous mushrooms, 99.3% of them are correct.</a:t>
            </a:r>
          </a:p>
          <a:p>
            <a:pPr marL="0" indent="0">
              <a:buNone/>
            </a:pPr>
            <a:r>
              <a:rPr lang="en-SG" dirty="0"/>
              <a:t>For every mushroom that is actually poisonous, the model is able to predict 100% correctly all the time.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A70F8-17B7-461A-B908-2CB050649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95" y="2745077"/>
            <a:ext cx="5785105" cy="25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7216-5AC3-4810-A241-8C38DE26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Voting Classifier – Decision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E0109-FC34-46C4-ABDB-FFFAAFB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93246" cy="402336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The best value for </a:t>
            </a:r>
            <a:r>
              <a:rPr lang="en-SG" dirty="0" err="1"/>
              <a:t>min_samples_leaf</a:t>
            </a:r>
            <a:r>
              <a:rPr lang="en-SG" dirty="0"/>
              <a:t> is </a:t>
            </a:r>
            <a:r>
              <a:rPr lang="en-SG" dirty="0" err="1"/>
              <a:t>max_features</a:t>
            </a:r>
            <a:r>
              <a:rPr lang="en-SG" dirty="0"/>
              <a:t> is 5, max depth is none and criterion is </a:t>
            </a:r>
            <a:r>
              <a:rPr lang="en-SG" dirty="0" err="1"/>
              <a:t>gini</a:t>
            </a:r>
            <a:r>
              <a:rPr lang="en-SG" dirty="0"/>
              <a:t>.</a:t>
            </a:r>
          </a:p>
          <a:p>
            <a:pPr marL="0" indent="0">
              <a:buNone/>
            </a:pPr>
            <a:r>
              <a:rPr lang="en-SG" dirty="0"/>
              <a:t>96.8% of the time the model predicts the mushroom is poisonous or edible correctly.</a:t>
            </a:r>
          </a:p>
          <a:p>
            <a:pPr marL="0" indent="0">
              <a:buNone/>
            </a:pPr>
            <a:r>
              <a:rPr lang="en-SG" dirty="0"/>
              <a:t>99.8% of the mushrooms being predicted as poisonous were truly poisonous.</a:t>
            </a:r>
          </a:p>
          <a:p>
            <a:pPr marL="0" indent="0">
              <a:buNone/>
            </a:pPr>
            <a:r>
              <a:rPr lang="en-SG" dirty="0"/>
              <a:t>93.5% of the mushrooms that are poisonous are predicted correctly.</a:t>
            </a:r>
          </a:p>
          <a:p>
            <a:pPr marL="0" indent="0">
              <a:buNone/>
            </a:pPr>
            <a:r>
              <a:rPr lang="en-SG" dirty="0"/>
              <a:t>Decision Tree does not work as well as logistic regression.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0687F-5F31-4616-BAA0-C42BA27B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208" y="2450588"/>
            <a:ext cx="5631792" cy="26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658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736</TotalTime>
  <Words>1527</Words>
  <Application>Microsoft Office PowerPoint</Application>
  <PresentationFormat>Widescreen</PresentationFormat>
  <Paragraphs>125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Retrospect</vt:lpstr>
      <vt:lpstr>Classification of Mushroom Data Set</vt:lpstr>
      <vt:lpstr>What is inside this dataset?</vt:lpstr>
      <vt:lpstr>What is inside this dataset?</vt:lpstr>
      <vt:lpstr>Information on dataset</vt:lpstr>
      <vt:lpstr>Data Processing</vt:lpstr>
      <vt:lpstr>Baseline model</vt:lpstr>
      <vt:lpstr>Voting Classifier</vt:lpstr>
      <vt:lpstr>Voting Classifier – Logistic Regression</vt:lpstr>
      <vt:lpstr>Voting Classifier – Decision Tree</vt:lpstr>
      <vt:lpstr>Voting Classifier – Support Vector Classification</vt:lpstr>
      <vt:lpstr>Voting Classifier</vt:lpstr>
      <vt:lpstr>Feature Importance</vt:lpstr>
      <vt:lpstr>Regression of House Sale Prices for King County Data Set</vt:lpstr>
      <vt:lpstr>What is inside this dataset?</vt:lpstr>
      <vt:lpstr>Outliers</vt:lpstr>
      <vt:lpstr>Correlation between features</vt:lpstr>
      <vt:lpstr>Correlation between price and features</vt:lpstr>
      <vt:lpstr>Baseline Model</vt:lpstr>
      <vt:lpstr>Bagging Regressor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Mushroom Data Set</dc:title>
  <dc:creator>jimin oppa</dc:creator>
  <cp:lastModifiedBy>jimin oppa</cp:lastModifiedBy>
  <cp:revision>53</cp:revision>
  <dcterms:created xsi:type="dcterms:W3CDTF">2021-05-30T18:56:09Z</dcterms:created>
  <dcterms:modified xsi:type="dcterms:W3CDTF">2021-06-04T15:45:26Z</dcterms:modified>
</cp:coreProperties>
</file>