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4"/>
  </p:sldMasterIdLst>
  <p:notesMasterIdLst>
    <p:notesMasterId r:id="rId39"/>
  </p:notesMasterIdLst>
  <p:sldIdLst>
    <p:sldId id="256" r:id="rId5"/>
    <p:sldId id="257" r:id="rId6"/>
    <p:sldId id="263" r:id="rId7"/>
    <p:sldId id="272" r:id="rId8"/>
    <p:sldId id="258" r:id="rId9"/>
    <p:sldId id="259" r:id="rId10"/>
    <p:sldId id="273" r:id="rId11"/>
    <p:sldId id="274" r:id="rId12"/>
    <p:sldId id="260" r:id="rId13"/>
    <p:sldId id="275" r:id="rId14"/>
    <p:sldId id="261" r:id="rId15"/>
    <p:sldId id="276" r:id="rId16"/>
    <p:sldId id="277" r:id="rId17"/>
    <p:sldId id="279" r:id="rId18"/>
    <p:sldId id="280" r:id="rId19"/>
    <p:sldId id="281" r:id="rId20"/>
    <p:sldId id="282" r:id="rId21"/>
    <p:sldId id="283" r:id="rId22"/>
    <p:sldId id="262" r:id="rId23"/>
    <p:sldId id="264" r:id="rId24"/>
    <p:sldId id="266" r:id="rId25"/>
    <p:sldId id="285" r:id="rId26"/>
    <p:sldId id="284" r:id="rId27"/>
    <p:sldId id="286" r:id="rId28"/>
    <p:sldId id="287" r:id="rId29"/>
    <p:sldId id="288" r:id="rId30"/>
    <p:sldId id="267" r:id="rId31"/>
    <p:sldId id="289" r:id="rId32"/>
    <p:sldId id="290" r:id="rId33"/>
    <p:sldId id="268" r:id="rId34"/>
    <p:sldId id="291" r:id="rId35"/>
    <p:sldId id="265" r:id="rId36"/>
    <p:sldId id="270" r:id="rId37"/>
    <p:sldId id="27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F2844B-C91E-4E01-A1F9-ED443A9CE715}" v="99" dt="2022-02-11T15:34:09.859"/>
    <p1510:client id="{ED47D03E-DFA0-4BEB-AAC4-33A1DA8DF196}" v="185" dt="2022-02-11T14:59:11.6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564CFC-2DEE-4642-9423-4382B385AB6E}" type="datetimeFigureOut">
              <a:rPr lang="en-SG" smtClean="0"/>
              <a:t>11/2/2022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13D5C-78F2-41BC-876D-27E47176DD6B}" type="slidenum">
              <a:rPr lang="en-SG" smtClean="0"/>
              <a:t>‹#›</a:t>
            </a:fld>
            <a:endParaRPr lang="en-SG"/>
          </a:p>
        </p:txBody>
      </p:sp>
    </p:spTree>
    <p:extLst>
      <p:ext uri="{BB962C8B-B14F-4D97-AF65-F5344CB8AC3E}">
        <p14:creationId xmlns:p14="http://schemas.microsoft.com/office/powerpoint/2010/main" val="427678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ROC is a probability curve and AUC represents the degree or measure of separability. It tells how much the model can distinguish between classes. Higher the AUC, the better the model is at predicting safe and dangerous trips.</a:t>
            </a:r>
            <a:endParaRPr lang="en-SG"/>
          </a:p>
          <a:p>
            <a:endParaRPr lang="en-SG"/>
          </a:p>
        </p:txBody>
      </p:sp>
      <p:sp>
        <p:nvSpPr>
          <p:cNvPr id="4" name="Slide Number Placeholder 3"/>
          <p:cNvSpPr>
            <a:spLocks noGrp="1"/>
          </p:cNvSpPr>
          <p:nvPr>
            <p:ph type="sldNum" sz="quarter" idx="5"/>
          </p:nvPr>
        </p:nvSpPr>
        <p:spPr/>
        <p:txBody>
          <a:bodyPr/>
          <a:lstStyle/>
          <a:p>
            <a:fld id="{23D13D5C-78F2-41BC-876D-27E47176DD6B}" type="slidenum">
              <a:rPr lang="en-SG" smtClean="0"/>
              <a:t>9</a:t>
            </a:fld>
            <a:endParaRPr lang="en-SG"/>
          </a:p>
        </p:txBody>
      </p:sp>
    </p:spTree>
    <p:extLst>
      <p:ext uri="{BB962C8B-B14F-4D97-AF65-F5344CB8AC3E}">
        <p14:creationId xmlns:p14="http://schemas.microsoft.com/office/powerpoint/2010/main" val="434349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ROC is a probability curve and AUC represents the degree or measure of separability. It tells how much the model can distinguish between classes. Higher the AUC, the better the model is at predicting safe and dangerous trips.</a:t>
            </a:r>
            <a:endParaRPr lang="en-SG"/>
          </a:p>
          <a:p>
            <a:endParaRPr lang="en-SG"/>
          </a:p>
        </p:txBody>
      </p:sp>
      <p:sp>
        <p:nvSpPr>
          <p:cNvPr id="4" name="Slide Number Placeholder 3"/>
          <p:cNvSpPr>
            <a:spLocks noGrp="1"/>
          </p:cNvSpPr>
          <p:nvPr>
            <p:ph type="sldNum" sz="quarter" idx="5"/>
          </p:nvPr>
        </p:nvSpPr>
        <p:spPr/>
        <p:txBody>
          <a:bodyPr/>
          <a:lstStyle/>
          <a:p>
            <a:fld id="{23D13D5C-78F2-41BC-876D-27E47176DD6B}" type="slidenum">
              <a:rPr lang="en-SG" smtClean="0"/>
              <a:t>10</a:t>
            </a:fld>
            <a:endParaRPr lang="en-SG"/>
          </a:p>
        </p:txBody>
      </p:sp>
    </p:spTree>
    <p:extLst>
      <p:ext uri="{BB962C8B-B14F-4D97-AF65-F5344CB8AC3E}">
        <p14:creationId xmlns:p14="http://schemas.microsoft.com/office/powerpoint/2010/main" val="278302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23D13D5C-78F2-41BC-876D-27E47176DD6B}" type="slidenum">
              <a:rPr lang="en-SG" smtClean="0"/>
              <a:t>29</a:t>
            </a:fld>
            <a:endParaRPr lang="en-SG"/>
          </a:p>
        </p:txBody>
      </p:sp>
    </p:spTree>
    <p:extLst>
      <p:ext uri="{BB962C8B-B14F-4D97-AF65-F5344CB8AC3E}">
        <p14:creationId xmlns:p14="http://schemas.microsoft.com/office/powerpoint/2010/main" val="3747249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2/11/2022</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968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2/11/2022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85401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2/11/2022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04236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2/11/2022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3904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2/11/2022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7004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2/11/2022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78636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2/11/2022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96204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2/11/2022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8014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2/11/2022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10045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2/11/2022</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44593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2/11/2022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4397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2/11/2022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48975320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Blurred abstract of a glass building wall">
            <a:extLst>
              <a:ext uri="{FF2B5EF4-FFF2-40B4-BE49-F238E27FC236}">
                <a16:creationId xmlns:a16="http://schemas.microsoft.com/office/drawing/2014/main" id="{7F0A39EE-4C55-4BF6-AA85-446C3D2D93CF}"/>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29" name="Rectangle 2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2BF7B-669A-48AC-A479-5BF964D38FC9}"/>
              </a:ext>
            </a:extLst>
          </p:cNvPr>
          <p:cNvSpPr>
            <a:spLocks noGrp="1"/>
          </p:cNvSpPr>
          <p:nvPr>
            <p:ph type="ctrTitle"/>
          </p:nvPr>
        </p:nvSpPr>
        <p:spPr>
          <a:xfrm>
            <a:off x="477981" y="1122363"/>
            <a:ext cx="7711862" cy="3204134"/>
          </a:xfrm>
        </p:spPr>
        <p:txBody>
          <a:bodyPr anchor="b">
            <a:normAutofit/>
          </a:bodyPr>
          <a:lstStyle/>
          <a:p>
            <a:r>
              <a:rPr lang="en-SG" sz="4800"/>
              <a:t>ST1508-Practical For AI</a:t>
            </a:r>
            <a:br>
              <a:rPr lang="en-SG" sz="4800"/>
            </a:br>
            <a:r>
              <a:rPr lang="en-SG" sz="4400" b="0"/>
              <a:t>CA2 Assignment Phase 2</a:t>
            </a:r>
            <a:endParaRPr lang="en-SG" sz="4800"/>
          </a:p>
        </p:txBody>
      </p:sp>
      <p:sp>
        <p:nvSpPr>
          <p:cNvPr id="3" name="Subtitle 2">
            <a:extLst>
              <a:ext uri="{FF2B5EF4-FFF2-40B4-BE49-F238E27FC236}">
                <a16:creationId xmlns:a16="http://schemas.microsoft.com/office/drawing/2014/main" id="{2B24F6FE-DD61-4786-B2EC-70D5233228B0}"/>
              </a:ext>
            </a:extLst>
          </p:cNvPr>
          <p:cNvSpPr>
            <a:spLocks noGrp="1"/>
          </p:cNvSpPr>
          <p:nvPr>
            <p:ph type="subTitle" idx="1"/>
          </p:nvPr>
        </p:nvSpPr>
        <p:spPr>
          <a:xfrm>
            <a:off x="477981" y="4785631"/>
            <a:ext cx="4764580" cy="1208141"/>
          </a:xfrm>
        </p:spPr>
        <p:txBody>
          <a:bodyPr>
            <a:normAutofit/>
          </a:bodyPr>
          <a:lstStyle/>
          <a:p>
            <a:r>
              <a:rPr lang="en-SG" sz="2000" dirty="0"/>
              <a:t>Done by: Jumana </a:t>
            </a:r>
            <a:r>
              <a:rPr lang="en-SG" sz="2000" dirty="0" err="1"/>
              <a:t>Haseen</a:t>
            </a:r>
            <a:r>
              <a:rPr lang="en-SG" sz="2000" dirty="0"/>
              <a:t> (2021627), Chong Jun Hui (2021094), </a:t>
            </a:r>
            <a:r>
              <a:rPr lang="en-SG" sz="2000" dirty="0" err="1"/>
              <a:t>Tushita</a:t>
            </a:r>
            <a:r>
              <a:rPr lang="en-SG" sz="2000" dirty="0"/>
              <a:t> </a:t>
            </a:r>
            <a:r>
              <a:rPr lang="en-SG" sz="2000" dirty="0" err="1"/>
              <a:t>Govindaraj</a:t>
            </a:r>
            <a:r>
              <a:rPr lang="en-SG" sz="2000" dirty="0"/>
              <a:t> (2012155)</a:t>
            </a:r>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106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fontScale="90000"/>
          </a:bodyPr>
          <a:lstStyle/>
          <a:p>
            <a:r>
              <a:rPr lang="en-SG"/>
              <a:t>Data Wrangling – Outlier Detection Algorithm</a:t>
            </a:r>
          </a:p>
        </p:txBody>
      </p:sp>
      <p:sp>
        <p:nvSpPr>
          <p:cNvPr id="3" name="Content Placeholder 2">
            <a:extLst>
              <a:ext uri="{FF2B5EF4-FFF2-40B4-BE49-F238E27FC236}">
                <a16:creationId xmlns:a16="http://schemas.microsoft.com/office/drawing/2014/main" id="{27B443B0-6C11-4782-B7EE-CCA71D28C4E0}"/>
              </a:ext>
            </a:extLst>
          </p:cNvPr>
          <p:cNvSpPr>
            <a:spLocks noGrp="1"/>
          </p:cNvSpPr>
          <p:nvPr>
            <p:ph idx="1"/>
          </p:nvPr>
        </p:nvSpPr>
        <p:spPr>
          <a:xfrm>
            <a:off x="1115568" y="2615184"/>
            <a:ext cx="5546489" cy="3694176"/>
          </a:xfrm>
        </p:spPr>
        <p:txBody>
          <a:bodyPr>
            <a:normAutofit/>
          </a:bodyPr>
          <a:lstStyle/>
          <a:p>
            <a:pPr>
              <a:lnSpc>
                <a:spcPct val="150000"/>
              </a:lnSpc>
            </a:pPr>
            <a:r>
              <a:rPr lang="en-SG" sz="2000"/>
              <a:t>After removal, ROC AUC score improved to 0.646.</a:t>
            </a:r>
          </a:p>
          <a:p>
            <a:pPr>
              <a:lnSpc>
                <a:spcPct val="150000"/>
              </a:lnSpc>
            </a:pPr>
            <a:r>
              <a:rPr lang="en-SG" sz="2000"/>
              <a:t>The model will be able to classify safety of trips better.</a:t>
            </a:r>
          </a:p>
          <a:p>
            <a:pPr>
              <a:lnSpc>
                <a:spcPct val="150000"/>
              </a:lnSpc>
            </a:pPr>
            <a:r>
              <a:rPr lang="en-SG" sz="2000"/>
              <a:t>A total of 482,009 records were removed from the training data.</a:t>
            </a:r>
          </a:p>
          <a:p>
            <a:pPr marL="0" indent="0">
              <a:buNone/>
            </a:pPr>
            <a:endParaRPr lang="en-SG" sz="2000"/>
          </a:p>
        </p:txBody>
      </p:sp>
      <p:pic>
        <p:nvPicPr>
          <p:cNvPr id="6" name="Picture 5">
            <a:extLst>
              <a:ext uri="{FF2B5EF4-FFF2-40B4-BE49-F238E27FC236}">
                <a16:creationId xmlns:a16="http://schemas.microsoft.com/office/drawing/2014/main" id="{9A2A9659-5F3E-415D-9A9F-1D462D43F4A3}"/>
              </a:ext>
            </a:extLst>
          </p:cNvPr>
          <p:cNvPicPr>
            <a:picLocks noChangeAspect="1"/>
          </p:cNvPicPr>
          <p:nvPr/>
        </p:nvPicPr>
        <p:blipFill>
          <a:blip r:embed="rId3"/>
          <a:stretch>
            <a:fillRect/>
          </a:stretch>
        </p:blipFill>
        <p:spPr>
          <a:xfrm>
            <a:off x="6978742" y="3618412"/>
            <a:ext cx="4585370" cy="1274633"/>
          </a:xfrm>
          <a:prstGeom prst="rect">
            <a:avLst/>
          </a:prstGeom>
        </p:spPr>
      </p:pic>
    </p:spTree>
    <p:extLst>
      <p:ext uri="{BB962C8B-B14F-4D97-AF65-F5344CB8AC3E}">
        <p14:creationId xmlns:p14="http://schemas.microsoft.com/office/powerpoint/2010/main" val="110142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fontScale="90000"/>
          </a:bodyPr>
          <a:lstStyle/>
          <a:p>
            <a:r>
              <a:rPr lang="en-SG"/>
              <a:t>Data Wrangling – Combatting Imbalanced Class</a:t>
            </a:r>
          </a:p>
        </p:txBody>
      </p:sp>
      <p:pic>
        <p:nvPicPr>
          <p:cNvPr id="5" name="Picture 4">
            <a:extLst>
              <a:ext uri="{FF2B5EF4-FFF2-40B4-BE49-F238E27FC236}">
                <a16:creationId xmlns:a16="http://schemas.microsoft.com/office/drawing/2014/main" id="{9A2B345B-16FF-4965-BBE7-00E4014928F6}"/>
              </a:ext>
            </a:extLst>
          </p:cNvPr>
          <p:cNvPicPr>
            <a:picLocks noChangeAspect="1"/>
          </p:cNvPicPr>
          <p:nvPr/>
        </p:nvPicPr>
        <p:blipFill>
          <a:blip r:embed="rId2"/>
          <a:stretch>
            <a:fillRect/>
          </a:stretch>
        </p:blipFill>
        <p:spPr>
          <a:xfrm>
            <a:off x="1370268" y="2430026"/>
            <a:ext cx="4725732" cy="3879334"/>
          </a:xfrm>
          <a:prstGeom prst="rect">
            <a:avLst/>
          </a:prstGeom>
        </p:spPr>
      </p:pic>
      <p:pic>
        <p:nvPicPr>
          <p:cNvPr id="7" name="Picture 6">
            <a:extLst>
              <a:ext uri="{FF2B5EF4-FFF2-40B4-BE49-F238E27FC236}">
                <a16:creationId xmlns:a16="http://schemas.microsoft.com/office/drawing/2014/main" id="{24511C0A-E4D8-4A0E-9E75-32C4BDAB2AD1}"/>
              </a:ext>
            </a:extLst>
          </p:cNvPr>
          <p:cNvPicPr>
            <a:picLocks noChangeAspect="1"/>
          </p:cNvPicPr>
          <p:nvPr/>
        </p:nvPicPr>
        <p:blipFill rotWithShape="1">
          <a:blip r:embed="rId3"/>
          <a:srcRect l="1387" t="829"/>
          <a:stretch/>
        </p:blipFill>
        <p:spPr>
          <a:xfrm>
            <a:off x="6505302" y="3481418"/>
            <a:ext cx="4211193" cy="1776549"/>
          </a:xfrm>
          <a:prstGeom prst="rect">
            <a:avLst/>
          </a:prstGeom>
        </p:spPr>
      </p:pic>
    </p:spTree>
    <p:extLst>
      <p:ext uri="{BB962C8B-B14F-4D97-AF65-F5344CB8AC3E}">
        <p14:creationId xmlns:p14="http://schemas.microsoft.com/office/powerpoint/2010/main" val="377036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fontScale="90000"/>
          </a:bodyPr>
          <a:lstStyle/>
          <a:p>
            <a:r>
              <a:rPr lang="en-SG"/>
              <a:t>Data Wrangling – Combatting Imbalanced Class</a:t>
            </a:r>
          </a:p>
        </p:txBody>
      </p:sp>
      <p:sp>
        <p:nvSpPr>
          <p:cNvPr id="6" name="Content Placeholder 2">
            <a:extLst>
              <a:ext uri="{FF2B5EF4-FFF2-40B4-BE49-F238E27FC236}">
                <a16:creationId xmlns:a16="http://schemas.microsoft.com/office/drawing/2014/main" id="{A01D42E0-DA5B-4ECE-ACAB-1C2E4B5FEB66}"/>
              </a:ext>
            </a:extLst>
          </p:cNvPr>
          <p:cNvSpPr>
            <a:spLocks noGrp="1"/>
          </p:cNvSpPr>
          <p:nvPr>
            <p:ph idx="1"/>
          </p:nvPr>
        </p:nvSpPr>
        <p:spPr>
          <a:xfrm>
            <a:off x="1115568" y="2471493"/>
            <a:ext cx="8825266" cy="3694176"/>
          </a:xfrm>
        </p:spPr>
        <p:txBody>
          <a:bodyPr>
            <a:normAutofit/>
          </a:bodyPr>
          <a:lstStyle/>
          <a:p>
            <a:pPr>
              <a:lnSpc>
                <a:spcPct val="150000"/>
              </a:lnSpc>
            </a:pPr>
            <a:r>
              <a:rPr lang="en-SG" sz="2000"/>
              <a:t>Classification report of Baseline: Logistic Regression</a:t>
            </a:r>
          </a:p>
          <a:p>
            <a:pPr marL="0" indent="0">
              <a:buNone/>
            </a:pPr>
            <a:endParaRPr lang="en-SG" sz="2000"/>
          </a:p>
        </p:txBody>
      </p:sp>
      <p:pic>
        <p:nvPicPr>
          <p:cNvPr id="4" name="Picture 3">
            <a:extLst>
              <a:ext uri="{FF2B5EF4-FFF2-40B4-BE49-F238E27FC236}">
                <a16:creationId xmlns:a16="http://schemas.microsoft.com/office/drawing/2014/main" id="{D575A2A4-FE32-433D-924B-E8EF8CE81504}"/>
              </a:ext>
            </a:extLst>
          </p:cNvPr>
          <p:cNvPicPr>
            <a:picLocks noChangeAspect="1"/>
          </p:cNvPicPr>
          <p:nvPr/>
        </p:nvPicPr>
        <p:blipFill>
          <a:blip r:embed="rId2"/>
          <a:stretch>
            <a:fillRect/>
          </a:stretch>
        </p:blipFill>
        <p:spPr>
          <a:xfrm>
            <a:off x="2138718" y="3416225"/>
            <a:ext cx="7331853" cy="2749444"/>
          </a:xfrm>
          <a:prstGeom prst="rect">
            <a:avLst/>
          </a:prstGeom>
        </p:spPr>
      </p:pic>
      <p:sp>
        <p:nvSpPr>
          <p:cNvPr id="8" name="Rectangle 7">
            <a:extLst>
              <a:ext uri="{FF2B5EF4-FFF2-40B4-BE49-F238E27FC236}">
                <a16:creationId xmlns:a16="http://schemas.microsoft.com/office/drawing/2014/main" id="{23155BCA-2EAB-4629-B602-33132C8E5824}"/>
              </a:ext>
            </a:extLst>
          </p:cNvPr>
          <p:cNvSpPr/>
          <p:nvPr/>
        </p:nvSpPr>
        <p:spPr>
          <a:xfrm>
            <a:off x="7188200" y="4911634"/>
            <a:ext cx="1041400" cy="34616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F80587F1-99F0-422C-82D1-11E0A31454C3}"/>
              </a:ext>
            </a:extLst>
          </p:cNvPr>
          <p:cNvSpPr/>
          <p:nvPr/>
        </p:nvSpPr>
        <p:spPr>
          <a:xfrm>
            <a:off x="5903685" y="3972414"/>
            <a:ext cx="1041400" cy="71715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8066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fontScale="90000"/>
          </a:bodyPr>
          <a:lstStyle/>
          <a:p>
            <a:r>
              <a:rPr lang="en-SG"/>
              <a:t>Data Wrangling – Combatting Imbalanced Class</a:t>
            </a:r>
          </a:p>
        </p:txBody>
      </p:sp>
      <p:sp>
        <p:nvSpPr>
          <p:cNvPr id="6" name="Content Placeholder 2">
            <a:extLst>
              <a:ext uri="{FF2B5EF4-FFF2-40B4-BE49-F238E27FC236}">
                <a16:creationId xmlns:a16="http://schemas.microsoft.com/office/drawing/2014/main" id="{A01D42E0-DA5B-4ECE-ACAB-1C2E4B5FEB66}"/>
              </a:ext>
            </a:extLst>
          </p:cNvPr>
          <p:cNvSpPr>
            <a:spLocks noGrp="1"/>
          </p:cNvSpPr>
          <p:nvPr>
            <p:ph idx="1"/>
          </p:nvPr>
        </p:nvSpPr>
        <p:spPr>
          <a:xfrm>
            <a:off x="1115568" y="2471493"/>
            <a:ext cx="3371233" cy="593052"/>
          </a:xfrm>
        </p:spPr>
        <p:txBody>
          <a:bodyPr>
            <a:normAutofit/>
          </a:bodyPr>
          <a:lstStyle/>
          <a:p>
            <a:pPr>
              <a:lnSpc>
                <a:spcPct val="150000"/>
              </a:lnSpc>
            </a:pPr>
            <a:r>
              <a:rPr lang="en-SG" sz="2000"/>
              <a:t>Random Under Sampling</a:t>
            </a:r>
          </a:p>
          <a:p>
            <a:pPr marL="0" indent="0">
              <a:buNone/>
            </a:pPr>
            <a:endParaRPr lang="en-SG" sz="2000"/>
          </a:p>
        </p:txBody>
      </p:sp>
      <p:pic>
        <p:nvPicPr>
          <p:cNvPr id="5" name="Picture 4">
            <a:extLst>
              <a:ext uri="{FF2B5EF4-FFF2-40B4-BE49-F238E27FC236}">
                <a16:creationId xmlns:a16="http://schemas.microsoft.com/office/drawing/2014/main" id="{535F3B1C-3E10-4549-9E32-8D937F4F9E40}"/>
              </a:ext>
            </a:extLst>
          </p:cNvPr>
          <p:cNvPicPr>
            <a:picLocks noChangeAspect="1"/>
          </p:cNvPicPr>
          <p:nvPr/>
        </p:nvPicPr>
        <p:blipFill>
          <a:blip r:embed="rId2"/>
          <a:stretch>
            <a:fillRect/>
          </a:stretch>
        </p:blipFill>
        <p:spPr>
          <a:xfrm>
            <a:off x="2207623" y="3284654"/>
            <a:ext cx="7286818" cy="2679194"/>
          </a:xfrm>
          <a:prstGeom prst="rect">
            <a:avLst/>
          </a:prstGeom>
        </p:spPr>
      </p:pic>
      <p:sp>
        <p:nvSpPr>
          <p:cNvPr id="8" name="Rectangle 7">
            <a:extLst>
              <a:ext uri="{FF2B5EF4-FFF2-40B4-BE49-F238E27FC236}">
                <a16:creationId xmlns:a16="http://schemas.microsoft.com/office/drawing/2014/main" id="{23155BCA-2EAB-4629-B602-33132C8E5824}"/>
              </a:ext>
            </a:extLst>
          </p:cNvPr>
          <p:cNvSpPr/>
          <p:nvPr/>
        </p:nvSpPr>
        <p:spPr>
          <a:xfrm>
            <a:off x="4486801" y="3905794"/>
            <a:ext cx="1041400" cy="6400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53CDC03F-FBBF-4E6D-AFFA-16B0A412C693}"/>
              </a:ext>
            </a:extLst>
          </p:cNvPr>
          <p:cNvSpPr/>
          <p:nvPr/>
        </p:nvSpPr>
        <p:spPr>
          <a:xfrm>
            <a:off x="5851032" y="3879668"/>
            <a:ext cx="1041400" cy="6400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763E2B27-22D5-46EB-B81E-7B128A40F989}"/>
              </a:ext>
            </a:extLst>
          </p:cNvPr>
          <p:cNvSpPr/>
          <p:nvPr/>
        </p:nvSpPr>
        <p:spPr>
          <a:xfrm>
            <a:off x="7070779" y="4698274"/>
            <a:ext cx="1041400" cy="4267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2" name="Picture 11">
            <a:extLst>
              <a:ext uri="{FF2B5EF4-FFF2-40B4-BE49-F238E27FC236}">
                <a16:creationId xmlns:a16="http://schemas.microsoft.com/office/drawing/2014/main" id="{73A75D2E-55E5-4749-A3D3-B1E54A39BDE3}"/>
              </a:ext>
            </a:extLst>
          </p:cNvPr>
          <p:cNvPicPr>
            <a:picLocks noChangeAspect="1"/>
          </p:cNvPicPr>
          <p:nvPr/>
        </p:nvPicPr>
        <p:blipFill rotWithShape="1">
          <a:blip r:embed="rId3"/>
          <a:srcRect t="9119" b="1"/>
          <a:stretch/>
        </p:blipFill>
        <p:spPr>
          <a:xfrm>
            <a:off x="8353527" y="2471493"/>
            <a:ext cx="2930169" cy="416086"/>
          </a:xfrm>
          <a:prstGeom prst="rect">
            <a:avLst/>
          </a:prstGeom>
        </p:spPr>
      </p:pic>
      <p:sp>
        <p:nvSpPr>
          <p:cNvPr id="13" name="Content Placeholder 2">
            <a:extLst>
              <a:ext uri="{FF2B5EF4-FFF2-40B4-BE49-F238E27FC236}">
                <a16:creationId xmlns:a16="http://schemas.microsoft.com/office/drawing/2014/main" id="{86462EDF-E40C-45EF-BA6F-74D4AAD3631C}"/>
              </a:ext>
            </a:extLst>
          </p:cNvPr>
          <p:cNvSpPr txBox="1">
            <a:spLocks/>
          </p:cNvSpPr>
          <p:nvPr/>
        </p:nvSpPr>
        <p:spPr>
          <a:xfrm>
            <a:off x="6892432" y="2448735"/>
            <a:ext cx="1722179" cy="43884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SG" sz="1400">
                <a:solidFill>
                  <a:srgbClr val="FF0000"/>
                </a:solidFill>
              </a:rPr>
              <a:t>Shape of dataset:</a:t>
            </a:r>
          </a:p>
          <a:p>
            <a:pPr marL="0" indent="0">
              <a:buFont typeface="Arial" panose="020B0604020202020204" pitchFamily="34" charset="0"/>
              <a:buNone/>
            </a:pPr>
            <a:endParaRPr lang="en-SG" sz="1400">
              <a:solidFill>
                <a:srgbClr val="FF0000"/>
              </a:solidFill>
            </a:endParaRPr>
          </a:p>
        </p:txBody>
      </p:sp>
    </p:spTree>
    <p:extLst>
      <p:ext uri="{BB962C8B-B14F-4D97-AF65-F5344CB8AC3E}">
        <p14:creationId xmlns:p14="http://schemas.microsoft.com/office/powerpoint/2010/main" val="36291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P spid="11" grpId="1"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fontScale="90000"/>
          </a:bodyPr>
          <a:lstStyle/>
          <a:p>
            <a:r>
              <a:rPr lang="en-SG"/>
              <a:t>Data Wrangling – Combatting Imbalanced Class</a:t>
            </a:r>
          </a:p>
        </p:txBody>
      </p:sp>
      <p:sp>
        <p:nvSpPr>
          <p:cNvPr id="6" name="Content Placeholder 2">
            <a:extLst>
              <a:ext uri="{FF2B5EF4-FFF2-40B4-BE49-F238E27FC236}">
                <a16:creationId xmlns:a16="http://schemas.microsoft.com/office/drawing/2014/main" id="{A01D42E0-DA5B-4ECE-ACAB-1C2E4B5FEB66}"/>
              </a:ext>
            </a:extLst>
          </p:cNvPr>
          <p:cNvSpPr>
            <a:spLocks noGrp="1"/>
          </p:cNvSpPr>
          <p:nvPr>
            <p:ph idx="1"/>
          </p:nvPr>
        </p:nvSpPr>
        <p:spPr>
          <a:xfrm>
            <a:off x="1115568" y="2471493"/>
            <a:ext cx="3371233" cy="593052"/>
          </a:xfrm>
        </p:spPr>
        <p:txBody>
          <a:bodyPr>
            <a:normAutofit/>
          </a:bodyPr>
          <a:lstStyle/>
          <a:p>
            <a:pPr>
              <a:lnSpc>
                <a:spcPct val="150000"/>
              </a:lnSpc>
            </a:pPr>
            <a:r>
              <a:rPr lang="en-SG" sz="2000"/>
              <a:t>Random Over Sampling</a:t>
            </a:r>
          </a:p>
          <a:p>
            <a:pPr marL="0" indent="0">
              <a:buNone/>
            </a:pPr>
            <a:endParaRPr lang="en-SG" sz="2000"/>
          </a:p>
        </p:txBody>
      </p:sp>
      <p:pic>
        <p:nvPicPr>
          <p:cNvPr id="5" name="Picture 4">
            <a:extLst>
              <a:ext uri="{FF2B5EF4-FFF2-40B4-BE49-F238E27FC236}">
                <a16:creationId xmlns:a16="http://schemas.microsoft.com/office/drawing/2014/main" id="{535F3B1C-3E10-4549-9E32-8D937F4F9E4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62976" y="3323989"/>
            <a:ext cx="7389595" cy="2748569"/>
          </a:xfrm>
          <a:prstGeom prst="rect">
            <a:avLst/>
          </a:prstGeom>
        </p:spPr>
      </p:pic>
      <p:sp>
        <p:nvSpPr>
          <p:cNvPr id="8" name="Rectangle 7">
            <a:extLst>
              <a:ext uri="{FF2B5EF4-FFF2-40B4-BE49-F238E27FC236}">
                <a16:creationId xmlns:a16="http://schemas.microsoft.com/office/drawing/2014/main" id="{23155BCA-2EAB-4629-B602-33132C8E5824}"/>
              </a:ext>
            </a:extLst>
          </p:cNvPr>
          <p:cNvSpPr/>
          <p:nvPr/>
        </p:nvSpPr>
        <p:spPr>
          <a:xfrm>
            <a:off x="4486801" y="3905794"/>
            <a:ext cx="1041400" cy="6400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53CDC03F-FBBF-4E6D-AFFA-16B0A412C693}"/>
              </a:ext>
            </a:extLst>
          </p:cNvPr>
          <p:cNvSpPr/>
          <p:nvPr/>
        </p:nvSpPr>
        <p:spPr>
          <a:xfrm>
            <a:off x="5851032" y="3879668"/>
            <a:ext cx="1041400" cy="6400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763E2B27-22D5-46EB-B81E-7B128A40F989}"/>
              </a:ext>
            </a:extLst>
          </p:cNvPr>
          <p:cNvSpPr/>
          <p:nvPr/>
        </p:nvSpPr>
        <p:spPr>
          <a:xfrm>
            <a:off x="7070779" y="4698274"/>
            <a:ext cx="1041400" cy="4267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2" name="Picture 11">
            <a:extLst>
              <a:ext uri="{FF2B5EF4-FFF2-40B4-BE49-F238E27FC236}">
                <a16:creationId xmlns:a16="http://schemas.microsoft.com/office/drawing/2014/main" id="{73A75D2E-55E5-4749-A3D3-B1E54A39BDE3}"/>
              </a:ext>
            </a:extLst>
          </p:cNvPr>
          <p:cNvPicPr>
            <a:picLocks noChangeAspect="1"/>
          </p:cNvPicPr>
          <p:nvPr/>
        </p:nvPicPr>
        <p:blipFill rotWithShape="1">
          <a:blip r:embed="rId3">
            <a:extLst>
              <a:ext uri="{28A0092B-C50C-407E-A947-70E740481C1C}">
                <a14:useLocalDpi xmlns:a14="http://schemas.microsoft.com/office/drawing/2010/main" val="0"/>
              </a:ext>
            </a:extLst>
          </a:blip>
          <a:srcRect l="764" r="764"/>
          <a:stretch/>
        </p:blipFill>
        <p:spPr>
          <a:xfrm>
            <a:off x="8520795" y="2460114"/>
            <a:ext cx="2930169" cy="416086"/>
          </a:xfrm>
          <a:prstGeom prst="rect">
            <a:avLst/>
          </a:prstGeom>
        </p:spPr>
      </p:pic>
      <p:sp>
        <p:nvSpPr>
          <p:cNvPr id="13" name="Content Placeholder 2">
            <a:extLst>
              <a:ext uri="{FF2B5EF4-FFF2-40B4-BE49-F238E27FC236}">
                <a16:creationId xmlns:a16="http://schemas.microsoft.com/office/drawing/2014/main" id="{86462EDF-E40C-45EF-BA6F-74D4AAD3631C}"/>
              </a:ext>
            </a:extLst>
          </p:cNvPr>
          <p:cNvSpPr txBox="1">
            <a:spLocks/>
          </p:cNvSpPr>
          <p:nvPr/>
        </p:nvSpPr>
        <p:spPr>
          <a:xfrm>
            <a:off x="6892432" y="2448735"/>
            <a:ext cx="1722179" cy="43884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SG" sz="1400">
                <a:solidFill>
                  <a:srgbClr val="FF0000"/>
                </a:solidFill>
              </a:rPr>
              <a:t>Shape of dataset:</a:t>
            </a:r>
          </a:p>
          <a:p>
            <a:pPr marL="0" indent="0">
              <a:buFont typeface="Arial" panose="020B0604020202020204" pitchFamily="34" charset="0"/>
              <a:buNone/>
            </a:pPr>
            <a:endParaRPr lang="en-SG" sz="1400">
              <a:solidFill>
                <a:srgbClr val="FF0000"/>
              </a:solidFill>
            </a:endParaRPr>
          </a:p>
        </p:txBody>
      </p:sp>
    </p:spTree>
    <p:extLst>
      <p:ext uri="{BB962C8B-B14F-4D97-AF65-F5344CB8AC3E}">
        <p14:creationId xmlns:p14="http://schemas.microsoft.com/office/powerpoint/2010/main" val="182360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P spid="11" grpId="1"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fontScale="90000"/>
          </a:bodyPr>
          <a:lstStyle/>
          <a:p>
            <a:r>
              <a:rPr lang="en-SG"/>
              <a:t>Data Wrangling – Combatting Imbalanced Class</a:t>
            </a:r>
          </a:p>
        </p:txBody>
      </p:sp>
      <p:sp>
        <p:nvSpPr>
          <p:cNvPr id="6" name="Content Placeholder 2">
            <a:extLst>
              <a:ext uri="{FF2B5EF4-FFF2-40B4-BE49-F238E27FC236}">
                <a16:creationId xmlns:a16="http://schemas.microsoft.com/office/drawing/2014/main" id="{A01D42E0-DA5B-4ECE-ACAB-1C2E4B5FEB66}"/>
              </a:ext>
            </a:extLst>
          </p:cNvPr>
          <p:cNvSpPr>
            <a:spLocks noGrp="1"/>
          </p:cNvSpPr>
          <p:nvPr>
            <p:ph idx="1"/>
          </p:nvPr>
        </p:nvSpPr>
        <p:spPr>
          <a:xfrm>
            <a:off x="1115568" y="2471493"/>
            <a:ext cx="3371233" cy="593052"/>
          </a:xfrm>
        </p:spPr>
        <p:txBody>
          <a:bodyPr>
            <a:normAutofit/>
          </a:bodyPr>
          <a:lstStyle/>
          <a:p>
            <a:pPr>
              <a:lnSpc>
                <a:spcPct val="150000"/>
              </a:lnSpc>
            </a:pPr>
            <a:r>
              <a:rPr lang="en-SG" sz="2000"/>
              <a:t>SMOTE</a:t>
            </a:r>
          </a:p>
          <a:p>
            <a:pPr marL="0" indent="0">
              <a:buNone/>
            </a:pPr>
            <a:endParaRPr lang="en-SG" sz="2000"/>
          </a:p>
        </p:txBody>
      </p:sp>
      <p:pic>
        <p:nvPicPr>
          <p:cNvPr id="5" name="Picture 4">
            <a:extLst>
              <a:ext uri="{FF2B5EF4-FFF2-40B4-BE49-F238E27FC236}">
                <a16:creationId xmlns:a16="http://schemas.microsoft.com/office/drawing/2014/main" id="{535F3B1C-3E10-4549-9E32-8D937F4F9E4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18372" y="3064545"/>
            <a:ext cx="8143710" cy="2990532"/>
          </a:xfrm>
          <a:prstGeom prst="rect">
            <a:avLst/>
          </a:prstGeom>
        </p:spPr>
      </p:pic>
      <p:sp>
        <p:nvSpPr>
          <p:cNvPr id="8" name="Rectangle 7">
            <a:extLst>
              <a:ext uri="{FF2B5EF4-FFF2-40B4-BE49-F238E27FC236}">
                <a16:creationId xmlns:a16="http://schemas.microsoft.com/office/drawing/2014/main" id="{23155BCA-2EAB-4629-B602-33132C8E5824}"/>
              </a:ext>
            </a:extLst>
          </p:cNvPr>
          <p:cNvSpPr/>
          <p:nvPr/>
        </p:nvSpPr>
        <p:spPr>
          <a:xfrm>
            <a:off x="4654069" y="3771979"/>
            <a:ext cx="1041400" cy="6400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53CDC03F-FBBF-4E6D-AFFA-16B0A412C693}"/>
              </a:ext>
            </a:extLst>
          </p:cNvPr>
          <p:cNvSpPr/>
          <p:nvPr/>
        </p:nvSpPr>
        <p:spPr>
          <a:xfrm>
            <a:off x="6077573" y="3771979"/>
            <a:ext cx="1041400" cy="6400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763E2B27-22D5-46EB-B81E-7B128A40F989}"/>
              </a:ext>
            </a:extLst>
          </p:cNvPr>
          <p:cNvSpPr/>
          <p:nvPr/>
        </p:nvSpPr>
        <p:spPr>
          <a:xfrm>
            <a:off x="7539130" y="4675971"/>
            <a:ext cx="1041400" cy="4267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4994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P spid="1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fontScale="90000"/>
          </a:bodyPr>
          <a:lstStyle/>
          <a:p>
            <a:r>
              <a:rPr lang="en-SG"/>
              <a:t>Data Wrangling – Combatting Imbalanced Class</a:t>
            </a:r>
          </a:p>
        </p:txBody>
      </p:sp>
      <p:sp>
        <p:nvSpPr>
          <p:cNvPr id="6" name="Content Placeholder 2">
            <a:extLst>
              <a:ext uri="{FF2B5EF4-FFF2-40B4-BE49-F238E27FC236}">
                <a16:creationId xmlns:a16="http://schemas.microsoft.com/office/drawing/2014/main" id="{A01D42E0-DA5B-4ECE-ACAB-1C2E4B5FEB66}"/>
              </a:ext>
            </a:extLst>
          </p:cNvPr>
          <p:cNvSpPr>
            <a:spLocks noGrp="1"/>
          </p:cNvSpPr>
          <p:nvPr>
            <p:ph idx="1"/>
          </p:nvPr>
        </p:nvSpPr>
        <p:spPr>
          <a:xfrm>
            <a:off x="1115568" y="2471493"/>
            <a:ext cx="3371233" cy="593052"/>
          </a:xfrm>
        </p:spPr>
        <p:txBody>
          <a:bodyPr>
            <a:normAutofit/>
          </a:bodyPr>
          <a:lstStyle/>
          <a:p>
            <a:pPr>
              <a:lnSpc>
                <a:spcPct val="150000"/>
              </a:lnSpc>
            </a:pPr>
            <a:r>
              <a:rPr lang="en-SG" sz="2000"/>
              <a:t>SMOTE</a:t>
            </a:r>
          </a:p>
          <a:p>
            <a:pPr marL="0" indent="0">
              <a:buNone/>
            </a:pPr>
            <a:endParaRPr lang="en-SG" sz="2000"/>
          </a:p>
        </p:txBody>
      </p:sp>
      <p:pic>
        <p:nvPicPr>
          <p:cNvPr id="5" name="Picture 4">
            <a:extLst>
              <a:ext uri="{FF2B5EF4-FFF2-40B4-BE49-F238E27FC236}">
                <a16:creationId xmlns:a16="http://schemas.microsoft.com/office/drawing/2014/main" id="{535F3B1C-3E10-4549-9E32-8D937F4F9E4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18372" y="3064545"/>
            <a:ext cx="8143710" cy="2990532"/>
          </a:xfrm>
          <a:prstGeom prst="rect">
            <a:avLst/>
          </a:prstGeom>
        </p:spPr>
      </p:pic>
      <p:sp>
        <p:nvSpPr>
          <p:cNvPr id="8" name="Rectangle 7">
            <a:extLst>
              <a:ext uri="{FF2B5EF4-FFF2-40B4-BE49-F238E27FC236}">
                <a16:creationId xmlns:a16="http://schemas.microsoft.com/office/drawing/2014/main" id="{23155BCA-2EAB-4629-B602-33132C8E5824}"/>
              </a:ext>
            </a:extLst>
          </p:cNvPr>
          <p:cNvSpPr/>
          <p:nvPr/>
        </p:nvSpPr>
        <p:spPr>
          <a:xfrm>
            <a:off x="4654069" y="3771979"/>
            <a:ext cx="1041400" cy="6400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53CDC03F-FBBF-4E6D-AFFA-16B0A412C693}"/>
              </a:ext>
            </a:extLst>
          </p:cNvPr>
          <p:cNvSpPr/>
          <p:nvPr/>
        </p:nvSpPr>
        <p:spPr>
          <a:xfrm>
            <a:off x="6077573" y="3771979"/>
            <a:ext cx="1041400" cy="6400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763E2B27-22D5-46EB-B81E-7B128A40F989}"/>
              </a:ext>
            </a:extLst>
          </p:cNvPr>
          <p:cNvSpPr/>
          <p:nvPr/>
        </p:nvSpPr>
        <p:spPr>
          <a:xfrm>
            <a:off x="7539130" y="4675971"/>
            <a:ext cx="1041400" cy="4267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0043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P spid="1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fontScale="90000"/>
          </a:bodyPr>
          <a:lstStyle/>
          <a:p>
            <a:r>
              <a:rPr lang="en-SG"/>
              <a:t>Data Wrangling – Combatting Imbalanced Class</a:t>
            </a:r>
          </a:p>
        </p:txBody>
      </p:sp>
      <p:sp>
        <p:nvSpPr>
          <p:cNvPr id="6" name="Content Placeholder 2">
            <a:extLst>
              <a:ext uri="{FF2B5EF4-FFF2-40B4-BE49-F238E27FC236}">
                <a16:creationId xmlns:a16="http://schemas.microsoft.com/office/drawing/2014/main" id="{A01D42E0-DA5B-4ECE-ACAB-1C2E4B5FEB66}"/>
              </a:ext>
            </a:extLst>
          </p:cNvPr>
          <p:cNvSpPr>
            <a:spLocks noGrp="1"/>
          </p:cNvSpPr>
          <p:nvPr>
            <p:ph idx="1"/>
          </p:nvPr>
        </p:nvSpPr>
        <p:spPr>
          <a:xfrm>
            <a:off x="1115568" y="2471493"/>
            <a:ext cx="9177008" cy="3371746"/>
          </a:xfrm>
        </p:spPr>
        <p:txBody>
          <a:bodyPr>
            <a:normAutofit lnSpcReduction="10000"/>
          </a:bodyPr>
          <a:lstStyle/>
          <a:p>
            <a:pPr marL="0" indent="0">
              <a:lnSpc>
                <a:spcPct val="150000"/>
              </a:lnSpc>
              <a:buNone/>
            </a:pPr>
            <a:r>
              <a:rPr lang="en-SG" sz="2000"/>
              <a:t>Comparing all three methods… </a:t>
            </a:r>
          </a:p>
          <a:p>
            <a:pPr>
              <a:lnSpc>
                <a:spcPct val="150000"/>
              </a:lnSpc>
            </a:pPr>
            <a:r>
              <a:rPr lang="en-US" sz="1800"/>
              <a:t>Random Under-Sampling has greatly reduced the size of the dataset, from 6712155 to 2739098.</a:t>
            </a:r>
          </a:p>
          <a:p>
            <a:pPr>
              <a:lnSpc>
                <a:spcPct val="150000"/>
              </a:lnSpc>
            </a:pPr>
            <a:r>
              <a:rPr lang="en-US" sz="1800"/>
              <a:t>Random Over-Sampling and SMOTE, the number of records have been increased to 10685212.</a:t>
            </a:r>
          </a:p>
          <a:p>
            <a:pPr>
              <a:lnSpc>
                <a:spcPct val="150000"/>
              </a:lnSpc>
            </a:pPr>
            <a:r>
              <a:rPr lang="en-US" sz="1800"/>
              <a:t>Combining Random Under-Sampling with Random Over-Sampling or SMOTE seem to be the ideal choice for us.</a:t>
            </a:r>
            <a:endParaRPr lang="en-SG" sz="1800"/>
          </a:p>
          <a:p>
            <a:pPr marL="0" indent="0">
              <a:buNone/>
            </a:pPr>
            <a:endParaRPr lang="en-SG" sz="2000"/>
          </a:p>
        </p:txBody>
      </p:sp>
    </p:spTree>
    <p:extLst>
      <p:ext uri="{BB962C8B-B14F-4D97-AF65-F5344CB8AC3E}">
        <p14:creationId xmlns:p14="http://schemas.microsoft.com/office/powerpoint/2010/main" val="1372242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fontScale="90000"/>
          </a:bodyPr>
          <a:lstStyle/>
          <a:p>
            <a:r>
              <a:rPr lang="en-SG"/>
              <a:t>Data Wrangling – Combatting Imbalanced Class</a:t>
            </a:r>
          </a:p>
        </p:txBody>
      </p:sp>
      <p:sp>
        <p:nvSpPr>
          <p:cNvPr id="6" name="Content Placeholder 2">
            <a:extLst>
              <a:ext uri="{FF2B5EF4-FFF2-40B4-BE49-F238E27FC236}">
                <a16:creationId xmlns:a16="http://schemas.microsoft.com/office/drawing/2014/main" id="{A01D42E0-DA5B-4ECE-ACAB-1C2E4B5FEB66}"/>
              </a:ext>
            </a:extLst>
          </p:cNvPr>
          <p:cNvSpPr>
            <a:spLocks noGrp="1"/>
          </p:cNvSpPr>
          <p:nvPr>
            <p:ph idx="1"/>
          </p:nvPr>
        </p:nvSpPr>
        <p:spPr>
          <a:xfrm>
            <a:off x="1016844" y="3162998"/>
            <a:ext cx="2207496" cy="1832748"/>
          </a:xfrm>
        </p:spPr>
        <p:txBody>
          <a:bodyPr>
            <a:normAutofit/>
          </a:bodyPr>
          <a:lstStyle/>
          <a:p>
            <a:pPr>
              <a:lnSpc>
                <a:spcPct val="100000"/>
              </a:lnSpc>
            </a:pPr>
            <a:r>
              <a:rPr lang="en-SG" sz="2000"/>
              <a:t>Combining Random Under Sampling and Random Over Sampling</a:t>
            </a:r>
          </a:p>
          <a:p>
            <a:pPr marL="0" indent="0">
              <a:buNone/>
            </a:pPr>
            <a:endParaRPr lang="en-SG" sz="2000"/>
          </a:p>
        </p:txBody>
      </p:sp>
      <p:pic>
        <p:nvPicPr>
          <p:cNvPr id="5" name="Picture 4">
            <a:extLst>
              <a:ext uri="{FF2B5EF4-FFF2-40B4-BE49-F238E27FC236}">
                <a16:creationId xmlns:a16="http://schemas.microsoft.com/office/drawing/2014/main" id="{535F3B1C-3E10-4549-9E32-8D937F4F9E40}"/>
              </a:ext>
            </a:extLst>
          </p:cNvPr>
          <p:cNvPicPr>
            <a:picLocks noChangeAspect="1"/>
          </p:cNvPicPr>
          <p:nvPr/>
        </p:nvPicPr>
        <p:blipFill rotWithShape="1">
          <a:blip r:embed="rId2">
            <a:extLst>
              <a:ext uri="{28A0092B-C50C-407E-A947-70E740481C1C}">
                <a14:useLocalDpi xmlns:a14="http://schemas.microsoft.com/office/drawing/2010/main" val="0"/>
              </a:ext>
            </a:extLst>
          </a:blip>
          <a:srcRect t="20570"/>
          <a:stretch/>
        </p:blipFill>
        <p:spPr>
          <a:xfrm>
            <a:off x="3325267" y="3493042"/>
            <a:ext cx="7677532" cy="2832659"/>
          </a:xfrm>
          <a:prstGeom prst="rect">
            <a:avLst/>
          </a:prstGeom>
        </p:spPr>
      </p:pic>
      <p:sp>
        <p:nvSpPr>
          <p:cNvPr id="8" name="Rectangle 7">
            <a:extLst>
              <a:ext uri="{FF2B5EF4-FFF2-40B4-BE49-F238E27FC236}">
                <a16:creationId xmlns:a16="http://schemas.microsoft.com/office/drawing/2014/main" id="{23155BCA-2EAB-4629-B602-33132C8E5824}"/>
              </a:ext>
            </a:extLst>
          </p:cNvPr>
          <p:cNvSpPr/>
          <p:nvPr/>
        </p:nvSpPr>
        <p:spPr>
          <a:xfrm>
            <a:off x="5973337" y="3979458"/>
            <a:ext cx="1041400" cy="6400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53CDC03F-FBBF-4E6D-AFFA-16B0A412C693}"/>
              </a:ext>
            </a:extLst>
          </p:cNvPr>
          <p:cNvSpPr/>
          <p:nvPr/>
        </p:nvSpPr>
        <p:spPr>
          <a:xfrm>
            <a:off x="7446668" y="3979458"/>
            <a:ext cx="1041400" cy="6400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763E2B27-22D5-46EB-B81E-7B128A40F989}"/>
              </a:ext>
            </a:extLst>
          </p:cNvPr>
          <p:cNvSpPr/>
          <p:nvPr/>
        </p:nvSpPr>
        <p:spPr>
          <a:xfrm>
            <a:off x="8707221" y="4782386"/>
            <a:ext cx="1041400" cy="4267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9" name="Picture 8">
            <a:extLst>
              <a:ext uri="{FF2B5EF4-FFF2-40B4-BE49-F238E27FC236}">
                <a16:creationId xmlns:a16="http://schemas.microsoft.com/office/drawing/2014/main" id="{EC0CDA4E-154D-4FF4-8F8E-591813505F1F}"/>
              </a:ext>
            </a:extLst>
          </p:cNvPr>
          <p:cNvPicPr>
            <a:picLocks noChangeAspect="1"/>
          </p:cNvPicPr>
          <p:nvPr/>
        </p:nvPicPr>
        <p:blipFill rotWithShape="1">
          <a:blip r:embed="rId2">
            <a:extLst>
              <a:ext uri="{28A0092B-C50C-407E-A947-70E740481C1C}">
                <a14:useLocalDpi xmlns:a14="http://schemas.microsoft.com/office/drawing/2010/main" val="0"/>
              </a:ext>
            </a:extLst>
          </a:blip>
          <a:srcRect t="-119" r="53901" b="79168"/>
          <a:stretch/>
        </p:blipFill>
        <p:spPr>
          <a:xfrm>
            <a:off x="7458285" y="2381769"/>
            <a:ext cx="3539272" cy="747131"/>
          </a:xfrm>
          <a:prstGeom prst="rect">
            <a:avLst/>
          </a:prstGeom>
        </p:spPr>
      </p:pic>
      <p:sp>
        <p:nvSpPr>
          <p:cNvPr id="12" name="Content Placeholder 2">
            <a:extLst>
              <a:ext uri="{FF2B5EF4-FFF2-40B4-BE49-F238E27FC236}">
                <a16:creationId xmlns:a16="http://schemas.microsoft.com/office/drawing/2014/main" id="{6901D4BF-EDD1-463C-B228-80B642B8D768}"/>
              </a:ext>
            </a:extLst>
          </p:cNvPr>
          <p:cNvSpPr txBox="1">
            <a:spLocks/>
          </p:cNvSpPr>
          <p:nvPr/>
        </p:nvSpPr>
        <p:spPr>
          <a:xfrm>
            <a:off x="4743900" y="2501040"/>
            <a:ext cx="2911463" cy="35367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600">
                <a:solidFill>
                  <a:srgbClr val="FF0000"/>
                </a:solidFill>
              </a:rPr>
              <a:t>Shape of dataset after RUS:</a:t>
            </a:r>
          </a:p>
        </p:txBody>
      </p:sp>
      <p:sp>
        <p:nvSpPr>
          <p:cNvPr id="13" name="Content Placeholder 2">
            <a:extLst>
              <a:ext uri="{FF2B5EF4-FFF2-40B4-BE49-F238E27FC236}">
                <a16:creationId xmlns:a16="http://schemas.microsoft.com/office/drawing/2014/main" id="{1ADB36B4-29C7-4EC7-B966-71A828B0C266}"/>
              </a:ext>
            </a:extLst>
          </p:cNvPr>
          <p:cNvSpPr txBox="1">
            <a:spLocks/>
          </p:cNvSpPr>
          <p:nvPr/>
        </p:nvSpPr>
        <p:spPr>
          <a:xfrm>
            <a:off x="4743900" y="2820205"/>
            <a:ext cx="2911463" cy="35367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600">
                <a:solidFill>
                  <a:srgbClr val="FF0000"/>
                </a:solidFill>
              </a:rPr>
              <a:t>Shape of dataset after ROS:</a:t>
            </a:r>
          </a:p>
        </p:txBody>
      </p:sp>
    </p:spTree>
    <p:extLst>
      <p:ext uri="{BB962C8B-B14F-4D97-AF65-F5344CB8AC3E}">
        <p14:creationId xmlns:p14="http://schemas.microsoft.com/office/powerpoint/2010/main" val="287146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P spid="11" grpId="0" animBg="1"/>
      <p:bldP spid="11" grpId="1" animBg="1"/>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fontScale="90000"/>
          </a:bodyPr>
          <a:lstStyle/>
          <a:p>
            <a:r>
              <a:rPr lang="en-SG"/>
              <a:t>Data Wrangling – Combatting Imbalanced Class</a:t>
            </a:r>
          </a:p>
        </p:txBody>
      </p:sp>
      <p:sp>
        <p:nvSpPr>
          <p:cNvPr id="3" name="Content Placeholder 2">
            <a:extLst>
              <a:ext uri="{FF2B5EF4-FFF2-40B4-BE49-F238E27FC236}">
                <a16:creationId xmlns:a16="http://schemas.microsoft.com/office/drawing/2014/main" id="{27B443B0-6C11-4782-B7EE-CCA71D28C4E0}"/>
              </a:ext>
            </a:extLst>
          </p:cNvPr>
          <p:cNvSpPr>
            <a:spLocks noGrp="1"/>
          </p:cNvSpPr>
          <p:nvPr>
            <p:ph idx="1"/>
          </p:nvPr>
        </p:nvSpPr>
        <p:spPr>
          <a:xfrm>
            <a:off x="1115568" y="2597421"/>
            <a:ext cx="4850334" cy="3197947"/>
          </a:xfrm>
        </p:spPr>
        <p:txBody>
          <a:bodyPr>
            <a:normAutofit/>
          </a:bodyPr>
          <a:lstStyle/>
          <a:p>
            <a:pPr marL="0" indent="0">
              <a:buNone/>
            </a:pPr>
            <a:r>
              <a:rPr lang="en-SG" sz="2200"/>
              <a:t>Final Evaluation</a:t>
            </a:r>
          </a:p>
          <a:p>
            <a:r>
              <a:rPr lang="en-US" sz="1800" b="0" i="0">
                <a:solidFill>
                  <a:srgbClr val="000000"/>
                </a:solidFill>
                <a:effectLst/>
                <a:latin typeface="Helvetica Neue"/>
              </a:rPr>
              <a:t>777443 records removed from the majority class.</a:t>
            </a:r>
          </a:p>
          <a:p>
            <a:r>
              <a:rPr lang="en-US" sz="1800" b="0" i="0">
                <a:solidFill>
                  <a:srgbClr val="000000"/>
                </a:solidFill>
                <a:effectLst/>
                <a:latin typeface="Helvetica Neue"/>
              </a:rPr>
              <a:t>1369548 duplicates records to the minority class.</a:t>
            </a:r>
          </a:p>
          <a:p>
            <a:r>
              <a:rPr lang="en-US" sz="1800">
                <a:solidFill>
                  <a:srgbClr val="000000"/>
                </a:solidFill>
                <a:latin typeface="Helvetica Neue"/>
              </a:rPr>
              <a:t>Final dataset has </a:t>
            </a:r>
            <a:r>
              <a:rPr lang="en-SG" sz="1800" b="0" i="0">
                <a:solidFill>
                  <a:srgbClr val="000000"/>
                </a:solidFill>
                <a:effectLst/>
                <a:latin typeface="Helvetica Neue"/>
              </a:rPr>
              <a:t>7260964</a:t>
            </a:r>
            <a:r>
              <a:rPr lang="en-US" sz="1800" b="0" i="0">
                <a:solidFill>
                  <a:srgbClr val="000000"/>
                </a:solidFill>
                <a:effectLst/>
                <a:latin typeface="Helvetica Neue"/>
              </a:rPr>
              <a:t> records.</a:t>
            </a:r>
          </a:p>
          <a:p>
            <a:r>
              <a:rPr lang="en-US" sz="1800" b="0" i="0">
                <a:solidFill>
                  <a:srgbClr val="000000"/>
                </a:solidFill>
                <a:effectLst/>
                <a:latin typeface="Helvetica Neue"/>
              </a:rPr>
              <a:t>The ratio of the classes have now changed to </a:t>
            </a:r>
            <a:r>
              <a:rPr lang="en-US" sz="1800">
                <a:solidFill>
                  <a:srgbClr val="000000"/>
                </a:solidFill>
                <a:latin typeface="Helvetica Neue"/>
              </a:rPr>
              <a:t>3:5</a:t>
            </a:r>
            <a:r>
              <a:rPr lang="en-US" sz="1800" b="0" i="0">
                <a:solidFill>
                  <a:srgbClr val="000000"/>
                </a:solidFill>
                <a:effectLst/>
                <a:latin typeface="Helvetica Neue"/>
              </a:rPr>
              <a:t>.</a:t>
            </a:r>
            <a:endParaRPr lang="en-SG" sz="1800"/>
          </a:p>
          <a:p>
            <a:endParaRPr lang="en-SG"/>
          </a:p>
        </p:txBody>
      </p:sp>
      <p:pic>
        <p:nvPicPr>
          <p:cNvPr id="5" name="Picture 4">
            <a:extLst>
              <a:ext uri="{FF2B5EF4-FFF2-40B4-BE49-F238E27FC236}">
                <a16:creationId xmlns:a16="http://schemas.microsoft.com/office/drawing/2014/main" id="{706044AF-61A8-449E-AB8E-626C9065BEDF}"/>
              </a:ext>
            </a:extLst>
          </p:cNvPr>
          <p:cNvPicPr>
            <a:picLocks noChangeAspect="1"/>
          </p:cNvPicPr>
          <p:nvPr/>
        </p:nvPicPr>
        <p:blipFill>
          <a:blip r:embed="rId2"/>
          <a:stretch>
            <a:fillRect/>
          </a:stretch>
        </p:blipFill>
        <p:spPr>
          <a:xfrm>
            <a:off x="6390837" y="2321907"/>
            <a:ext cx="4080158" cy="3748977"/>
          </a:xfrm>
          <a:prstGeom prst="rect">
            <a:avLst/>
          </a:prstGeom>
        </p:spPr>
      </p:pic>
    </p:spTree>
    <p:extLst>
      <p:ext uri="{BB962C8B-B14F-4D97-AF65-F5344CB8AC3E}">
        <p14:creationId xmlns:p14="http://schemas.microsoft.com/office/powerpoint/2010/main" val="437757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lstStyle/>
          <a:p>
            <a:r>
              <a:rPr lang="en-SG"/>
              <a:t>Background Information</a:t>
            </a:r>
          </a:p>
        </p:txBody>
      </p:sp>
      <p:sp>
        <p:nvSpPr>
          <p:cNvPr id="3" name="Content Placeholder 2">
            <a:extLst>
              <a:ext uri="{FF2B5EF4-FFF2-40B4-BE49-F238E27FC236}">
                <a16:creationId xmlns:a16="http://schemas.microsoft.com/office/drawing/2014/main" id="{27B443B0-6C11-4782-B7EE-CCA71D28C4E0}"/>
              </a:ext>
            </a:extLst>
          </p:cNvPr>
          <p:cNvSpPr>
            <a:spLocks noGrp="1"/>
          </p:cNvSpPr>
          <p:nvPr>
            <p:ph idx="1"/>
          </p:nvPr>
        </p:nvSpPr>
        <p:spPr/>
        <p:txBody>
          <a:bodyPr>
            <a:normAutofit/>
          </a:bodyPr>
          <a:lstStyle/>
          <a:p>
            <a:pPr>
              <a:lnSpc>
                <a:spcPct val="100000"/>
              </a:lnSpc>
              <a:spcBef>
                <a:spcPts val="0"/>
              </a:spcBef>
              <a:spcAft>
                <a:spcPts val="3000"/>
              </a:spcAft>
              <a:buFont typeface="Wingdings" panose="05000000000000000000" pitchFamily="2" charset="2"/>
              <a:buChar char="§"/>
            </a:pPr>
            <a:r>
              <a:rPr lang="en-US" sz="1800"/>
              <a:t>Taxi has become a very important part of our lives. Without taxis it would be very hard to get to one place from another efficiently. </a:t>
            </a:r>
          </a:p>
          <a:p>
            <a:pPr>
              <a:lnSpc>
                <a:spcPct val="100000"/>
              </a:lnSpc>
              <a:spcBef>
                <a:spcPts val="0"/>
              </a:spcBef>
              <a:spcAft>
                <a:spcPts val="3000"/>
              </a:spcAft>
              <a:buFont typeface="Wingdings" panose="05000000000000000000" pitchFamily="2" charset="2"/>
              <a:buChar char="§"/>
            </a:pPr>
            <a:r>
              <a:rPr lang="en-US" sz="1800"/>
              <a:t>According to a research on Evaluating Safety Issues for Taxi Transport Management, </a:t>
            </a:r>
            <a:r>
              <a:rPr lang="en-US" sz="1800" b="0" i="0">
                <a:solidFill>
                  <a:srgbClr val="000000"/>
                </a:solidFill>
                <a:effectLst/>
              </a:rPr>
              <a:t>52.5% of taxi drivers have dangerous driving behavior and 46% of these behaviors are done repeatedly. </a:t>
            </a:r>
            <a:endParaRPr lang="en-SG" sz="1200" b="0" i="0">
              <a:solidFill>
                <a:srgbClr val="000000"/>
              </a:solidFill>
              <a:effectLst/>
            </a:endParaRPr>
          </a:p>
          <a:p>
            <a:pPr>
              <a:spcBef>
                <a:spcPts val="0"/>
              </a:spcBef>
              <a:spcAft>
                <a:spcPts val="3000"/>
              </a:spcAft>
              <a:buFont typeface="Wingdings" panose="05000000000000000000" pitchFamily="2" charset="2"/>
              <a:buChar char="§"/>
            </a:pPr>
            <a:r>
              <a:rPr lang="en-SG" sz="1800">
                <a:solidFill>
                  <a:srgbClr val="000000"/>
                </a:solidFill>
              </a:rPr>
              <a:t>Purpose: As part of the Data Science team of the Just Taxi company, we would be analysing taxi trip data in order to provide insights in the bigger picture of our company by addressing questions concerning driving safety. </a:t>
            </a:r>
            <a:endParaRPr lang="en-SG" sz="1800"/>
          </a:p>
          <a:p>
            <a:endParaRPr lang="en-SG" sz="1800"/>
          </a:p>
        </p:txBody>
      </p:sp>
    </p:spTree>
    <p:extLst>
      <p:ext uri="{BB962C8B-B14F-4D97-AF65-F5344CB8AC3E}">
        <p14:creationId xmlns:p14="http://schemas.microsoft.com/office/powerpoint/2010/main" val="3922020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7948E8DE-A931-4EF0-BE1D-F1027474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a:xfrm>
            <a:off x="616893" y="1238250"/>
            <a:ext cx="7003107" cy="4381500"/>
          </a:xfrm>
        </p:spPr>
        <p:txBody>
          <a:bodyPr vert="horz" lIns="91440" tIns="45720" rIns="91440" bIns="45720" rtlCol="0" anchor="ctr">
            <a:normAutofit/>
          </a:bodyPr>
          <a:lstStyle/>
          <a:p>
            <a:r>
              <a:rPr lang="en-US" sz="7200"/>
              <a:t>Machine Learning</a:t>
            </a:r>
          </a:p>
        </p:txBody>
      </p:sp>
      <p:sp>
        <p:nvSpPr>
          <p:cNvPr id="33" name="Rectangle 32">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2020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a:bodyPr>
          <a:lstStyle/>
          <a:p>
            <a:r>
              <a:rPr lang="en-SG"/>
              <a:t>Baseline Models</a:t>
            </a:r>
          </a:p>
        </p:txBody>
      </p:sp>
      <p:sp>
        <p:nvSpPr>
          <p:cNvPr id="3" name="Content Placeholder 2">
            <a:extLst>
              <a:ext uri="{FF2B5EF4-FFF2-40B4-BE49-F238E27FC236}">
                <a16:creationId xmlns:a16="http://schemas.microsoft.com/office/drawing/2014/main" id="{27B443B0-6C11-4782-B7EE-CCA71D28C4E0}"/>
              </a:ext>
            </a:extLst>
          </p:cNvPr>
          <p:cNvSpPr>
            <a:spLocks noGrp="1"/>
          </p:cNvSpPr>
          <p:nvPr>
            <p:ph idx="1"/>
          </p:nvPr>
        </p:nvSpPr>
        <p:spPr/>
        <p:txBody>
          <a:bodyPr/>
          <a:lstStyle/>
          <a:p>
            <a:pPr>
              <a:lnSpc>
                <a:spcPct val="200000"/>
              </a:lnSpc>
            </a:pPr>
            <a:r>
              <a:rPr lang="en-SG"/>
              <a:t>5 different classification models were implemented - </a:t>
            </a:r>
            <a:r>
              <a:rPr lang="en-US" b="0" i="0">
                <a:solidFill>
                  <a:srgbClr val="000000"/>
                </a:solidFill>
                <a:effectLst/>
                <a:latin typeface="Helvetica Neue"/>
              </a:rPr>
              <a:t>KNN, Decision Tree, Gaussian Naïve Bayes, SGD, Logistic Regression.</a:t>
            </a:r>
          </a:p>
          <a:p>
            <a:pPr>
              <a:lnSpc>
                <a:spcPct val="200000"/>
              </a:lnSpc>
            </a:pPr>
            <a:r>
              <a:rPr lang="en-US">
                <a:solidFill>
                  <a:srgbClr val="000000"/>
                </a:solidFill>
                <a:latin typeface="Helvetica Neue"/>
              </a:rPr>
              <a:t>Best 2 models will be chosen to tune their hyperparameters and improve their performance.</a:t>
            </a:r>
            <a:endParaRPr lang="en-SG"/>
          </a:p>
        </p:txBody>
      </p:sp>
    </p:spTree>
    <p:extLst>
      <p:ext uri="{BB962C8B-B14F-4D97-AF65-F5344CB8AC3E}">
        <p14:creationId xmlns:p14="http://schemas.microsoft.com/office/powerpoint/2010/main" val="683546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a:bodyPr>
          <a:lstStyle/>
          <a:p>
            <a:r>
              <a:rPr lang="en-SG"/>
              <a:t>Baseline Models</a:t>
            </a:r>
          </a:p>
        </p:txBody>
      </p:sp>
      <p:sp>
        <p:nvSpPr>
          <p:cNvPr id="3" name="Content Placeholder 2">
            <a:extLst>
              <a:ext uri="{FF2B5EF4-FFF2-40B4-BE49-F238E27FC236}">
                <a16:creationId xmlns:a16="http://schemas.microsoft.com/office/drawing/2014/main" id="{27B443B0-6C11-4782-B7EE-CCA71D28C4E0}"/>
              </a:ext>
            </a:extLst>
          </p:cNvPr>
          <p:cNvSpPr>
            <a:spLocks noGrp="1"/>
          </p:cNvSpPr>
          <p:nvPr>
            <p:ph idx="1"/>
          </p:nvPr>
        </p:nvSpPr>
        <p:spPr>
          <a:xfrm>
            <a:off x="1516566" y="3534936"/>
            <a:ext cx="1137424" cy="947854"/>
          </a:xfrm>
        </p:spPr>
        <p:txBody>
          <a:bodyPr>
            <a:normAutofit/>
          </a:bodyPr>
          <a:lstStyle/>
          <a:p>
            <a:pPr marL="0" indent="0">
              <a:lnSpc>
                <a:spcPct val="200000"/>
              </a:lnSpc>
              <a:buNone/>
            </a:pPr>
            <a:r>
              <a:rPr lang="en-SG" sz="3200"/>
              <a:t>KNN</a:t>
            </a:r>
          </a:p>
        </p:txBody>
      </p:sp>
      <p:pic>
        <p:nvPicPr>
          <p:cNvPr id="6" name="Picture 5">
            <a:extLst>
              <a:ext uri="{FF2B5EF4-FFF2-40B4-BE49-F238E27FC236}">
                <a16:creationId xmlns:a16="http://schemas.microsoft.com/office/drawing/2014/main" id="{4B168D5F-D915-446B-A6D4-484DE3D70ED3}"/>
              </a:ext>
            </a:extLst>
          </p:cNvPr>
          <p:cNvPicPr>
            <a:picLocks noChangeAspect="1"/>
          </p:cNvPicPr>
          <p:nvPr/>
        </p:nvPicPr>
        <p:blipFill>
          <a:blip r:embed="rId2"/>
          <a:stretch>
            <a:fillRect/>
          </a:stretch>
        </p:blipFill>
        <p:spPr>
          <a:xfrm>
            <a:off x="4134168" y="2249699"/>
            <a:ext cx="7149528" cy="4189602"/>
          </a:xfrm>
          <a:prstGeom prst="rect">
            <a:avLst/>
          </a:prstGeom>
        </p:spPr>
      </p:pic>
    </p:spTree>
    <p:extLst>
      <p:ext uri="{BB962C8B-B14F-4D97-AF65-F5344CB8AC3E}">
        <p14:creationId xmlns:p14="http://schemas.microsoft.com/office/powerpoint/2010/main" val="3460397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a:bodyPr>
          <a:lstStyle/>
          <a:p>
            <a:r>
              <a:rPr lang="en-SG"/>
              <a:t>Baseline Models</a:t>
            </a:r>
          </a:p>
        </p:txBody>
      </p:sp>
      <p:sp>
        <p:nvSpPr>
          <p:cNvPr id="3" name="Content Placeholder 2">
            <a:extLst>
              <a:ext uri="{FF2B5EF4-FFF2-40B4-BE49-F238E27FC236}">
                <a16:creationId xmlns:a16="http://schemas.microsoft.com/office/drawing/2014/main" id="{27B443B0-6C11-4782-B7EE-CCA71D28C4E0}"/>
              </a:ext>
            </a:extLst>
          </p:cNvPr>
          <p:cNvSpPr>
            <a:spLocks noGrp="1"/>
          </p:cNvSpPr>
          <p:nvPr>
            <p:ph idx="1"/>
          </p:nvPr>
        </p:nvSpPr>
        <p:spPr>
          <a:xfrm>
            <a:off x="1271239" y="3533494"/>
            <a:ext cx="1639229" cy="1672683"/>
          </a:xfrm>
        </p:spPr>
        <p:txBody>
          <a:bodyPr>
            <a:normAutofit/>
          </a:bodyPr>
          <a:lstStyle/>
          <a:p>
            <a:pPr marL="0" indent="0">
              <a:lnSpc>
                <a:spcPct val="100000"/>
              </a:lnSpc>
              <a:buNone/>
            </a:pPr>
            <a:r>
              <a:rPr lang="en-SG" sz="2800"/>
              <a:t>Decision Tree</a:t>
            </a:r>
          </a:p>
        </p:txBody>
      </p:sp>
      <p:pic>
        <p:nvPicPr>
          <p:cNvPr id="5" name="Picture 4">
            <a:extLst>
              <a:ext uri="{FF2B5EF4-FFF2-40B4-BE49-F238E27FC236}">
                <a16:creationId xmlns:a16="http://schemas.microsoft.com/office/drawing/2014/main" id="{B9CD2E37-F817-40A2-84E2-F80A6389ED37}"/>
              </a:ext>
            </a:extLst>
          </p:cNvPr>
          <p:cNvPicPr>
            <a:picLocks noChangeAspect="1"/>
          </p:cNvPicPr>
          <p:nvPr/>
        </p:nvPicPr>
        <p:blipFill>
          <a:blip r:embed="rId2"/>
          <a:stretch>
            <a:fillRect/>
          </a:stretch>
        </p:blipFill>
        <p:spPr>
          <a:xfrm>
            <a:off x="4742855" y="2260176"/>
            <a:ext cx="6540841" cy="4299144"/>
          </a:xfrm>
          <a:prstGeom prst="rect">
            <a:avLst/>
          </a:prstGeom>
        </p:spPr>
      </p:pic>
    </p:spTree>
    <p:extLst>
      <p:ext uri="{BB962C8B-B14F-4D97-AF65-F5344CB8AC3E}">
        <p14:creationId xmlns:p14="http://schemas.microsoft.com/office/powerpoint/2010/main" val="9808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a:bodyPr>
          <a:lstStyle/>
          <a:p>
            <a:r>
              <a:rPr lang="en-SG"/>
              <a:t>Baseline Models</a:t>
            </a:r>
          </a:p>
        </p:txBody>
      </p:sp>
      <p:sp>
        <p:nvSpPr>
          <p:cNvPr id="3" name="Content Placeholder 2">
            <a:extLst>
              <a:ext uri="{FF2B5EF4-FFF2-40B4-BE49-F238E27FC236}">
                <a16:creationId xmlns:a16="http://schemas.microsoft.com/office/drawing/2014/main" id="{27B443B0-6C11-4782-B7EE-CCA71D28C4E0}"/>
              </a:ext>
            </a:extLst>
          </p:cNvPr>
          <p:cNvSpPr>
            <a:spLocks noGrp="1"/>
          </p:cNvSpPr>
          <p:nvPr>
            <p:ph idx="1"/>
          </p:nvPr>
        </p:nvSpPr>
        <p:spPr>
          <a:xfrm>
            <a:off x="1271239" y="3624145"/>
            <a:ext cx="1940312" cy="1003611"/>
          </a:xfrm>
        </p:spPr>
        <p:txBody>
          <a:bodyPr>
            <a:normAutofit/>
          </a:bodyPr>
          <a:lstStyle/>
          <a:p>
            <a:pPr marL="0" indent="0">
              <a:lnSpc>
                <a:spcPct val="100000"/>
              </a:lnSpc>
              <a:buNone/>
            </a:pPr>
            <a:r>
              <a:rPr lang="en-SG"/>
              <a:t>Gaussian Naïve Bayes</a:t>
            </a:r>
          </a:p>
        </p:txBody>
      </p:sp>
      <p:pic>
        <p:nvPicPr>
          <p:cNvPr id="6" name="Picture 5">
            <a:extLst>
              <a:ext uri="{FF2B5EF4-FFF2-40B4-BE49-F238E27FC236}">
                <a16:creationId xmlns:a16="http://schemas.microsoft.com/office/drawing/2014/main" id="{283AF041-F3FA-4008-90D3-430C31CA1273}"/>
              </a:ext>
            </a:extLst>
          </p:cNvPr>
          <p:cNvPicPr>
            <a:picLocks noChangeAspect="1"/>
          </p:cNvPicPr>
          <p:nvPr/>
        </p:nvPicPr>
        <p:blipFill>
          <a:blip r:embed="rId2"/>
          <a:stretch>
            <a:fillRect/>
          </a:stretch>
        </p:blipFill>
        <p:spPr>
          <a:xfrm>
            <a:off x="4703760" y="2173647"/>
            <a:ext cx="6579936" cy="4418107"/>
          </a:xfrm>
          <a:prstGeom prst="rect">
            <a:avLst/>
          </a:prstGeom>
        </p:spPr>
      </p:pic>
    </p:spTree>
    <p:extLst>
      <p:ext uri="{BB962C8B-B14F-4D97-AF65-F5344CB8AC3E}">
        <p14:creationId xmlns:p14="http://schemas.microsoft.com/office/powerpoint/2010/main" val="1996254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a:bodyPr>
          <a:lstStyle/>
          <a:p>
            <a:r>
              <a:rPr lang="en-SG"/>
              <a:t>Baseline Models</a:t>
            </a:r>
          </a:p>
        </p:txBody>
      </p:sp>
      <p:sp>
        <p:nvSpPr>
          <p:cNvPr id="3" name="Content Placeholder 2">
            <a:extLst>
              <a:ext uri="{FF2B5EF4-FFF2-40B4-BE49-F238E27FC236}">
                <a16:creationId xmlns:a16="http://schemas.microsoft.com/office/drawing/2014/main" id="{27B443B0-6C11-4782-B7EE-CCA71D28C4E0}"/>
              </a:ext>
            </a:extLst>
          </p:cNvPr>
          <p:cNvSpPr>
            <a:spLocks noGrp="1"/>
          </p:cNvSpPr>
          <p:nvPr>
            <p:ph idx="1"/>
          </p:nvPr>
        </p:nvSpPr>
        <p:spPr>
          <a:xfrm>
            <a:off x="1271239" y="3813717"/>
            <a:ext cx="2089045" cy="903250"/>
          </a:xfrm>
        </p:spPr>
        <p:txBody>
          <a:bodyPr>
            <a:normAutofit/>
          </a:bodyPr>
          <a:lstStyle/>
          <a:p>
            <a:pPr marL="0" indent="0">
              <a:lnSpc>
                <a:spcPct val="100000"/>
              </a:lnSpc>
              <a:buNone/>
            </a:pPr>
            <a:r>
              <a:rPr lang="en-SG"/>
              <a:t>Logistic Regression</a:t>
            </a:r>
          </a:p>
        </p:txBody>
      </p:sp>
      <p:pic>
        <p:nvPicPr>
          <p:cNvPr id="6" name="Picture 5">
            <a:extLst>
              <a:ext uri="{FF2B5EF4-FFF2-40B4-BE49-F238E27FC236}">
                <a16:creationId xmlns:a16="http://schemas.microsoft.com/office/drawing/2014/main" id="{6DA8E425-EC1A-4698-B5DA-9A54D33FF98E}"/>
              </a:ext>
            </a:extLst>
          </p:cNvPr>
          <p:cNvPicPr>
            <a:picLocks noChangeAspect="1"/>
          </p:cNvPicPr>
          <p:nvPr/>
        </p:nvPicPr>
        <p:blipFill>
          <a:blip r:embed="rId2"/>
          <a:stretch>
            <a:fillRect/>
          </a:stretch>
        </p:blipFill>
        <p:spPr>
          <a:xfrm>
            <a:off x="3931744" y="2151372"/>
            <a:ext cx="7629216" cy="4239803"/>
          </a:xfrm>
          <a:prstGeom prst="rect">
            <a:avLst/>
          </a:prstGeom>
        </p:spPr>
      </p:pic>
    </p:spTree>
    <p:extLst>
      <p:ext uri="{BB962C8B-B14F-4D97-AF65-F5344CB8AC3E}">
        <p14:creationId xmlns:p14="http://schemas.microsoft.com/office/powerpoint/2010/main" val="2110077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a:bodyPr>
          <a:lstStyle/>
          <a:p>
            <a:r>
              <a:rPr lang="en-SG"/>
              <a:t>Baseline Models</a:t>
            </a:r>
          </a:p>
        </p:txBody>
      </p:sp>
      <p:sp>
        <p:nvSpPr>
          <p:cNvPr id="3" name="Content Placeholder 2">
            <a:extLst>
              <a:ext uri="{FF2B5EF4-FFF2-40B4-BE49-F238E27FC236}">
                <a16:creationId xmlns:a16="http://schemas.microsoft.com/office/drawing/2014/main" id="{27B443B0-6C11-4782-B7EE-CCA71D28C4E0}"/>
              </a:ext>
            </a:extLst>
          </p:cNvPr>
          <p:cNvSpPr>
            <a:spLocks noGrp="1"/>
          </p:cNvSpPr>
          <p:nvPr>
            <p:ph idx="1"/>
          </p:nvPr>
        </p:nvSpPr>
        <p:spPr>
          <a:xfrm>
            <a:off x="1271239" y="3624146"/>
            <a:ext cx="1137424" cy="947854"/>
          </a:xfrm>
        </p:spPr>
        <p:txBody>
          <a:bodyPr>
            <a:normAutofit/>
          </a:bodyPr>
          <a:lstStyle/>
          <a:p>
            <a:pPr marL="0" indent="0">
              <a:lnSpc>
                <a:spcPct val="200000"/>
              </a:lnSpc>
              <a:buNone/>
            </a:pPr>
            <a:r>
              <a:rPr lang="en-SG" sz="3200"/>
              <a:t>SGD</a:t>
            </a:r>
          </a:p>
        </p:txBody>
      </p:sp>
      <p:pic>
        <p:nvPicPr>
          <p:cNvPr id="6" name="Picture 5">
            <a:extLst>
              <a:ext uri="{FF2B5EF4-FFF2-40B4-BE49-F238E27FC236}">
                <a16:creationId xmlns:a16="http://schemas.microsoft.com/office/drawing/2014/main" id="{D3F4AE9E-3CDD-497A-A445-CA024EEF2FA6}"/>
              </a:ext>
            </a:extLst>
          </p:cNvPr>
          <p:cNvPicPr>
            <a:picLocks noChangeAspect="1"/>
          </p:cNvPicPr>
          <p:nvPr/>
        </p:nvPicPr>
        <p:blipFill>
          <a:blip r:embed="rId2"/>
          <a:stretch>
            <a:fillRect/>
          </a:stretch>
        </p:blipFill>
        <p:spPr>
          <a:xfrm>
            <a:off x="4668253" y="2111833"/>
            <a:ext cx="6959292" cy="4506249"/>
          </a:xfrm>
          <a:prstGeom prst="rect">
            <a:avLst/>
          </a:prstGeom>
        </p:spPr>
      </p:pic>
    </p:spTree>
    <p:extLst>
      <p:ext uri="{BB962C8B-B14F-4D97-AF65-F5344CB8AC3E}">
        <p14:creationId xmlns:p14="http://schemas.microsoft.com/office/powerpoint/2010/main" val="3804812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a:bodyPr>
          <a:lstStyle/>
          <a:p>
            <a:r>
              <a:rPr lang="en-SG"/>
              <a:t>Optimization of Better Models</a:t>
            </a:r>
          </a:p>
        </p:txBody>
      </p:sp>
      <p:sp>
        <p:nvSpPr>
          <p:cNvPr id="3" name="Content Placeholder 2">
            <a:extLst>
              <a:ext uri="{FF2B5EF4-FFF2-40B4-BE49-F238E27FC236}">
                <a16:creationId xmlns:a16="http://schemas.microsoft.com/office/drawing/2014/main" id="{27B443B0-6C11-4782-B7EE-CCA71D28C4E0}"/>
              </a:ext>
            </a:extLst>
          </p:cNvPr>
          <p:cNvSpPr>
            <a:spLocks noGrp="1"/>
          </p:cNvSpPr>
          <p:nvPr>
            <p:ph idx="1"/>
          </p:nvPr>
        </p:nvSpPr>
        <p:spPr/>
        <p:txBody>
          <a:bodyPr/>
          <a:lstStyle/>
          <a:p>
            <a:pPr>
              <a:lnSpc>
                <a:spcPct val="200000"/>
              </a:lnSpc>
            </a:pPr>
            <a:r>
              <a:rPr lang="en-SG"/>
              <a:t>Better models are Decision tree (0.76) and KNN (0.65).</a:t>
            </a:r>
          </a:p>
          <a:p>
            <a:pPr>
              <a:lnSpc>
                <a:spcPct val="200000"/>
              </a:lnSpc>
            </a:pPr>
            <a:r>
              <a:rPr lang="en-SG"/>
              <a:t>Hence we will be further tuning these 2 models. </a:t>
            </a:r>
          </a:p>
          <a:p>
            <a:pPr>
              <a:lnSpc>
                <a:spcPct val="200000"/>
              </a:lnSpc>
            </a:pPr>
            <a:r>
              <a:rPr lang="en-SG"/>
              <a:t>The model with highest accuracy will be taken as the final model.</a:t>
            </a:r>
          </a:p>
        </p:txBody>
      </p:sp>
    </p:spTree>
    <p:extLst>
      <p:ext uri="{BB962C8B-B14F-4D97-AF65-F5344CB8AC3E}">
        <p14:creationId xmlns:p14="http://schemas.microsoft.com/office/powerpoint/2010/main" val="728376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a:bodyPr>
          <a:lstStyle/>
          <a:p>
            <a:r>
              <a:rPr lang="en-SG"/>
              <a:t>Optimization of Better Models</a:t>
            </a:r>
          </a:p>
        </p:txBody>
      </p:sp>
      <p:sp>
        <p:nvSpPr>
          <p:cNvPr id="3" name="Content Placeholder 2">
            <a:extLst>
              <a:ext uri="{FF2B5EF4-FFF2-40B4-BE49-F238E27FC236}">
                <a16:creationId xmlns:a16="http://schemas.microsoft.com/office/drawing/2014/main" id="{27B443B0-6C11-4782-B7EE-CCA71D28C4E0}"/>
              </a:ext>
            </a:extLst>
          </p:cNvPr>
          <p:cNvSpPr>
            <a:spLocks noGrp="1"/>
          </p:cNvSpPr>
          <p:nvPr>
            <p:ph idx="1"/>
          </p:nvPr>
        </p:nvSpPr>
        <p:spPr>
          <a:xfrm>
            <a:off x="1115568" y="2288453"/>
            <a:ext cx="10168128" cy="800435"/>
          </a:xfrm>
        </p:spPr>
        <p:txBody>
          <a:bodyPr/>
          <a:lstStyle/>
          <a:p>
            <a:pPr>
              <a:lnSpc>
                <a:spcPct val="200000"/>
              </a:lnSpc>
            </a:pPr>
            <a:r>
              <a:rPr lang="en-SG"/>
              <a:t>KNN Tuning</a:t>
            </a:r>
          </a:p>
        </p:txBody>
      </p:sp>
      <p:pic>
        <p:nvPicPr>
          <p:cNvPr id="6" name="Picture 5">
            <a:extLst>
              <a:ext uri="{FF2B5EF4-FFF2-40B4-BE49-F238E27FC236}">
                <a16:creationId xmlns:a16="http://schemas.microsoft.com/office/drawing/2014/main" id="{194D85C8-B206-4285-8C77-D1A4762BB70E}"/>
              </a:ext>
            </a:extLst>
          </p:cNvPr>
          <p:cNvPicPr>
            <a:picLocks noChangeAspect="1"/>
          </p:cNvPicPr>
          <p:nvPr/>
        </p:nvPicPr>
        <p:blipFill>
          <a:blip r:embed="rId2"/>
          <a:stretch>
            <a:fillRect/>
          </a:stretch>
        </p:blipFill>
        <p:spPr>
          <a:xfrm>
            <a:off x="627406" y="3088888"/>
            <a:ext cx="10744681" cy="3460283"/>
          </a:xfrm>
          <a:prstGeom prst="rect">
            <a:avLst/>
          </a:prstGeom>
        </p:spPr>
      </p:pic>
    </p:spTree>
    <p:extLst>
      <p:ext uri="{BB962C8B-B14F-4D97-AF65-F5344CB8AC3E}">
        <p14:creationId xmlns:p14="http://schemas.microsoft.com/office/powerpoint/2010/main" val="121008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a:bodyPr>
          <a:lstStyle/>
          <a:p>
            <a:r>
              <a:rPr lang="en-SG"/>
              <a:t>Optimization of Better Models</a:t>
            </a:r>
          </a:p>
        </p:txBody>
      </p:sp>
      <p:sp>
        <p:nvSpPr>
          <p:cNvPr id="3" name="Content Placeholder 2">
            <a:extLst>
              <a:ext uri="{FF2B5EF4-FFF2-40B4-BE49-F238E27FC236}">
                <a16:creationId xmlns:a16="http://schemas.microsoft.com/office/drawing/2014/main" id="{27B443B0-6C11-4782-B7EE-CCA71D28C4E0}"/>
              </a:ext>
            </a:extLst>
          </p:cNvPr>
          <p:cNvSpPr>
            <a:spLocks noGrp="1"/>
          </p:cNvSpPr>
          <p:nvPr>
            <p:ph idx="1"/>
          </p:nvPr>
        </p:nvSpPr>
        <p:spPr>
          <a:xfrm>
            <a:off x="1115568" y="2288453"/>
            <a:ext cx="10168128" cy="800435"/>
          </a:xfrm>
        </p:spPr>
        <p:txBody>
          <a:bodyPr/>
          <a:lstStyle/>
          <a:p>
            <a:pPr>
              <a:lnSpc>
                <a:spcPct val="200000"/>
              </a:lnSpc>
            </a:pPr>
            <a:r>
              <a:rPr lang="en-SG"/>
              <a:t>Decision Tree Tuning</a:t>
            </a:r>
          </a:p>
        </p:txBody>
      </p:sp>
      <p:pic>
        <p:nvPicPr>
          <p:cNvPr id="6" name="Picture 5">
            <a:extLst>
              <a:ext uri="{FF2B5EF4-FFF2-40B4-BE49-F238E27FC236}">
                <a16:creationId xmlns:a16="http://schemas.microsoft.com/office/drawing/2014/main" id="{4EF0F100-DBBE-4269-B7B2-901611C7B938}"/>
              </a:ext>
            </a:extLst>
          </p:cNvPr>
          <p:cNvPicPr>
            <a:picLocks noChangeAspect="1"/>
          </p:cNvPicPr>
          <p:nvPr/>
        </p:nvPicPr>
        <p:blipFill>
          <a:blip r:embed="rId3"/>
          <a:stretch>
            <a:fillRect/>
          </a:stretch>
        </p:blipFill>
        <p:spPr>
          <a:xfrm>
            <a:off x="1115568" y="3088888"/>
            <a:ext cx="9683977" cy="3487305"/>
          </a:xfrm>
          <a:prstGeom prst="rect">
            <a:avLst/>
          </a:prstGeom>
        </p:spPr>
      </p:pic>
    </p:spTree>
    <p:extLst>
      <p:ext uri="{BB962C8B-B14F-4D97-AF65-F5344CB8AC3E}">
        <p14:creationId xmlns:p14="http://schemas.microsoft.com/office/powerpoint/2010/main" val="403135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lstStyle/>
          <a:p>
            <a:r>
              <a:rPr lang="en-SG"/>
              <a:t>Data Description</a:t>
            </a:r>
          </a:p>
        </p:txBody>
      </p:sp>
      <p:sp>
        <p:nvSpPr>
          <p:cNvPr id="3" name="Content Placeholder 2">
            <a:extLst>
              <a:ext uri="{FF2B5EF4-FFF2-40B4-BE49-F238E27FC236}">
                <a16:creationId xmlns:a16="http://schemas.microsoft.com/office/drawing/2014/main" id="{27B443B0-6C11-4782-B7EE-CCA71D28C4E0}"/>
              </a:ext>
            </a:extLst>
          </p:cNvPr>
          <p:cNvSpPr>
            <a:spLocks noGrp="1"/>
          </p:cNvSpPr>
          <p:nvPr>
            <p:ph idx="1"/>
          </p:nvPr>
        </p:nvSpPr>
        <p:spPr/>
        <p:txBody>
          <a:bodyPr>
            <a:normAutofit/>
          </a:bodyPr>
          <a:lstStyle/>
          <a:p>
            <a:r>
              <a:rPr lang="en-SG" sz="1800"/>
              <a:t>Name: JustTaxi.csv</a:t>
            </a:r>
          </a:p>
          <a:p>
            <a:r>
              <a:rPr lang="en-SG" sz="1800"/>
              <a:t>Columns: 12</a:t>
            </a:r>
          </a:p>
          <a:p>
            <a:r>
              <a:rPr lang="en-SG" sz="1800"/>
              <a:t>Rows: </a:t>
            </a:r>
            <a:r>
              <a:rPr lang="en-SG" sz="1800" b="0" i="0">
                <a:solidFill>
                  <a:srgbClr val="000000"/>
                </a:solidFill>
                <a:effectLst/>
                <a:latin typeface="Helvetica Neue"/>
              </a:rPr>
              <a:t>7,194,164</a:t>
            </a:r>
            <a:endParaRPr lang="en-SG" sz="1800"/>
          </a:p>
          <a:p>
            <a:r>
              <a:rPr lang="en-SG" sz="1800"/>
              <a:t>Size: 996MB</a:t>
            </a:r>
          </a:p>
          <a:p>
            <a:r>
              <a:rPr lang="en-SG" sz="1800"/>
              <a:t>Features and labels are merged to form one big dataset during phase 1. </a:t>
            </a:r>
          </a:p>
          <a:p>
            <a:r>
              <a:rPr lang="en-SG" sz="1800">
                <a:sym typeface="Wingdings" panose="05000000000000000000" pitchFamily="2" charset="2"/>
              </a:rPr>
              <a:t>Dataset contains information for each trip and statistical data such as accelerometer and gyroscope readings, GPS accuracy and bearing , speed as well as time of record in seconds. The labels column indicates whether a trip is considered safe or dangerous.</a:t>
            </a:r>
          </a:p>
          <a:p>
            <a:endParaRPr lang="en-SG" sz="1800"/>
          </a:p>
        </p:txBody>
      </p:sp>
      <p:pic>
        <p:nvPicPr>
          <p:cNvPr id="7" name="Picture 6">
            <a:extLst>
              <a:ext uri="{FF2B5EF4-FFF2-40B4-BE49-F238E27FC236}">
                <a16:creationId xmlns:a16="http://schemas.microsoft.com/office/drawing/2014/main" id="{C1398A88-DFCE-4DBB-9192-DE4CF54815F1}"/>
              </a:ext>
            </a:extLst>
          </p:cNvPr>
          <p:cNvPicPr>
            <a:picLocks noChangeAspect="1"/>
          </p:cNvPicPr>
          <p:nvPr/>
        </p:nvPicPr>
        <p:blipFill>
          <a:blip r:embed="rId2"/>
          <a:stretch>
            <a:fillRect/>
          </a:stretch>
        </p:blipFill>
        <p:spPr>
          <a:xfrm>
            <a:off x="4198732" y="2365563"/>
            <a:ext cx="7084964" cy="1271518"/>
          </a:xfrm>
          <a:prstGeom prst="rect">
            <a:avLst/>
          </a:prstGeom>
        </p:spPr>
      </p:pic>
    </p:spTree>
    <p:extLst>
      <p:ext uri="{BB962C8B-B14F-4D97-AF65-F5344CB8AC3E}">
        <p14:creationId xmlns:p14="http://schemas.microsoft.com/office/powerpoint/2010/main" val="4141921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a:bodyPr>
          <a:lstStyle/>
          <a:p>
            <a:r>
              <a:rPr lang="en-SG"/>
              <a:t>Final Model</a:t>
            </a:r>
          </a:p>
        </p:txBody>
      </p:sp>
      <p:sp>
        <p:nvSpPr>
          <p:cNvPr id="3" name="Content Placeholder 2">
            <a:extLst>
              <a:ext uri="{FF2B5EF4-FFF2-40B4-BE49-F238E27FC236}">
                <a16:creationId xmlns:a16="http://schemas.microsoft.com/office/drawing/2014/main" id="{27B443B0-6C11-4782-B7EE-CCA71D28C4E0}"/>
              </a:ext>
            </a:extLst>
          </p:cNvPr>
          <p:cNvSpPr>
            <a:spLocks noGrp="1"/>
          </p:cNvSpPr>
          <p:nvPr>
            <p:ph idx="1"/>
          </p:nvPr>
        </p:nvSpPr>
        <p:spPr/>
        <p:txBody>
          <a:bodyPr/>
          <a:lstStyle/>
          <a:p>
            <a:pPr marL="0" indent="0">
              <a:buNone/>
            </a:pPr>
            <a:r>
              <a:rPr lang="en-SG"/>
              <a:t>Comparing KNN and Decision Tree…</a:t>
            </a:r>
          </a:p>
          <a:p>
            <a:pPr>
              <a:lnSpc>
                <a:spcPct val="150000"/>
              </a:lnSpc>
            </a:pPr>
            <a:r>
              <a:rPr lang="en-SG" sz="2000"/>
              <a:t>KNN final accuracy is 80%.</a:t>
            </a:r>
          </a:p>
          <a:p>
            <a:pPr>
              <a:lnSpc>
                <a:spcPct val="150000"/>
              </a:lnSpc>
            </a:pPr>
            <a:r>
              <a:rPr lang="en-SG" sz="2000"/>
              <a:t>Decision tree final accuracy is 86%.</a:t>
            </a:r>
          </a:p>
          <a:p>
            <a:pPr>
              <a:lnSpc>
                <a:spcPct val="150000"/>
              </a:lnSpc>
            </a:pPr>
            <a:r>
              <a:rPr lang="en-SG" sz="2000"/>
              <a:t>Decision tree is a better model than KNN since overall it has higher score for all the metrics in comparison.</a:t>
            </a:r>
          </a:p>
          <a:p>
            <a:pPr>
              <a:lnSpc>
                <a:spcPct val="150000"/>
              </a:lnSpc>
            </a:pPr>
            <a:r>
              <a:rPr lang="en-SG" sz="2000"/>
              <a:t>Best model is decision tree.</a:t>
            </a:r>
          </a:p>
        </p:txBody>
      </p:sp>
    </p:spTree>
    <p:extLst>
      <p:ext uri="{BB962C8B-B14F-4D97-AF65-F5344CB8AC3E}">
        <p14:creationId xmlns:p14="http://schemas.microsoft.com/office/powerpoint/2010/main" val="4036262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A55A-FB5F-4A01-80ED-F31BC9F1066E}"/>
              </a:ext>
            </a:extLst>
          </p:cNvPr>
          <p:cNvSpPr>
            <a:spLocks noGrp="1"/>
          </p:cNvSpPr>
          <p:nvPr>
            <p:ph type="title"/>
          </p:nvPr>
        </p:nvSpPr>
        <p:spPr/>
        <p:txBody>
          <a:bodyPr/>
          <a:lstStyle/>
          <a:p>
            <a:r>
              <a:rPr lang="en-SG" dirty="0"/>
              <a:t>MLFLOW</a:t>
            </a:r>
          </a:p>
        </p:txBody>
      </p:sp>
      <p:pic>
        <p:nvPicPr>
          <p:cNvPr id="5" name="Content Placeholder 4">
            <a:extLst>
              <a:ext uri="{FF2B5EF4-FFF2-40B4-BE49-F238E27FC236}">
                <a16:creationId xmlns:a16="http://schemas.microsoft.com/office/drawing/2014/main" id="{32159802-1699-45E7-A6F4-0D6D1E98992D}"/>
              </a:ext>
            </a:extLst>
          </p:cNvPr>
          <p:cNvPicPr>
            <a:picLocks noGrp="1" noChangeAspect="1"/>
          </p:cNvPicPr>
          <p:nvPr>
            <p:ph idx="1"/>
          </p:nvPr>
        </p:nvPicPr>
        <p:blipFill>
          <a:blip r:embed="rId2"/>
          <a:stretch>
            <a:fillRect/>
          </a:stretch>
        </p:blipFill>
        <p:spPr>
          <a:xfrm>
            <a:off x="4112149" y="2411180"/>
            <a:ext cx="6874260" cy="3694112"/>
          </a:xfrm>
          <a:ln>
            <a:solidFill>
              <a:schemeClr val="tx1"/>
            </a:solidFill>
          </a:ln>
        </p:spPr>
      </p:pic>
      <p:sp>
        <p:nvSpPr>
          <p:cNvPr id="4" name="Content Placeholder 2">
            <a:extLst>
              <a:ext uri="{FF2B5EF4-FFF2-40B4-BE49-F238E27FC236}">
                <a16:creationId xmlns:a16="http://schemas.microsoft.com/office/drawing/2014/main" id="{EE1B9EA2-1603-4AAD-80B5-12CB77391122}"/>
              </a:ext>
            </a:extLst>
          </p:cNvPr>
          <p:cNvSpPr txBox="1">
            <a:spLocks/>
          </p:cNvSpPr>
          <p:nvPr/>
        </p:nvSpPr>
        <p:spPr>
          <a:xfrm>
            <a:off x="1115568" y="2935224"/>
            <a:ext cx="2996581" cy="369417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SG" sz="1800" err="1"/>
              <a:t>MLFlow</a:t>
            </a:r>
            <a:r>
              <a:rPr lang="en-SG" sz="1800"/>
              <a:t> was used to monitor the changes in metrics of model like the accuracy, as well as experimenting with the various hyperparameters of different models.</a:t>
            </a:r>
            <a:endParaRPr lang="en-SG" sz="1600"/>
          </a:p>
        </p:txBody>
      </p:sp>
    </p:spTree>
    <p:extLst>
      <p:ext uri="{BB962C8B-B14F-4D97-AF65-F5344CB8AC3E}">
        <p14:creationId xmlns:p14="http://schemas.microsoft.com/office/powerpoint/2010/main" val="2705591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7948E8DE-A931-4EF0-BE1D-F1027474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a:xfrm>
            <a:off x="616893" y="1238250"/>
            <a:ext cx="7003107" cy="4381500"/>
          </a:xfrm>
        </p:spPr>
        <p:txBody>
          <a:bodyPr vert="horz" lIns="91440" tIns="45720" rIns="91440" bIns="45720" rtlCol="0" anchor="ctr">
            <a:normAutofit/>
          </a:bodyPr>
          <a:lstStyle/>
          <a:p>
            <a:r>
              <a:rPr lang="en-US" sz="6600"/>
              <a:t>Deployment of Prediction Models in GUI</a:t>
            </a:r>
          </a:p>
        </p:txBody>
      </p:sp>
      <p:sp>
        <p:nvSpPr>
          <p:cNvPr id="33" name="Rectangle 32">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1668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a:bodyPr>
          <a:lstStyle/>
          <a:p>
            <a:r>
              <a:rPr lang="en-SG"/>
              <a:t>Graphical User Interface Demo</a:t>
            </a:r>
          </a:p>
        </p:txBody>
      </p:sp>
      <p:pic>
        <p:nvPicPr>
          <p:cNvPr id="4" name="Picture 3" descr="Graphical user interface, application&#10;&#10;Description automatically generated">
            <a:extLst>
              <a:ext uri="{FF2B5EF4-FFF2-40B4-BE49-F238E27FC236}">
                <a16:creationId xmlns:a16="http://schemas.microsoft.com/office/drawing/2014/main" id="{23A99BAE-5ABC-4735-99AA-BFAE70134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7769" y="2478024"/>
            <a:ext cx="3449359" cy="3694176"/>
          </a:xfrm>
          <a:prstGeom prst="rect">
            <a:avLst/>
          </a:prstGeom>
        </p:spPr>
      </p:pic>
      <p:pic>
        <p:nvPicPr>
          <p:cNvPr id="5" name="Picture 4" descr="Graphical user interface, table&#10;&#10;Description automatically generated">
            <a:extLst>
              <a:ext uri="{FF2B5EF4-FFF2-40B4-BE49-F238E27FC236}">
                <a16:creationId xmlns:a16="http://schemas.microsoft.com/office/drawing/2014/main" id="{A7E564EB-1552-4B46-A2C5-85B0AF7E3A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4874" y="2478023"/>
            <a:ext cx="3535463" cy="3694175"/>
          </a:xfrm>
          <a:prstGeom prst="rect">
            <a:avLst/>
          </a:prstGeom>
        </p:spPr>
      </p:pic>
    </p:spTree>
    <p:extLst>
      <p:ext uri="{BB962C8B-B14F-4D97-AF65-F5344CB8AC3E}">
        <p14:creationId xmlns:p14="http://schemas.microsoft.com/office/powerpoint/2010/main" val="3170055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3" descr="Blurred abstract of a glass building wall">
            <a:extLst>
              <a:ext uri="{FF2B5EF4-FFF2-40B4-BE49-F238E27FC236}">
                <a16:creationId xmlns:a16="http://schemas.microsoft.com/office/drawing/2014/main" id="{7F0A39EE-4C55-4BF6-AA85-446C3D2D93CF}"/>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29" name="Rectangle 2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2BF7B-669A-48AC-A479-5BF964D38FC9}"/>
              </a:ext>
            </a:extLst>
          </p:cNvPr>
          <p:cNvSpPr>
            <a:spLocks noGrp="1"/>
          </p:cNvSpPr>
          <p:nvPr>
            <p:ph type="ctrTitle"/>
          </p:nvPr>
        </p:nvSpPr>
        <p:spPr>
          <a:xfrm>
            <a:off x="477981" y="1122363"/>
            <a:ext cx="7711862" cy="3204134"/>
          </a:xfrm>
        </p:spPr>
        <p:txBody>
          <a:bodyPr anchor="b">
            <a:normAutofit/>
          </a:bodyPr>
          <a:lstStyle/>
          <a:p>
            <a:r>
              <a:rPr lang="en-SG" sz="4800"/>
              <a:t>THE END</a:t>
            </a:r>
          </a:p>
        </p:txBody>
      </p:sp>
      <p:sp>
        <p:nvSpPr>
          <p:cNvPr id="3" name="Subtitle 2">
            <a:extLst>
              <a:ext uri="{FF2B5EF4-FFF2-40B4-BE49-F238E27FC236}">
                <a16:creationId xmlns:a16="http://schemas.microsoft.com/office/drawing/2014/main" id="{2B24F6FE-DD61-4786-B2EC-70D5233228B0}"/>
              </a:ext>
            </a:extLst>
          </p:cNvPr>
          <p:cNvSpPr>
            <a:spLocks noGrp="1"/>
          </p:cNvSpPr>
          <p:nvPr>
            <p:ph type="subTitle" idx="1"/>
          </p:nvPr>
        </p:nvSpPr>
        <p:spPr>
          <a:xfrm>
            <a:off x="477981" y="4676872"/>
            <a:ext cx="4764580" cy="1208141"/>
          </a:xfrm>
        </p:spPr>
        <p:txBody>
          <a:bodyPr>
            <a:normAutofit/>
          </a:bodyPr>
          <a:lstStyle/>
          <a:p>
            <a:r>
              <a:rPr lang="en-SG" sz="2000"/>
              <a:t>Thank you</a:t>
            </a:r>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489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lstStyle/>
          <a:p>
            <a:r>
              <a:rPr lang="en-SG"/>
              <a:t>Data Description</a:t>
            </a:r>
          </a:p>
        </p:txBody>
      </p:sp>
      <p:graphicFrame>
        <p:nvGraphicFramePr>
          <p:cNvPr id="4" name="Table 3">
            <a:extLst>
              <a:ext uri="{FF2B5EF4-FFF2-40B4-BE49-F238E27FC236}">
                <a16:creationId xmlns:a16="http://schemas.microsoft.com/office/drawing/2014/main" id="{EE5288C0-CB77-47B5-9350-2549C9B4F7D5}"/>
              </a:ext>
            </a:extLst>
          </p:cNvPr>
          <p:cNvGraphicFramePr>
            <a:graphicFrameLocks noGrp="1"/>
          </p:cNvGraphicFramePr>
          <p:nvPr>
            <p:extLst>
              <p:ext uri="{D42A27DB-BD31-4B8C-83A1-F6EECF244321}">
                <p14:modId xmlns:p14="http://schemas.microsoft.com/office/powerpoint/2010/main" val="2341901887"/>
              </p:ext>
            </p:extLst>
          </p:nvPr>
        </p:nvGraphicFramePr>
        <p:xfrm>
          <a:off x="887876" y="1728216"/>
          <a:ext cx="10395820" cy="4684910"/>
        </p:xfrm>
        <a:graphic>
          <a:graphicData uri="http://schemas.openxmlformats.org/drawingml/2006/table">
            <a:tbl>
              <a:tblPr firstRow="1" firstCol="1" bandRow="1"/>
              <a:tblGrid>
                <a:gridCol w="1188294">
                  <a:extLst>
                    <a:ext uri="{9D8B030D-6E8A-4147-A177-3AD203B41FA5}">
                      <a16:colId xmlns:a16="http://schemas.microsoft.com/office/drawing/2014/main" val="770679659"/>
                    </a:ext>
                  </a:extLst>
                </a:gridCol>
                <a:gridCol w="2387903">
                  <a:extLst>
                    <a:ext uri="{9D8B030D-6E8A-4147-A177-3AD203B41FA5}">
                      <a16:colId xmlns:a16="http://schemas.microsoft.com/office/drawing/2014/main" val="2977895650"/>
                    </a:ext>
                  </a:extLst>
                </a:gridCol>
                <a:gridCol w="4563296">
                  <a:extLst>
                    <a:ext uri="{9D8B030D-6E8A-4147-A177-3AD203B41FA5}">
                      <a16:colId xmlns:a16="http://schemas.microsoft.com/office/drawing/2014/main" val="3455457070"/>
                    </a:ext>
                  </a:extLst>
                </a:gridCol>
                <a:gridCol w="2256327">
                  <a:extLst>
                    <a:ext uri="{9D8B030D-6E8A-4147-A177-3AD203B41FA5}">
                      <a16:colId xmlns:a16="http://schemas.microsoft.com/office/drawing/2014/main" val="1597525532"/>
                    </a:ext>
                  </a:extLst>
                </a:gridCol>
              </a:tblGrid>
              <a:tr h="322043">
                <a:tc>
                  <a:txBody>
                    <a:bodyPr/>
                    <a:lstStyle/>
                    <a:p>
                      <a:pPr algn="ctr" fontAlgn="t">
                        <a:lnSpc>
                          <a:spcPct val="107000"/>
                        </a:lnSpc>
                        <a:spcBef>
                          <a:spcPts val="0"/>
                        </a:spcBef>
                        <a:spcAft>
                          <a:spcPts val="800"/>
                        </a:spcAft>
                      </a:pPr>
                      <a:r>
                        <a:rPr lang="en-SG" sz="1800" b="1" i="0" u="none" strike="noStrike">
                          <a:effectLst/>
                          <a:latin typeface="Calibri" panose="020F0502020204030204" pitchFamily="34" charset="0"/>
                          <a:ea typeface="DengXian" panose="02010600030101010101" pitchFamily="2" charset="-122"/>
                          <a:cs typeface="Arial" panose="020B0604020202020204" pitchFamily="34" charset="0"/>
                        </a:rPr>
                        <a:t>No.</a:t>
                      </a:r>
                      <a:endParaRPr lang="en-SG" sz="3600" b="1"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t">
                        <a:lnSpc>
                          <a:spcPct val="107000"/>
                        </a:lnSpc>
                        <a:spcBef>
                          <a:spcPts val="0"/>
                        </a:spcBef>
                        <a:spcAft>
                          <a:spcPts val="800"/>
                        </a:spcAft>
                      </a:pPr>
                      <a:r>
                        <a:rPr lang="en-SG" sz="1800" b="1"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Name</a:t>
                      </a:r>
                      <a:endParaRPr lang="en-SG" sz="3600" b="1"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t">
                        <a:lnSpc>
                          <a:spcPct val="107000"/>
                        </a:lnSpc>
                        <a:spcBef>
                          <a:spcPts val="0"/>
                        </a:spcBef>
                        <a:spcAft>
                          <a:spcPts val="800"/>
                        </a:spcAft>
                      </a:pPr>
                      <a:r>
                        <a:rPr lang="en-SG" sz="1800" b="1"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Description</a:t>
                      </a:r>
                      <a:endParaRPr lang="en-SG" sz="3600" b="1"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tc>
                  <a:txBody>
                    <a:bodyPr/>
                    <a:lstStyle/>
                    <a:p>
                      <a:pPr algn="ctr" fontAlgn="t">
                        <a:lnSpc>
                          <a:spcPct val="107000"/>
                        </a:lnSpc>
                        <a:spcBef>
                          <a:spcPts val="0"/>
                        </a:spcBef>
                        <a:spcAft>
                          <a:spcPts val="800"/>
                        </a:spcAft>
                      </a:pPr>
                      <a:r>
                        <a:rPr lang="en-SG" sz="1800" b="1"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Data Type</a:t>
                      </a:r>
                      <a:endParaRPr lang="en-SG" sz="3600" b="1"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EAAAA"/>
                    </a:solidFill>
                  </a:tcPr>
                </a:tc>
                <a:extLst>
                  <a:ext uri="{0D108BD9-81ED-4DB2-BD59-A6C34878D82A}">
                    <a16:rowId xmlns:a16="http://schemas.microsoft.com/office/drawing/2014/main" val="1131044658"/>
                  </a:ext>
                </a:extLst>
              </a:tr>
              <a:tr h="308343">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1</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SG" sz="1600" b="0" i="0" u="none" strike="noStrike" err="1">
                          <a:effectLst/>
                          <a:latin typeface="Calibri" panose="020F0502020204030204" pitchFamily="34" charset="0"/>
                          <a:ea typeface="DengXian" panose="02010600030101010101" pitchFamily="2" charset="-122"/>
                          <a:cs typeface="Arial" panose="020B0604020202020204" pitchFamily="34" charset="0"/>
                        </a:rPr>
                        <a:t>featuresID</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Identifies each record in column</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Int</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6586673"/>
                  </a:ext>
                </a:extLst>
              </a:tr>
              <a:tr h="308343">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2</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lnSpc>
                          <a:spcPct val="107000"/>
                        </a:lnSpc>
                        <a:spcBef>
                          <a:spcPts val="0"/>
                        </a:spcBef>
                        <a:spcAft>
                          <a:spcPts val="800"/>
                        </a:spcAft>
                      </a:pPr>
                      <a:r>
                        <a:rPr lang="en-SG" sz="1600" b="0" i="0" u="none" strike="noStrike" err="1">
                          <a:solidFill>
                            <a:srgbClr val="000000"/>
                          </a:solidFill>
                          <a:effectLst/>
                          <a:latin typeface="Calibri" panose="020F0502020204030204" pitchFamily="34" charset="0"/>
                          <a:ea typeface="DengXian" panose="02010600030101010101" pitchFamily="2" charset="-122"/>
                          <a:cs typeface="Arial" panose="020B0604020202020204" pitchFamily="34" charset="0"/>
                        </a:rPr>
                        <a:t>bookingID</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Identifies each trip by taxi</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Float</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608773932"/>
                  </a:ext>
                </a:extLst>
              </a:tr>
              <a:tr h="308343">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3</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Accuracy</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Accuracy inferred by GPS (in metres)</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Float</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5957702"/>
                  </a:ext>
                </a:extLst>
              </a:tr>
              <a:tr h="308343">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4</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Bearing</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GPS bearing (in metres)</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Float</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822426796"/>
                  </a:ext>
                </a:extLst>
              </a:tr>
              <a:tr h="308343">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5</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acceleration_x</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Accelerometer reading at x axis (m/s2)</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Float</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4515809"/>
                  </a:ext>
                </a:extLst>
              </a:tr>
              <a:tr h="308343">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6</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acceleration_y</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Accelerometer reading at y axis (m/s2)</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Float</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714120759"/>
                  </a:ext>
                </a:extLst>
              </a:tr>
              <a:tr h="308343">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7</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acceleration_z</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Accelerometer reading at z axis (m/s2)</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Float</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6235502"/>
                  </a:ext>
                </a:extLst>
              </a:tr>
              <a:tr h="308343">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8</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gyro_x</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Gyroscope reading in x axis (rad/s)</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Float</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314449218"/>
                  </a:ext>
                </a:extLst>
              </a:tr>
              <a:tr h="308343">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9</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gryo_y</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Gyroscope reading in y axis (rad/s)</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Float</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549052"/>
                  </a:ext>
                </a:extLst>
              </a:tr>
              <a:tr h="308343">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10</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gryo_z</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Gyroscope reading in z axis (rad/s)</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Float</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888933450"/>
                  </a:ext>
                </a:extLst>
              </a:tr>
              <a:tr h="308343">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11</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second</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Time of the record by number of seconds</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ct val="107000"/>
                        </a:lnSpc>
                        <a:spcBef>
                          <a:spcPts val="0"/>
                        </a:spcBef>
                        <a:spcAft>
                          <a:spcPts val="800"/>
                        </a:spcAft>
                      </a:pPr>
                      <a:r>
                        <a:rPr lang="en-SG" sz="1600" b="0" i="0" u="none" strike="noStrike">
                          <a:effectLst/>
                          <a:latin typeface="Calibri" panose="020F0502020204030204" pitchFamily="34" charset="0"/>
                          <a:ea typeface="DengXian" panose="02010600030101010101" pitchFamily="2" charset="-122"/>
                          <a:cs typeface="Arial" panose="020B0604020202020204" pitchFamily="34" charset="0"/>
                        </a:rPr>
                        <a:t>Float</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8878120"/>
                  </a:ext>
                </a:extLst>
              </a:tr>
              <a:tr h="412116">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12</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Speed</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Speed measured by GPS in m/s</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Float </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3765903043"/>
                  </a:ext>
                </a:extLst>
              </a:tr>
              <a:tr h="558978">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13</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Label</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1: Dangerous trip, 0: Safe trips</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fontAlgn="t">
                        <a:lnSpc>
                          <a:spcPct val="107000"/>
                        </a:lnSpc>
                        <a:spcBef>
                          <a:spcPts val="0"/>
                        </a:spcBef>
                        <a:spcAft>
                          <a:spcPts val="800"/>
                        </a:spcAft>
                      </a:pPr>
                      <a:r>
                        <a:rPr lang="en-SG" sz="1600" b="0" i="0" u="none" strike="noStrike">
                          <a:solidFill>
                            <a:srgbClr val="000000"/>
                          </a:solidFill>
                          <a:effectLst/>
                          <a:latin typeface="Calibri" panose="020F0502020204030204" pitchFamily="34" charset="0"/>
                          <a:ea typeface="DengXian" panose="02010600030101010101" pitchFamily="2" charset="-122"/>
                          <a:cs typeface="Arial" panose="020B0604020202020204" pitchFamily="34" charset="0"/>
                        </a:rPr>
                        <a:t>Int </a:t>
                      </a:r>
                      <a:endParaRPr lang="en-SG" sz="3200" b="0" i="0" u="none" strike="noStrike">
                        <a:effectLst/>
                        <a:latin typeface="Arial" panose="020B0604020202020204" pitchFamily="34" charset="0"/>
                      </a:endParaRPr>
                    </a:p>
                  </a:txBody>
                  <a:tcPr marL="121476" marR="121476" marT="1687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27581624"/>
                  </a:ext>
                </a:extLst>
              </a:tr>
            </a:tbl>
          </a:graphicData>
        </a:graphic>
      </p:graphicFrame>
    </p:spTree>
    <p:extLst>
      <p:ext uri="{BB962C8B-B14F-4D97-AF65-F5344CB8AC3E}">
        <p14:creationId xmlns:p14="http://schemas.microsoft.com/office/powerpoint/2010/main" val="398463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Freeform: Shape 28">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Freeform: Shape 30">
            <a:extLst>
              <a:ext uri="{FF2B5EF4-FFF2-40B4-BE49-F238E27FC236}">
                <a16:creationId xmlns:a16="http://schemas.microsoft.com/office/drawing/2014/main" id="{7948E8DE-A931-4EF0-BE1D-F1027474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a:xfrm>
            <a:off x="616893" y="1238250"/>
            <a:ext cx="7003107" cy="4381500"/>
          </a:xfrm>
        </p:spPr>
        <p:txBody>
          <a:bodyPr vert="horz" lIns="91440" tIns="45720" rIns="91440" bIns="45720" rtlCol="0" anchor="ctr">
            <a:normAutofit/>
          </a:bodyPr>
          <a:lstStyle/>
          <a:p>
            <a:r>
              <a:rPr lang="en-US" sz="7200"/>
              <a:t>Data Exploration and Wrangling</a:t>
            </a:r>
          </a:p>
        </p:txBody>
      </p:sp>
      <p:sp>
        <p:nvSpPr>
          <p:cNvPr id="33" name="Rectangle 32">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311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lstStyle/>
          <a:p>
            <a:r>
              <a:rPr lang="en-SG"/>
              <a:t>Data Exploration – PCA Visualization</a:t>
            </a:r>
          </a:p>
        </p:txBody>
      </p:sp>
      <p:pic>
        <p:nvPicPr>
          <p:cNvPr id="5" name="Picture 4">
            <a:extLst>
              <a:ext uri="{FF2B5EF4-FFF2-40B4-BE49-F238E27FC236}">
                <a16:creationId xmlns:a16="http://schemas.microsoft.com/office/drawing/2014/main" id="{B907ECEF-4B7A-4448-B9F6-11A8276E1001}"/>
              </a:ext>
            </a:extLst>
          </p:cNvPr>
          <p:cNvPicPr>
            <a:picLocks noChangeAspect="1"/>
          </p:cNvPicPr>
          <p:nvPr/>
        </p:nvPicPr>
        <p:blipFill>
          <a:blip r:embed="rId2"/>
          <a:stretch>
            <a:fillRect/>
          </a:stretch>
        </p:blipFill>
        <p:spPr>
          <a:xfrm>
            <a:off x="1592646" y="2260340"/>
            <a:ext cx="8485632" cy="3181111"/>
          </a:xfrm>
          <a:prstGeom prst="rect">
            <a:avLst/>
          </a:prstGeom>
        </p:spPr>
      </p:pic>
      <p:pic>
        <p:nvPicPr>
          <p:cNvPr id="7" name="Picture 6">
            <a:extLst>
              <a:ext uri="{FF2B5EF4-FFF2-40B4-BE49-F238E27FC236}">
                <a16:creationId xmlns:a16="http://schemas.microsoft.com/office/drawing/2014/main" id="{DD9C42A2-883F-4D34-892A-8BE918A19196}"/>
              </a:ext>
            </a:extLst>
          </p:cNvPr>
          <p:cNvPicPr>
            <a:picLocks noChangeAspect="1"/>
          </p:cNvPicPr>
          <p:nvPr/>
        </p:nvPicPr>
        <p:blipFill>
          <a:blip r:embed="rId3"/>
          <a:stretch>
            <a:fillRect/>
          </a:stretch>
        </p:blipFill>
        <p:spPr>
          <a:xfrm>
            <a:off x="2626415" y="5668732"/>
            <a:ext cx="5925377" cy="609685"/>
          </a:xfrm>
          <a:prstGeom prst="rect">
            <a:avLst/>
          </a:prstGeom>
        </p:spPr>
      </p:pic>
    </p:spTree>
    <p:extLst>
      <p:ext uri="{BB962C8B-B14F-4D97-AF65-F5344CB8AC3E}">
        <p14:creationId xmlns:p14="http://schemas.microsoft.com/office/powerpoint/2010/main" val="3469399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lstStyle/>
          <a:p>
            <a:r>
              <a:rPr lang="en-SG"/>
              <a:t>Data Exploration – PCA Visualization</a:t>
            </a:r>
          </a:p>
        </p:txBody>
      </p:sp>
      <p:pic>
        <p:nvPicPr>
          <p:cNvPr id="4" name="Picture 3">
            <a:extLst>
              <a:ext uri="{FF2B5EF4-FFF2-40B4-BE49-F238E27FC236}">
                <a16:creationId xmlns:a16="http://schemas.microsoft.com/office/drawing/2014/main" id="{88156BCE-D178-4D26-842C-8A4349E38547}"/>
              </a:ext>
            </a:extLst>
          </p:cNvPr>
          <p:cNvPicPr>
            <a:picLocks noChangeAspect="1"/>
          </p:cNvPicPr>
          <p:nvPr/>
        </p:nvPicPr>
        <p:blipFill>
          <a:blip r:embed="rId2"/>
          <a:stretch>
            <a:fillRect/>
          </a:stretch>
        </p:blipFill>
        <p:spPr>
          <a:xfrm>
            <a:off x="2579644" y="2175257"/>
            <a:ext cx="6372630" cy="4134103"/>
          </a:xfrm>
          <a:prstGeom prst="rect">
            <a:avLst/>
          </a:prstGeom>
        </p:spPr>
      </p:pic>
    </p:spTree>
    <p:extLst>
      <p:ext uri="{BB962C8B-B14F-4D97-AF65-F5344CB8AC3E}">
        <p14:creationId xmlns:p14="http://schemas.microsoft.com/office/powerpoint/2010/main" val="275801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lstStyle/>
          <a:p>
            <a:r>
              <a:rPr lang="en-SG"/>
              <a:t>Data Exploration – PCA Visualization</a:t>
            </a:r>
          </a:p>
        </p:txBody>
      </p:sp>
      <p:pic>
        <p:nvPicPr>
          <p:cNvPr id="4" name="Picture 3">
            <a:extLst>
              <a:ext uri="{FF2B5EF4-FFF2-40B4-BE49-F238E27FC236}">
                <a16:creationId xmlns:a16="http://schemas.microsoft.com/office/drawing/2014/main" id="{EB9038DB-9BED-4709-8815-6D6C051B6BB4}"/>
              </a:ext>
            </a:extLst>
          </p:cNvPr>
          <p:cNvPicPr>
            <a:picLocks noChangeAspect="1"/>
          </p:cNvPicPr>
          <p:nvPr/>
        </p:nvPicPr>
        <p:blipFill>
          <a:blip r:embed="rId2"/>
          <a:stretch>
            <a:fillRect/>
          </a:stretch>
        </p:blipFill>
        <p:spPr>
          <a:xfrm>
            <a:off x="2345634" y="2111250"/>
            <a:ext cx="7010753" cy="4420101"/>
          </a:xfrm>
          <a:prstGeom prst="rect">
            <a:avLst/>
          </a:prstGeom>
        </p:spPr>
      </p:pic>
    </p:spTree>
    <p:extLst>
      <p:ext uri="{BB962C8B-B14F-4D97-AF65-F5344CB8AC3E}">
        <p14:creationId xmlns:p14="http://schemas.microsoft.com/office/powerpoint/2010/main" val="3730715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034A8-A4F3-4174-8DB9-F01C8782FF9A}"/>
              </a:ext>
            </a:extLst>
          </p:cNvPr>
          <p:cNvSpPr>
            <a:spLocks noGrp="1"/>
          </p:cNvSpPr>
          <p:nvPr>
            <p:ph type="title"/>
          </p:nvPr>
        </p:nvSpPr>
        <p:spPr/>
        <p:txBody>
          <a:bodyPr>
            <a:normAutofit fontScale="90000"/>
          </a:bodyPr>
          <a:lstStyle/>
          <a:p>
            <a:r>
              <a:rPr lang="en-SG"/>
              <a:t>Data Wrangling – Outlier Detection Algorithm</a:t>
            </a:r>
          </a:p>
        </p:txBody>
      </p:sp>
      <p:sp>
        <p:nvSpPr>
          <p:cNvPr id="3" name="Content Placeholder 2">
            <a:extLst>
              <a:ext uri="{FF2B5EF4-FFF2-40B4-BE49-F238E27FC236}">
                <a16:creationId xmlns:a16="http://schemas.microsoft.com/office/drawing/2014/main" id="{27B443B0-6C11-4782-B7EE-CCA71D28C4E0}"/>
              </a:ext>
            </a:extLst>
          </p:cNvPr>
          <p:cNvSpPr>
            <a:spLocks noGrp="1"/>
          </p:cNvSpPr>
          <p:nvPr>
            <p:ph idx="1"/>
          </p:nvPr>
        </p:nvSpPr>
        <p:spPr>
          <a:xfrm>
            <a:off x="1115568" y="2818159"/>
            <a:ext cx="4553712" cy="3694176"/>
          </a:xfrm>
        </p:spPr>
        <p:txBody>
          <a:bodyPr>
            <a:normAutofit/>
          </a:bodyPr>
          <a:lstStyle/>
          <a:p>
            <a:pPr>
              <a:lnSpc>
                <a:spcPct val="150000"/>
              </a:lnSpc>
            </a:pPr>
            <a:r>
              <a:rPr lang="en-SG" sz="2000"/>
              <a:t>Baseline: Logistic Regression</a:t>
            </a:r>
          </a:p>
          <a:p>
            <a:pPr>
              <a:lnSpc>
                <a:spcPct val="150000"/>
              </a:lnSpc>
            </a:pPr>
            <a:r>
              <a:rPr lang="en-SG" sz="2000"/>
              <a:t>ROC AUC score is 0.543.</a:t>
            </a:r>
          </a:p>
          <a:p>
            <a:pPr>
              <a:lnSpc>
                <a:spcPct val="150000"/>
              </a:lnSpc>
            </a:pPr>
            <a:r>
              <a:rPr lang="en-SG" sz="2000"/>
              <a:t>Baseline model not very good at differentiating between safe and dangerous trips.</a:t>
            </a:r>
          </a:p>
          <a:p>
            <a:pPr marL="0" indent="0">
              <a:buNone/>
            </a:pPr>
            <a:endParaRPr lang="en-SG" sz="2000"/>
          </a:p>
        </p:txBody>
      </p:sp>
      <p:pic>
        <p:nvPicPr>
          <p:cNvPr id="5" name="Picture 4">
            <a:extLst>
              <a:ext uri="{FF2B5EF4-FFF2-40B4-BE49-F238E27FC236}">
                <a16:creationId xmlns:a16="http://schemas.microsoft.com/office/drawing/2014/main" id="{7EE7B3A2-C19B-450C-9695-679E5C02D4ED}"/>
              </a:ext>
            </a:extLst>
          </p:cNvPr>
          <p:cNvPicPr>
            <a:picLocks noChangeAspect="1"/>
          </p:cNvPicPr>
          <p:nvPr/>
        </p:nvPicPr>
        <p:blipFill>
          <a:blip r:embed="rId3"/>
          <a:stretch>
            <a:fillRect/>
          </a:stretch>
        </p:blipFill>
        <p:spPr>
          <a:xfrm>
            <a:off x="5751141" y="2478024"/>
            <a:ext cx="5325291" cy="4034311"/>
          </a:xfrm>
          <a:prstGeom prst="rect">
            <a:avLst/>
          </a:prstGeom>
        </p:spPr>
      </p:pic>
    </p:spTree>
    <p:extLst>
      <p:ext uri="{BB962C8B-B14F-4D97-AF65-F5344CB8AC3E}">
        <p14:creationId xmlns:p14="http://schemas.microsoft.com/office/powerpoint/2010/main" val="206648866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738E19F9EF7AA48B558B995BAD419D6" ma:contentTypeVersion="11" ma:contentTypeDescription="Create a new document." ma:contentTypeScope="" ma:versionID="038e09a96947004c67cdd440857938ec">
  <xsd:schema xmlns:xsd="http://www.w3.org/2001/XMLSchema" xmlns:xs="http://www.w3.org/2001/XMLSchema" xmlns:p="http://schemas.microsoft.com/office/2006/metadata/properties" xmlns:ns3="872a52ea-d11a-4775-9e48-f60d57193ce0" xmlns:ns4="4e378da9-882c-4d29-8878-06b8cd1cd26a" targetNamespace="http://schemas.microsoft.com/office/2006/metadata/properties" ma:root="true" ma:fieldsID="44068b14fb72a2216385ad0eed6b0d0d" ns3:_="" ns4:_="">
    <xsd:import namespace="872a52ea-d11a-4775-9e48-f60d57193ce0"/>
    <xsd:import namespace="4e378da9-882c-4d29-8878-06b8cd1cd26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a52ea-d11a-4775-9e48-f60d57193ce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378da9-882c-4d29-8878-06b8cd1cd26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A722750-4576-456B-AEAB-1E1D47BDB64E}">
  <ds:schemaRefs>
    <ds:schemaRef ds:uri="http://schemas.microsoft.com/sharepoint/v3/contenttype/forms"/>
  </ds:schemaRefs>
</ds:datastoreItem>
</file>

<file path=customXml/itemProps2.xml><?xml version="1.0" encoding="utf-8"?>
<ds:datastoreItem xmlns:ds="http://schemas.openxmlformats.org/officeDocument/2006/customXml" ds:itemID="{EC20CB07-57FF-4390-BB00-0B58BE3EBFC7}">
  <ds:schemaRefs>
    <ds:schemaRef ds:uri="4e378da9-882c-4d29-8878-06b8cd1cd26a"/>
    <ds:schemaRef ds:uri="872a52ea-d11a-4775-9e48-f60d57193ce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3B36E28-29C3-4F11-9BD7-53685103DFF6}">
  <ds:schemaRefs>
    <ds:schemaRef ds:uri="4e378da9-882c-4d29-8878-06b8cd1cd26a"/>
    <ds:schemaRef ds:uri="872a52ea-d11a-4775-9e48-f60d57193ce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933</Words>
  <Application>Microsoft Office PowerPoint</Application>
  <PresentationFormat>Widescreen</PresentationFormat>
  <Paragraphs>149</Paragraphs>
  <Slides>34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Helvetica Neue</vt:lpstr>
      <vt:lpstr>Arial</vt:lpstr>
      <vt:lpstr>Calibri</vt:lpstr>
      <vt:lpstr>Neue Haas Grotesk Text Pro</vt:lpstr>
      <vt:lpstr>Wingdings</vt:lpstr>
      <vt:lpstr>AccentBoxVTI</vt:lpstr>
      <vt:lpstr>ST1508-Practical For AI CA2 Assignment Phase 2</vt:lpstr>
      <vt:lpstr>Background Information</vt:lpstr>
      <vt:lpstr>Data Description</vt:lpstr>
      <vt:lpstr>Data Description</vt:lpstr>
      <vt:lpstr>Data Exploration and Wrangling</vt:lpstr>
      <vt:lpstr>Data Exploration – PCA Visualization</vt:lpstr>
      <vt:lpstr>Data Exploration – PCA Visualization</vt:lpstr>
      <vt:lpstr>Data Exploration – PCA Visualization</vt:lpstr>
      <vt:lpstr>Data Wrangling – Outlier Detection Algorithm</vt:lpstr>
      <vt:lpstr>Data Wrangling – Outlier Detection Algorithm</vt:lpstr>
      <vt:lpstr>Data Wrangling – Combatting Imbalanced Class</vt:lpstr>
      <vt:lpstr>Data Wrangling – Combatting Imbalanced Class</vt:lpstr>
      <vt:lpstr>Data Wrangling – Combatting Imbalanced Class</vt:lpstr>
      <vt:lpstr>Data Wrangling – Combatting Imbalanced Class</vt:lpstr>
      <vt:lpstr>Data Wrangling – Combatting Imbalanced Class</vt:lpstr>
      <vt:lpstr>Data Wrangling – Combatting Imbalanced Class</vt:lpstr>
      <vt:lpstr>Data Wrangling – Combatting Imbalanced Class</vt:lpstr>
      <vt:lpstr>Data Wrangling – Combatting Imbalanced Class</vt:lpstr>
      <vt:lpstr>Data Wrangling – Combatting Imbalanced Class</vt:lpstr>
      <vt:lpstr>Machine Learning</vt:lpstr>
      <vt:lpstr>Baseline Models</vt:lpstr>
      <vt:lpstr>Baseline Models</vt:lpstr>
      <vt:lpstr>Baseline Models</vt:lpstr>
      <vt:lpstr>Baseline Models</vt:lpstr>
      <vt:lpstr>Baseline Models</vt:lpstr>
      <vt:lpstr>Baseline Models</vt:lpstr>
      <vt:lpstr>Optimization of Better Models</vt:lpstr>
      <vt:lpstr>Optimization of Better Models</vt:lpstr>
      <vt:lpstr>Optimization of Better Models</vt:lpstr>
      <vt:lpstr>Final Model</vt:lpstr>
      <vt:lpstr>MLFLOW</vt:lpstr>
      <vt:lpstr>Deployment of Prediction Models in GUI</vt:lpstr>
      <vt:lpstr>Graphical User Interface Demo</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ST1508-Practical For AI CA2 Assignment Phase 2</dc:title>
  <dc:creator>JAHANGEER JUMANA HASEEN</dc:creator>
  <cp:lastModifiedBy>JUNHUI.20@ichat.sp.edu.sg</cp:lastModifiedBy>
  <cp:revision>1</cp:revision>
  <dcterms:created xsi:type="dcterms:W3CDTF">2022-02-10T23:12:06Z</dcterms:created>
  <dcterms:modified xsi:type="dcterms:W3CDTF">2022-02-11T15:34:09Z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0x0101002738E19F9EF7AA48B558B995BAD419D6</vt:lpwstr>
  </property>
</Properties>
</file>