
<file path=[Content_Types].xml><?xml version="1.0" encoding="utf-8"?>
<Types xmlns="http://schemas.openxmlformats.org/package/2006/content-types">
  <Default Extension="jpeg" ContentType="image/jpeg"/>
  <Default Extension="JPG" ContentType="image/.jp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2.svg" ContentType="image/svg+xml"/>
  <Override PartName="/ppt/media/image14.svg" ContentType="image/svg+xml"/>
  <Override PartName="/ppt/media/image16.svg" ContentType="image/svg+xml"/>
  <Override PartName="/ppt/media/image18.svg" ContentType="image/svg+xml"/>
  <Override PartName="/ppt/media/image3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48" r:id="rId1"/>
  </p:sldMasterIdLst>
  <p:notesMasterIdLst>
    <p:notesMasterId r:id="rId4"/>
  </p:notesMasterIdLst>
  <p:sldIdLst>
    <p:sldId id="380" r:id="rId3"/>
    <p:sldId id="437" r:id="rId5"/>
    <p:sldId id="432" r:id="rId6"/>
    <p:sldId id="434" r:id="rId7"/>
    <p:sldId id="472" r:id="rId8"/>
    <p:sldId id="473" r:id="rId9"/>
    <p:sldId id="474" r:id="rId10"/>
    <p:sldId id="475" r:id="rId11"/>
    <p:sldId id="476" r:id="rId12"/>
    <p:sldId id="477" r:id="rId13"/>
    <p:sldId id="478" r:id="rId14"/>
    <p:sldId id="479" r:id="rId15"/>
    <p:sldId id="480" r:id="rId16"/>
    <p:sldId id="436" r:id="rId17"/>
    <p:sldId id="444" r:id="rId18"/>
    <p:sldId id="445" r:id="rId19"/>
    <p:sldId id="446" r:id="rId20"/>
    <p:sldId id="471" r:id="rId21"/>
    <p:sldId id="435" r:id="rId22"/>
    <p:sldId id="481" r:id="rId23"/>
    <p:sldId id="448" r:id="rId24"/>
    <p:sldId id="447" r:id="rId25"/>
    <p:sldId id="449" r:id="rId26"/>
    <p:sldId id="450" r:id="rId27"/>
    <p:sldId id="482" r:id="rId28"/>
    <p:sldId id="451" r:id="rId29"/>
    <p:sldId id="452" r:id="rId30"/>
    <p:sldId id="453" r:id="rId31"/>
    <p:sldId id="454" r:id="rId32"/>
    <p:sldId id="455" r:id="rId33"/>
    <p:sldId id="456" r:id="rId34"/>
    <p:sldId id="457" r:id="rId35"/>
    <p:sldId id="458" r:id="rId36"/>
    <p:sldId id="459" r:id="rId37"/>
    <p:sldId id="460" r:id="rId38"/>
    <p:sldId id="438" r:id="rId39"/>
    <p:sldId id="467" r:id="rId40"/>
    <p:sldId id="468" r:id="rId41"/>
    <p:sldId id="469" r:id="rId42"/>
    <p:sldId id="470" r:id="rId43"/>
    <p:sldId id="439" r:id="rId44"/>
    <p:sldId id="461" r:id="rId45"/>
    <p:sldId id="462" r:id="rId46"/>
    <p:sldId id="463" r:id="rId47"/>
    <p:sldId id="464" r:id="rId48"/>
    <p:sldId id="465" r:id="rId49"/>
    <p:sldId id="466" r:id="rId50"/>
    <p:sldId id="440" r:id="rId51"/>
    <p:sldId id="441" r:id="rId52"/>
    <p:sldId id="442" r:id="rId53"/>
    <p:sldId id="443" r:id="rId54"/>
    <p:sldId id="401" r:id="rId55"/>
  </p:sldIdLst>
  <p:sldSz cx="12192000" cy="6858000"/>
  <p:notesSz cx="6858000" cy="9144000"/>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mplate Guide" id="{D630ACC2-58EA-174B-8384-6E6EF15F2B29}">
          <p14:sldIdLst/>
        </p14:section>
        <p14:section name="Title: Heading + Logo" id="{ADB052F2-5685-A548-9055-3B5389142FAC}">
          <p14:sldIdLst>
            <p14:sldId id="380"/>
            <p14:sldId id="437"/>
          </p14:sldIdLst>
        </p14:section>
        <p14:section name="Section Dividers and Enhanced Layouts" id="{C4B36320-8411-AC4C-9E73-894B79D77999}">
          <p14:sldIdLst/>
        </p14:section>
        <p14:section name="Basic Page Layouts" id="{26F968FD-6277-764B-8149-1F7ED8018D09}">
          <p14:sldIdLst>
            <p14:sldId id="432"/>
            <p14:sldId id="434"/>
            <p14:sldId id="472"/>
            <p14:sldId id="473"/>
            <p14:sldId id="474"/>
            <p14:sldId id="475"/>
            <p14:sldId id="476"/>
            <p14:sldId id="477"/>
            <p14:sldId id="478"/>
            <p14:sldId id="479"/>
            <p14:sldId id="480"/>
            <p14:sldId id="436"/>
            <p14:sldId id="444"/>
            <p14:sldId id="445"/>
            <p14:sldId id="446"/>
            <p14:sldId id="471"/>
            <p14:sldId id="435"/>
            <p14:sldId id="481"/>
            <p14:sldId id="448"/>
            <p14:sldId id="447"/>
            <p14:sldId id="449"/>
            <p14:sldId id="450"/>
            <p14:sldId id="482"/>
            <p14:sldId id="451"/>
            <p14:sldId id="452"/>
            <p14:sldId id="453"/>
            <p14:sldId id="454"/>
            <p14:sldId id="455"/>
            <p14:sldId id="456"/>
            <p14:sldId id="457"/>
            <p14:sldId id="458"/>
            <p14:sldId id="459"/>
            <p14:sldId id="460"/>
            <p14:sldId id="438"/>
            <p14:sldId id="467"/>
            <p14:sldId id="468"/>
            <p14:sldId id="469"/>
            <p14:sldId id="470"/>
            <p14:sldId id="439"/>
            <p14:sldId id="461"/>
            <p14:sldId id="462"/>
            <p14:sldId id="463"/>
            <p14:sldId id="464"/>
            <p14:sldId id="465"/>
            <p14:sldId id="466"/>
            <p14:sldId id="440"/>
            <p14:sldId id="441"/>
            <p14:sldId id="442"/>
            <p14:sldId id="443"/>
          </p14:sldIdLst>
        </p14:section>
        <p14:section name="Closing Options" id="{85626F09-78F9-7D42-99F6-08143BA35C25}">
          <p14:sldIdLst>
            <p14:sldId id="401"/>
          </p14:sldIdLst>
        </p14:section>
      </p14:sectionLst>
    </p:ext>
    <p:ext uri="{EFAFB233-063F-42B5-8137-9DF3F51BA10A}">
      <p15:sldGuideLst xmlns:p15="http://schemas.microsoft.com/office/powerpoint/2012/main">
        <p15:guide id="1" orient="horz" pos="2130" userDrawn="1">
          <p15:clr>
            <a:srgbClr val="A4A3A4"/>
          </p15:clr>
        </p15:guide>
        <p15:guide id="2" pos="387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215732"/>
    <a:srgbClr val="666666"/>
    <a:srgbClr val="999999"/>
    <a:srgbClr val="A51417"/>
    <a:srgbClr val="6C7373"/>
    <a:srgbClr val="E1E1E1"/>
    <a:srgbClr val="566568"/>
    <a:srgbClr val="C41039"/>
    <a:srgbClr val="6978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05" autoAdjust="0"/>
    <p:restoredTop sz="96259"/>
  </p:normalViewPr>
  <p:slideViewPr>
    <p:cSldViewPr snapToGrid="0" snapToObjects="1" showGuides="1">
      <p:cViewPr varScale="1">
        <p:scale>
          <a:sx n="123" d="100"/>
          <a:sy n="123" d="100"/>
        </p:scale>
        <p:origin x="472" y="184"/>
      </p:cViewPr>
      <p:guideLst>
        <p:guide orient="horz" pos="2130"/>
        <p:guide pos="387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E3AD09-9720-9047-BB14-484CD98DBB2F}"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380D64-6F43-4C4D-BE6A-3F3482AA5165}"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380D64-6F43-4C4D-BE6A-3F3482AA5165}"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hope you enjoy exploring this website and learning more about the PDA as a next-generation data sharing strategy.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90B4379-1700-3C4F-88CE-97EE2ACEB48C}"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mn-lt"/>
                <a:ea typeface="+mn-ea"/>
                <a:cs typeface="+mn-cs"/>
              </a:rPr>
              <a:t>with algorithms for modeling binary outcomes, </a:t>
            </a:r>
            <a:endParaRPr lang="en-US" altLang="zh-CN" dirty="0"/>
          </a:p>
          <a:p>
            <a:endParaRPr lang="en-US" dirty="0"/>
          </a:p>
          <a:p>
            <a:endParaRPr lang="en-US" dirty="0"/>
          </a:p>
          <a:p>
            <a:r>
              <a:rPr lang="en-US" altLang="zh-CN" dirty="0"/>
              <a:t>IDEA:</a:t>
            </a:r>
            <a:endParaRPr lang="en-US" altLang="zh-CN" dirty="0"/>
          </a:p>
          <a:p>
            <a:endParaRPr lang="en-US" altLang="zh-CN" dirty="0"/>
          </a:p>
          <a:p>
            <a:r>
              <a:rPr lang="en-US" altLang="zh-CN" dirty="0"/>
              <a:t>1.</a:t>
            </a:r>
            <a:r>
              <a:rPr lang="zh-CN" altLang="en-US" dirty="0"/>
              <a:t> </a:t>
            </a:r>
            <a:r>
              <a:rPr lang="en-US" altLang="zh-CN" dirty="0"/>
              <a:t>Small</a:t>
            </a:r>
            <a:r>
              <a:rPr lang="zh-CN" altLang="en-US" dirty="0"/>
              <a:t> </a:t>
            </a:r>
            <a:r>
              <a:rPr lang="en-US" altLang="zh-CN" dirty="0"/>
              <a:t>circle</a:t>
            </a:r>
            <a:r>
              <a:rPr lang="zh-CN" altLang="en-US" dirty="0"/>
              <a:t> </a:t>
            </a:r>
            <a:r>
              <a:rPr lang="en-US" altLang="zh-CN" dirty="0"/>
              <a:t>gradually</a:t>
            </a:r>
            <a:r>
              <a:rPr lang="zh-CN" altLang="en-US" dirty="0"/>
              <a:t> </a:t>
            </a:r>
            <a:r>
              <a:rPr lang="en-US" altLang="zh-CN" dirty="0"/>
              <a:t>or</a:t>
            </a:r>
            <a:r>
              <a:rPr lang="zh-CN" altLang="en-US" dirty="0"/>
              <a:t> </a:t>
            </a:r>
            <a:r>
              <a:rPr lang="en-US" altLang="zh-CN" dirty="0"/>
              <a:t>jump</a:t>
            </a:r>
            <a:r>
              <a:rPr lang="zh-CN" altLang="en-US" dirty="0"/>
              <a:t> </a:t>
            </a:r>
            <a:r>
              <a:rPr lang="en-US" altLang="zh-CN" dirty="0"/>
              <a:t>to</a:t>
            </a:r>
            <a:r>
              <a:rPr lang="zh-CN" altLang="en-US" dirty="0"/>
              <a:t> </a:t>
            </a:r>
            <a:r>
              <a:rPr lang="en-US" altLang="zh-CN" dirty="0"/>
              <a:t>a</a:t>
            </a:r>
            <a:r>
              <a:rPr lang="zh-CN" altLang="en-US" dirty="0"/>
              <a:t> </a:t>
            </a:r>
            <a:r>
              <a:rPr lang="en-US" altLang="zh-CN" dirty="0"/>
              <a:t>big</a:t>
            </a:r>
            <a:r>
              <a:rPr lang="zh-CN" altLang="en-US" dirty="0"/>
              <a:t> </a:t>
            </a:r>
            <a:r>
              <a:rPr lang="en-US" altLang="zh-CN" dirty="0"/>
              <a:t>circle.</a:t>
            </a:r>
            <a:endParaRPr lang="en-US" altLang="zh-CN" dirty="0"/>
          </a:p>
          <a:p>
            <a:r>
              <a:rPr lang="en-US" altLang="zh-CN" dirty="0"/>
              <a:t>2.</a:t>
            </a:r>
            <a:r>
              <a:rPr lang="zh-CN" altLang="en-US" dirty="0"/>
              <a:t> </a:t>
            </a:r>
            <a:r>
              <a:rPr lang="en-US" altLang="zh-CN" dirty="0"/>
              <a:t>Then,</a:t>
            </a:r>
            <a:r>
              <a:rPr lang="zh-CN" altLang="en-US" dirty="0"/>
              <a:t> </a:t>
            </a:r>
            <a:r>
              <a:rPr lang="en-US" altLang="zh-CN" dirty="0"/>
              <a:t>we</a:t>
            </a:r>
            <a:r>
              <a:rPr lang="zh-CN" altLang="en-US" dirty="0"/>
              <a:t> </a:t>
            </a:r>
            <a:r>
              <a:rPr lang="en-US" altLang="zh-CN" dirty="0"/>
              <a:t>have</a:t>
            </a:r>
            <a:r>
              <a:rPr lang="zh-CN" altLang="en-US" dirty="0"/>
              <a:t> </a:t>
            </a:r>
            <a:r>
              <a:rPr lang="en-US" altLang="zh-CN" dirty="0"/>
              <a:t>the</a:t>
            </a:r>
            <a:r>
              <a:rPr lang="zh-CN" altLang="en-US" dirty="0"/>
              <a:t> </a:t>
            </a:r>
            <a:r>
              <a:rPr lang="en-US" altLang="zh-CN" dirty="0"/>
              <a:t>full</a:t>
            </a:r>
            <a:r>
              <a:rPr lang="zh-CN" altLang="en-US" dirty="0"/>
              <a:t> </a:t>
            </a:r>
            <a:r>
              <a:rPr lang="en-US" altLang="zh-CN" dirty="0"/>
              <a:t>name</a:t>
            </a:r>
            <a:r>
              <a:rPr lang="zh-CN" altLang="en-US" dirty="0"/>
              <a:t> </a:t>
            </a:r>
            <a:r>
              <a:rPr lang="en-US" altLang="zh-CN" dirty="0"/>
              <a:t>under</a:t>
            </a:r>
            <a:r>
              <a:rPr lang="zh-CN" altLang="en-US" dirty="0"/>
              <a:t> </a:t>
            </a:r>
            <a:r>
              <a:rPr lang="en-US" altLang="zh-CN" dirty="0"/>
              <a:t>or</a:t>
            </a:r>
            <a:r>
              <a:rPr lang="zh-CN" altLang="en-US" dirty="0"/>
              <a:t> </a:t>
            </a:r>
            <a:r>
              <a:rPr lang="en-US" altLang="zh-CN" dirty="0"/>
              <a:t>besides</a:t>
            </a:r>
            <a:r>
              <a:rPr lang="zh-CN" altLang="en-US" dirty="0"/>
              <a:t> </a:t>
            </a:r>
            <a:r>
              <a:rPr lang="en-US" altLang="zh-CN" dirty="0"/>
              <a:t>the</a:t>
            </a:r>
            <a:r>
              <a:rPr lang="zh-CN" altLang="en-US" dirty="0"/>
              <a:t> </a:t>
            </a:r>
            <a:r>
              <a:rPr lang="en-US" altLang="zh-CN" dirty="0"/>
              <a:t>circle.</a:t>
            </a:r>
            <a:endParaRPr lang="en-US" altLang="zh-CN" dirty="0"/>
          </a:p>
          <a:p>
            <a:r>
              <a:rPr lang="en-US" altLang="zh-CN" dirty="0"/>
              <a:t>3.</a:t>
            </a:r>
            <a:r>
              <a:rPr lang="zh-CN" altLang="en-US" dirty="0"/>
              <a:t> </a:t>
            </a:r>
            <a:r>
              <a:rPr lang="en-US" altLang="zh-CN" dirty="0"/>
              <a:t>Finally,</a:t>
            </a:r>
            <a:r>
              <a:rPr lang="zh-CN" altLang="en-US" dirty="0"/>
              <a:t> </a:t>
            </a:r>
            <a:r>
              <a:rPr lang="en-US" altLang="zh-CN" dirty="0"/>
              <a:t>the</a:t>
            </a:r>
            <a:r>
              <a:rPr lang="zh-CN" altLang="en-US" dirty="0"/>
              <a:t> </a:t>
            </a:r>
            <a:r>
              <a:rPr lang="en-US" altLang="zh-CN" dirty="0"/>
              <a:t>capital</a:t>
            </a:r>
            <a:r>
              <a:rPr lang="zh-CN" altLang="en-US" dirty="0"/>
              <a:t> </a:t>
            </a:r>
            <a:r>
              <a:rPr lang="en-US" altLang="zh-CN" dirty="0"/>
              <a:t>letters</a:t>
            </a:r>
            <a:r>
              <a:rPr lang="zh-CN" altLang="en-US" dirty="0"/>
              <a:t> </a:t>
            </a:r>
            <a:r>
              <a:rPr lang="en-US" altLang="zh-CN" dirty="0"/>
              <a:t>merge</a:t>
            </a:r>
            <a:r>
              <a:rPr lang="zh-CN" altLang="en-US" dirty="0"/>
              <a:t> </a:t>
            </a:r>
            <a:r>
              <a:rPr lang="en-US" altLang="zh-CN" dirty="0"/>
              <a:t>to</a:t>
            </a:r>
            <a:r>
              <a:rPr lang="zh-CN" altLang="en-US" dirty="0"/>
              <a:t> </a:t>
            </a:r>
            <a:r>
              <a:rPr lang="en-US" altLang="zh-CN" dirty="0"/>
              <a:t>the</a:t>
            </a:r>
            <a:r>
              <a:rPr lang="zh-CN" altLang="en-US" dirty="0"/>
              <a:t> </a:t>
            </a:r>
            <a:r>
              <a:rPr lang="en-US" altLang="zh-CN" dirty="0"/>
              <a:t>abbreviation,</a:t>
            </a:r>
            <a:r>
              <a:rPr lang="zh-CN" altLang="en-US" dirty="0"/>
              <a:t> </a:t>
            </a:r>
            <a:r>
              <a:rPr lang="en-US" altLang="zh-CN" dirty="0"/>
              <a:t>at</a:t>
            </a:r>
            <a:r>
              <a:rPr lang="zh-CN" altLang="en-US" dirty="0"/>
              <a:t> </a:t>
            </a:r>
            <a:r>
              <a:rPr lang="en-US" altLang="zh-CN" dirty="0"/>
              <a:t>the</a:t>
            </a:r>
            <a:r>
              <a:rPr lang="zh-CN" altLang="en-US" dirty="0"/>
              <a:t> </a:t>
            </a:r>
            <a:r>
              <a:rPr lang="en-US" altLang="zh-CN" dirty="0"/>
              <a:t>same</a:t>
            </a:r>
            <a:r>
              <a:rPr lang="zh-CN" altLang="en-US" dirty="0"/>
              <a:t> </a:t>
            </a:r>
            <a:r>
              <a:rPr lang="en-US" altLang="zh-CN" dirty="0"/>
              <a:t>time</a:t>
            </a:r>
            <a:r>
              <a:rPr lang="zh-CN" altLang="en-US" dirty="0"/>
              <a:t> </a:t>
            </a:r>
            <a:r>
              <a:rPr lang="en-US" altLang="zh-CN" dirty="0"/>
              <a:t>the</a:t>
            </a:r>
            <a:r>
              <a:rPr lang="zh-CN" altLang="en-US" dirty="0"/>
              <a:t> </a:t>
            </a:r>
            <a:r>
              <a:rPr lang="en-US" altLang="zh-CN" dirty="0"/>
              <a:t>full</a:t>
            </a:r>
            <a:r>
              <a:rPr lang="zh-CN" altLang="en-US" dirty="0"/>
              <a:t> </a:t>
            </a:r>
            <a:r>
              <a:rPr lang="en-US" altLang="zh-CN" dirty="0"/>
              <a:t>name</a:t>
            </a:r>
            <a:r>
              <a:rPr lang="zh-CN" altLang="en-US" dirty="0"/>
              <a:t> </a:t>
            </a:r>
            <a:r>
              <a:rPr lang="en-US" altLang="zh-CN" dirty="0"/>
              <a:t>faded</a:t>
            </a:r>
            <a:r>
              <a:rPr lang="zh-CN" altLang="en-US" dirty="0"/>
              <a:t> </a:t>
            </a:r>
            <a:r>
              <a:rPr lang="en-US" altLang="zh-CN" dirty="0"/>
              <a:t>away</a:t>
            </a:r>
            <a:endParaRPr lang="en-US" altLang="zh-CN" dirty="0"/>
          </a:p>
        </p:txBody>
      </p:sp>
      <p:sp>
        <p:nvSpPr>
          <p:cNvPr id="4" name="Slide Number Placeholder 3"/>
          <p:cNvSpPr>
            <a:spLocks noGrp="1"/>
          </p:cNvSpPr>
          <p:nvPr>
            <p:ph type="sldNum" sz="quarter" idx="5"/>
          </p:nvPr>
        </p:nvSpPr>
        <p:spPr/>
        <p:txBody>
          <a:bodyPr/>
          <a:lstStyle/>
          <a:p>
            <a:fld id="{B90B4379-1700-3C4F-88CE-97EE2ACEB48C}"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time to event outcomes, </a:t>
            </a:r>
            <a:endParaRPr lang="en-US" dirty="0"/>
          </a:p>
          <a:p>
            <a:endParaRPr lang="en-US" dirty="0"/>
          </a:p>
          <a:p>
            <a:r>
              <a:rPr lang="en-US" altLang="zh-CN" dirty="0"/>
              <a:t>IDEA:</a:t>
            </a:r>
            <a:endParaRPr lang="en-US" altLang="zh-CN" dirty="0"/>
          </a:p>
          <a:p>
            <a:endParaRPr lang="en-US" altLang="zh-CN" dirty="0"/>
          </a:p>
          <a:p>
            <a:r>
              <a:rPr lang="en-US" altLang="zh-CN" dirty="0"/>
              <a:t>1.</a:t>
            </a:r>
            <a:r>
              <a:rPr lang="zh-CN" altLang="en-US" dirty="0"/>
              <a:t> </a:t>
            </a:r>
            <a:r>
              <a:rPr lang="en-US" altLang="zh-CN" dirty="0"/>
              <a:t>Small</a:t>
            </a:r>
            <a:r>
              <a:rPr lang="zh-CN" altLang="en-US" dirty="0"/>
              <a:t> </a:t>
            </a:r>
            <a:r>
              <a:rPr lang="en-US" altLang="zh-CN" dirty="0"/>
              <a:t>circle</a:t>
            </a:r>
            <a:r>
              <a:rPr lang="zh-CN" altLang="en-US" dirty="0"/>
              <a:t> </a:t>
            </a:r>
            <a:r>
              <a:rPr lang="en-US" altLang="zh-CN" dirty="0"/>
              <a:t>gradually</a:t>
            </a:r>
            <a:r>
              <a:rPr lang="zh-CN" altLang="en-US" dirty="0"/>
              <a:t> </a:t>
            </a:r>
            <a:r>
              <a:rPr lang="en-US" altLang="zh-CN" dirty="0"/>
              <a:t>or</a:t>
            </a:r>
            <a:r>
              <a:rPr lang="zh-CN" altLang="en-US" dirty="0"/>
              <a:t> </a:t>
            </a:r>
            <a:r>
              <a:rPr lang="en-US" altLang="zh-CN" dirty="0"/>
              <a:t>jump</a:t>
            </a:r>
            <a:r>
              <a:rPr lang="zh-CN" altLang="en-US" dirty="0"/>
              <a:t> </a:t>
            </a:r>
            <a:r>
              <a:rPr lang="en-US" altLang="zh-CN" dirty="0"/>
              <a:t>to</a:t>
            </a:r>
            <a:r>
              <a:rPr lang="zh-CN" altLang="en-US" dirty="0"/>
              <a:t> </a:t>
            </a:r>
            <a:r>
              <a:rPr lang="en-US" altLang="zh-CN" dirty="0"/>
              <a:t>a</a:t>
            </a:r>
            <a:r>
              <a:rPr lang="zh-CN" altLang="en-US" dirty="0"/>
              <a:t> </a:t>
            </a:r>
            <a:r>
              <a:rPr lang="en-US" altLang="zh-CN" dirty="0"/>
              <a:t>big</a:t>
            </a:r>
            <a:r>
              <a:rPr lang="zh-CN" altLang="en-US" dirty="0"/>
              <a:t> </a:t>
            </a:r>
            <a:r>
              <a:rPr lang="en-US" altLang="zh-CN" dirty="0"/>
              <a:t>circle.</a:t>
            </a:r>
            <a:endParaRPr lang="en-US" altLang="zh-CN" dirty="0"/>
          </a:p>
          <a:p>
            <a:r>
              <a:rPr lang="en-US" altLang="zh-CN" dirty="0"/>
              <a:t>2.</a:t>
            </a:r>
            <a:r>
              <a:rPr lang="zh-CN" altLang="en-US" dirty="0"/>
              <a:t> </a:t>
            </a:r>
            <a:r>
              <a:rPr lang="en-US" altLang="zh-CN" dirty="0"/>
              <a:t>Then,</a:t>
            </a:r>
            <a:r>
              <a:rPr lang="zh-CN" altLang="en-US" dirty="0"/>
              <a:t> </a:t>
            </a:r>
            <a:r>
              <a:rPr lang="en-US" altLang="zh-CN" dirty="0"/>
              <a:t>we</a:t>
            </a:r>
            <a:r>
              <a:rPr lang="zh-CN" altLang="en-US" dirty="0"/>
              <a:t> </a:t>
            </a:r>
            <a:r>
              <a:rPr lang="en-US" altLang="zh-CN" dirty="0"/>
              <a:t>have</a:t>
            </a:r>
            <a:r>
              <a:rPr lang="zh-CN" altLang="en-US" dirty="0"/>
              <a:t> </a:t>
            </a:r>
            <a:r>
              <a:rPr lang="en-US" altLang="zh-CN" dirty="0"/>
              <a:t>the</a:t>
            </a:r>
            <a:r>
              <a:rPr lang="zh-CN" altLang="en-US" dirty="0"/>
              <a:t> </a:t>
            </a:r>
            <a:r>
              <a:rPr lang="en-US" altLang="zh-CN" dirty="0"/>
              <a:t>full</a:t>
            </a:r>
            <a:r>
              <a:rPr lang="zh-CN" altLang="en-US" dirty="0"/>
              <a:t> </a:t>
            </a:r>
            <a:r>
              <a:rPr lang="en-US" altLang="zh-CN" dirty="0"/>
              <a:t>name</a:t>
            </a:r>
            <a:r>
              <a:rPr lang="zh-CN" altLang="en-US" dirty="0"/>
              <a:t> </a:t>
            </a:r>
            <a:r>
              <a:rPr lang="en-US" altLang="zh-CN" dirty="0"/>
              <a:t>under</a:t>
            </a:r>
            <a:r>
              <a:rPr lang="zh-CN" altLang="en-US" dirty="0"/>
              <a:t> </a:t>
            </a:r>
            <a:r>
              <a:rPr lang="en-US" altLang="zh-CN" dirty="0"/>
              <a:t>or</a:t>
            </a:r>
            <a:r>
              <a:rPr lang="zh-CN" altLang="en-US" dirty="0"/>
              <a:t> </a:t>
            </a:r>
            <a:r>
              <a:rPr lang="en-US" altLang="zh-CN" dirty="0"/>
              <a:t>besides</a:t>
            </a:r>
            <a:r>
              <a:rPr lang="zh-CN" altLang="en-US" dirty="0"/>
              <a:t> </a:t>
            </a:r>
            <a:r>
              <a:rPr lang="en-US" altLang="zh-CN" dirty="0"/>
              <a:t>the</a:t>
            </a:r>
            <a:r>
              <a:rPr lang="zh-CN" altLang="en-US" dirty="0"/>
              <a:t> </a:t>
            </a:r>
            <a:r>
              <a:rPr lang="en-US" altLang="zh-CN" dirty="0"/>
              <a:t>circle.</a:t>
            </a:r>
            <a:endParaRPr lang="en-US" altLang="zh-CN" dirty="0"/>
          </a:p>
          <a:p>
            <a:r>
              <a:rPr lang="en-US" altLang="zh-CN" dirty="0"/>
              <a:t>3.</a:t>
            </a:r>
            <a:r>
              <a:rPr lang="zh-CN" altLang="en-US" dirty="0"/>
              <a:t> </a:t>
            </a:r>
            <a:r>
              <a:rPr lang="en-US" altLang="zh-CN" dirty="0"/>
              <a:t>Finally,</a:t>
            </a:r>
            <a:r>
              <a:rPr lang="zh-CN" altLang="en-US" dirty="0"/>
              <a:t> </a:t>
            </a:r>
            <a:r>
              <a:rPr lang="en-US" altLang="zh-CN" dirty="0"/>
              <a:t>the</a:t>
            </a:r>
            <a:r>
              <a:rPr lang="zh-CN" altLang="en-US" dirty="0"/>
              <a:t> </a:t>
            </a:r>
            <a:r>
              <a:rPr lang="en-US" altLang="zh-CN" dirty="0"/>
              <a:t>capital</a:t>
            </a:r>
            <a:r>
              <a:rPr lang="zh-CN" altLang="en-US" dirty="0"/>
              <a:t> </a:t>
            </a:r>
            <a:r>
              <a:rPr lang="en-US" altLang="zh-CN" dirty="0"/>
              <a:t>letters</a:t>
            </a:r>
            <a:r>
              <a:rPr lang="zh-CN" altLang="en-US" dirty="0"/>
              <a:t> </a:t>
            </a:r>
            <a:r>
              <a:rPr lang="en-US" altLang="zh-CN" dirty="0"/>
              <a:t>merge</a:t>
            </a:r>
            <a:r>
              <a:rPr lang="zh-CN" altLang="en-US" dirty="0"/>
              <a:t> </a:t>
            </a:r>
            <a:r>
              <a:rPr lang="en-US" altLang="zh-CN" dirty="0"/>
              <a:t>to</a:t>
            </a:r>
            <a:r>
              <a:rPr lang="zh-CN" altLang="en-US" dirty="0"/>
              <a:t> </a:t>
            </a:r>
            <a:r>
              <a:rPr lang="en-US" altLang="zh-CN" dirty="0"/>
              <a:t>the</a:t>
            </a:r>
            <a:r>
              <a:rPr lang="zh-CN" altLang="en-US" dirty="0"/>
              <a:t> </a:t>
            </a:r>
            <a:r>
              <a:rPr lang="en-US" altLang="zh-CN" dirty="0"/>
              <a:t>abbreviation,</a:t>
            </a:r>
            <a:r>
              <a:rPr lang="zh-CN" altLang="en-US" dirty="0"/>
              <a:t> </a:t>
            </a:r>
            <a:r>
              <a:rPr lang="en-US" altLang="zh-CN" dirty="0"/>
              <a:t>at</a:t>
            </a:r>
            <a:r>
              <a:rPr lang="zh-CN" altLang="en-US" dirty="0"/>
              <a:t> </a:t>
            </a:r>
            <a:r>
              <a:rPr lang="en-US" altLang="zh-CN" dirty="0"/>
              <a:t>the</a:t>
            </a:r>
            <a:r>
              <a:rPr lang="zh-CN" altLang="en-US" dirty="0"/>
              <a:t> </a:t>
            </a:r>
            <a:r>
              <a:rPr lang="en-US" altLang="zh-CN" dirty="0"/>
              <a:t>same</a:t>
            </a:r>
            <a:r>
              <a:rPr lang="zh-CN" altLang="en-US" dirty="0"/>
              <a:t> </a:t>
            </a:r>
            <a:r>
              <a:rPr lang="en-US" altLang="zh-CN" dirty="0"/>
              <a:t>time</a:t>
            </a:r>
            <a:r>
              <a:rPr lang="zh-CN" altLang="en-US" dirty="0"/>
              <a:t> </a:t>
            </a:r>
            <a:r>
              <a:rPr lang="en-US" altLang="zh-CN" dirty="0"/>
              <a:t>the</a:t>
            </a:r>
            <a:r>
              <a:rPr lang="zh-CN" altLang="en-US" dirty="0"/>
              <a:t> </a:t>
            </a:r>
            <a:r>
              <a:rPr lang="en-US" altLang="zh-CN" dirty="0"/>
              <a:t>full</a:t>
            </a:r>
            <a:r>
              <a:rPr lang="zh-CN" altLang="en-US" dirty="0"/>
              <a:t> </a:t>
            </a:r>
            <a:r>
              <a:rPr lang="en-US" altLang="zh-CN" dirty="0"/>
              <a:t>name</a:t>
            </a:r>
            <a:r>
              <a:rPr lang="zh-CN" altLang="en-US" dirty="0"/>
              <a:t> </a:t>
            </a:r>
            <a:r>
              <a:rPr lang="en-US" altLang="zh-CN" dirty="0"/>
              <a:t>faded</a:t>
            </a:r>
            <a:r>
              <a:rPr lang="zh-CN" altLang="en-US" dirty="0"/>
              <a:t> </a:t>
            </a:r>
            <a:r>
              <a:rPr lang="en-US" altLang="zh-CN" dirty="0"/>
              <a:t>away</a:t>
            </a:r>
            <a:endParaRPr lang="en-US" altLang="zh-CN" dirty="0"/>
          </a:p>
        </p:txBody>
      </p:sp>
      <p:sp>
        <p:nvSpPr>
          <p:cNvPr id="4" name="Slide Number Placeholder 3"/>
          <p:cNvSpPr>
            <a:spLocks noGrp="1"/>
          </p:cNvSpPr>
          <p:nvPr>
            <p:ph type="sldNum" sz="quarter" idx="5"/>
          </p:nvPr>
        </p:nvSpPr>
        <p:spPr/>
        <p:txBody>
          <a:bodyPr/>
          <a:lstStyle/>
          <a:p>
            <a:fld id="{B90B4379-1700-3C4F-88CE-97EE2ACEB48C}"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and count outcomes. </a:t>
            </a:r>
            <a:endParaRPr lang="en-US" dirty="0"/>
          </a:p>
          <a:p>
            <a:endParaRPr lang="en-US" dirty="0"/>
          </a:p>
          <a:p>
            <a:r>
              <a:rPr lang="en-US" altLang="zh-CN" dirty="0"/>
              <a:t>IDEA:</a:t>
            </a:r>
            <a:endParaRPr lang="en-US" altLang="zh-CN" dirty="0"/>
          </a:p>
          <a:p>
            <a:endParaRPr lang="en-US" altLang="zh-CN" dirty="0"/>
          </a:p>
          <a:p>
            <a:r>
              <a:rPr lang="en-US" altLang="zh-CN" dirty="0"/>
              <a:t>1.</a:t>
            </a:r>
            <a:r>
              <a:rPr lang="zh-CN" altLang="en-US" dirty="0"/>
              <a:t> </a:t>
            </a:r>
            <a:r>
              <a:rPr lang="en-US" altLang="zh-CN" dirty="0"/>
              <a:t>Small</a:t>
            </a:r>
            <a:r>
              <a:rPr lang="zh-CN" altLang="en-US" dirty="0"/>
              <a:t> </a:t>
            </a:r>
            <a:r>
              <a:rPr lang="en-US" altLang="zh-CN" dirty="0"/>
              <a:t>circle</a:t>
            </a:r>
            <a:r>
              <a:rPr lang="zh-CN" altLang="en-US" dirty="0"/>
              <a:t> </a:t>
            </a:r>
            <a:r>
              <a:rPr lang="en-US" altLang="zh-CN" dirty="0"/>
              <a:t>gradually</a:t>
            </a:r>
            <a:r>
              <a:rPr lang="zh-CN" altLang="en-US" dirty="0"/>
              <a:t> </a:t>
            </a:r>
            <a:r>
              <a:rPr lang="en-US" altLang="zh-CN" dirty="0"/>
              <a:t>or</a:t>
            </a:r>
            <a:r>
              <a:rPr lang="zh-CN" altLang="en-US" dirty="0"/>
              <a:t> </a:t>
            </a:r>
            <a:r>
              <a:rPr lang="en-US" altLang="zh-CN" dirty="0"/>
              <a:t>jump</a:t>
            </a:r>
            <a:r>
              <a:rPr lang="zh-CN" altLang="en-US" dirty="0"/>
              <a:t> </a:t>
            </a:r>
            <a:r>
              <a:rPr lang="en-US" altLang="zh-CN" dirty="0"/>
              <a:t>to</a:t>
            </a:r>
            <a:r>
              <a:rPr lang="zh-CN" altLang="en-US" dirty="0"/>
              <a:t> </a:t>
            </a:r>
            <a:r>
              <a:rPr lang="en-US" altLang="zh-CN" dirty="0"/>
              <a:t>a</a:t>
            </a:r>
            <a:r>
              <a:rPr lang="zh-CN" altLang="en-US" dirty="0"/>
              <a:t> </a:t>
            </a:r>
            <a:r>
              <a:rPr lang="en-US" altLang="zh-CN" dirty="0"/>
              <a:t>big</a:t>
            </a:r>
            <a:r>
              <a:rPr lang="zh-CN" altLang="en-US" dirty="0"/>
              <a:t> </a:t>
            </a:r>
            <a:r>
              <a:rPr lang="en-US" altLang="zh-CN" dirty="0"/>
              <a:t>circle.</a:t>
            </a:r>
            <a:endParaRPr lang="en-US" altLang="zh-CN" dirty="0"/>
          </a:p>
          <a:p>
            <a:r>
              <a:rPr lang="en-US" altLang="zh-CN" dirty="0"/>
              <a:t>2.</a:t>
            </a:r>
            <a:r>
              <a:rPr lang="zh-CN" altLang="en-US" dirty="0"/>
              <a:t> </a:t>
            </a:r>
            <a:r>
              <a:rPr lang="en-US" altLang="zh-CN" dirty="0"/>
              <a:t>Then,</a:t>
            </a:r>
            <a:r>
              <a:rPr lang="zh-CN" altLang="en-US" dirty="0"/>
              <a:t> </a:t>
            </a:r>
            <a:r>
              <a:rPr lang="en-US" altLang="zh-CN" dirty="0"/>
              <a:t>we</a:t>
            </a:r>
            <a:r>
              <a:rPr lang="zh-CN" altLang="en-US" dirty="0"/>
              <a:t> </a:t>
            </a:r>
            <a:r>
              <a:rPr lang="en-US" altLang="zh-CN" dirty="0"/>
              <a:t>have</a:t>
            </a:r>
            <a:r>
              <a:rPr lang="zh-CN" altLang="en-US" dirty="0"/>
              <a:t> </a:t>
            </a:r>
            <a:r>
              <a:rPr lang="en-US" altLang="zh-CN" dirty="0"/>
              <a:t>the</a:t>
            </a:r>
            <a:r>
              <a:rPr lang="zh-CN" altLang="en-US" dirty="0"/>
              <a:t> </a:t>
            </a:r>
            <a:r>
              <a:rPr lang="en-US" altLang="zh-CN" dirty="0"/>
              <a:t>full</a:t>
            </a:r>
            <a:r>
              <a:rPr lang="zh-CN" altLang="en-US" dirty="0"/>
              <a:t> </a:t>
            </a:r>
            <a:r>
              <a:rPr lang="en-US" altLang="zh-CN" dirty="0"/>
              <a:t>name</a:t>
            </a:r>
            <a:r>
              <a:rPr lang="zh-CN" altLang="en-US" dirty="0"/>
              <a:t> </a:t>
            </a:r>
            <a:r>
              <a:rPr lang="en-US" altLang="zh-CN" dirty="0"/>
              <a:t>under</a:t>
            </a:r>
            <a:r>
              <a:rPr lang="zh-CN" altLang="en-US" dirty="0"/>
              <a:t> </a:t>
            </a:r>
            <a:r>
              <a:rPr lang="en-US" altLang="zh-CN" dirty="0"/>
              <a:t>or</a:t>
            </a:r>
            <a:r>
              <a:rPr lang="zh-CN" altLang="en-US" dirty="0"/>
              <a:t> </a:t>
            </a:r>
            <a:r>
              <a:rPr lang="en-US" altLang="zh-CN" dirty="0"/>
              <a:t>besides</a:t>
            </a:r>
            <a:r>
              <a:rPr lang="zh-CN" altLang="en-US" dirty="0"/>
              <a:t> </a:t>
            </a:r>
            <a:r>
              <a:rPr lang="en-US" altLang="zh-CN" dirty="0"/>
              <a:t>the</a:t>
            </a:r>
            <a:r>
              <a:rPr lang="zh-CN" altLang="en-US" dirty="0"/>
              <a:t> </a:t>
            </a:r>
            <a:r>
              <a:rPr lang="en-US" altLang="zh-CN" dirty="0"/>
              <a:t>circle.</a:t>
            </a:r>
            <a:endParaRPr lang="en-US" altLang="zh-CN" dirty="0"/>
          </a:p>
          <a:p>
            <a:r>
              <a:rPr lang="en-US" altLang="zh-CN" dirty="0"/>
              <a:t>3.</a:t>
            </a:r>
            <a:r>
              <a:rPr lang="zh-CN" altLang="en-US" dirty="0"/>
              <a:t> </a:t>
            </a:r>
            <a:r>
              <a:rPr lang="en-US" altLang="zh-CN" dirty="0"/>
              <a:t>Finally,</a:t>
            </a:r>
            <a:r>
              <a:rPr lang="zh-CN" altLang="en-US" dirty="0"/>
              <a:t> </a:t>
            </a:r>
            <a:r>
              <a:rPr lang="en-US" altLang="zh-CN" dirty="0"/>
              <a:t>the</a:t>
            </a:r>
            <a:r>
              <a:rPr lang="zh-CN" altLang="en-US" dirty="0"/>
              <a:t> </a:t>
            </a:r>
            <a:r>
              <a:rPr lang="en-US" altLang="zh-CN" dirty="0"/>
              <a:t>capital</a:t>
            </a:r>
            <a:r>
              <a:rPr lang="zh-CN" altLang="en-US" dirty="0"/>
              <a:t> </a:t>
            </a:r>
            <a:r>
              <a:rPr lang="en-US" altLang="zh-CN" dirty="0"/>
              <a:t>letters</a:t>
            </a:r>
            <a:r>
              <a:rPr lang="zh-CN" altLang="en-US" dirty="0"/>
              <a:t> </a:t>
            </a:r>
            <a:r>
              <a:rPr lang="en-US" altLang="zh-CN" dirty="0"/>
              <a:t>merge</a:t>
            </a:r>
            <a:r>
              <a:rPr lang="zh-CN" altLang="en-US" dirty="0"/>
              <a:t> </a:t>
            </a:r>
            <a:r>
              <a:rPr lang="en-US" altLang="zh-CN" dirty="0"/>
              <a:t>to</a:t>
            </a:r>
            <a:r>
              <a:rPr lang="zh-CN" altLang="en-US" dirty="0"/>
              <a:t> </a:t>
            </a:r>
            <a:r>
              <a:rPr lang="en-US" altLang="zh-CN" dirty="0"/>
              <a:t>the</a:t>
            </a:r>
            <a:r>
              <a:rPr lang="zh-CN" altLang="en-US" dirty="0"/>
              <a:t> </a:t>
            </a:r>
            <a:r>
              <a:rPr lang="en-US" altLang="zh-CN" dirty="0"/>
              <a:t>abbreviation,</a:t>
            </a:r>
            <a:r>
              <a:rPr lang="zh-CN" altLang="en-US" dirty="0"/>
              <a:t> </a:t>
            </a:r>
            <a:r>
              <a:rPr lang="en-US" altLang="zh-CN" dirty="0"/>
              <a:t>at</a:t>
            </a:r>
            <a:r>
              <a:rPr lang="zh-CN" altLang="en-US" dirty="0"/>
              <a:t> </a:t>
            </a:r>
            <a:r>
              <a:rPr lang="en-US" altLang="zh-CN" dirty="0"/>
              <a:t>the</a:t>
            </a:r>
            <a:r>
              <a:rPr lang="zh-CN" altLang="en-US" dirty="0"/>
              <a:t> </a:t>
            </a:r>
            <a:r>
              <a:rPr lang="en-US" altLang="zh-CN" dirty="0"/>
              <a:t>same</a:t>
            </a:r>
            <a:r>
              <a:rPr lang="zh-CN" altLang="en-US" dirty="0"/>
              <a:t> </a:t>
            </a:r>
            <a:r>
              <a:rPr lang="en-US" altLang="zh-CN" dirty="0"/>
              <a:t>time</a:t>
            </a:r>
            <a:r>
              <a:rPr lang="zh-CN" altLang="en-US" dirty="0"/>
              <a:t> </a:t>
            </a:r>
            <a:r>
              <a:rPr lang="en-US" altLang="zh-CN" dirty="0"/>
              <a:t>the</a:t>
            </a:r>
            <a:r>
              <a:rPr lang="zh-CN" altLang="en-US" dirty="0"/>
              <a:t> </a:t>
            </a:r>
            <a:r>
              <a:rPr lang="en-US" altLang="zh-CN" dirty="0"/>
              <a:t>full</a:t>
            </a:r>
            <a:r>
              <a:rPr lang="zh-CN" altLang="en-US" dirty="0"/>
              <a:t> </a:t>
            </a:r>
            <a:r>
              <a:rPr lang="en-US" altLang="zh-CN" dirty="0"/>
              <a:t>name</a:t>
            </a:r>
            <a:r>
              <a:rPr lang="zh-CN" altLang="en-US" dirty="0"/>
              <a:t> </a:t>
            </a:r>
            <a:r>
              <a:rPr lang="en-US" altLang="zh-CN" dirty="0"/>
              <a:t>faded</a:t>
            </a:r>
            <a:r>
              <a:rPr lang="zh-CN" altLang="en-US" dirty="0"/>
              <a:t> </a:t>
            </a:r>
            <a:r>
              <a:rPr lang="en-US" altLang="zh-CN" dirty="0"/>
              <a:t>away</a:t>
            </a:r>
            <a:endParaRPr lang="en-US" altLang="zh-CN" dirty="0"/>
          </a:p>
        </p:txBody>
      </p:sp>
      <p:sp>
        <p:nvSpPr>
          <p:cNvPr id="4" name="Slide Number Placeholder 3"/>
          <p:cNvSpPr>
            <a:spLocks noGrp="1"/>
          </p:cNvSpPr>
          <p:nvPr>
            <p:ph type="sldNum" sz="quarter" idx="5"/>
          </p:nvPr>
        </p:nvSpPr>
        <p:spPr/>
        <p:txBody>
          <a:bodyPr/>
          <a:lstStyle/>
          <a:p>
            <a:fld id="{B90B4379-1700-3C4F-88CE-97EE2ACEB48C}"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are expanding our work to many other types of statistical or machine-learning models.</a:t>
            </a:r>
            <a:endParaRPr lang="en-US" sz="1200" kern="1200" dirty="0">
              <a:solidFill>
                <a:schemeClr val="tx1"/>
              </a:solidFill>
              <a:effectLst/>
              <a:latin typeface="+mn-lt"/>
              <a:ea typeface="+mn-ea"/>
              <a:cs typeface="+mn-cs"/>
            </a:endParaRPr>
          </a:p>
          <a:p>
            <a:endParaRPr lang="en-US" dirty="0"/>
          </a:p>
          <a:p>
            <a:endParaRPr lang="en-US" dirty="0"/>
          </a:p>
          <a:p>
            <a:r>
              <a:rPr lang="en-US" altLang="zh-CN" dirty="0"/>
              <a:t>IDEA:</a:t>
            </a:r>
            <a:endParaRPr lang="en-US" altLang="zh-CN" dirty="0"/>
          </a:p>
          <a:p>
            <a:endParaRPr lang="en-US" altLang="zh-CN" dirty="0"/>
          </a:p>
          <a:p>
            <a:r>
              <a:rPr lang="en-US" altLang="zh-CN" dirty="0"/>
              <a:t>1.</a:t>
            </a:r>
            <a:r>
              <a:rPr lang="zh-CN" altLang="en-US" dirty="0"/>
              <a:t> </a:t>
            </a:r>
            <a:r>
              <a:rPr lang="en-US" altLang="zh-CN" dirty="0"/>
              <a:t>Small</a:t>
            </a:r>
            <a:r>
              <a:rPr lang="zh-CN" altLang="en-US" dirty="0"/>
              <a:t> </a:t>
            </a:r>
            <a:r>
              <a:rPr lang="en-US" altLang="zh-CN" dirty="0"/>
              <a:t>circle</a:t>
            </a:r>
            <a:r>
              <a:rPr lang="zh-CN" altLang="en-US" dirty="0"/>
              <a:t> </a:t>
            </a:r>
            <a:r>
              <a:rPr lang="en-US" altLang="zh-CN" dirty="0"/>
              <a:t>gradually</a:t>
            </a:r>
            <a:r>
              <a:rPr lang="zh-CN" altLang="en-US" dirty="0"/>
              <a:t> </a:t>
            </a:r>
            <a:r>
              <a:rPr lang="en-US" altLang="zh-CN" dirty="0"/>
              <a:t>or</a:t>
            </a:r>
            <a:r>
              <a:rPr lang="zh-CN" altLang="en-US" dirty="0"/>
              <a:t> </a:t>
            </a:r>
            <a:r>
              <a:rPr lang="en-US" altLang="zh-CN" dirty="0"/>
              <a:t>jump</a:t>
            </a:r>
            <a:r>
              <a:rPr lang="zh-CN" altLang="en-US" dirty="0"/>
              <a:t> </a:t>
            </a:r>
            <a:r>
              <a:rPr lang="en-US" altLang="zh-CN" dirty="0"/>
              <a:t>to</a:t>
            </a:r>
            <a:r>
              <a:rPr lang="zh-CN" altLang="en-US" dirty="0"/>
              <a:t> </a:t>
            </a:r>
            <a:r>
              <a:rPr lang="en-US" altLang="zh-CN" dirty="0"/>
              <a:t>a</a:t>
            </a:r>
            <a:r>
              <a:rPr lang="zh-CN" altLang="en-US" dirty="0"/>
              <a:t> </a:t>
            </a:r>
            <a:r>
              <a:rPr lang="en-US" altLang="zh-CN" dirty="0"/>
              <a:t>big</a:t>
            </a:r>
            <a:r>
              <a:rPr lang="zh-CN" altLang="en-US" dirty="0"/>
              <a:t> </a:t>
            </a:r>
            <a:r>
              <a:rPr lang="en-US" altLang="zh-CN" dirty="0"/>
              <a:t>circle.</a:t>
            </a:r>
            <a:endParaRPr lang="en-US" altLang="zh-CN" dirty="0"/>
          </a:p>
          <a:p>
            <a:r>
              <a:rPr lang="en-US" altLang="zh-CN" dirty="0"/>
              <a:t>2.</a:t>
            </a:r>
            <a:r>
              <a:rPr lang="zh-CN" altLang="en-US" dirty="0"/>
              <a:t> </a:t>
            </a:r>
            <a:r>
              <a:rPr lang="en-US" altLang="zh-CN" dirty="0"/>
              <a:t>Then,</a:t>
            </a:r>
            <a:r>
              <a:rPr lang="zh-CN" altLang="en-US" dirty="0"/>
              <a:t> </a:t>
            </a:r>
            <a:r>
              <a:rPr lang="en-US" altLang="zh-CN" dirty="0"/>
              <a:t>we</a:t>
            </a:r>
            <a:r>
              <a:rPr lang="zh-CN" altLang="en-US" dirty="0"/>
              <a:t> </a:t>
            </a:r>
            <a:r>
              <a:rPr lang="en-US" altLang="zh-CN" dirty="0"/>
              <a:t>have</a:t>
            </a:r>
            <a:r>
              <a:rPr lang="zh-CN" altLang="en-US" dirty="0"/>
              <a:t> </a:t>
            </a:r>
            <a:r>
              <a:rPr lang="en-US" altLang="zh-CN" dirty="0"/>
              <a:t>the</a:t>
            </a:r>
            <a:r>
              <a:rPr lang="zh-CN" altLang="en-US" dirty="0"/>
              <a:t> </a:t>
            </a:r>
            <a:r>
              <a:rPr lang="en-US" altLang="zh-CN" dirty="0"/>
              <a:t>full</a:t>
            </a:r>
            <a:r>
              <a:rPr lang="zh-CN" altLang="en-US" dirty="0"/>
              <a:t> </a:t>
            </a:r>
            <a:r>
              <a:rPr lang="en-US" altLang="zh-CN" dirty="0"/>
              <a:t>name</a:t>
            </a:r>
            <a:r>
              <a:rPr lang="zh-CN" altLang="en-US" dirty="0"/>
              <a:t> </a:t>
            </a:r>
            <a:r>
              <a:rPr lang="en-US" altLang="zh-CN" dirty="0"/>
              <a:t>under</a:t>
            </a:r>
            <a:r>
              <a:rPr lang="zh-CN" altLang="en-US" dirty="0"/>
              <a:t> </a:t>
            </a:r>
            <a:r>
              <a:rPr lang="en-US" altLang="zh-CN" dirty="0"/>
              <a:t>or</a:t>
            </a:r>
            <a:r>
              <a:rPr lang="zh-CN" altLang="en-US" dirty="0"/>
              <a:t> </a:t>
            </a:r>
            <a:r>
              <a:rPr lang="en-US" altLang="zh-CN" dirty="0"/>
              <a:t>besides</a:t>
            </a:r>
            <a:r>
              <a:rPr lang="zh-CN" altLang="en-US" dirty="0"/>
              <a:t> </a:t>
            </a:r>
            <a:r>
              <a:rPr lang="en-US" altLang="zh-CN" dirty="0"/>
              <a:t>the</a:t>
            </a:r>
            <a:r>
              <a:rPr lang="zh-CN" altLang="en-US" dirty="0"/>
              <a:t> </a:t>
            </a:r>
            <a:r>
              <a:rPr lang="en-US" altLang="zh-CN" dirty="0"/>
              <a:t>circle.</a:t>
            </a:r>
            <a:endParaRPr lang="en-US" altLang="zh-CN" dirty="0"/>
          </a:p>
          <a:p>
            <a:r>
              <a:rPr lang="en-US" altLang="zh-CN" dirty="0"/>
              <a:t>3.</a:t>
            </a:r>
            <a:r>
              <a:rPr lang="zh-CN" altLang="en-US" dirty="0"/>
              <a:t> </a:t>
            </a:r>
            <a:r>
              <a:rPr lang="en-US" altLang="zh-CN" dirty="0"/>
              <a:t>Finally,</a:t>
            </a:r>
            <a:r>
              <a:rPr lang="zh-CN" altLang="en-US" dirty="0"/>
              <a:t> </a:t>
            </a:r>
            <a:r>
              <a:rPr lang="en-US" altLang="zh-CN" dirty="0"/>
              <a:t>the</a:t>
            </a:r>
            <a:r>
              <a:rPr lang="zh-CN" altLang="en-US" dirty="0"/>
              <a:t> </a:t>
            </a:r>
            <a:r>
              <a:rPr lang="en-US" altLang="zh-CN" dirty="0"/>
              <a:t>capital</a:t>
            </a:r>
            <a:r>
              <a:rPr lang="zh-CN" altLang="en-US" dirty="0"/>
              <a:t> </a:t>
            </a:r>
            <a:r>
              <a:rPr lang="en-US" altLang="zh-CN" dirty="0"/>
              <a:t>letters</a:t>
            </a:r>
            <a:r>
              <a:rPr lang="zh-CN" altLang="en-US" dirty="0"/>
              <a:t> </a:t>
            </a:r>
            <a:r>
              <a:rPr lang="en-US" altLang="zh-CN" dirty="0"/>
              <a:t>merge</a:t>
            </a:r>
            <a:r>
              <a:rPr lang="zh-CN" altLang="en-US" dirty="0"/>
              <a:t> </a:t>
            </a:r>
            <a:r>
              <a:rPr lang="en-US" altLang="zh-CN" dirty="0"/>
              <a:t>to</a:t>
            </a:r>
            <a:r>
              <a:rPr lang="zh-CN" altLang="en-US" dirty="0"/>
              <a:t> </a:t>
            </a:r>
            <a:r>
              <a:rPr lang="en-US" altLang="zh-CN" dirty="0"/>
              <a:t>the</a:t>
            </a:r>
            <a:r>
              <a:rPr lang="zh-CN" altLang="en-US" dirty="0"/>
              <a:t> </a:t>
            </a:r>
            <a:r>
              <a:rPr lang="en-US" altLang="zh-CN" dirty="0"/>
              <a:t>abbreviation,</a:t>
            </a:r>
            <a:r>
              <a:rPr lang="zh-CN" altLang="en-US" dirty="0"/>
              <a:t> </a:t>
            </a:r>
            <a:r>
              <a:rPr lang="en-US" altLang="zh-CN" dirty="0"/>
              <a:t>at</a:t>
            </a:r>
            <a:r>
              <a:rPr lang="zh-CN" altLang="en-US" dirty="0"/>
              <a:t> </a:t>
            </a:r>
            <a:r>
              <a:rPr lang="en-US" altLang="zh-CN" dirty="0"/>
              <a:t>the</a:t>
            </a:r>
            <a:r>
              <a:rPr lang="zh-CN" altLang="en-US" dirty="0"/>
              <a:t> </a:t>
            </a:r>
            <a:r>
              <a:rPr lang="en-US" altLang="zh-CN" dirty="0"/>
              <a:t>same</a:t>
            </a:r>
            <a:r>
              <a:rPr lang="zh-CN" altLang="en-US" dirty="0"/>
              <a:t> </a:t>
            </a:r>
            <a:r>
              <a:rPr lang="en-US" altLang="zh-CN" dirty="0"/>
              <a:t>time</a:t>
            </a:r>
            <a:r>
              <a:rPr lang="zh-CN" altLang="en-US" dirty="0"/>
              <a:t> </a:t>
            </a:r>
            <a:r>
              <a:rPr lang="en-US" altLang="zh-CN" dirty="0"/>
              <a:t>the</a:t>
            </a:r>
            <a:r>
              <a:rPr lang="zh-CN" altLang="en-US" dirty="0"/>
              <a:t> </a:t>
            </a:r>
            <a:r>
              <a:rPr lang="en-US" altLang="zh-CN" dirty="0"/>
              <a:t>full</a:t>
            </a:r>
            <a:r>
              <a:rPr lang="zh-CN" altLang="en-US" dirty="0"/>
              <a:t> </a:t>
            </a:r>
            <a:r>
              <a:rPr lang="en-US" altLang="zh-CN" dirty="0"/>
              <a:t>name</a:t>
            </a:r>
            <a:r>
              <a:rPr lang="zh-CN" altLang="en-US" dirty="0"/>
              <a:t> </a:t>
            </a:r>
            <a:r>
              <a:rPr lang="en-US" altLang="zh-CN" dirty="0"/>
              <a:t>faded</a:t>
            </a:r>
            <a:r>
              <a:rPr lang="zh-CN" altLang="en-US" dirty="0"/>
              <a:t> </a:t>
            </a:r>
            <a:r>
              <a:rPr lang="en-US" altLang="zh-CN" dirty="0"/>
              <a:t>away</a:t>
            </a:r>
            <a:endParaRPr lang="en-US" altLang="zh-CN" dirty="0"/>
          </a:p>
        </p:txBody>
      </p:sp>
      <p:sp>
        <p:nvSpPr>
          <p:cNvPr id="4" name="Slide Number Placeholder 3"/>
          <p:cNvSpPr>
            <a:spLocks noGrp="1"/>
          </p:cNvSpPr>
          <p:nvPr>
            <p:ph type="sldNum" sz="quarter" idx="5"/>
          </p:nvPr>
        </p:nvSpPr>
        <p:spPr/>
        <p:txBody>
          <a:bodyPr/>
          <a:lstStyle/>
          <a:p>
            <a:fld id="{B90B4379-1700-3C4F-88CE-97EE2ACEB48C}"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altLang="zh-CN" dirty="0"/>
              <a:t>IDEA:</a:t>
            </a:r>
            <a:endParaRPr lang="en-US" altLang="zh-CN" dirty="0"/>
          </a:p>
          <a:p>
            <a:endParaRPr lang="en-US" altLang="zh-CN" dirty="0"/>
          </a:p>
          <a:p>
            <a:r>
              <a:rPr lang="en-US" altLang="zh-CN" dirty="0"/>
              <a:t>1.</a:t>
            </a:r>
            <a:r>
              <a:rPr lang="zh-CN" altLang="en-US" dirty="0"/>
              <a:t> </a:t>
            </a:r>
            <a:r>
              <a:rPr lang="en-US" altLang="zh-CN" dirty="0"/>
              <a:t>Small</a:t>
            </a:r>
            <a:r>
              <a:rPr lang="zh-CN" altLang="en-US" dirty="0"/>
              <a:t> </a:t>
            </a:r>
            <a:r>
              <a:rPr lang="en-US" altLang="zh-CN" dirty="0"/>
              <a:t>circle</a:t>
            </a:r>
            <a:r>
              <a:rPr lang="zh-CN" altLang="en-US" dirty="0"/>
              <a:t> </a:t>
            </a:r>
            <a:r>
              <a:rPr lang="en-US" altLang="zh-CN" dirty="0"/>
              <a:t>gradually</a:t>
            </a:r>
            <a:r>
              <a:rPr lang="zh-CN" altLang="en-US" dirty="0"/>
              <a:t> </a:t>
            </a:r>
            <a:r>
              <a:rPr lang="en-US" altLang="zh-CN" dirty="0"/>
              <a:t>or</a:t>
            </a:r>
            <a:r>
              <a:rPr lang="zh-CN" altLang="en-US" dirty="0"/>
              <a:t> </a:t>
            </a:r>
            <a:r>
              <a:rPr lang="en-US" altLang="zh-CN" dirty="0"/>
              <a:t>jump</a:t>
            </a:r>
            <a:r>
              <a:rPr lang="zh-CN" altLang="en-US" dirty="0"/>
              <a:t> </a:t>
            </a:r>
            <a:r>
              <a:rPr lang="en-US" altLang="zh-CN" dirty="0"/>
              <a:t>to</a:t>
            </a:r>
            <a:r>
              <a:rPr lang="zh-CN" altLang="en-US" dirty="0"/>
              <a:t> </a:t>
            </a:r>
            <a:r>
              <a:rPr lang="en-US" altLang="zh-CN" dirty="0"/>
              <a:t>a</a:t>
            </a:r>
            <a:r>
              <a:rPr lang="zh-CN" altLang="en-US" dirty="0"/>
              <a:t> </a:t>
            </a:r>
            <a:r>
              <a:rPr lang="en-US" altLang="zh-CN" dirty="0"/>
              <a:t>big</a:t>
            </a:r>
            <a:r>
              <a:rPr lang="zh-CN" altLang="en-US" dirty="0"/>
              <a:t> </a:t>
            </a:r>
            <a:r>
              <a:rPr lang="en-US" altLang="zh-CN" dirty="0"/>
              <a:t>circle.</a:t>
            </a:r>
            <a:endParaRPr lang="en-US" altLang="zh-CN" dirty="0"/>
          </a:p>
          <a:p>
            <a:r>
              <a:rPr lang="en-US" altLang="zh-CN" dirty="0"/>
              <a:t>2.</a:t>
            </a:r>
            <a:r>
              <a:rPr lang="zh-CN" altLang="en-US" dirty="0"/>
              <a:t> </a:t>
            </a:r>
            <a:r>
              <a:rPr lang="en-US" altLang="zh-CN" dirty="0"/>
              <a:t>Then,</a:t>
            </a:r>
            <a:r>
              <a:rPr lang="zh-CN" altLang="en-US" dirty="0"/>
              <a:t> </a:t>
            </a:r>
            <a:r>
              <a:rPr lang="en-US" altLang="zh-CN" dirty="0"/>
              <a:t>we</a:t>
            </a:r>
            <a:r>
              <a:rPr lang="zh-CN" altLang="en-US" dirty="0"/>
              <a:t> </a:t>
            </a:r>
            <a:r>
              <a:rPr lang="en-US" altLang="zh-CN" dirty="0"/>
              <a:t>have</a:t>
            </a:r>
            <a:r>
              <a:rPr lang="zh-CN" altLang="en-US" dirty="0"/>
              <a:t> </a:t>
            </a:r>
            <a:r>
              <a:rPr lang="en-US" altLang="zh-CN" dirty="0"/>
              <a:t>the</a:t>
            </a:r>
            <a:r>
              <a:rPr lang="zh-CN" altLang="en-US" dirty="0"/>
              <a:t> </a:t>
            </a:r>
            <a:r>
              <a:rPr lang="en-US" altLang="zh-CN" dirty="0"/>
              <a:t>full</a:t>
            </a:r>
            <a:r>
              <a:rPr lang="zh-CN" altLang="en-US" dirty="0"/>
              <a:t> </a:t>
            </a:r>
            <a:r>
              <a:rPr lang="en-US" altLang="zh-CN" dirty="0"/>
              <a:t>name</a:t>
            </a:r>
            <a:r>
              <a:rPr lang="zh-CN" altLang="en-US" dirty="0"/>
              <a:t> </a:t>
            </a:r>
            <a:r>
              <a:rPr lang="en-US" altLang="zh-CN" dirty="0"/>
              <a:t>under</a:t>
            </a:r>
            <a:r>
              <a:rPr lang="zh-CN" altLang="en-US" dirty="0"/>
              <a:t> </a:t>
            </a:r>
            <a:r>
              <a:rPr lang="en-US" altLang="zh-CN" dirty="0"/>
              <a:t>or</a:t>
            </a:r>
            <a:r>
              <a:rPr lang="zh-CN" altLang="en-US" dirty="0"/>
              <a:t> </a:t>
            </a:r>
            <a:r>
              <a:rPr lang="en-US" altLang="zh-CN" dirty="0"/>
              <a:t>besides</a:t>
            </a:r>
            <a:r>
              <a:rPr lang="zh-CN" altLang="en-US" dirty="0"/>
              <a:t> </a:t>
            </a:r>
            <a:r>
              <a:rPr lang="en-US" altLang="zh-CN" dirty="0"/>
              <a:t>the</a:t>
            </a:r>
            <a:r>
              <a:rPr lang="zh-CN" altLang="en-US" dirty="0"/>
              <a:t> </a:t>
            </a:r>
            <a:r>
              <a:rPr lang="en-US" altLang="zh-CN" dirty="0"/>
              <a:t>circle.</a:t>
            </a:r>
            <a:endParaRPr lang="en-US" altLang="zh-CN" dirty="0"/>
          </a:p>
          <a:p>
            <a:r>
              <a:rPr lang="en-US" altLang="zh-CN" dirty="0"/>
              <a:t>3.</a:t>
            </a:r>
            <a:r>
              <a:rPr lang="zh-CN" altLang="en-US" dirty="0"/>
              <a:t> </a:t>
            </a:r>
            <a:r>
              <a:rPr lang="en-US" altLang="zh-CN" dirty="0"/>
              <a:t>Finally,</a:t>
            </a:r>
            <a:r>
              <a:rPr lang="zh-CN" altLang="en-US" dirty="0"/>
              <a:t> </a:t>
            </a:r>
            <a:r>
              <a:rPr lang="en-US" altLang="zh-CN" dirty="0"/>
              <a:t>the</a:t>
            </a:r>
            <a:r>
              <a:rPr lang="zh-CN" altLang="en-US" dirty="0"/>
              <a:t> </a:t>
            </a:r>
            <a:r>
              <a:rPr lang="en-US" altLang="zh-CN" dirty="0"/>
              <a:t>capital</a:t>
            </a:r>
            <a:r>
              <a:rPr lang="zh-CN" altLang="en-US" dirty="0"/>
              <a:t> </a:t>
            </a:r>
            <a:r>
              <a:rPr lang="en-US" altLang="zh-CN" dirty="0"/>
              <a:t>letters</a:t>
            </a:r>
            <a:r>
              <a:rPr lang="zh-CN" altLang="en-US" dirty="0"/>
              <a:t> </a:t>
            </a:r>
            <a:r>
              <a:rPr lang="en-US" altLang="zh-CN" dirty="0"/>
              <a:t>merge</a:t>
            </a:r>
            <a:r>
              <a:rPr lang="zh-CN" altLang="en-US" dirty="0"/>
              <a:t> </a:t>
            </a:r>
            <a:r>
              <a:rPr lang="en-US" altLang="zh-CN" dirty="0"/>
              <a:t>to</a:t>
            </a:r>
            <a:r>
              <a:rPr lang="zh-CN" altLang="en-US" dirty="0"/>
              <a:t> </a:t>
            </a:r>
            <a:r>
              <a:rPr lang="en-US" altLang="zh-CN" dirty="0"/>
              <a:t>the</a:t>
            </a:r>
            <a:r>
              <a:rPr lang="zh-CN" altLang="en-US" dirty="0"/>
              <a:t> </a:t>
            </a:r>
            <a:r>
              <a:rPr lang="en-US" altLang="zh-CN" dirty="0"/>
              <a:t>abbreviation,</a:t>
            </a:r>
            <a:r>
              <a:rPr lang="zh-CN" altLang="en-US" dirty="0"/>
              <a:t> </a:t>
            </a:r>
            <a:r>
              <a:rPr lang="en-US" altLang="zh-CN" dirty="0"/>
              <a:t>at</a:t>
            </a:r>
            <a:r>
              <a:rPr lang="zh-CN" altLang="en-US" dirty="0"/>
              <a:t> </a:t>
            </a:r>
            <a:r>
              <a:rPr lang="en-US" altLang="zh-CN" dirty="0"/>
              <a:t>the</a:t>
            </a:r>
            <a:r>
              <a:rPr lang="zh-CN" altLang="en-US" dirty="0"/>
              <a:t> </a:t>
            </a:r>
            <a:r>
              <a:rPr lang="en-US" altLang="zh-CN" dirty="0"/>
              <a:t>same</a:t>
            </a:r>
            <a:r>
              <a:rPr lang="zh-CN" altLang="en-US" dirty="0"/>
              <a:t> </a:t>
            </a:r>
            <a:r>
              <a:rPr lang="en-US" altLang="zh-CN" dirty="0"/>
              <a:t>time</a:t>
            </a:r>
            <a:r>
              <a:rPr lang="zh-CN" altLang="en-US" dirty="0"/>
              <a:t> </a:t>
            </a:r>
            <a:r>
              <a:rPr lang="en-US" altLang="zh-CN" dirty="0"/>
              <a:t>the</a:t>
            </a:r>
            <a:r>
              <a:rPr lang="zh-CN" altLang="en-US" dirty="0"/>
              <a:t> </a:t>
            </a:r>
            <a:r>
              <a:rPr lang="en-US" altLang="zh-CN" dirty="0"/>
              <a:t>full</a:t>
            </a:r>
            <a:r>
              <a:rPr lang="zh-CN" altLang="en-US" dirty="0"/>
              <a:t> </a:t>
            </a:r>
            <a:r>
              <a:rPr lang="en-US" altLang="zh-CN" dirty="0"/>
              <a:t>name</a:t>
            </a:r>
            <a:r>
              <a:rPr lang="zh-CN" altLang="en-US" dirty="0"/>
              <a:t> </a:t>
            </a:r>
            <a:r>
              <a:rPr lang="en-US" altLang="zh-CN" dirty="0"/>
              <a:t>faded</a:t>
            </a:r>
            <a:r>
              <a:rPr lang="zh-CN" altLang="en-US" dirty="0"/>
              <a:t> </a:t>
            </a:r>
            <a:r>
              <a:rPr lang="en-US" altLang="zh-CN" dirty="0"/>
              <a:t>away</a:t>
            </a:r>
            <a:endParaRPr lang="en-US" altLang="zh-CN" dirty="0"/>
          </a:p>
        </p:txBody>
      </p:sp>
      <p:sp>
        <p:nvSpPr>
          <p:cNvPr id="4" name="Slide Number Placeholder 3"/>
          <p:cNvSpPr>
            <a:spLocks noGrp="1"/>
          </p:cNvSpPr>
          <p:nvPr>
            <p:ph type="sldNum" sz="quarter" idx="5"/>
          </p:nvPr>
        </p:nvSpPr>
        <p:spPr/>
        <p:txBody>
          <a:bodyPr/>
          <a:lstStyle/>
          <a:p>
            <a:fld id="{B90B4379-1700-3C4F-88CE-97EE2ACEB48C}"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mn-lt"/>
                <a:ea typeface="+mn-ea"/>
                <a:cs typeface="+mn-cs"/>
              </a:rPr>
              <a:t>While we develop our algorithms, we keep four principles in mind: privacy preservation</a:t>
            </a:r>
            <a:r>
              <a:rPr lang="en-US" dirty="0">
                <a:effectLst/>
              </a:rPr>
              <a:t> </a:t>
            </a:r>
            <a:endParaRPr lang="en-US" dirty="0"/>
          </a:p>
        </p:txBody>
      </p:sp>
      <p:sp>
        <p:nvSpPr>
          <p:cNvPr id="4" name="Slide Number Placeholder 3"/>
          <p:cNvSpPr>
            <a:spLocks noGrp="1"/>
          </p:cNvSpPr>
          <p:nvPr>
            <p:ph type="sldNum" sz="quarter" idx="5"/>
          </p:nvPr>
        </p:nvSpPr>
        <p:spPr/>
        <p:txBody>
          <a:bodyPr/>
          <a:lstStyle/>
          <a:p>
            <a:fld id="{B90B4379-1700-3C4F-88CE-97EE2ACEB48C}"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mn-lt"/>
                <a:ea typeface="+mn-ea"/>
                <a:cs typeface="+mn-cs"/>
              </a:rPr>
              <a:t>accuracy</a:t>
            </a:r>
            <a:r>
              <a:rPr lang="en-US" dirty="0">
                <a:effectLst/>
              </a:rPr>
              <a:t> </a:t>
            </a:r>
            <a:endParaRPr lang="en-US" dirty="0"/>
          </a:p>
        </p:txBody>
      </p:sp>
      <p:sp>
        <p:nvSpPr>
          <p:cNvPr id="4" name="Slide Number Placeholder 3"/>
          <p:cNvSpPr>
            <a:spLocks noGrp="1"/>
          </p:cNvSpPr>
          <p:nvPr>
            <p:ph type="sldNum" sz="quarter" idx="5"/>
          </p:nvPr>
        </p:nvSpPr>
        <p:spPr/>
        <p:txBody>
          <a:bodyPr/>
          <a:lstStyle/>
          <a:p>
            <a:fld id="{B90B4379-1700-3C4F-88CE-97EE2ACEB48C}"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mn-lt"/>
                <a:ea typeface="+mn-ea"/>
                <a:cs typeface="+mn-cs"/>
              </a:rPr>
              <a:t>efficiency</a:t>
            </a:r>
            <a:r>
              <a:rPr lang="en-US" dirty="0">
                <a:effectLst/>
              </a:rPr>
              <a:t> </a:t>
            </a:r>
            <a:endParaRPr lang="en-US" dirty="0"/>
          </a:p>
        </p:txBody>
      </p:sp>
      <p:sp>
        <p:nvSpPr>
          <p:cNvPr id="4" name="Slide Number Placeholder 3"/>
          <p:cNvSpPr>
            <a:spLocks noGrp="1"/>
          </p:cNvSpPr>
          <p:nvPr>
            <p:ph type="sldNum" sz="quarter" idx="5"/>
          </p:nvPr>
        </p:nvSpPr>
        <p:spPr/>
        <p:txBody>
          <a:bodyPr/>
          <a:lstStyle/>
          <a:p>
            <a:fld id="{B90B4379-1700-3C4F-88CE-97EE2ACEB48C}"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Heading + Logo">
    <p:spTree>
      <p:nvGrpSpPr>
        <p:cNvPr id="1" name=""/>
        <p:cNvGrpSpPr/>
        <p:nvPr/>
      </p:nvGrpSpPr>
      <p:grpSpPr>
        <a:xfrm>
          <a:off x="0" y="0"/>
          <a:ext cx="0" cy="0"/>
          <a:chOff x="0" y="0"/>
          <a:chExt cx="0" cy="0"/>
        </a:xfrm>
      </p:grpSpPr>
      <p:sp>
        <p:nvSpPr>
          <p:cNvPr id="11" name="Rectangle 10"/>
          <p:cNvSpPr/>
          <p:nvPr userDrawn="1"/>
        </p:nvSpPr>
        <p:spPr>
          <a:xfrm>
            <a:off x="0" y="0"/>
            <a:ext cx="12192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734311" y="2253752"/>
            <a:ext cx="6650503" cy="1217083"/>
          </a:xfrm>
        </p:spPr>
        <p:txBody>
          <a:bodyPr lIns="0" tIns="0" rIns="0" bIns="0"/>
          <a:lstStyle>
            <a:lvl1pPr algn="l">
              <a:defRPr sz="3800">
                <a:solidFill>
                  <a:schemeClr val="bg1"/>
                </a:solidFill>
              </a:defRPr>
            </a:lvl1pPr>
          </a:lstStyle>
          <a:p>
            <a:r>
              <a:rPr lang="en-US" dirty="0"/>
              <a:t>Click to edit Master title style</a:t>
            </a:r>
            <a:endParaRPr lang="en-US" dirty="0"/>
          </a:p>
        </p:txBody>
      </p:sp>
      <p:sp>
        <p:nvSpPr>
          <p:cNvPr id="3" name="Subtitle 2"/>
          <p:cNvSpPr>
            <a:spLocks noGrp="1"/>
          </p:cNvSpPr>
          <p:nvPr>
            <p:ph type="subTitle" idx="1"/>
          </p:nvPr>
        </p:nvSpPr>
        <p:spPr>
          <a:xfrm>
            <a:off x="734311" y="3831238"/>
            <a:ext cx="6650503" cy="480836"/>
          </a:xfrm>
        </p:spPr>
        <p:txBody>
          <a:bodyPr lIns="0" tIns="0" rIns="0" bIns="0"/>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pic>
        <p:nvPicPr>
          <p:cNvPr id="6" name="Picture 5" descr="A white letter on a black background&#10;&#10;Description automatically generated"/>
          <p:cNvPicPr>
            <a:picLocks noChangeAspect="1"/>
          </p:cNvPicPr>
          <p:nvPr userDrawn="1"/>
        </p:nvPicPr>
        <p:blipFill>
          <a:blip r:embed="rId2"/>
          <a:stretch>
            <a:fillRect/>
          </a:stretch>
        </p:blipFill>
        <p:spPr>
          <a:xfrm>
            <a:off x="738068" y="5438509"/>
            <a:ext cx="4232517" cy="577572"/>
          </a:xfrm>
          <a:prstGeom prst="rect">
            <a:avLst/>
          </a:prstGeom>
        </p:spPr>
      </p:pic>
      <p:pic>
        <p:nvPicPr>
          <p:cNvPr id="7" name="Picture 6" descr="A black and white logo&#10;&#10;Description automatically generated"/>
          <p:cNvPicPr>
            <a:picLocks noChangeAspect="1"/>
          </p:cNvPicPr>
          <p:nvPr userDrawn="1"/>
        </p:nvPicPr>
        <p:blipFill rotWithShape="1">
          <a:blip r:embed="rId3"/>
          <a:srcRect r="28967"/>
          <a:stretch>
            <a:fillRect/>
          </a:stretch>
        </p:blipFill>
        <p:spPr>
          <a:xfrm>
            <a:off x="8428891" y="413673"/>
            <a:ext cx="3763109" cy="605085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wo Blocks + Enhanced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605451"/>
            <a:ext cx="5386917" cy="528149"/>
          </a:xfrm>
          <a:solidFill>
            <a:schemeClr val="bg2"/>
          </a:solidFill>
        </p:spPr>
        <p:txBody>
          <a:bodyPr lIns="182880" anchor="ctr" anchorCtr="0">
            <a:normAutofit/>
          </a:bodyPr>
          <a:lstStyle>
            <a:lvl1pPr marL="0" indent="0">
              <a:buNone/>
              <a:defRPr sz="2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609600" y="2338997"/>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238524" y="1605451"/>
            <a:ext cx="5386917" cy="528149"/>
          </a:xfrm>
          <a:solidFill>
            <a:schemeClr val="bg2"/>
          </a:solidFill>
        </p:spPr>
        <p:txBody>
          <a:bodyPr lIns="182880" anchor="ctr" anchorCtr="0">
            <a:normAutofit/>
          </a:bodyPr>
          <a:lstStyle>
            <a:lvl1pPr marL="0" indent="0">
              <a:buNone/>
              <a:defRPr sz="2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6238524" y="2338997"/>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pic>
        <p:nvPicPr>
          <p:cNvPr id="7" name="Picture 6" descr="A black and white logo&#10;&#10;Description automatically generated"/>
          <p:cNvPicPr>
            <a:picLocks noChangeAspect="1"/>
          </p:cNvPicPr>
          <p:nvPr userDrawn="1"/>
        </p:nvPicPr>
        <p:blipFill>
          <a:blip r:embed="rId2"/>
          <a:stretch>
            <a:fillRect/>
          </a:stretch>
        </p:blipFill>
        <p:spPr>
          <a:xfrm>
            <a:off x="10790682" y="435614"/>
            <a:ext cx="860326" cy="9793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Blocks +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sz="half" idx="1"/>
          </p:nvPr>
        </p:nvSpPr>
        <p:spPr>
          <a:xfrm>
            <a:off x="631471" y="2043113"/>
            <a:ext cx="3536157" cy="4068763"/>
          </a:xfrm>
        </p:spPr>
        <p:txBody>
          <a:bodyPr/>
          <a:lstStyle>
            <a:lvl1pPr>
              <a:defRPr sz="2400"/>
            </a:lvl1pPr>
            <a:lvl2pPr>
              <a:defRPr sz="2000"/>
            </a:lvl2pPr>
            <a:lvl3pPr>
              <a:defRPr sz="1800"/>
            </a:lvl3pPr>
            <a:lvl4pPr marL="1371600" indent="0">
              <a:buNone/>
              <a:defRPr sz="1800"/>
            </a:lvl4pPr>
            <a:lvl5pPr>
              <a:defRPr sz="18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4" name="Content Placeholder 3"/>
          <p:cNvSpPr>
            <a:spLocks noGrp="1"/>
          </p:cNvSpPr>
          <p:nvPr>
            <p:ph sz="half" idx="2"/>
          </p:nvPr>
        </p:nvSpPr>
        <p:spPr>
          <a:xfrm>
            <a:off x="4373161" y="2043113"/>
            <a:ext cx="3536157" cy="4068763"/>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pic>
        <p:nvPicPr>
          <p:cNvPr id="5" name="Picture 4" descr="A black and white logo&#10;&#10;Description automatically generated"/>
          <p:cNvPicPr>
            <a:picLocks noChangeAspect="1"/>
          </p:cNvPicPr>
          <p:nvPr userDrawn="1"/>
        </p:nvPicPr>
        <p:blipFill>
          <a:blip r:embed="rId2"/>
          <a:stretch>
            <a:fillRect/>
          </a:stretch>
        </p:blipFill>
        <p:spPr>
          <a:xfrm>
            <a:off x="10790682" y="435614"/>
            <a:ext cx="860326" cy="979365"/>
          </a:xfrm>
          <a:prstGeom prst="rect">
            <a:avLst/>
          </a:prstGeom>
        </p:spPr>
      </p:pic>
      <p:sp>
        <p:nvSpPr>
          <p:cNvPr id="6" name="Content Placeholder 3"/>
          <p:cNvSpPr>
            <a:spLocks noGrp="1"/>
          </p:cNvSpPr>
          <p:nvPr>
            <p:ph sz="half" idx="10"/>
          </p:nvPr>
        </p:nvSpPr>
        <p:spPr>
          <a:xfrm>
            <a:off x="8114851" y="2043113"/>
            <a:ext cx="3536157" cy="4068763"/>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7" name="Text Placeholder 2"/>
          <p:cNvSpPr>
            <a:spLocks noGrp="1"/>
          </p:cNvSpPr>
          <p:nvPr>
            <p:ph type="body" idx="11" hasCustomPrompt="1"/>
          </p:nvPr>
        </p:nvSpPr>
        <p:spPr>
          <a:xfrm>
            <a:off x="622937" y="1520825"/>
            <a:ext cx="3544691" cy="522288"/>
          </a:xfrm>
        </p:spPr>
        <p:txBody>
          <a:bodyPr anchor="ctr" anchorCtr="0">
            <a:normAutofit/>
          </a:bodyPr>
          <a:lstStyle>
            <a:lvl1pPr marL="0" indent="0">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endParaRPr lang="en-US" dirty="0"/>
          </a:p>
        </p:txBody>
      </p:sp>
      <p:sp>
        <p:nvSpPr>
          <p:cNvPr id="8" name="Text Placeholder 2"/>
          <p:cNvSpPr>
            <a:spLocks noGrp="1"/>
          </p:cNvSpPr>
          <p:nvPr>
            <p:ph type="body" idx="12" hasCustomPrompt="1"/>
          </p:nvPr>
        </p:nvSpPr>
        <p:spPr>
          <a:xfrm>
            <a:off x="4337687" y="1520825"/>
            <a:ext cx="3544691" cy="522288"/>
          </a:xfrm>
        </p:spPr>
        <p:txBody>
          <a:bodyPr anchor="ctr" anchorCtr="0">
            <a:normAutofit/>
          </a:bodyPr>
          <a:lstStyle>
            <a:lvl1pPr marL="0" indent="0">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endParaRPr lang="en-US" dirty="0"/>
          </a:p>
        </p:txBody>
      </p:sp>
      <p:sp>
        <p:nvSpPr>
          <p:cNvPr id="9" name="Text Placeholder 2"/>
          <p:cNvSpPr>
            <a:spLocks noGrp="1"/>
          </p:cNvSpPr>
          <p:nvPr>
            <p:ph type="body" idx="13" hasCustomPrompt="1"/>
          </p:nvPr>
        </p:nvSpPr>
        <p:spPr>
          <a:xfrm>
            <a:off x="8066725" y="1520825"/>
            <a:ext cx="3544691" cy="522288"/>
          </a:xfrm>
        </p:spPr>
        <p:txBody>
          <a:bodyPr anchor="ctr" anchorCtr="0">
            <a:normAutofit/>
          </a:bodyPr>
          <a:lstStyle>
            <a:lvl1pPr marL="0" indent="0">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Blank Page +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pic>
        <p:nvPicPr>
          <p:cNvPr id="3" name="Picture 2" descr="A black and white logo&#10;&#10;Description automatically generated"/>
          <p:cNvPicPr>
            <a:picLocks noChangeAspect="1"/>
          </p:cNvPicPr>
          <p:nvPr userDrawn="1"/>
        </p:nvPicPr>
        <p:blipFill>
          <a:blip r:embed="rId2"/>
          <a:stretch>
            <a:fillRect/>
          </a:stretch>
        </p:blipFill>
        <p:spPr>
          <a:xfrm>
            <a:off x="10790682" y="435614"/>
            <a:ext cx="860326" cy="9793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showMasterSp="0">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showMasterSp="0">
  <p:cSld name="End Shield on Red">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7" name="Picture 6" descr="A black and white logo&#10;&#10;Description automatically generated"/>
          <p:cNvPicPr>
            <a:picLocks noChangeAspect="1"/>
          </p:cNvPicPr>
          <p:nvPr userDrawn="1"/>
        </p:nvPicPr>
        <p:blipFill>
          <a:blip r:embed="rId2"/>
          <a:stretch>
            <a:fillRect/>
          </a:stretch>
        </p:blipFill>
        <p:spPr>
          <a:xfrm>
            <a:off x="5086350" y="2200994"/>
            <a:ext cx="2019300" cy="22987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End Shield + URL">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7" name="Picture 6" descr="A black and white logo&#10;&#10;Description automatically generated"/>
          <p:cNvPicPr>
            <a:picLocks noChangeAspect="1"/>
          </p:cNvPicPr>
          <p:nvPr userDrawn="1"/>
        </p:nvPicPr>
        <p:blipFill>
          <a:blip r:embed="rId2"/>
          <a:stretch>
            <a:fillRect/>
          </a:stretch>
        </p:blipFill>
        <p:spPr>
          <a:xfrm>
            <a:off x="5086350" y="1470556"/>
            <a:ext cx="2019300" cy="2298700"/>
          </a:xfrm>
          <a:prstGeom prst="rect">
            <a:avLst/>
          </a:prstGeom>
        </p:spPr>
      </p:pic>
      <p:sp>
        <p:nvSpPr>
          <p:cNvPr id="3" name="Text Placeholder 2"/>
          <p:cNvSpPr>
            <a:spLocks noGrp="1"/>
          </p:cNvSpPr>
          <p:nvPr>
            <p:ph type="body" sz="quarter" idx="10" hasCustomPrompt="1"/>
          </p:nvPr>
        </p:nvSpPr>
        <p:spPr>
          <a:xfrm>
            <a:off x="0" y="4640121"/>
            <a:ext cx="12192000" cy="1122731"/>
          </a:xfrm>
        </p:spPr>
        <p:txBody>
          <a:bodyPr>
            <a:normAutofit/>
          </a:bodyPr>
          <a:lstStyle>
            <a:lvl1pPr marL="0" indent="0" algn="ctr">
              <a:buNone/>
              <a:defRPr sz="6000">
                <a:solidFill>
                  <a:schemeClr val="bg1"/>
                </a:solidFill>
              </a:defRPr>
            </a:lvl1pPr>
            <a:lvl2pPr marL="457200" indent="0" algn="ctr">
              <a:buNone/>
              <a:defRPr>
                <a:solidFill>
                  <a:schemeClr val="bg1"/>
                </a:solidFill>
              </a:defRPr>
            </a:lvl2pPr>
            <a:lvl3pPr marL="914400" indent="0" algn="ctr">
              <a:buNone/>
              <a:defRPr>
                <a:solidFill>
                  <a:schemeClr val="bg1"/>
                </a:solidFill>
              </a:defRPr>
            </a:lvl3pPr>
            <a:lvl4pPr marL="1371600" indent="0" algn="ctr">
              <a:buNone/>
              <a:defRPr>
                <a:solidFill>
                  <a:schemeClr val="bg1"/>
                </a:solidFill>
              </a:defRPr>
            </a:lvl4pPr>
            <a:lvl5pPr marL="1828800" indent="0" algn="ctr">
              <a:buNone/>
              <a:defRPr>
                <a:solidFill>
                  <a:schemeClr val="bg1"/>
                </a:solidFill>
              </a:defRPr>
            </a:lvl5pPr>
          </a:lstStyle>
          <a:p>
            <a:pPr lvl="0"/>
            <a:r>
              <a:rPr lang="en-US" dirty="0" err="1"/>
              <a:t>medicine.washu.edu</a:t>
            </a:r>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userDrawn="1">
  <p:cSld name="End Logo">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2" name="Picture 1" descr="A white letter on a black background&#10;&#10;Description automatically generated"/>
          <p:cNvPicPr>
            <a:picLocks noChangeAspect="1"/>
          </p:cNvPicPr>
          <p:nvPr userDrawn="1"/>
        </p:nvPicPr>
        <p:blipFill>
          <a:blip r:embed="rId2"/>
          <a:stretch>
            <a:fillRect/>
          </a:stretch>
        </p:blipFill>
        <p:spPr>
          <a:xfrm>
            <a:off x="2583803" y="2831163"/>
            <a:ext cx="7024393" cy="95855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 Logo + Contact Info">
    <p:spTree>
      <p:nvGrpSpPr>
        <p:cNvPr id="1" name=""/>
        <p:cNvGrpSpPr/>
        <p:nvPr/>
      </p:nvGrpSpPr>
      <p:grpSpPr>
        <a:xfrm>
          <a:off x="0" y="0"/>
          <a:ext cx="0" cy="0"/>
          <a:chOff x="0" y="0"/>
          <a:chExt cx="0" cy="0"/>
        </a:xfrm>
      </p:grpSpPr>
      <p:sp>
        <p:nvSpPr>
          <p:cNvPr id="6" name="Freeform 5"/>
          <p:cNvSpPr/>
          <p:nvPr userDrawn="1"/>
        </p:nvSpPr>
        <p:spPr>
          <a:xfrm>
            <a:off x="0" y="0"/>
            <a:ext cx="12199161" cy="2716120"/>
          </a:xfrm>
          <a:custGeom>
            <a:avLst/>
            <a:gdLst>
              <a:gd name="connsiteX0" fmla="*/ 0 w 12199161"/>
              <a:gd name="connsiteY0" fmla="*/ 0 h 2716120"/>
              <a:gd name="connsiteX1" fmla="*/ 12192000 w 12199161"/>
              <a:gd name="connsiteY1" fmla="*/ 0 h 2716120"/>
              <a:gd name="connsiteX2" fmla="*/ 12192000 w 12199161"/>
              <a:gd name="connsiteY2" fmla="*/ 904598 h 2716120"/>
              <a:gd name="connsiteX3" fmla="*/ 12199161 w 12199161"/>
              <a:gd name="connsiteY3" fmla="*/ 904598 h 2716120"/>
              <a:gd name="connsiteX4" fmla="*/ 12199161 w 12199161"/>
              <a:gd name="connsiteY4" fmla="*/ 2033321 h 2716120"/>
              <a:gd name="connsiteX5" fmla="*/ 0 w 12199161"/>
              <a:gd name="connsiteY5" fmla="*/ 2033321 h 2716120"/>
              <a:gd name="connsiteX6" fmla="*/ 0 w 12199161"/>
              <a:gd name="connsiteY6" fmla="*/ 1575694 h 2716120"/>
              <a:gd name="connsiteX7" fmla="*/ 0 w 12199161"/>
              <a:gd name="connsiteY7" fmla="*/ 904597 h 2716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9161" h="2716120">
                <a:moveTo>
                  <a:pt x="0" y="0"/>
                </a:moveTo>
                <a:lnTo>
                  <a:pt x="12192000" y="0"/>
                </a:lnTo>
                <a:lnTo>
                  <a:pt x="12192000" y="904598"/>
                </a:lnTo>
                <a:lnTo>
                  <a:pt x="12199161" y="904598"/>
                </a:lnTo>
                <a:lnTo>
                  <a:pt x="12199161" y="2033321"/>
                </a:lnTo>
                <a:cubicBezTo>
                  <a:pt x="8161348" y="2833421"/>
                  <a:pt x="4795049" y="3047734"/>
                  <a:pt x="0" y="2033321"/>
                </a:cubicBezTo>
                <a:lnTo>
                  <a:pt x="0" y="1575694"/>
                </a:lnTo>
                <a:lnTo>
                  <a:pt x="0" y="904597"/>
                </a:ln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800"/>
          </a:p>
        </p:txBody>
      </p:sp>
      <p:pic>
        <p:nvPicPr>
          <p:cNvPr id="2" name="Picture 1" descr="A white letter on a black background&#10;&#10;Description automatically generated"/>
          <p:cNvPicPr>
            <a:picLocks noChangeAspect="1"/>
          </p:cNvPicPr>
          <p:nvPr userDrawn="1"/>
        </p:nvPicPr>
        <p:blipFill>
          <a:blip r:embed="rId2"/>
          <a:stretch>
            <a:fillRect/>
          </a:stretch>
        </p:blipFill>
        <p:spPr>
          <a:xfrm>
            <a:off x="933908" y="799883"/>
            <a:ext cx="6037164" cy="823835"/>
          </a:xfrm>
          <a:prstGeom prst="rect">
            <a:avLst/>
          </a:prstGeom>
        </p:spPr>
      </p:pic>
      <p:sp>
        <p:nvSpPr>
          <p:cNvPr id="5" name="Text Placeholder 4"/>
          <p:cNvSpPr>
            <a:spLocks noGrp="1"/>
          </p:cNvSpPr>
          <p:nvPr>
            <p:ph type="body" sz="quarter" idx="10" hasCustomPrompt="1"/>
          </p:nvPr>
        </p:nvSpPr>
        <p:spPr>
          <a:xfrm>
            <a:off x="4305794" y="3429000"/>
            <a:ext cx="5744817" cy="3020943"/>
          </a:xfrm>
          <a:solidFill>
            <a:schemeClr val="bg1"/>
          </a:solidFill>
        </p:spPr>
        <p:txBody>
          <a:bodyPr lIns="182880" tIns="182880" rIns="182880" bIns="182880"/>
          <a:lstStyle>
            <a:lvl1pPr marL="0" indent="0">
              <a:buNone/>
              <a:defRPr>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Placeholder for contact information</a:t>
            </a:r>
            <a:endParaRPr lang="en-US" dirty="0"/>
          </a:p>
          <a:p>
            <a:pPr lvl="0"/>
            <a:r>
              <a:rPr lang="en-US" dirty="0"/>
              <a:t>Business unit</a:t>
            </a:r>
            <a:endParaRPr lang="en-US" dirty="0"/>
          </a:p>
          <a:p>
            <a:pPr lvl="0"/>
            <a:r>
              <a:rPr lang="en-US" dirty="0"/>
              <a:t>Name, URL, contact info, etc.</a:t>
            </a:r>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hoto + Large Shield">
    <p:spTree>
      <p:nvGrpSpPr>
        <p:cNvPr id="1" name=""/>
        <p:cNvGrpSpPr/>
        <p:nvPr/>
      </p:nvGrpSpPr>
      <p:grpSpPr>
        <a:xfrm>
          <a:off x="0" y="0"/>
          <a:ext cx="0" cy="0"/>
          <a:chOff x="0" y="0"/>
          <a:chExt cx="0" cy="0"/>
        </a:xfrm>
      </p:grpSpPr>
      <p:sp>
        <p:nvSpPr>
          <p:cNvPr id="11" name="Rectangle 10"/>
          <p:cNvSpPr/>
          <p:nvPr userDrawn="1"/>
        </p:nvSpPr>
        <p:spPr>
          <a:xfrm>
            <a:off x="0" y="0"/>
            <a:ext cx="12192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7" name="Picture Placeholder 6"/>
          <p:cNvSpPr>
            <a:spLocks noGrp="1"/>
          </p:cNvSpPr>
          <p:nvPr>
            <p:ph type="pic" sz="quarter" idx="10" hasCustomPrompt="1"/>
          </p:nvPr>
        </p:nvSpPr>
        <p:spPr>
          <a:xfrm>
            <a:off x="1" y="608867"/>
            <a:ext cx="7291754" cy="4455502"/>
          </a:xfrm>
          <a:solidFill>
            <a:schemeClr val="bg1"/>
          </a:solidFill>
        </p:spPr>
        <p:txBody>
          <a:bodyPr tIns="914400"/>
          <a:lstStyle>
            <a:lvl1pPr marL="0" indent="0" algn="ctr">
              <a:buNone/>
              <a:defRPr>
                <a:solidFill>
                  <a:schemeClr val="tx1"/>
                </a:solidFill>
              </a:defRPr>
            </a:lvl1pPr>
          </a:lstStyle>
          <a:p>
            <a:r>
              <a:rPr lang="en-US" dirty="0"/>
              <a:t>Click the icon </a:t>
            </a:r>
            <a:br>
              <a:rPr lang="en-US" dirty="0"/>
            </a:br>
            <a:r>
              <a:rPr lang="en-US" dirty="0"/>
              <a:t>to insert a photo</a:t>
            </a:r>
            <a:endParaRPr lang="en-US" dirty="0"/>
          </a:p>
        </p:txBody>
      </p:sp>
      <p:pic>
        <p:nvPicPr>
          <p:cNvPr id="3" name="Picture 2" descr="A black and white logo&#10;&#10;Description automatically generated"/>
          <p:cNvPicPr>
            <a:picLocks noChangeAspect="1"/>
          </p:cNvPicPr>
          <p:nvPr userDrawn="1"/>
        </p:nvPicPr>
        <p:blipFill rotWithShape="1">
          <a:blip r:embed="rId2"/>
          <a:srcRect r="28967"/>
          <a:stretch>
            <a:fillRect/>
          </a:stretch>
        </p:blipFill>
        <p:spPr>
          <a:xfrm>
            <a:off x="8428891" y="413673"/>
            <a:ext cx="3763109" cy="6050852"/>
          </a:xfrm>
          <a:prstGeom prst="rect">
            <a:avLst/>
          </a:prstGeom>
        </p:spPr>
      </p:pic>
      <p:sp>
        <p:nvSpPr>
          <p:cNvPr id="2" name="Title 1"/>
          <p:cNvSpPr>
            <a:spLocks noGrp="1"/>
          </p:cNvSpPr>
          <p:nvPr>
            <p:ph type="ctrTitle"/>
          </p:nvPr>
        </p:nvSpPr>
        <p:spPr>
          <a:xfrm>
            <a:off x="889194" y="5247442"/>
            <a:ext cx="6650503" cy="1217083"/>
          </a:xfrm>
        </p:spPr>
        <p:txBody>
          <a:bodyPr lIns="0" tIns="0" rIns="0" bIns="0"/>
          <a:lstStyle>
            <a:lvl1pPr algn="l">
              <a:defRPr sz="3800">
                <a:solidFill>
                  <a:schemeClr val="bg1"/>
                </a:solidFill>
              </a:defRPr>
            </a:lvl1pPr>
          </a:lstStyle>
          <a:p>
            <a:r>
              <a:rPr lang="en-US" dirty="0"/>
              <a:t>Click to edit Master 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White + Red">
    <p:spTree>
      <p:nvGrpSpPr>
        <p:cNvPr id="1" name=""/>
        <p:cNvGrpSpPr/>
        <p:nvPr/>
      </p:nvGrpSpPr>
      <p:grpSpPr>
        <a:xfrm>
          <a:off x="0" y="0"/>
          <a:ext cx="0" cy="0"/>
          <a:chOff x="0" y="0"/>
          <a:chExt cx="0" cy="0"/>
        </a:xfrm>
      </p:grpSpPr>
      <p:sp>
        <p:nvSpPr>
          <p:cNvPr id="2" name="Title 1"/>
          <p:cNvSpPr>
            <a:spLocks noGrp="1"/>
          </p:cNvSpPr>
          <p:nvPr>
            <p:ph type="ctrTitle"/>
          </p:nvPr>
        </p:nvSpPr>
        <p:spPr>
          <a:xfrm>
            <a:off x="734312" y="2778686"/>
            <a:ext cx="6482566" cy="1217083"/>
          </a:xfrm>
        </p:spPr>
        <p:txBody>
          <a:bodyPr lIns="0" tIns="0" rIns="0" bIns="0"/>
          <a:lstStyle>
            <a:lvl1pPr algn="l">
              <a:defRPr sz="3800">
                <a:solidFill>
                  <a:schemeClr val="tx2"/>
                </a:solidFill>
              </a:defRPr>
            </a:lvl1pPr>
          </a:lstStyle>
          <a:p>
            <a:r>
              <a:rPr lang="en-US" dirty="0"/>
              <a:t>Click to edit Master title style</a:t>
            </a:r>
            <a:endParaRPr lang="en-US" dirty="0"/>
          </a:p>
        </p:txBody>
      </p:sp>
      <p:sp>
        <p:nvSpPr>
          <p:cNvPr id="3" name="Subtitle 2"/>
          <p:cNvSpPr>
            <a:spLocks noGrp="1"/>
          </p:cNvSpPr>
          <p:nvPr>
            <p:ph type="subTitle" idx="1"/>
          </p:nvPr>
        </p:nvSpPr>
        <p:spPr>
          <a:xfrm>
            <a:off x="734312" y="4356172"/>
            <a:ext cx="6482566" cy="480836"/>
          </a:xfrm>
        </p:spPr>
        <p:txBody>
          <a:bodyPr lIns="0" tIns="0" rIns="0" bIns="0"/>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pic>
        <p:nvPicPr>
          <p:cNvPr id="6" name="Picture 5" descr="A white letter on a black background&#10;&#10;Description automatically generated"/>
          <p:cNvPicPr>
            <a:picLocks noChangeAspect="1"/>
          </p:cNvPicPr>
          <p:nvPr userDrawn="1"/>
        </p:nvPicPr>
        <p:blipFill>
          <a:blip r:embed="rId2"/>
          <a:stretch>
            <a:fillRect/>
          </a:stretch>
        </p:blipFill>
        <p:spPr>
          <a:xfrm>
            <a:off x="738068" y="5438509"/>
            <a:ext cx="4232517" cy="577572"/>
          </a:xfrm>
          <a:prstGeom prst="rect">
            <a:avLst/>
          </a:prstGeom>
        </p:spPr>
      </p:pic>
      <p:sp>
        <p:nvSpPr>
          <p:cNvPr id="5" name="Rectangle 4"/>
          <p:cNvSpPr/>
          <p:nvPr userDrawn="1"/>
        </p:nvSpPr>
        <p:spPr>
          <a:xfrm>
            <a:off x="7315200" y="0"/>
            <a:ext cx="4876800" cy="6858000"/>
          </a:xfrm>
          <a:custGeom>
            <a:avLst/>
            <a:gdLst>
              <a:gd name="connsiteX0" fmla="*/ 0 w 4876800"/>
              <a:gd name="connsiteY0" fmla="*/ 0 h 6858000"/>
              <a:gd name="connsiteX1" fmla="*/ 4876800 w 4876800"/>
              <a:gd name="connsiteY1" fmla="*/ 0 h 6858000"/>
              <a:gd name="connsiteX2" fmla="*/ 4876800 w 4876800"/>
              <a:gd name="connsiteY2" fmla="*/ 6858000 h 6858000"/>
              <a:gd name="connsiteX3" fmla="*/ 0 w 4876800"/>
              <a:gd name="connsiteY3" fmla="*/ 6858000 h 6858000"/>
              <a:gd name="connsiteX4" fmla="*/ 0 w 4876800"/>
              <a:gd name="connsiteY4" fmla="*/ 0 h 6858000"/>
              <a:gd name="connsiteX0-1" fmla="*/ 0 w 4876800"/>
              <a:gd name="connsiteY0-2" fmla="*/ 0 h 6858000"/>
              <a:gd name="connsiteX1-3" fmla="*/ 4876800 w 4876800"/>
              <a:gd name="connsiteY1-4" fmla="*/ 0 h 6858000"/>
              <a:gd name="connsiteX2-5" fmla="*/ 4876800 w 4876800"/>
              <a:gd name="connsiteY2-6" fmla="*/ 6858000 h 6858000"/>
              <a:gd name="connsiteX3-7" fmla="*/ 0 w 4876800"/>
              <a:gd name="connsiteY3-8" fmla="*/ 6858000 h 6858000"/>
              <a:gd name="connsiteX4-9" fmla="*/ 0 w 4876800"/>
              <a:gd name="connsiteY4-10" fmla="*/ 0 h 6858000"/>
              <a:gd name="connsiteX0-11" fmla="*/ 0 w 4876800"/>
              <a:gd name="connsiteY0-12" fmla="*/ 0 h 6858000"/>
              <a:gd name="connsiteX1-13" fmla="*/ 4876800 w 4876800"/>
              <a:gd name="connsiteY1-14" fmla="*/ 0 h 6858000"/>
              <a:gd name="connsiteX2-15" fmla="*/ 4876800 w 4876800"/>
              <a:gd name="connsiteY2-16" fmla="*/ 6858000 h 6858000"/>
              <a:gd name="connsiteX3-17" fmla="*/ 0 w 4876800"/>
              <a:gd name="connsiteY3-18" fmla="*/ 6858000 h 6858000"/>
              <a:gd name="connsiteX4-19" fmla="*/ 0 w 4876800"/>
              <a:gd name="connsiteY4-20" fmla="*/ 0 h 6858000"/>
              <a:gd name="connsiteX0-21" fmla="*/ 0 w 4876800"/>
              <a:gd name="connsiteY0-22" fmla="*/ 0 h 6858000"/>
              <a:gd name="connsiteX1-23" fmla="*/ 4876800 w 4876800"/>
              <a:gd name="connsiteY1-24" fmla="*/ 0 h 6858000"/>
              <a:gd name="connsiteX2-25" fmla="*/ 4876800 w 4876800"/>
              <a:gd name="connsiteY2-26" fmla="*/ 6858000 h 6858000"/>
              <a:gd name="connsiteX3-27" fmla="*/ 0 w 4876800"/>
              <a:gd name="connsiteY3-28" fmla="*/ 6858000 h 6858000"/>
              <a:gd name="connsiteX4-29" fmla="*/ 0 w 4876800"/>
              <a:gd name="connsiteY4-30" fmla="*/ 0 h 6858000"/>
              <a:gd name="connsiteX0-31" fmla="*/ 0 w 4876800"/>
              <a:gd name="connsiteY0-32" fmla="*/ 0 h 6858000"/>
              <a:gd name="connsiteX1-33" fmla="*/ 4876800 w 4876800"/>
              <a:gd name="connsiteY1-34" fmla="*/ 0 h 6858000"/>
              <a:gd name="connsiteX2-35" fmla="*/ 4876800 w 4876800"/>
              <a:gd name="connsiteY2-36" fmla="*/ 6858000 h 6858000"/>
              <a:gd name="connsiteX3-37" fmla="*/ 0 w 4876800"/>
              <a:gd name="connsiteY3-38" fmla="*/ 6858000 h 6858000"/>
              <a:gd name="connsiteX4-39" fmla="*/ 0 w 4876800"/>
              <a:gd name="connsiteY4-40" fmla="*/ 0 h 6858000"/>
              <a:gd name="connsiteX0-41" fmla="*/ 0 w 4876800"/>
              <a:gd name="connsiteY0-42" fmla="*/ 0 h 6858000"/>
              <a:gd name="connsiteX1-43" fmla="*/ 4876800 w 4876800"/>
              <a:gd name="connsiteY1-44" fmla="*/ 0 h 6858000"/>
              <a:gd name="connsiteX2-45" fmla="*/ 4876800 w 4876800"/>
              <a:gd name="connsiteY2-46" fmla="*/ 6858000 h 6858000"/>
              <a:gd name="connsiteX3-47" fmla="*/ 0 w 4876800"/>
              <a:gd name="connsiteY3-48" fmla="*/ 6858000 h 6858000"/>
              <a:gd name="connsiteX4-49" fmla="*/ 0 w 4876800"/>
              <a:gd name="connsiteY4-50" fmla="*/ 0 h 6858000"/>
              <a:gd name="connsiteX0-51" fmla="*/ 0 w 4876800"/>
              <a:gd name="connsiteY0-52" fmla="*/ 0 h 6858000"/>
              <a:gd name="connsiteX1-53" fmla="*/ 4876800 w 4876800"/>
              <a:gd name="connsiteY1-54" fmla="*/ 0 h 6858000"/>
              <a:gd name="connsiteX2-55" fmla="*/ 4876800 w 4876800"/>
              <a:gd name="connsiteY2-56" fmla="*/ 6858000 h 6858000"/>
              <a:gd name="connsiteX3-57" fmla="*/ 0 w 4876800"/>
              <a:gd name="connsiteY3-58" fmla="*/ 6858000 h 6858000"/>
              <a:gd name="connsiteX4-59" fmla="*/ 0 w 4876800"/>
              <a:gd name="connsiteY4-60" fmla="*/ 0 h 6858000"/>
              <a:gd name="connsiteX0-61" fmla="*/ 0 w 4876800"/>
              <a:gd name="connsiteY0-62" fmla="*/ 0 h 6858000"/>
              <a:gd name="connsiteX1-63" fmla="*/ 4876800 w 4876800"/>
              <a:gd name="connsiteY1-64" fmla="*/ 0 h 6858000"/>
              <a:gd name="connsiteX2-65" fmla="*/ 4876800 w 4876800"/>
              <a:gd name="connsiteY2-66" fmla="*/ 6858000 h 6858000"/>
              <a:gd name="connsiteX3-67" fmla="*/ 0 w 4876800"/>
              <a:gd name="connsiteY3-68" fmla="*/ 6858000 h 6858000"/>
              <a:gd name="connsiteX4-69" fmla="*/ 0 w 4876800"/>
              <a:gd name="connsiteY4-70" fmla="*/ 0 h 6858000"/>
              <a:gd name="connsiteX0-71" fmla="*/ 0 w 4876800"/>
              <a:gd name="connsiteY0-72" fmla="*/ 0 h 6858000"/>
              <a:gd name="connsiteX1-73" fmla="*/ 4876800 w 4876800"/>
              <a:gd name="connsiteY1-74" fmla="*/ 0 h 6858000"/>
              <a:gd name="connsiteX2-75" fmla="*/ 4876800 w 4876800"/>
              <a:gd name="connsiteY2-76" fmla="*/ 6858000 h 6858000"/>
              <a:gd name="connsiteX3-77" fmla="*/ 0 w 4876800"/>
              <a:gd name="connsiteY3-78" fmla="*/ 6858000 h 6858000"/>
              <a:gd name="connsiteX4-79" fmla="*/ 0 w 4876800"/>
              <a:gd name="connsiteY4-80" fmla="*/ 0 h 6858000"/>
              <a:gd name="connsiteX0-81" fmla="*/ 0 w 4876800"/>
              <a:gd name="connsiteY0-82" fmla="*/ 0 h 6858000"/>
              <a:gd name="connsiteX1-83" fmla="*/ 4876800 w 4876800"/>
              <a:gd name="connsiteY1-84" fmla="*/ 0 h 6858000"/>
              <a:gd name="connsiteX2-85" fmla="*/ 4876800 w 4876800"/>
              <a:gd name="connsiteY2-86" fmla="*/ 6858000 h 6858000"/>
              <a:gd name="connsiteX3-87" fmla="*/ 0 w 4876800"/>
              <a:gd name="connsiteY3-88" fmla="*/ 6858000 h 6858000"/>
              <a:gd name="connsiteX4-89" fmla="*/ 0 w 4876800"/>
              <a:gd name="connsiteY4-90" fmla="*/ 0 h 6858000"/>
              <a:gd name="connsiteX0-91" fmla="*/ 0 w 4876800"/>
              <a:gd name="connsiteY0-92" fmla="*/ 0 h 6858000"/>
              <a:gd name="connsiteX1-93" fmla="*/ 4876800 w 4876800"/>
              <a:gd name="connsiteY1-94" fmla="*/ 0 h 6858000"/>
              <a:gd name="connsiteX2-95" fmla="*/ 4876800 w 4876800"/>
              <a:gd name="connsiteY2-96" fmla="*/ 6858000 h 6858000"/>
              <a:gd name="connsiteX3-97" fmla="*/ 0 w 4876800"/>
              <a:gd name="connsiteY3-98" fmla="*/ 6858000 h 6858000"/>
              <a:gd name="connsiteX4-99" fmla="*/ 0 w 4876800"/>
              <a:gd name="connsiteY4-100" fmla="*/ 0 h 6858000"/>
              <a:gd name="connsiteX0-101" fmla="*/ 0 w 4876800"/>
              <a:gd name="connsiteY0-102" fmla="*/ 0 h 6858000"/>
              <a:gd name="connsiteX1-103" fmla="*/ 4876800 w 4876800"/>
              <a:gd name="connsiteY1-104" fmla="*/ 0 h 6858000"/>
              <a:gd name="connsiteX2-105" fmla="*/ 4876800 w 4876800"/>
              <a:gd name="connsiteY2-106" fmla="*/ 6858000 h 6858000"/>
              <a:gd name="connsiteX3-107" fmla="*/ 0 w 4876800"/>
              <a:gd name="connsiteY3-108" fmla="*/ 6858000 h 6858000"/>
              <a:gd name="connsiteX4-109" fmla="*/ 0 w 4876800"/>
              <a:gd name="connsiteY4-110" fmla="*/ 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76800" h="6858000">
                <a:moveTo>
                  <a:pt x="0" y="0"/>
                </a:moveTo>
                <a:lnTo>
                  <a:pt x="4876800" y="0"/>
                </a:lnTo>
                <a:lnTo>
                  <a:pt x="4876800" y="6858000"/>
                </a:lnTo>
                <a:lnTo>
                  <a:pt x="0" y="6858000"/>
                </a:lnTo>
                <a:cubicBezTo>
                  <a:pt x="246543" y="4869293"/>
                  <a:pt x="243164" y="2107550"/>
                  <a:pt x="0" y="0"/>
                </a:cubicBez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and white logo&#10;&#10;Description automatically generated"/>
          <p:cNvPicPr>
            <a:picLocks noChangeAspect="1"/>
          </p:cNvPicPr>
          <p:nvPr userDrawn="1"/>
        </p:nvPicPr>
        <p:blipFill>
          <a:blip r:embed="rId3"/>
          <a:stretch>
            <a:fillRect/>
          </a:stretch>
        </p:blipFill>
        <p:spPr>
          <a:xfrm>
            <a:off x="9939528" y="709934"/>
            <a:ext cx="1473736" cy="1677649"/>
          </a:xfrm>
          <a:prstGeom prst="rect">
            <a:avLst/>
          </a:prstGeom>
          <a:noFill/>
        </p:spPr>
      </p:pic>
      <p:sp>
        <p:nvSpPr>
          <p:cNvPr id="7" name="TextBox 6"/>
          <p:cNvSpPr txBox="1"/>
          <p:nvPr userDrawn="1"/>
        </p:nvSpPr>
        <p:spPr>
          <a:xfrm>
            <a:off x="11620175" y="6508750"/>
            <a:ext cx="571826" cy="276999"/>
          </a:xfrm>
          <a:prstGeom prst="rect">
            <a:avLst/>
          </a:prstGeom>
          <a:noFill/>
        </p:spPr>
        <p:txBody>
          <a:bodyPr wrap="square" rtlCol="0">
            <a:spAutoFit/>
          </a:bodyPr>
          <a:lstStyle/>
          <a:p>
            <a:pPr algn="ctr"/>
            <a:fld id="{10F103F9-FBFB-4741-B3A3-3F2FAF542BF5}" type="slidenum">
              <a:rPr lang="en-US" sz="1200" smtClean="0">
                <a:solidFill>
                  <a:schemeClr val="bg1"/>
                </a:solidFill>
              </a:rPr>
            </a:fld>
            <a:endParaRPr lang="en-US" sz="12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Photo + Red">
    <p:spTree>
      <p:nvGrpSpPr>
        <p:cNvPr id="1" name=""/>
        <p:cNvGrpSpPr/>
        <p:nvPr/>
      </p:nvGrpSpPr>
      <p:grpSpPr>
        <a:xfrm>
          <a:off x="0" y="0"/>
          <a:ext cx="0" cy="0"/>
          <a:chOff x="0" y="0"/>
          <a:chExt cx="0" cy="0"/>
        </a:xfrm>
      </p:grpSpPr>
      <p:sp>
        <p:nvSpPr>
          <p:cNvPr id="9" name="Picture Placeholder 8"/>
          <p:cNvSpPr>
            <a:spLocks noGrp="1"/>
          </p:cNvSpPr>
          <p:nvPr>
            <p:ph type="pic" sz="quarter" idx="10" hasCustomPrompt="1"/>
          </p:nvPr>
        </p:nvSpPr>
        <p:spPr>
          <a:xfrm>
            <a:off x="0" y="0"/>
            <a:ext cx="7498842" cy="6858000"/>
          </a:xfrm>
          <a:custGeom>
            <a:avLst/>
            <a:gdLst>
              <a:gd name="connsiteX0" fmla="*/ 0 w 7498842"/>
              <a:gd name="connsiteY0" fmla="*/ 0 h 6858000"/>
              <a:gd name="connsiteX1" fmla="*/ 7315200 w 7498842"/>
              <a:gd name="connsiteY1" fmla="*/ 0 h 6858000"/>
              <a:gd name="connsiteX2" fmla="*/ 7315200 w 7498842"/>
              <a:gd name="connsiteY2" fmla="*/ 6858000 h 6858000"/>
              <a:gd name="connsiteX3" fmla="*/ 0 w 7498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498842" h="6858000">
                <a:moveTo>
                  <a:pt x="0" y="0"/>
                </a:moveTo>
                <a:lnTo>
                  <a:pt x="7315200" y="0"/>
                </a:lnTo>
                <a:cubicBezTo>
                  <a:pt x="7558364" y="2107550"/>
                  <a:pt x="7561743" y="4869293"/>
                  <a:pt x="7315200" y="6858000"/>
                </a:cubicBezTo>
                <a:lnTo>
                  <a:pt x="0" y="6858000"/>
                </a:lnTo>
                <a:close/>
              </a:path>
            </a:pathLst>
          </a:custGeom>
        </p:spPr>
        <p:txBody>
          <a:bodyPr wrap="square" tIns="2011680">
            <a:noAutofit/>
          </a:bodyPr>
          <a:lstStyle>
            <a:lvl1pPr marL="0" indent="0" algn="ctr">
              <a:buNone/>
              <a:defRPr/>
            </a:lvl1pPr>
          </a:lstStyle>
          <a:p>
            <a:r>
              <a:rPr lang="en-US" dirty="0"/>
              <a:t>Click the icon</a:t>
            </a:r>
            <a:br>
              <a:rPr lang="en-US" dirty="0"/>
            </a:br>
            <a:r>
              <a:rPr lang="en-US" dirty="0"/>
              <a:t>to insert a photo</a:t>
            </a:r>
            <a:endParaRPr lang="en-US" dirty="0"/>
          </a:p>
        </p:txBody>
      </p:sp>
      <p:sp>
        <p:nvSpPr>
          <p:cNvPr id="10" name="Rectangle 4"/>
          <p:cNvSpPr/>
          <p:nvPr userDrawn="1"/>
        </p:nvSpPr>
        <p:spPr>
          <a:xfrm>
            <a:off x="7315200" y="0"/>
            <a:ext cx="4876800" cy="6858000"/>
          </a:xfrm>
          <a:custGeom>
            <a:avLst/>
            <a:gdLst>
              <a:gd name="connsiteX0" fmla="*/ 0 w 4876800"/>
              <a:gd name="connsiteY0" fmla="*/ 0 h 6858000"/>
              <a:gd name="connsiteX1" fmla="*/ 4876800 w 4876800"/>
              <a:gd name="connsiteY1" fmla="*/ 0 h 6858000"/>
              <a:gd name="connsiteX2" fmla="*/ 4876800 w 4876800"/>
              <a:gd name="connsiteY2" fmla="*/ 6858000 h 6858000"/>
              <a:gd name="connsiteX3" fmla="*/ 0 w 4876800"/>
              <a:gd name="connsiteY3" fmla="*/ 6858000 h 6858000"/>
              <a:gd name="connsiteX4" fmla="*/ 0 w 4876800"/>
              <a:gd name="connsiteY4" fmla="*/ 0 h 6858000"/>
              <a:gd name="connsiteX0-1" fmla="*/ 0 w 4876800"/>
              <a:gd name="connsiteY0-2" fmla="*/ 0 h 6858000"/>
              <a:gd name="connsiteX1-3" fmla="*/ 4876800 w 4876800"/>
              <a:gd name="connsiteY1-4" fmla="*/ 0 h 6858000"/>
              <a:gd name="connsiteX2-5" fmla="*/ 4876800 w 4876800"/>
              <a:gd name="connsiteY2-6" fmla="*/ 6858000 h 6858000"/>
              <a:gd name="connsiteX3-7" fmla="*/ 0 w 4876800"/>
              <a:gd name="connsiteY3-8" fmla="*/ 6858000 h 6858000"/>
              <a:gd name="connsiteX4-9" fmla="*/ 0 w 4876800"/>
              <a:gd name="connsiteY4-10" fmla="*/ 0 h 6858000"/>
              <a:gd name="connsiteX0-11" fmla="*/ 0 w 4876800"/>
              <a:gd name="connsiteY0-12" fmla="*/ 0 h 6858000"/>
              <a:gd name="connsiteX1-13" fmla="*/ 4876800 w 4876800"/>
              <a:gd name="connsiteY1-14" fmla="*/ 0 h 6858000"/>
              <a:gd name="connsiteX2-15" fmla="*/ 4876800 w 4876800"/>
              <a:gd name="connsiteY2-16" fmla="*/ 6858000 h 6858000"/>
              <a:gd name="connsiteX3-17" fmla="*/ 0 w 4876800"/>
              <a:gd name="connsiteY3-18" fmla="*/ 6858000 h 6858000"/>
              <a:gd name="connsiteX4-19" fmla="*/ 0 w 4876800"/>
              <a:gd name="connsiteY4-20" fmla="*/ 0 h 6858000"/>
              <a:gd name="connsiteX0-21" fmla="*/ 0 w 4876800"/>
              <a:gd name="connsiteY0-22" fmla="*/ 0 h 6858000"/>
              <a:gd name="connsiteX1-23" fmla="*/ 4876800 w 4876800"/>
              <a:gd name="connsiteY1-24" fmla="*/ 0 h 6858000"/>
              <a:gd name="connsiteX2-25" fmla="*/ 4876800 w 4876800"/>
              <a:gd name="connsiteY2-26" fmla="*/ 6858000 h 6858000"/>
              <a:gd name="connsiteX3-27" fmla="*/ 0 w 4876800"/>
              <a:gd name="connsiteY3-28" fmla="*/ 6858000 h 6858000"/>
              <a:gd name="connsiteX4-29" fmla="*/ 0 w 4876800"/>
              <a:gd name="connsiteY4-30" fmla="*/ 0 h 6858000"/>
              <a:gd name="connsiteX0-31" fmla="*/ 0 w 4876800"/>
              <a:gd name="connsiteY0-32" fmla="*/ 0 h 6858000"/>
              <a:gd name="connsiteX1-33" fmla="*/ 4876800 w 4876800"/>
              <a:gd name="connsiteY1-34" fmla="*/ 0 h 6858000"/>
              <a:gd name="connsiteX2-35" fmla="*/ 4876800 w 4876800"/>
              <a:gd name="connsiteY2-36" fmla="*/ 6858000 h 6858000"/>
              <a:gd name="connsiteX3-37" fmla="*/ 0 w 4876800"/>
              <a:gd name="connsiteY3-38" fmla="*/ 6858000 h 6858000"/>
              <a:gd name="connsiteX4-39" fmla="*/ 0 w 4876800"/>
              <a:gd name="connsiteY4-40" fmla="*/ 0 h 6858000"/>
              <a:gd name="connsiteX0-41" fmla="*/ 0 w 4876800"/>
              <a:gd name="connsiteY0-42" fmla="*/ 0 h 6858000"/>
              <a:gd name="connsiteX1-43" fmla="*/ 4876800 w 4876800"/>
              <a:gd name="connsiteY1-44" fmla="*/ 0 h 6858000"/>
              <a:gd name="connsiteX2-45" fmla="*/ 4876800 w 4876800"/>
              <a:gd name="connsiteY2-46" fmla="*/ 6858000 h 6858000"/>
              <a:gd name="connsiteX3-47" fmla="*/ 0 w 4876800"/>
              <a:gd name="connsiteY3-48" fmla="*/ 6858000 h 6858000"/>
              <a:gd name="connsiteX4-49" fmla="*/ 0 w 4876800"/>
              <a:gd name="connsiteY4-50" fmla="*/ 0 h 6858000"/>
              <a:gd name="connsiteX0-51" fmla="*/ 0 w 4876800"/>
              <a:gd name="connsiteY0-52" fmla="*/ 0 h 6858000"/>
              <a:gd name="connsiteX1-53" fmla="*/ 4876800 w 4876800"/>
              <a:gd name="connsiteY1-54" fmla="*/ 0 h 6858000"/>
              <a:gd name="connsiteX2-55" fmla="*/ 4876800 w 4876800"/>
              <a:gd name="connsiteY2-56" fmla="*/ 6858000 h 6858000"/>
              <a:gd name="connsiteX3-57" fmla="*/ 0 w 4876800"/>
              <a:gd name="connsiteY3-58" fmla="*/ 6858000 h 6858000"/>
              <a:gd name="connsiteX4-59" fmla="*/ 0 w 4876800"/>
              <a:gd name="connsiteY4-60" fmla="*/ 0 h 6858000"/>
              <a:gd name="connsiteX0-61" fmla="*/ 0 w 4876800"/>
              <a:gd name="connsiteY0-62" fmla="*/ 0 h 6858000"/>
              <a:gd name="connsiteX1-63" fmla="*/ 4876800 w 4876800"/>
              <a:gd name="connsiteY1-64" fmla="*/ 0 h 6858000"/>
              <a:gd name="connsiteX2-65" fmla="*/ 4876800 w 4876800"/>
              <a:gd name="connsiteY2-66" fmla="*/ 6858000 h 6858000"/>
              <a:gd name="connsiteX3-67" fmla="*/ 0 w 4876800"/>
              <a:gd name="connsiteY3-68" fmla="*/ 6858000 h 6858000"/>
              <a:gd name="connsiteX4-69" fmla="*/ 0 w 4876800"/>
              <a:gd name="connsiteY4-70" fmla="*/ 0 h 6858000"/>
              <a:gd name="connsiteX0-71" fmla="*/ 0 w 4876800"/>
              <a:gd name="connsiteY0-72" fmla="*/ 0 h 6858000"/>
              <a:gd name="connsiteX1-73" fmla="*/ 4876800 w 4876800"/>
              <a:gd name="connsiteY1-74" fmla="*/ 0 h 6858000"/>
              <a:gd name="connsiteX2-75" fmla="*/ 4876800 w 4876800"/>
              <a:gd name="connsiteY2-76" fmla="*/ 6858000 h 6858000"/>
              <a:gd name="connsiteX3-77" fmla="*/ 0 w 4876800"/>
              <a:gd name="connsiteY3-78" fmla="*/ 6858000 h 6858000"/>
              <a:gd name="connsiteX4-79" fmla="*/ 0 w 4876800"/>
              <a:gd name="connsiteY4-80" fmla="*/ 0 h 6858000"/>
              <a:gd name="connsiteX0-81" fmla="*/ 0 w 4876800"/>
              <a:gd name="connsiteY0-82" fmla="*/ 0 h 6858000"/>
              <a:gd name="connsiteX1-83" fmla="*/ 4876800 w 4876800"/>
              <a:gd name="connsiteY1-84" fmla="*/ 0 h 6858000"/>
              <a:gd name="connsiteX2-85" fmla="*/ 4876800 w 4876800"/>
              <a:gd name="connsiteY2-86" fmla="*/ 6858000 h 6858000"/>
              <a:gd name="connsiteX3-87" fmla="*/ 0 w 4876800"/>
              <a:gd name="connsiteY3-88" fmla="*/ 6858000 h 6858000"/>
              <a:gd name="connsiteX4-89" fmla="*/ 0 w 4876800"/>
              <a:gd name="connsiteY4-90" fmla="*/ 0 h 6858000"/>
              <a:gd name="connsiteX0-91" fmla="*/ 0 w 4876800"/>
              <a:gd name="connsiteY0-92" fmla="*/ 0 h 6858000"/>
              <a:gd name="connsiteX1-93" fmla="*/ 4876800 w 4876800"/>
              <a:gd name="connsiteY1-94" fmla="*/ 0 h 6858000"/>
              <a:gd name="connsiteX2-95" fmla="*/ 4876800 w 4876800"/>
              <a:gd name="connsiteY2-96" fmla="*/ 6858000 h 6858000"/>
              <a:gd name="connsiteX3-97" fmla="*/ 0 w 4876800"/>
              <a:gd name="connsiteY3-98" fmla="*/ 6858000 h 6858000"/>
              <a:gd name="connsiteX4-99" fmla="*/ 0 w 4876800"/>
              <a:gd name="connsiteY4-100" fmla="*/ 0 h 6858000"/>
              <a:gd name="connsiteX0-101" fmla="*/ 0 w 4876800"/>
              <a:gd name="connsiteY0-102" fmla="*/ 0 h 6858000"/>
              <a:gd name="connsiteX1-103" fmla="*/ 4876800 w 4876800"/>
              <a:gd name="connsiteY1-104" fmla="*/ 0 h 6858000"/>
              <a:gd name="connsiteX2-105" fmla="*/ 4876800 w 4876800"/>
              <a:gd name="connsiteY2-106" fmla="*/ 6858000 h 6858000"/>
              <a:gd name="connsiteX3-107" fmla="*/ 0 w 4876800"/>
              <a:gd name="connsiteY3-108" fmla="*/ 6858000 h 6858000"/>
              <a:gd name="connsiteX4-109" fmla="*/ 0 w 4876800"/>
              <a:gd name="connsiteY4-110" fmla="*/ 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76800" h="6858000">
                <a:moveTo>
                  <a:pt x="0" y="0"/>
                </a:moveTo>
                <a:lnTo>
                  <a:pt x="4876800" y="0"/>
                </a:lnTo>
                <a:lnTo>
                  <a:pt x="4876800" y="6858000"/>
                </a:lnTo>
                <a:lnTo>
                  <a:pt x="0" y="6858000"/>
                </a:lnTo>
                <a:cubicBezTo>
                  <a:pt x="246543" y="4869293"/>
                  <a:pt x="243164" y="2107550"/>
                  <a:pt x="0" y="0"/>
                </a:cubicBez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271545" y="2792770"/>
            <a:ext cx="3338818" cy="1760941"/>
          </a:xfrm>
        </p:spPr>
        <p:txBody>
          <a:bodyPr lIns="0" tIns="0" rIns="0" bIns="0"/>
          <a:lstStyle>
            <a:lvl1pPr algn="l">
              <a:defRPr sz="3800">
                <a:solidFill>
                  <a:schemeClr val="bg1"/>
                </a:solidFill>
              </a:defRPr>
            </a:lvl1pPr>
          </a:lstStyle>
          <a:p>
            <a:r>
              <a:rPr lang="en-US" dirty="0"/>
              <a:t>Click to edit Master title style</a:t>
            </a:r>
            <a:endParaRPr lang="en-US" dirty="0"/>
          </a:p>
        </p:txBody>
      </p:sp>
      <p:sp>
        <p:nvSpPr>
          <p:cNvPr id="3" name="Subtitle 2"/>
          <p:cNvSpPr>
            <a:spLocks noGrp="1"/>
          </p:cNvSpPr>
          <p:nvPr>
            <p:ph type="subTitle" idx="1"/>
          </p:nvPr>
        </p:nvSpPr>
        <p:spPr>
          <a:xfrm>
            <a:off x="8271543" y="4854870"/>
            <a:ext cx="3338819" cy="1465788"/>
          </a:xfrm>
        </p:spPr>
        <p:txBody>
          <a:bodyPr lIns="0" tIns="0" rIns="0" bIns="0"/>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pic>
        <p:nvPicPr>
          <p:cNvPr id="6" name="Picture 5" descr="A white letter on a black background&#10;&#10;Description automatically generated"/>
          <p:cNvPicPr>
            <a:picLocks noChangeAspect="1"/>
          </p:cNvPicPr>
          <p:nvPr userDrawn="1"/>
        </p:nvPicPr>
        <p:blipFill>
          <a:blip r:embed="rId2"/>
          <a:stretch>
            <a:fillRect/>
          </a:stretch>
        </p:blipFill>
        <p:spPr>
          <a:xfrm>
            <a:off x="738068" y="5438509"/>
            <a:ext cx="4232517" cy="577572"/>
          </a:xfrm>
          <a:prstGeom prst="rect">
            <a:avLst/>
          </a:prstGeom>
        </p:spPr>
      </p:pic>
      <p:pic>
        <p:nvPicPr>
          <p:cNvPr id="4" name="Picture 3" descr="A black and white logo&#10;&#10;Description automatically generated"/>
          <p:cNvPicPr>
            <a:picLocks noChangeAspect="1"/>
          </p:cNvPicPr>
          <p:nvPr userDrawn="1"/>
        </p:nvPicPr>
        <p:blipFill>
          <a:blip r:embed="rId3"/>
          <a:stretch>
            <a:fillRect/>
          </a:stretch>
        </p:blipFill>
        <p:spPr>
          <a:xfrm>
            <a:off x="9939528" y="709934"/>
            <a:ext cx="1473736" cy="1677649"/>
          </a:xfrm>
          <a:prstGeom prst="rect">
            <a:avLst/>
          </a:prstGeom>
          <a:noFill/>
        </p:spPr>
      </p:pic>
      <p:sp>
        <p:nvSpPr>
          <p:cNvPr id="5" name="TextBox 4"/>
          <p:cNvSpPr txBox="1"/>
          <p:nvPr userDrawn="1"/>
        </p:nvSpPr>
        <p:spPr>
          <a:xfrm>
            <a:off x="11620175" y="6508750"/>
            <a:ext cx="571826" cy="276999"/>
          </a:xfrm>
          <a:prstGeom prst="rect">
            <a:avLst/>
          </a:prstGeom>
          <a:noFill/>
        </p:spPr>
        <p:txBody>
          <a:bodyPr wrap="square" rtlCol="0">
            <a:spAutoFit/>
          </a:bodyPr>
          <a:lstStyle/>
          <a:p>
            <a:pPr algn="ctr"/>
            <a:fld id="{10F103F9-FBFB-4741-B3A3-3F2FAF542BF5}" type="slidenum">
              <a:rPr lang="en-US" sz="1200" smtClean="0">
                <a:solidFill>
                  <a:schemeClr val="bg1"/>
                </a:solidFill>
              </a:rPr>
            </a:fld>
            <a:endParaRPr lang="en-US" sz="12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Heading + Arc">
    <p:spTree>
      <p:nvGrpSpPr>
        <p:cNvPr id="1" name=""/>
        <p:cNvGrpSpPr/>
        <p:nvPr/>
      </p:nvGrpSpPr>
      <p:grpSpPr>
        <a:xfrm>
          <a:off x="0" y="0"/>
          <a:ext cx="0" cy="0"/>
          <a:chOff x="0" y="0"/>
          <a:chExt cx="0" cy="0"/>
        </a:xfrm>
      </p:grpSpPr>
      <p:sp>
        <p:nvSpPr>
          <p:cNvPr id="8" name="Freeform 7"/>
          <p:cNvSpPr/>
          <p:nvPr userDrawn="1"/>
        </p:nvSpPr>
        <p:spPr>
          <a:xfrm>
            <a:off x="-1262" y="4209939"/>
            <a:ext cx="12192000" cy="2671745"/>
          </a:xfrm>
          <a:custGeom>
            <a:avLst/>
            <a:gdLst>
              <a:gd name="connsiteX0" fmla="*/ 12192000 w 12192000"/>
              <a:gd name="connsiteY0" fmla="*/ 0 h 2671745"/>
              <a:gd name="connsiteX1" fmla="*/ 12192000 w 12192000"/>
              <a:gd name="connsiteY1" fmla="*/ 585787 h 2671745"/>
              <a:gd name="connsiteX2" fmla="*/ 12192000 w 12192000"/>
              <a:gd name="connsiteY2" fmla="*/ 2085958 h 2671745"/>
              <a:gd name="connsiteX3" fmla="*/ 12192000 w 12192000"/>
              <a:gd name="connsiteY3" fmla="*/ 2671745 h 2671745"/>
              <a:gd name="connsiteX4" fmla="*/ 0 w 12192000"/>
              <a:gd name="connsiteY4" fmla="*/ 2671745 h 2671745"/>
              <a:gd name="connsiteX5" fmla="*/ 0 w 12192000"/>
              <a:gd name="connsiteY5" fmla="*/ 2085958 h 2671745"/>
              <a:gd name="connsiteX6" fmla="*/ 0 w 12192000"/>
              <a:gd name="connsiteY6" fmla="*/ 587245 h 2671745"/>
              <a:gd name="connsiteX7" fmla="*/ 0 w 12192000"/>
              <a:gd name="connsiteY7" fmla="*/ 1458 h 2671745"/>
              <a:gd name="connsiteX8" fmla="*/ 438287 w 12192000"/>
              <a:gd name="connsiteY8" fmla="*/ 91514 h 2671745"/>
              <a:gd name="connsiteX9" fmla="*/ 11442301 w 12192000"/>
              <a:gd name="connsiteY9" fmla="*/ 142990 h 267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2671745">
                <a:moveTo>
                  <a:pt x="12192000" y="0"/>
                </a:moveTo>
                <a:lnTo>
                  <a:pt x="12192000" y="585787"/>
                </a:lnTo>
                <a:lnTo>
                  <a:pt x="12192000" y="2085958"/>
                </a:lnTo>
                <a:lnTo>
                  <a:pt x="12192000" y="2671745"/>
                </a:lnTo>
                <a:lnTo>
                  <a:pt x="0" y="2671745"/>
                </a:lnTo>
                <a:lnTo>
                  <a:pt x="0" y="2085958"/>
                </a:lnTo>
                <a:lnTo>
                  <a:pt x="0" y="587245"/>
                </a:lnTo>
                <a:lnTo>
                  <a:pt x="0" y="1458"/>
                </a:lnTo>
                <a:lnTo>
                  <a:pt x="438287" y="91514"/>
                </a:lnTo>
                <a:cubicBezTo>
                  <a:pt x="4704734" y="941799"/>
                  <a:pt x="7851668" y="799446"/>
                  <a:pt x="11442301" y="142990"/>
                </a:cubicBez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800">
              <a:solidFill>
                <a:schemeClr val="bg2"/>
              </a:solidFill>
            </a:endParaRPr>
          </a:p>
        </p:txBody>
      </p:sp>
      <p:sp>
        <p:nvSpPr>
          <p:cNvPr id="2" name="Title 1"/>
          <p:cNvSpPr txBox="1"/>
          <p:nvPr userDrawn="1"/>
        </p:nvSpPr>
        <p:spPr>
          <a:xfrm>
            <a:off x="838200" y="2648061"/>
            <a:ext cx="10515600" cy="66748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kern="1200">
                <a:solidFill>
                  <a:schemeClr val="tx1"/>
                </a:solidFill>
                <a:latin typeface="Georgia" panose="02040502050405090303" pitchFamily="18" charset="0"/>
                <a:ea typeface="Georgia" panose="02040502050405090303" pitchFamily="18" charset="0"/>
                <a:cs typeface="Times New Roman" panose="02020603050405020304" charset="0"/>
              </a:defRPr>
            </a:lvl1pPr>
          </a:lstStyle>
          <a:p>
            <a:pPr algn="ctr"/>
            <a:endParaRPr lang="en-US" dirty="0"/>
          </a:p>
        </p:txBody>
      </p:sp>
      <p:sp>
        <p:nvSpPr>
          <p:cNvPr id="10" name="Title 1"/>
          <p:cNvSpPr>
            <a:spLocks noGrp="1"/>
          </p:cNvSpPr>
          <p:nvPr>
            <p:ph type="ctrTitle" hasCustomPrompt="1"/>
          </p:nvPr>
        </p:nvSpPr>
        <p:spPr>
          <a:xfrm>
            <a:off x="0" y="2796321"/>
            <a:ext cx="12192000" cy="667481"/>
          </a:xfrm>
          <a:prstGeom prst="rect">
            <a:avLst/>
          </a:prstGeom>
        </p:spPr>
        <p:txBody>
          <a:bodyPr anchor="b"/>
          <a:lstStyle>
            <a:lvl1pPr algn="ctr">
              <a:defRPr sz="4000" b="1">
                <a:solidFill>
                  <a:schemeClr val="tx2"/>
                </a:solidFill>
                <a:latin typeface="Georgia" panose="02040502050405090303" pitchFamily="18" charset="0"/>
              </a:defRPr>
            </a:lvl1pPr>
          </a:lstStyle>
          <a:p>
            <a:r>
              <a:rPr lang="en-US" dirty="0"/>
              <a:t>Click to edit Section title style</a:t>
            </a:r>
            <a:endParaRPr lang="en-US" dirty="0"/>
          </a:p>
        </p:txBody>
      </p:sp>
      <p:sp>
        <p:nvSpPr>
          <p:cNvPr id="11" name="Subtitle 2"/>
          <p:cNvSpPr>
            <a:spLocks noGrp="1"/>
          </p:cNvSpPr>
          <p:nvPr>
            <p:ph type="subTitle" idx="1" hasCustomPrompt="1"/>
          </p:nvPr>
        </p:nvSpPr>
        <p:spPr>
          <a:xfrm>
            <a:off x="7127" y="3724764"/>
            <a:ext cx="12192000" cy="336915"/>
          </a:xfrm>
          <a:prstGeom prst="rect">
            <a:avLst/>
          </a:prstGeom>
        </p:spPr>
        <p:txBody>
          <a:bodyPr>
            <a:noAutofit/>
          </a:bodyPr>
          <a:lstStyle>
            <a:lvl1pPr marL="0" indent="0" algn="ctr">
              <a:buNone/>
              <a:defRPr sz="2400">
                <a:solidFill>
                  <a:schemeClr val="tx1"/>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Section subtitle style</a:t>
            </a:r>
            <a:endParaRPr lang="en-US" dirty="0"/>
          </a:p>
        </p:txBody>
      </p:sp>
      <p:pic>
        <p:nvPicPr>
          <p:cNvPr id="5" name="Picture 4" descr="A black and white logo&#10;&#10;Description automatically generated"/>
          <p:cNvPicPr>
            <a:picLocks noChangeAspect="1"/>
          </p:cNvPicPr>
          <p:nvPr userDrawn="1"/>
        </p:nvPicPr>
        <p:blipFill>
          <a:blip r:embed="rId2"/>
          <a:stretch>
            <a:fillRect/>
          </a:stretch>
        </p:blipFill>
        <p:spPr>
          <a:xfrm>
            <a:off x="5378134" y="671226"/>
            <a:ext cx="1463593" cy="1666103"/>
          </a:xfrm>
          <a:prstGeom prst="rect">
            <a:avLst/>
          </a:prstGeom>
        </p:spPr>
      </p:pic>
      <p:sp>
        <p:nvSpPr>
          <p:cNvPr id="3" name="TextBox 2"/>
          <p:cNvSpPr txBox="1"/>
          <p:nvPr userDrawn="1"/>
        </p:nvSpPr>
        <p:spPr>
          <a:xfrm>
            <a:off x="11620175" y="6508750"/>
            <a:ext cx="571826" cy="276999"/>
          </a:xfrm>
          <a:prstGeom prst="rect">
            <a:avLst/>
          </a:prstGeom>
          <a:noFill/>
        </p:spPr>
        <p:txBody>
          <a:bodyPr wrap="square" rtlCol="0">
            <a:spAutoFit/>
          </a:bodyPr>
          <a:lstStyle/>
          <a:p>
            <a:pPr algn="ctr"/>
            <a:fld id="{10F103F9-FBFB-4741-B3A3-3F2FAF542BF5}" type="slidenum">
              <a:rPr lang="en-US" sz="1200" smtClean="0">
                <a:solidFill>
                  <a:schemeClr val="bg1"/>
                </a:solidFill>
              </a:rPr>
            </a:fld>
            <a:endParaRPr lang="en-US" sz="12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Photo + Arc">
    <p:spTree>
      <p:nvGrpSpPr>
        <p:cNvPr id="1" name=""/>
        <p:cNvGrpSpPr/>
        <p:nvPr/>
      </p:nvGrpSpPr>
      <p:grpSpPr>
        <a:xfrm>
          <a:off x="0" y="0"/>
          <a:ext cx="0" cy="0"/>
          <a:chOff x="0" y="0"/>
          <a:chExt cx="0" cy="0"/>
        </a:xfrm>
      </p:grpSpPr>
      <p:sp>
        <p:nvSpPr>
          <p:cNvPr id="12" name="Freeform 11"/>
          <p:cNvSpPr/>
          <p:nvPr userDrawn="1"/>
        </p:nvSpPr>
        <p:spPr>
          <a:xfrm>
            <a:off x="0" y="4209939"/>
            <a:ext cx="12198096" cy="2671745"/>
          </a:xfrm>
          <a:custGeom>
            <a:avLst/>
            <a:gdLst>
              <a:gd name="connsiteX0" fmla="*/ 12192000 w 12192000"/>
              <a:gd name="connsiteY0" fmla="*/ 0 h 2671745"/>
              <a:gd name="connsiteX1" fmla="*/ 12192000 w 12192000"/>
              <a:gd name="connsiteY1" fmla="*/ 585787 h 2671745"/>
              <a:gd name="connsiteX2" fmla="*/ 12192000 w 12192000"/>
              <a:gd name="connsiteY2" fmla="*/ 2085958 h 2671745"/>
              <a:gd name="connsiteX3" fmla="*/ 12192000 w 12192000"/>
              <a:gd name="connsiteY3" fmla="*/ 2671745 h 2671745"/>
              <a:gd name="connsiteX4" fmla="*/ 0 w 12192000"/>
              <a:gd name="connsiteY4" fmla="*/ 2671745 h 2671745"/>
              <a:gd name="connsiteX5" fmla="*/ 0 w 12192000"/>
              <a:gd name="connsiteY5" fmla="*/ 2085958 h 2671745"/>
              <a:gd name="connsiteX6" fmla="*/ 0 w 12192000"/>
              <a:gd name="connsiteY6" fmla="*/ 587245 h 2671745"/>
              <a:gd name="connsiteX7" fmla="*/ 0 w 12192000"/>
              <a:gd name="connsiteY7" fmla="*/ 1458 h 2671745"/>
              <a:gd name="connsiteX8" fmla="*/ 438287 w 12192000"/>
              <a:gd name="connsiteY8" fmla="*/ 91514 h 2671745"/>
              <a:gd name="connsiteX9" fmla="*/ 11442301 w 12192000"/>
              <a:gd name="connsiteY9" fmla="*/ 142990 h 267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2671745">
                <a:moveTo>
                  <a:pt x="12192000" y="0"/>
                </a:moveTo>
                <a:lnTo>
                  <a:pt x="12192000" y="585787"/>
                </a:lnTo>
                <a:lnTo>
                  <a:pt x="12192000" y="2085958"/>
                </a:lnTo>
                <a:lnTo>
                  <a:pt x="12192000" y="2671745"/>
                </a:lnTo>
                <a:lnTo>
                  <a:pt x="0" y="2671745"/>
                </a:lnTo>
                <a:lnTo>
                  <a:pt x="0" y="2085958"/>
                </a:lnTo>
                <a:lnTo>
                  <a:pt x="0" y="587245"/>
                </a:lnTo>
                <a:lnTo>
                  <a:pt x="0" y="1458"/>
                </a:lnTo>
                <a:lnTo>
                  <a:pt x="438287" y="91514"/>
                </a:lnTo>
                <a:cubicBezTo>
                  <a:pt x="4704734" y="941799"/>
                  <a:pt x="7851668" y="799446"/>
                  <a:pt x="11442301" y="142990"/>
                </a:cubicBez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800"/>
          </a:p>
        </p:txBody>
      </p:sp>
      <p:sp>
        <p:nvSpPr>
          <p:cNvPr id="11" name="Picture Placeholder 10"/>
          <p:cNvSpPr>
            <a:spLocks noGrp="1"/>
          </p:cNvSpPr>
          <p:nvPr>
            <p:ph type="pic" sz="quarter" idx="10" hasCustomPrompt="1"/>
          </p:nvPr>
        </p:nvSpPr>
        <p:spPr>
          <a:xfrm>
            <a:off x="0" y="0"/>
            <a:ext cx="12192000" cy="4892731"/>
          </a:xfrm>
          <a:custGeom>
            <a:avLst/>
            <a:gdLst>
              <a:gd name="connsiteX0" fmla="*/ 0 w 12192000"/>
              <a:gd name="connsiteY0" fmla="*/ 0 h 4892731"/>
              <a:gd name="connsiteX1" fmla="*/ 12192000 w 12192000"/>
              <a:gd name="connsiteY1" fmla="*/ 0 h 4892731"/>
              <a:gd name="connsiteX2" fmla="*/ 12192000 w 12192000"/>
              <a:gd name="connsiteY2" fmla="*/ 4211101 h 4892731"/>
              <a:gd name="connsiteX3" fmla="*/ 11448022 w 12192000"/>
              <a:gd name="connsiteY3" fmla="*/ 4352929 h 4892731"/>
              <a:gd name="connsiteX4" fmla="*/ 438506 w 12192000"/>
              <a:gd name="connsiteY4" fmla="*/ 4301453 h 4892731"/>
              <a:gd name="connsiteX5" fmla="*/ 0 w 12192000"/>
              <a:gd name="connsiteY5" fmla="*/ 4211397 h 489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892731">
                <a:moveTo>
                  <a:pt x="0" y="0"/>
                </a:moveTo>
                <a:lnTo>
                  <a:pt x="12192000" y="0"/>
                </a:lnTo>
                <a:lnTo>
                  <a:pt x="12192000" y="4211101"/>
                </a:lnTo>
                <a:lnTo>
                  <a:pt x="11448022" y="4352929"/>
                </a:lnTo>
                <a:cubicBezTo>
                  <a:pt x="7855594" y="5009385"/>
                  <a:pt x="4707087" y="5151738"/>
                  <a:pt x="438506" y="4301453"/>
                </a:cubicBezTo>
                <a:lnTo>
                  <a:pt x="0" y="4211397"/>
                </a:lnTo>
                <a:close/>
              </a:path>
            </a:pathLst>
          </a:custGeom>
        </p:spPr>
        <p:txBody>
          <a:bodyPr wrap="square" tIns="1097280">
            <a:noAutofit/>
          </a:bodyPr>
          <a:lstStyle>
            <a:lvl1pPr marL="0" indent="0" algn="ctr">
              <a:buNone/>
              <a:defRPr/>
            </a:lvl1pPr>
          </a:lstStyle>
          <a:p>
            <a:r>
              <a:rPr lang="en-US" dirty="0"/>
              <a:t>Click the icon</a:t>
            </a:r>
            <a:br>
              <a:rPr lang="en-US" dirty="0"/>
            </a:br>
            <a:r>
              <a:rPr lang="en-US" dirty="0"/>
              <a:t>to insert a photo</a:t>
            </a:r>
            <a:endParaRPr lang="en-US" dirty="0"/>
          </a:p>
        </p:txBody>
      </p:sp>
      <p:sp>
        <p:nvSpPr>
          <p:cNvPr id="9" name="Title 1"/>
          <p:cNvSpPr>
            <a:spLocks noGrp="1"/>
          </p:cNvSpPr>
          <p:nvPr>
            <p:ph type="ctrTitle"/>
          </p:nvPr>
        </p:nvSpPr>
        <p:spPr>
          <a:xfrm>
            <a:off x="0" y="5136943"/>
            <a:ext cx="12199127" cy="1217083"/>
          </a:xfrm>
        </p:spPr>
        <p:txBody>
          <a:bodyPr lIns="0" tIns="0" rIns="0" bIns="0"/>
          <a:lstStyle>
            <a:lvl1pPr algn="ctr">
              <a:defRPr sz="3800">
                <a:solidFill>
                  <a:schemeClr val="bg1"/>
                </a:solidFill>
              </a:defRPr>
            </a:lvl1pPr>
          </a:lstStyle>
          <a:p>
            <a:r>
              <a:rPr lang="en-US" dirty="0"/>
              <a:t>Click to edit Master title style</a:t>
            </a:r>
            <a:endParaRPr lang="en-US" dirty="0"/>
          </a:p>
        </p:txBody>
      </p:sp>
      <p:sp>
        <p:nvSpPr>
          <p:cNvPr id="2" name="TextBox 1"/>
          <p:cNvSpPr txBox="1"/>
          <p:nvPr userDrawn="1"/>
        </p:nvSpPr>
        <p:spPr>
          <a:xfrm>
            <a:off x="11620175" y="6508750"/>
            <a:ext cx="571826" cy="276999"/>
          </a:xfrm>
          <a:prstGeom prst="rect">
            <a:avLst/>
          </a:prstGeom>
          <a:noFill/>
        </p:spPr>
        <p:txBody>
          <a:bodyPr wrap="square" rtlCol="0">
            <a:spAutoFit/>
          </a:bodyPr>
          <a:lstStyle/>
          <a:p>
            <a:pPr algn="ctr"/>
            <a:fld id="{10F103F9-FBFB-4741-B3A3-3F2FAF542BF5}" type="slidenum">
              <a:rPr lang="en-US" sz="1200" smtClean="0">
                <a:solidFill>
                  <a:schemeClr val="bg1"/>
                </a:solidFill>
              </a:rPr>
            </a:fld>
            <a:endParaRPr lang="en-US" sz="12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ext on Whit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31775" indent="-231775">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endParaRPr lang="en-US" dirty="0"/>
          </a:p>
        </p:txBody>
      </p:sp>
      <p:pic>
        <p:nvPicPr>
          <p:cNvPr id="4" name="Picture 3" descr="A black and white logo&#10;&#10;Description automatically generated"/>
          <p:cNvPicPr>
            <a:picLocks noChangeAspect="1"/>
          </p:cNvPicPr>
          <p:nvPr userDrawn="1"/>
        </p:nvPicPr>
        <p:blipFill>
          <a:blip r:embed="rId2"/>
          <a:stretch>
            <a:fillRect/>
          </a:stretch>
        </p:blipFill>
        <p:spPr>
          <a:xfrm>
            <a:off x="10790682" y="435614"/>
            <a:ext cx="860326" cy="9793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Placeholder Block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pic>
        <p:nvPicPr>
          <p:cNvPr id="5" name="Picture 4" descr="A black and white logo&#10;&#10;Description automatically generated"/>
          <p:cNvPicPr>
            <a:picLocks noChangeAspect="1"/>
          </p:cNvPicPr>
          <p:nvPr userDrawn="1"/>
        </p:nvPicPr>
        <p:blipFill>
          <a:blip r:embed="rId2"/>
          <a:stretch>
            <a:fillRect/>
          </a:stretch>
        </p:blipFill>
        <p:spPr>
          <a:xfrm>
            <a:off x="10790682" y="435614"/>
            <a:ext cx="860326" cy="9793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Two Blocks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ctr" anchorCtr="0">
            <a:normAutofit/>
          </a:bodyPr>
          <a:lstStyle>
            <a:lvl1pPr marL="0" indent="0">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238524" y="1535113"/>
            <a:ext cx="5389033" cy="639762"/>
          </a:xfrm>
        </p:spPr>
        <p:txBody>
          <a:bodyPr anchor="ctr" anchorCtr="0">
            <a:normAutofit/>
          </a:bodyPr>
          <a:lstStyle>
            <a:lvl1pPr marL="0" indent="0">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6238524"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pic>
        <p:nvPicPr>
          <p:cNvPr id="7" name="Picture 6" descr="A black and white logo&#10;&#10;Description automatically generated"/>
          <p:cNvPicPr>
            <a:picLocks noChangeAspect="1"/>
          </p:cNvPicPr>
          <p:nvPr userDrawn="1"/>
        </p:nvPicPr>
        <p:blipFill>
          <a:blip r:embed="rId2"/>
          <a:stretch>
            <a:fillRect/>
          </a:stretch>
        </p:blipFill>
        <p:spPr>
          <a:xfrm>
            <a:off x="10790682" y="435614"/>
            <a:ext cx="860326" cy="9793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2937" y="437444"/>
            <a:ext cx="9649953" cy="980194"/>
          </a:xfrm>
          <a:prstGeom prst="rect">
            <a:avLst/>
          </a:prstGeom>
        </p:spPr>
        <p:txBody>
          <a:bodyPr vert="horz" lIns="91440" tIns="45720" rIns="91440" bIns="45720" rtlCol="0" anchor="ctr">
            <a:noAutofit/>
          </a:bodyPr>
          <a:lstStyle/>
          <a:p>
            <a:r>
              <a:rPr lang="en-US" dirty="0"/>
              <a:t>Click To Edit Master Title Style</a:t>
            </a:r>
            <a:endParaRPr lang="en-US" dirty="0"/>
          </a:p>
        </p:txBody>
      </p:sp>
      <p:sp>
        <p:nvSpPr>
          <p:cNvPr id="3" name="Text Placeholder 2"/>
          <p:cNvSpPr>
            <a:spLocks noGrp="1"/>
          </p:cNvSpPr>
          <p:nvPr>
            <p:ph type="body" idx="1"/>
          </p:nvPr>
        </p:nvSpPr>
        <p:spPr>
          <a:xfrm>
            <a:off x="658519" y="1600200"/>
            <a:ext cx="10961656" cy="4778022"/>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Box 4"/>
          <p:cNvSpPr txBox="1"/>
          <p:nvPr userDrawn="1"/>
        </p:nvSpPr>
        <p:spPr>
          <a:xfrm>
            <a:off x="11620175" y="6508750"/>
            <a:ext cx="571826" cy="276999"/>
          </a:xfrm>
          <a:prstGeom prst="rect">
            <a:avLst/>
          </a:prstGeom>
          <a:noFill/>
        </p:spPr>
        <p:txBody>
          <a:bodyPr wrap="square" rtlCol="0">
            <a:spAutoFit/>
          </a:bodyPr>
          <a:lstStyle/>
          <a:p>
            <a:pPr algn="ctr"/>
            <a:fld id="{10F103F9-FBFB-4741-B3A3-3F2FAF542BF5}" type="slidenum">
              <a:rPr lang="en-US" sz="1200" smtClean="0"/>
            </a:fld>
            <a:endParaRPr lang="en-US" sz="12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l" defTabSz="457200" rtl="0" eaLnBrk="1" latinLnBrk="0" hangingPunct="1">
        <a:spcBef>
          <a:spcPct val="0"/>
        </a:spcBef>
        <a:buNone/>
        <a:defRPr sz="3600" b="1" kern="1200">
          <a:solidFill>
            <a:schemeClr val="tx2"/>
          </a:solidFill>
          <a:latin typeface="Georgia" panose="02040502050405090303" pitchFamily="18" charset="0"/>
          <a:ea typeface="Georgia" panose="02040502050405090303" pitchFamily="18" charset="0"/>
          <a:cs typeface="Times New Roman" panose="02020603050405020304" charset="0"/>
        </a:defRPr>
      </a:lvl1pPr>
    </p:titleStyle>
    <p:bodyStyle>
      <a:lvl1pPr marL="233680" indent="-233680" algn="l" defTabSz="457200" rtl="0" eaLnBrk="1" latinLnBrk="0" hangingPunct="1">
        <a:spcBef>
          <a:spcPct val="20000"/>
        </a:spcBef>
        <a:buFont typeface="Arial" panose="020B0704020202020204"/>
        <a:buChar char="•"/>
        <a:defRPr sz="2800" b="0" i="0" kern="1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690880" indent="-233680" algn="l" defTabSz="457200" rtl="0" eaLnBrk="1" latinLnBrk="0" hangingPunct="1">
        <a:spcBef>
          <a:spcPct val="20000"/>
        </a:spcBef>
        <a:buFont typeface="Arial" panose="020B0704020202020204"/>
        <a:buChar char="–"/>
        <a:defRPr sz="2400" b="0" i="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085850" indent="-171450" algn="l" defTabSz="457200" rtl="0" eaLnBrk="1" latinLnBrk="0" hangingPunct="1">
        <a:spcBef>
          <a:spcPct val="20000"/>
        </a:spcBef>
        <a:buFont typeface="Arial" panose="020B0704020202020204"/>
        <a:buChar char="•"/>
        <a:defRPr sz="2000" b="0" i="0" kern="12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543050" indent="-171450" algn="l" defTabSz="457200" rtl="0" eaLnBrk="1" latinLnBrk="0" hangingPunct="1">
        <a:spcBef>
          <a:spcPct val="20000"/>
        </a:spcBef>
        <a:buFont typeface="Arial" panose="020B0704020202020204"/>
        <a:buChar char="–"/>
        <a:defRPr sz="1800" b="0" i="0" kern="12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00250" indent="-171450" algn="l" defTabSz="457200" rtl="0" eaLnBrk="1" latinLnBrk="0" hangingPunct="1">
        <a:spcBef>
          <a:spcPct val="20000"/>
        </a:spcBef>
        <a:buFont typeface="Arial" panose="020B0704020202020204"/>
        <a:buChar char="»"/>
        <a:defRPr sz="1800" b="0" i="0" kern="12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algn="l" defTabSz="457200" rtl="0" eaLnBrk="1" latinLnBrk="0" hangingPunct="1">
        <a:spcBef>
          <a:spcPct val="20000"/>
        </a:spcBef>
        <a:buFont typeface="Arial" panose="020B07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7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7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7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18.svg"/><Relationship Id="rId7" Type="http://schemas.openxmlformats.org/officeDocument/2006/relationships/image" Target="../media/image17.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 Id="rId3" Type="http://schemas.openxmlformats.org/officeDocument/2006/relationships/image" Target="../media/image13.png"/><Relationship Id="rId2" Type="http://schemas.openxmlformats.org/officeDocument/2006/relationships/image" Target="../media/image12.svg"/><Relationship Id="rId11" Type="http://schemas.openxmlformats.org/officeDocument/2006/relationships/notesSlide" Target="../notesSlides/notesSlide7.xml"/><Relationship Id="rId10" Type="http://schemas.openxmlformats.org/officeDocument/2006/relationships/slideLayout" Target="../slideLayouts/slideLayout1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18.svg"/><Relationship Id="rId7" Type="http://schemas.openxmlformats.org/officeDocument/2006/relationships/image" Target="../media/image17.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 Id="rId3" Type="http://schemas.openxmlformats.org/officeDocument/2006/relationships/image" Target="../media/image13.png"/><Relationship Id="rId2" Type="http://schemas.openxmlformats.org/officeDocument/2006/relationships/image" Target="../media/image12.svg"/><Relationship Id="rId11" Type="http://schemas.openxmlformats.org/officeDocument/2006/relationships/notesSlide" Target="../notesSlides/notesSlide8.xml"/><Relationship Id="rId10" Type="http://schemas.openxmlformats.org/officeDocument/2006/relationships/slideLayout" Target="../slideLayouts/slideLayout1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18.svg"/><Relationship Id="rId7" Type="http://schemas.openxmlformats.org/officeDocument/2006/relationships/image" Target="../media/image17.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 Id="rId3" Type="http://schemas.openxmlformats.org/officeDocument/2006/relationships/image" Target="../media/image13.png"/><Relationship Id="rId2" Type="http://schemas.openxmlformats.org/officeDocument/2006/relationships/image" Target="../media/image12.svg"/><Relationship Id="rId11" Type="http://schemas.openxmlformats.org/officeDocument/2006/relationships/notesSlide" Target="../notesSlides/notesSlide9.xml"/><Relationship Id="rId10" Type="http://schemas.openxmlformats.org/officeDocument/2006/relationships/slideLayout" Target="../slideLayouts/slideLayout1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18.svg"/><Relationship Id="rId7" Type="http://schemas.openxmlformats.org/officeDocument/2006/relationships/image" Target="../media/image17.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 Id="rId3" Type="http://schemas.openxmlformats.org/officeDocument/2006/relationships/image" Target="../media/image13.png"/><Relationship Id="rId2" Type="http://schemas.openxmlformats.org/officeDocument/2006/relationships/image" Target="../media/image12.svg"/><Relationship Id="rId11" Type="http://schemas.openxmlformats.org/officeDocument/2006/relationships/notesSlide" Target="../notesSlides/notesSlide10.xml"/><Relationship Id="rId10" Type="http://schemas.openxmlformats.org/officeDocument/2006/relationships/slideLayout" Target="../slideLayouts/slideLayout1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27.png"/><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9.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43.tif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2.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1630" y="389890"/>
            <a:ext cx="7924165" cy="2767330"/>
          </a:xfrm>
        </p:spPr>
        <p:txBody>
          <a:bodyPr/>
          <a:lstStyle/>
          <a:p>
            <a:r>
              <a:rPr lang="en-US" dirty="0">
                <a:solidFill>
                  <a:schemeClr val="bg1"/>
                </a:solidFill>
                <a:effectLst/>
                <a:latin typeface="Helvetica" pitchFamily="2" charset="0"/>
              </a:rPr>
              <a:t>PDA-OTA practice</a:t>
            </a:r>
            <a:br>
              <a:rPr lang="en-US" dirty="0">
                <a:solidFill>
                  <a:schemeClr val="bg1"/>
                </a:solidFill>
                <a:effectLst/>
                <a:latin typeface="Helvetica" pitchFamily="2" charset="0"/>
              </a:rPr>
            </a:br>
            <a:r>
              <a:rPr lang="en-US" dirty="0">
                <a:solidFill>
                  <a:schemeClr val="bg1"/>
                </a:solidFill>
                <a:effectLst/>
                <a:latin typeface="Helvetica" pitchFamily="2" charset="0"/>
              </a:rPr>
              <a:t>UNMC workshop afternoon session</a:t>
            </a:r>
            <a:endParaRPr lang="en-US" dirty="0">
              <a:solidFill>
                <a:schemeClr val="bg1"/>
              </a:solidFill>
              <a:effectLst/>
              <a:latin typeface="Helvetica" pitchFamily="2" charset="0"/>
            </a:endParaRPr>
          </a:p>
        </p:txBody>
      </p:sp>
      <p:sp>
        <p:nvSpPr>
          <p:cNvPr id="3" name="Subtitle 2"/>
          <p:cNvSpPr>
            <a:spLocks noGrp="1"/>
          </p:cNvSpPr>
          <p:nvPr>
            <p:ph type="subTitle" idx="1"/>
          </p:nvPr>
        </p:nvSpPr>
        <p:spPr>
          <a:xfrm>
            <a:off x="734311" y="3156669"/>
            <a:ext cx="6650503" cy="2115046"/>
          </a:xfrm>
        </p:spPr>
        <p:txBody>
          <a:bodyPr>
            <a:normAutofit fontScale="92500" lnSpcReduction="20000"/>
          </a:bodyPr>
          <a:lstStyle/>
          <a:p>
            <a:pPr marL="0" marR="0" lvl="0" indent="0" algn="ctr" defTabSz="914400" rtl="0" eaLnBrk="1" fontAlgn="auto" latinLnBrk="0" hangingPunct="1">
              <a:lnSpc>
                <a:spcPct val="90000"/>
              </a:lnSpc>
              <a:spcBef>
                <a:spcPts val="1000"/>
              </a:spcBef>
              <a:spcAft>
                <a:spcPts val="0"/>
              </a:spcAft>
              <a:buClrTx/>
              <a:buSzTx/>
              <a:buFont typeface="Arial" panose="020B0704020202020204" pitchFamily="34" charset="0"/>
              <a:buNone/>
              <a:defRPr/>
            </a:pPr>
            <a:r>
              <a:rPr kumimoji="0" lang="en-US" sz="2800" i="0" u="none" strike="noStrike" kern="1200" cap="none" spc="0" normalizeH="0" baseline="0" noProof="0" dirty="0">
                <a:ln>
                  <a:noFill/>
                </a:ln>
                <a:solidFill>
                  <a:schemeClr val="bg1"/>
                </a:solidFill>
                <a:effectLst/>
                <a:uLnTx/>
                <a:uFillTx/>
                <a:latin typeface="Calibri" panose="020F0502020204030204"/>
                <a:ea typeface="+mn-ea"/>
                <a:cs typeface="+mn-cs"/>
              </a:rPr>
              <a:t>Chongliang (Jason) Luo, PhD</a:t>
            </a:r>
            <a:endParaRPr kumimoji="0" lang="en-US" sz="2800" i="0" u="none" strike="noStrike" kern="120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704020202020204" pitchFamily="34" charset="0"/>
              <a:buNone/>
              <a:defRPr/>
            </a:pPr>
            <a:r>
              <a:rPr kumimoji="0" lang="en-US" sz="2800" b="0" i="0" u="none" strike="noStrike" kern="1200" cap="none" spc="0" normalizeH="0" baseline="0" noProof="0" dirty="0">
                <a:ln>
                  <a:noFill/>
                </a:ln>
                <a:solidFill>
                  <a:schemeClr val="bg1"/>
                </a:solidFill>
                <a:effectLst/>
                <a:uLnTx/>
                <a:uFillTx/>
                <a:latin typeface="Calibri" panose="020F0502020204030204"/>
                <a:ea typeface="+mn-ea"/>
                <a:cs typeface="+mn-cs"/>
              </a:rPr>
              <a:t>Assistant Professor</a:t>
            </a:r>
            <a:endParaRPr kumimoji="0" lang="en-US" sz="2800" b="0" i="0" u="none" strike="noStrike" kern="120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704020202020204" pitchFamily="34" charset="0"/>
              <a:buNone/>
              <a:defRPr/>
            </a:pPr>
            <a:r>
              <a:rPr kumimoji="0" lang="en-US" sz="2800" b="0" i="0" u="none" strike="noStrike" kern="1200" cap="none" spc="0" normalizeH="0" baseline="0" noProof="0" dirty="0">
                <a:ln>
                  <a:noFill/>
                </a:ln>
                <a:solidFill>
                  <a:schemeClr val="bg1"/>
                </a:solidFill>
                <a:effectLst/>
                <a:uLnTx/>
                <a:uFillTx/>
                <a:latin typeface="Calibri" panose="020F0502020204030204"/>
                <a:ea typeface="+mn-ea"/>
                <a:cs typeface="+mn-cs"/>
              </a:rPr>
              <a:t>Division of Public Health Sciences</a:t>
            </a:r>
            <a:endParaRPr kumimoji="0" lang="en-US" sz="2800" b="0" i="0" u="none" strike="noStrike" kern="120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704020202020204" pitchFamily="34" charset="0"/>
              <a:buNone/>
              <a:defRPr/>
            </a:pPr>
            <a:r>
              <a:rPr kumimoji="0" lang="en-US" sz="2800" b="0" i="0" u="none" strike="noStrike" kern="1200" cap="none" spc="0" normalizeH="0" baseline="0" noProof="0" dirty="0">
                <a:ln>
                  <a:noFill/>
                </a:ln>
                <a:solidFill>
                  <a:schemeClr val="bg1"/>
                </a:solidFill>
                <a:effectLst/>
                <a:uLnTx/>
                <a:uFillTx/>
                <a:latin typeface="Calibri" panose="020F0502020204030204"/>
                <a:ea typeface="+mn-ea"/>
                <a:cs typeface="+mn-cs"/>
              </a:rPr>
              <a:t>Washington University in St. Louis</a:t>
            </a:r>
            <a:endParaRPr kumimoji="0" lang="en-US" sz="2800" b="0" i="0" u="none" strike="noStrike" kern="120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704020202020204" pitchFamily="34" charset="0"/>
              <a:buNone/>
              <a:defRPr/>
            </a:pPr>
            <a:r>
              <a:rPr lang="en-US" dirty="0">
                <a:solidFill>
                  <a:schemeClr val="bg1"/>
                </a:solidFill>
                <a:latin typeface="Calibri" panose="020F0502020204030204"/>
                <a:ea typeface="+mn-ea"/>
                <a:cs typeface="+mn-cs"/>
              </a:rPr>
              <a:t>May 2, 2025, @UNMC</a:t>
            </a:r>
            <a:endParaRPr kumimoji="0" lang="en-US" sz="2800" b="0" i="0" u="none" strike="noStrike" kern="1200" cap="none" spc="0" normalizeH="0" baseline="0" noProof="0" dirty="0">
              <a:ln>
                <a:noFill/>
              </a:ln>
              <a:solidFill>
                <a:schemeClr val="bg1"/>
              </a:solidFill>
              <a:effectLst/>
              <a:uLnTx/>
              <a:uFillTx/>
              <a:latin typeface="Calibri" panose="020F0502020204030204"/>
              <a:ea typeface="+mn-ea"/>
              <a:cs typeface="+mn-cs"/>
            </a:endParaRPr>
          </a:p>
          <a:p>
            <a:endParaRPr kumimoji="0" lang="en-US" sz="28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24"/>
          <p:cNvSpPr/>
          <p:nvPr/>
        </p:nvSpPr>
        <p:spPr bwMode="auto">
          <a:xfrm>
            <a:off x="5896982" y="2591745"/>
            <a:ext cx="1527778" cy="1232737"/>
          </a:xfrm>
          <a:custGeom>
            <a:avLst/>
            <a:gdLst>
              <a:gd name="T0" fmla="*/ 849 w 1424"/>
              <a:gd name="T1" fmla="*/ 0 h 1149"/>
              <a:gd name="T2" fmla="*/ 815 w 1424"/>
              <a:gd name="T3" fmla="*/ 58 h 1149"/>
              <a:gd name="T4" fmla="*/ 803 w 1424"/>
              <a:gd name="T5" fmla="*/ 126 h 1149"/>
              <a:gd name="T6" fmla="*/ 817 w 1424"/>
              <a:gd name="T7" fmla="*/ 200 h 1149"/>
              <a:gd name="T8" fmla="*/ 859 w 1424"/>
              <a:gd name="T9" fmla="*/ 262 h 1149"/>
              <a:gd name="T10" fmla="*/ 921 w 1424"/>
              <a:gd name="T11" fmla="*/ 302 h 1149"/>
              <a:gd name="T12" fmla="*/ 995 w 1424"/>
              <a:gd name="T13" fmla="*/ 318 h 1149"/>
              <a:gd name="T14" fmla="*/ 1070 w 1424"/>
              <a:gd name="T15" fmla="*/ 302 h 1149"/>
              <a:gd name="T16" fmla="*/ 1131 w 1424"/>
              <a:gd name="T17" fmla="*/ 262 h 1149"/>
              <a:gd name="T18" fmla="*/ 1173 w 1424"/>
              <a:gd name="T19" fmla="*/ 200 h 1149"/>
              <a:gd name="T20" fmla="*/ 1188 w 1424"/>
              <a:gd name="T21" fmla="*/ 126 h 1149"/>
              <a:gd name="T22" fmla="*/ 1176 w 1424"/>
              <a:gd name="T23" fmla="*/ 58 h 1149"/>
              <a:gd name="T24" fmla="*/ 1142 w 1424"/>
              <a:gd name="T25" fmla="*/ 0 h 1149"/>
              <a:gd name="T26" fmla="*/ 1420 w 1424"/>
              <a:gd name="T27" fmla="*/ 24 h 1149"/>
              <a:gd name="T28" fmla="*/ 1424 w 1424"/>
              <a:gd name="T29" fmla="*/ 92 h 1149"/>
              <a:gd name="T30" fmla="*/ 1420 w 1424"/>
              <a:gd name="T31" fmla="*/ 185 h 1149"/>
              <a:gd name="T32" fmla="*/ 1405 w 1424"/>
              <a:gd name="T33" fmla="*/ 300 h 1149"/>
              <a:gd name="T34" fmla="*/ 1371 w 1424"/>
              <a:gd name="T35" fmla="*/ 432 h 1149"/>
              <a:gd name="T36" fmla="*/ 1313 w 1424"/>
              <a:gd name="T37" fmla="*/ 579 h 1149"/>
              <a:gd name="T38" fmla="*/ 1227 w 1424"/>
              <a:gd name="T39" fmla="*/ 736 h 1149"/>
              <a:gd name="T40" fmla="*/ 1160 w 1424"/>
              <a:gd name="T41" fmla="*/ 839 h 1149"/>
              <a:gd name="T42" fmla="*/ 1103 w 1424"/>
              <a:gd name="T43" fmla="*/ 922 h 1149"/>
              <a:gd name="T44" fmla="*/ 1057 w 1424"/>
              <a:gd name="T45" fmla="*/ 987 h 1149"/>
              <a:gd name="T46" fmla="*/ 1019 w 1424"/>
              <a:gd name="T47" fmla="*/ 1043 h 1149"/>
              <a:gd name="T48" fmla="*/ 988 w 1424"/>
              <a:gd name="T49" fmla="*/ 1094 h 1149"/>
              <a:gd name="T50" fmla="*/ 963 w 1424"/>
              <a:gd name="T51" fmla="*/ 1149 h 1149"/>
              <a:gd name="T52" fmla="*/ 0 w 1424"/>
              <a:gd name="T53" fmla="*/ 505 h 1149"/>
              <a:gd name="T54" fmla="*/ 58 w 1424"/>
              <a:gd name="T55" fmla="*/ 538 h 1149"/>
              <a:gd name="T56" fmla="*/ 124 w 1424"/>
              <a:gd name="T57" fmla="*/ 551 h 1149"/>
              <a:gd name="T58" fmla="*/ 200 w 1424"/>
              <a:gd name="T59" fmla="*/ 535 h 1149"/>
              <a:gd name="T60" fmla="*/ 262 w 1424"/>
              <a:gd name="T61" fmla="*/ 494 h 1149"/>
              <a:gd name="T62" fmla="*/ 302 w 1424"/>
              <a:gd name="T63" fmla="*/ 433 h 1149"/>
              <a:gd name="T64" fmla="*/ 318 w 1424"/>
              <a:gd name="T65" fmla="*/ 357 h 1149"/>
              <a:gd name="T66" fmla="*/ 302 w 1424"/>
              <a:gd name="T67" fmla="*/ 283 h 1149"/>
              <a:gd name="T68" fmla="*/ 262 w 1424"/>
              <a:gd name="T69" fmla="*/ 221 h 1149"/>
              <a:gd name="T70" fmla="*/ 200 w 1424"/>
              <a:gd name="T71" fmla="*/ 181 h 1149"/>
              <a:gd name="T72" fmla="*/ 124 w 1424"/>
              <a:gd name="T73" fmla="*/ 165 h 1149"/>
              <a:gd name="T74" fmla="*/ 58 w 1424"/>
              <a:gd name="T75" fmla="*/ 177 h 1149"/>
              <a:gd name="T76" fmla="*/ 0 w 1424"/>
              <a:gd name="T77" fmla="*/ 211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24" h="1149">
                <a:moveTo>
                  <a:pt x="0" y="0"/>
                </a:moveTo>
                <a:lnTo>
                  <a:pt x="849" y="0"/>
                </a:lnTo>
                <a:lnTo>
                  <a:pt x="829" y="28"/>
                </a:lnTo>
                <a:lnTo>
                  <a:pt x="815" y="58"/>
                </a:lnTo>
                <a:lnTo>
                  <a:pt x="806" y="90"/>
                </a:lnTo>
                <a:lnTo>
                  <a:pt x="803" y="126"/>
                </a:lnTo>
                <a:lnTo>
                  <a:pt x="807" y="164"/>
                </a:lnTo>
                <a:lnTo>
                  <a:pt x="817" y="200"/>
                </a:lnTo>
                <a:lnTo>
                  <a:pt x="836" y="233"/>
                </a:lnTo>
                <a:lnTo>
                  <a:pt x="859" y="262"/>
                </a:lnTo>
                <a:lnTo>
                  <a:pt x="888" y="285"/>
                </a:lnTo>
                <a:lnTo>
                  <a:pt x="921" y="302"/>
                </a:lnTo>
                <a:lnTo>
                  <a:pt x="956" y="314"/>
                </a:lnTo>
                <a:lnTo>
                  <a:pt x="995" y="318"/>
                </a:lnTo>
                <a:lnTo>
                  <a:pt x="1035" y="314"/>
                </a:lnTo>
                <a:lnTo>
                  <a:pt x="1070" y="302"/>
                </a:lnTo>
                <a:lnTo>
                  <a:pt x="1103" y="285"/>
                </a:lnTo>
                <a:lnTo>
                  <a:pt x="1131" y="262"/>
                </a:lnTo>
                <a:lnTo>
                  <a:pt x="1155" y="233"/>
                </a:lnTo>
                <a:lnTo>
                  <a:pt x="1173" y="200"/>
                </a:lnTo>
                <a:lnTo>
                  <a:pt x="1184" y="164"/>
                </a:lnTo>
                <a:lnTo>
                  <a:pt x="1188" y="126"/>
                </a:lnTo>
                <a:lnTo>
                  <a:pt x="1185" y="90"/>
                </a:lnTo>
                <a:lnTo>
                  <a:pt x="1176" y="58"/>
                </a:lnTo>
                <a:lnTo>
                  <a:pt x="1161" y="28"/>
                </a:lnTo>
                <a:lnTo>
                  <a:pt x="1142" y="0"/>
                </a:lnTo>
                <a:lnTo>
                  <a:pt x="1418" y="0"/>
                </a:lnTo>
                <a:lnTo>
                  <a:pt x="1420" y="24"/>
                </a:lnTo>
                <a:lnTo>
                  <a:pt x="1423" y="54"/>
                </a:lnTo>
                <a:lnTo>
                  <a:pt x="1424" y="92"/>
                </a:lnTo>
                <a:lnTo>
                  <a:pt x="1423" y="135"/>
                </a:lnTo>
                <a:lnTo>
                  <a:pt x="1420" y="185"/>
                </a:lnTo>
                <a:lnTo>
                  <a:pt x="1414" y="240"/>
                </a:lnTo>
                <a:lnTo>
                  <a:pt x="1405" y="300"/>
                </a:lnTo>
                <a:lnTo>
                  <a:pt x="1390" y="364"/>
                </a:lnTo>
                <a:lnTo>
                  <a:pt x="1371" y="432"/>
                </a:lnTo>
                <a:lnTo>
                  <a:pt x="1346" y="504"/>
                </a:lnTo>
                <a:lnTo>
                  <a:pt x="1313" y="579"/>
                </a:lnTo>
                <a:lnTo>
                  <a:pt x="1274" y="656"/>
                </a:lnTo>
                <a:lnTo>
                  <a:pt x="1227" y="736"/>
                </a:lnTo>
                <a:lnTo>
                  <a:pt x="1192" y="791"/>
                </a:lnTo>
                <a:lnTo>
                  <a:pt x="1160" y="839"/>
                </a:lnTo>
                <a:lnTo>
                  <a:pt x="1130" y="882"/>
                </a:lnTo>
                <a:lnTo>
                  <a:pt x="1103" y="922"/>
                </a:lnTo>
                <a:lnTo>
                  <a:pt x="1079" y="956"/>
                </a:lnTo>
                <a:lnTo>
                  <a:pt x="1057" y="987"/>
                </a:lnTo>
                <a:lnTo>
                  <a:pt x="1037" y="1016"/>
                </a:lnTo>
                <a:lnTo>
                  <a:pt x="1019" y="1043"/>
                </a:lnTo>
                <a:lnTo>
                  <a:pt x="1003" y="1070"/>
                </a:lnTo>
                <a:lnTo>
                  <a:pt x="988" y="1094"/>
                </a:lnTo>
                <a:lnTo>
                  <a:pt x="974" y="1122"/>
                </a:lnTo>
                <a:lnTo>
                  <a:pt x="963" y="1149"/>
                </a:lnTo>
                <a:lnTo>
                  <a:pt x="0" y="1149"/>
                </a:lnTo>
                <a:lnTo>
                  <a:pt x="0" y="505"/>
                </a:lnTo>
                <a:lnTo>
                  <a:pt x="27" y="524"/>
                </a:lnTo>
                <a:lnTo>
                  <a:pt x="58" y="538"/>
                </a:lnTo>
                <a:lnTo>
                  <a:pt x="90" y="547"/>
                </a:lnTo>
                <a:lnTo>
                  <a:pt x="124" y="551"/>
                </a:lnTo>
                <a:lnTo>
                  <a:pt x="163" y="547"/>
                </a:lnTo>
                <a:lnTo>
                  <a:pt x="200" y="535"/>
                </a:lnTo>
                <a:lnTo>
                  <a:pt x="233" y="517"/>
                </a:lnTo>
                <a:lnTo>
                  <a:pt x="262" y="494"/>
                </a:lnTo>
                <a:lnTo>
                  <a:pt x="285" y="466"/>
                </a:lnTo>
                <a:lnTo>
                  <a:pt x="302" y="433"/>
                </a:lnTo>
                <a:lnTo>
                  <a:pt x="314" y="397"/>
                </a:lnTo>
                <a:lnTo>
                  <a:pt x="318" y="357"/>
                </a:lnTo>
                <a:lnTo>
                  <a:pt x="314" y="319"/>
                </a:lnTo>
                <a:lnTo>
                  <a:pt x="302" y="283"/>
                </a:lnTo>
                <a:lnTo>
                  <a:pt x="285" y="250"/>
                </a:lnTo>
                <a:lnTo>
                  <a:pt x="262" y="221"/>
                </a:lnTo>
                <a:lnTo>
                  <a:pt x="233" y="198"/>
                </a:lnTo>
                <a:lnTo>
                  <a:pt x="200" y="181"/>
                </a:lnTo>
                <a:lnTo>
                  <a:pt x="163" y="169"/>
                </a:lnTo>
                <a:lnTo>
                  <a:pt x="124" y="165"/>
                </a:lnTo>
                <a:lnTo>
                  <a:pt x="90" y="168"/>
                </a:lnTo>
                <a:lnTo>
                  <a:pt x="58" y="177"/>
                </a:lnTo>
                <a:lnTo>
                  <a:pt x="27" y="191"/>
                </a:lnTo>
                <a:lnTo>
                  <a:pt x="0" y="211"/>
                </a:lnTo>
                <a:lnTo>
                  <a:pt x="0" y="0"/>
                </a:lnTo>
                <a:close/>
              </a:path>
            </a:pathLst>
          </a:custGeom>
          <a:solidFill>
            <a:schemeClr val="bg2"/>
          </a:solidFill>
          <a:ln w="0">
            <a:noFill/>
            <a:prstDash val="solid"/>
            <a:round/>
          </a:ln>
        </p:spPr>
        <p:txBody>
          <a:bodyPr vert="horz" wrap="square" lIns="91440" tIns="45720" rIns="91440" bIns="45720" numCol="1" anchor="t" anchorCtr="0" compatLnSpc="1"/>
          <a:lstStyle/>
          <a:p>
            <a:endParaRPr lang="en-IN"/>
          </a:p>
        </p:txBody>
      </p:sp>
      <p:sp>
        <p:nvSpPr>
          <p:cNvPr id="21" name="Freeform 20"/>
          <p:cNvSpPr/>
          <p:nvPr/>
        </p:nvSpPr>
        <p:spPr bwMode="auto">
          <a:xfrm>
            <a:off x="5509673" y="4750374"/>
            <a:ext cx="1160854" cy="1222008"/>
          </a:xfrm>
          <a:custGeom>
            <a:avLst/>
            <a:gdLst>
              <a:gd name="T0" fmla="*/ 569 w 1082"/>
              <a:gd name="T1" fmla="*/ 12 h 1139"/>
              <a:gd name="T2" fmla="*/ 544 w 1082"/>
              <a:gd name="T3" fmla="*/ 86 h 1139"/>
              <a:gd name="T4" fmla="*/ 566 w 1082"/>
              <a:gd name="T5" fmla="*/ 202 h 1139"/>
              <a:gd name="T6" fmla="*/ 670 w 1082"/>
              <a:gd name="T7" fmla="*/ 292 h 1139"/>
              <a:gd name="T8" fmla="*/ 793 w 1082"/>
              <a:gd name="T9" fmla="*/ 291 h 1139"/>
              <a:gd name="T10" fmla="*/ 891 w 1082"/>
              <a:gd name="T11" fmla="*/ 220 h 1139"/>
              <a:gd name="T12" fmla="*/ 925 w 1082"/>
              <a:gd name="T13" fmla="*/ 101 h 1139"/>
              <a:gd name="T14" fmla="*/ 900 w 1082"/>
              <a:gd name="T15" fmla="*/ 21 h 1139"/>
              <a:gd name="T16" fmla="*/ 1053 w 1082"/>
              <a:gd name="T17" fmla="*/ 0 h 1139"/>
              <a:gd name="T18" fmla="*/ 1073 w 1082"/>
              <a:gd name="T19" fmla="*/ 9 h 1139"/>
              <a:gd name="T20" fmla="*/ 1080 w 1082"/>
              <a:gd name="T21" fmla="*/ 38 h 1139"/>
              <a:gd name="T22" fmla="*/ 1053 w 1082"/>
              <a:gd name="T23" fmla="*/ 60 h 1139"/>
              <a:gd name="T24" fmla="*/ 1050 w 1082"/>
              <a:gd name="T25" fmla="*/ 212 h 1139"/>
              <a:gd name="T26" fmla="*/ 1008 w 1082"/>
              <a:gd name="T27" fmla="*/ 257 h 1139"/>
              <a:gd name="T28" fmla="*/ 1037 w 1082"/>
              <a:gd name="T29" fmla="*/ 296 h 1139"/>
              <a:gd name="T30" fmla="*/ 1045 w 1082"/>
              <a:gd name="T31" fmla="*/ 346 h 1139"/>
              <a:gd name="T32" fmla="*/ 1016 w 1082"/>
              <a:gd name="T33" fmla="*/ 371 h 1139"/>
              <a:gd name="T34" fmla="*/ 1018 w 1082"/>
              <a:gd name="T35" fmla="*/ 422 h 1139"/>
              <a:gd name="T36" fmla="*/ 1054 w 1082"/>
              <a:gd name="T37" fmla="*/ 462 h 1139"/>
              <a:gd name="T38" fmla="*/ 1024 w 1082"/>
              <a:gd name="T39" fmla="*/ 509 h 1139"/>
              <a:gd name="T40" fmla="*/ 1025 w 1082"/>
              <a:gd name="T41" fmla="*/ 566 h 1139"/>
              <a:gd name="T42" fmla="*/ 1054 w 1082"/>
              <a:gd name="T43" fmla="*/ 610 h 1139"/>
              <a:gd name="T44" fmla="*/ 1012 w 1082"/>
              <a:gd name="T45" fmla="*/ 672 h 1139"/>
              <a:gd name="T46" fmla="*/ 1019 w 1082"/>
              <a:gd name="T47" fmla="*/ 720 h 1139"/>
              <a:gd name="T48" fmla="*/ 1053 w 1082"/>
              <a:gd name="T49" fmla="*/ 744 h 1139"/>
              <a:gd name="T50" fmla="*/ 1048 w 1082"/>
              <a:gd name="T51" fmla="*/ 786 h 1139"/>
              <a:gd name="T52" fmla="*/ 970 w 1082"/>
              <a:gd name="T53" fmla="*/ 800 h 1139"/>
              <a:gd name="T54" fmla="*/ 642 w 1082"/>
              <a:gd name="T55" fmla="*/ 1097 h 1139"/>
              <a:gd name="T56" fmla="*/ 557 w 1082"/>
              <a:gd name="T57" fmla="*/ 1139 h 1139"/>
              <a:gd name="T58" fmla="*/ 492 w 1082"/>
              <a:gd name="T59" fmla="*/ 1127 h 1139"/>
              <a:gd name="T60" fmla="*/ 394 w 1082"/>
              <a:gd name="T61" fmla="*/ 1060 h 1139"/>
              <a:gd name="T62" fmla="*/ 71 w 1082"/>
              <a:gd name="T63" fmla="*/ 753 h 1139"/>
              <a:gd name="T64" fmla="*/ 69 w 1082"/>
              <a:gd name="T65" fmla="*/ 694 h 1139"/>
              <a:gd name="T66" fmla="*/ 47 w 1082"/>
              <a:gd name="T67" fmla="*/ 670 h 1139"/>
              <a:gd name="T68" fmla="*/ 31 w 1082"/>
              <a:gd name="T69" fmla="*/ 626 h 1139"/>
              <a:gd name="T70" fmla="*/ 60 w 1082"/>
              <a:gd name="T71" fmla="*/ 596 h 1139"/>
              <a:gd name="T72" fmla="*/ 60 w 1082"/>
              <a:gd name="T73" fmla="*/ 542 h 1139"/>
              <a:gd name="T74" fmla="*/ 27 w 1082"/>
              <a:gd name="T75" fmla="*/ 508 h 1139"/>
              <a:gd name="T76" fmla="*/ 48 w 1082"/>
              <a:gd name="T77" fmla="*/ 467 h 1139"/>
              <a:gd name="T78" fmla="*/ 69 w 1082"/>
              <a:gd name="T79" fmla="*/ 444 h 1139"/>
              <a:gd name="T80" fmla="*/ 67 w 1082"/>
              <a:gd name="T81" fmla="*/ 402 h 1139"/>
              <a:gd name="T82" fmla="*/ 30 w 1082"/>
              <a:gd name="T83" fmla="*/ 373 h 1139"/>
              <a:gd name="T84" fmla="*/ 47 w 1082"/>
              <a:gd name="T85" fmla="*/ 334 h 1139"/>
              <a:gd name="T86" fmla="*/ 63 w 1082"/>
              <a:gd name="T87" fmla="*/ 263 h 1139"/>
              <a:gd name="T88" fmla="*/ 31 w 1082"/>
              <a:gd name="T89" fmla="*/ 242 h 1139"/>
              <a:gd name="T90" fmla="*/ 22 w 1082"/>
              <a:gd name="T91" fmla="*/ 58 h 1139"/>
              <a:gd name="T92" fmla="*/ 0 w 1082"/>
              <a:gd name="T93" fmla="*/ 26 h 1139"/>
              <a:gd name="T94" fmla="*/ 20 w 1082"/>
              <a:gd name="T95" fmla="*/ 1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82" h="1139">
                <a:moveTo>
                  <a:pt x="23" y="0"/>
                </a:moveTo>
                <a:lnTo>
                  <a:pt x="575" y="0"/>
                </a:lnTo>
                <a:lnTo>
                  <a:pt x="574" y="3"/>
                </a:lnTo>
                <a:lnTo>
                  <a:pt x="569" y="12"/>
                </a:lnTo>
                <a:lnTo>
                  <a:pt x="562" y="25"/>
                </a:lnTo>
                <a:lnTo>
                  <a:pt x="555" y="41"/>
                </a:lnTo>
                <a:lnTo>
                  <a:pt x="549" y="63"/>
                </a:lnTo>
                <a:lnTo>
                  <a:pt x="544" y="86"/>
                </a:lnTo>
                <a:lnTo>
                  <a:pt x="541" y="114"/>
                </a:lnTo>
                <a:lnTo>
                  <a:pt x="544" y="143"/>
                </a:lnTo>
                <a:lnTo>
                  <a:pt x="552" y="173"/>
                </a:lnTo>
                <a:lnTo>
                  <a:pt x="566" y="202"/>
                </a:lnTo>
                <a:lnTo>
                  <a:pt x="586" y="233"/>
                </a:lnTo>
                <a:lnTo>
                  <a:pt x="612" y="259"/>
                </a:lnTo>
                <a:lnTo>
                  <a:pt x="641" y="279"/>
                </a:lnTo>
                <a:lnTo>
                  <a:pt x="670" y="292"/>
                </a:lnTo>
                <a:lnTo>
                  <a:pt x="701" y="300"/>
                </a:lnTo>
                <a:lnTo>
                  <a:pt x="732" y="301"/>
                </a:lnTo>
                <a:lnTo>
                  <a:pt x="764" y="297"/>
                </a:lnTo>
                <a:lnTo>
                  <a:pt x="793" y="291"/>
                </a:lnTo>
                <a:lnTo>
                  <a:pt x="821" y="279"/>
                </a:lnTo>
                <a:lnTo>
                  <a:pt x="849" y="263"/>
                </a:lnTo>
                <a:lnTo>
                  <a:pt x="870" y="244"/>
                </a:lnTo>
                <a:lnTo>
                  <a:pt x="891" y="220"/>
                </a:lnTo>
                <a:lnTo>
                  <a:pt x="906" y="193"/>
                </a:lnTo>
                <a:lnTo>
                  <a:pt x="917" y="160"/>
                </a:lnTo>
                <a:lnTo>
                  <a:pt x="923" y="128"/>
                </a:lnTo>
                <a:lnTo>
                  <a:pt x="925" y="101"/>
                </a:lnTo>
                <a:lnTo>
                  <a:pt x="919" y="76"/>
                </a:lnTo>
                <a:lnTo>
                  <a:pt x="916" y="54"/>
                </a:lnTo>
                <a:lnTo>
                  <a:pt x="909" y="35"/>
                </a:lnTo>
                <a:lnTo>
                  <a:pt x="900" y="21"/>
                </a:lnTo>
                <a:lnTo>
                  <a:pt x="895" y="9"/>
                </a:lnTo>
                <a:lnTo>
                  <a:pt x="889" y="4"/>
                </a:lnTo>
                <a:lnTo>
                  <a:pt x="887" y="1"/>
                </a:lnTo>
                <a:lnTo>
                  <a:pt x="1053" y="0"/>
                </a:lnTo>
                <a:lnTo>
                  <a:pt x="1056" y="0"/>
                </a:lnTo>
                <a:lnTo>
                  <a:pt x="1059" y="1"/>
                </a:lnTo>
                <a:lnTo>
                  <a:pt x="1067" y="4"/>
                </a:lnTo>
                <a:lnTo>
                  <a:pt x="1073" y="9"/>
                </a:lnTo>
                <a:lnTo>
                  <a:pt x="1078" y="18"/>
                </a:lnTo>
                <a:lnTo>
                  <a:pt x="1082" y="32"/>
                </a:lnTo>
                <a:lnTo>
                  <a:pt x="1082" y="33"/>
                </a:lnTo>
                <a:lnTo>
                  <a:pt x="1080" y="38"/>
                </a:lnTo>
                <a:lnTo>
                  <a:pt x="1078" y="45"/>
                </a:lnTo>
                <a:lnTo>
                  <a:pt x="1073" y="51"/>
                </a:lnTo>
                <a:lnTo>
                  <a:pt x="1066" y="58"/>
                </a:lnTo>
                <a:lnTo>
                  <a:pt x="1053" y="60"/>
                </a:lnTo>
                <a:lnTo>
                  <a:pt x="1054" y="185"/>
                </a:lnTo>
                <a:lnTo>
                  <a:pt x="1054" y="194"/>
                </a:lnTo>
                <a:lnTo>
                  <a:pt x="1053" y="202"/>
                </a:lnTo>
                <a:lnTo>
                  <a:pt x="1050" y="212"/>
                </a:lnTo>
                <a:lnTo>
                  <a:pt x="1042" y="220"/>
                </a:lnTo>
                <a:lnTo>
                  <a:pt x="1020" y="232"/>
                </a:lnTo>
                <a:lnTo>
                  <a:pt x="1011" y="244"/>
                </a:lnTo>
                <a:lnTo>
                  <a:pt x="1008" y="257"/>
                </a:lnTo>
                <a:lnTo>
                  <a:pt x="1008" y="271"/>
                </a:lnTo>
                <a:lnTo>
                  <a:pt x="1018" y="287"/>
                </a:lnTo>
                <a:lnTo>
                  <a:pt x="1027" y="292"/>
                </a:lnTo>
                <a:lnTo>
                  <a:pt x="1037" y="296"/>
                </a:lnTo>
                <a:lnTo>
                  <a:pt x="1053" y="314"/>
                </a:lnTo>
                <a:lnTo>
                  <a:pt x="1056" y="326"/>
                </a:lnTo>
                <a:lnTo>
                  <a:pt x="1053" y="338"/>
                </a:lnTo>
                <a:lnTo>
                  <a:pt x="1045" y="346"/>
                </a:lnTo>
                <a:lnTo>
                  <a:pt x="1039" y="354"/>
                </a:lnTo>
                <a:lnTo>
                  <a:pt x="1028" y="357"/>
                </a:lnTo>
                <a:lnTo>
                  <a:pt x="1022" y="364"/>
                </a:lnTo>
                <a:lnTo>
                  <a:pt x="1016" y="371"/>
                </a:lnTo>
                <a:lnTo>
                  <a:pt x="1011" y="381"/>
                </a:lnTo>
                <a:lnTo>
                  <a:pt x="1010" y="394"/>
                </a:lnTo>
                <a:lnTo>
                  <a:pt x="1011" y="407"/>
                </a:lnTo>
                <a:lnTo>
                  <a:pt x="1018" y="422"/>
                </a:lnTo>
                <a:lnTo>
                  <a:pt x="1028" y="432"/>
                </a:lnTo>
                <a:lnTo>
                  <a:pt x="1040" y="439"/>
                </a:lnTo>
                <a:lnTo>
                  <a:pt x="1049" y="450"/>
                </a:lnTo>
                <a:lnTo>
                  <a:pt x="1054" y="462"/>
                </a:lnTo>
                <a:lnTo>
                  <a:pt x="1054" y="473"/>
                </a:lnTo>
                <a:lnTo>
                  <a:pt x="1050" y="484"/>
                </a:lnTo>
                <a:lnTo>
                  <a:pt x="1039" y="496"/>
                </a:lnTo>
                <a:lnTo>
                  <a:pt x="1024" y="509"/>
                </a:lnTo>
                <a:lnTo>
                  <a:pt x="1016" y="525"/>
                </a:lnTo>
                <a:lnTo>
                  <a:pt x="1012" y="538"/>
                </a:lnTo>
                <a:lnTo>
                  <a:pt x="1018" y="553"/>
                </a:lnTo>
                <a:lnTo>
                  <a:pt x="1025" y="566"/>
                </a:lnTo>
                <a:lnTo>
                  <a:pt x="1042" y="583"/>
                </a:lnTo>
                <a:lnTo>
                  <a:pt x="1050" y="592"/>
                </a:lnTo>
                <a:lnTo>
                  <a:pt x="1054" y="600"/>
                </a:lnTo>
                <a:lnTo>
                  <a:pt x="1054" y="610"/>
                </a:lnTo>
                <a:lnTo>
                  <a:pt x="1050" y="621"/>
                </a:lnTo>
                <a:lnTo>
                  <a:pt x="1024" y="644"/>
                </a:lnTo>
                <a:lnTo>
                  <a:pt x="1018" y="659"/>
                </a:lnTo>
                <a:lnTo>
                  <a:pt x="1012" y="672"/>
                </a:lnTo>
                <a:lnTo>
                  <a:pt x="1012" y="685"/>
                </a:lnTo>
                <a:lnTo>
                  <a:pt x="1014" y="700"/>
                </a:lnTo>
                <a:lnTo>
                  <a:pt x="1018" y="717"/>
                </a:lnTo>
                <a:lnTo>
                  <a:pt x="1019" y="720"/>
                </a:lnTo>
                <a:lnTo>
                  <a:pt x="1024" y="724"/>
                </a:lnTo>
                <a:lnTo>
                  <a:pt x="1033" y="732"/>
                </a:lnTo>
                <a:lnTo>
                  <a:pt x="1045" y="738"/>
                </a:lnTo>
                <a:lnTo>
                  <a:pt x="1053" y="744"/>
                </a:lnTo>
                <a:lnTo>
                  <a:pt x="1056" y="754"/>
                </a:lnTo>
                <a:lnTo>
                  <a:pt x="1056" y="765"/>
                </a:lnTo>
                <a:lnTo>
                  <a:pt x="1053" y="774"/>
                </a:lnTo>
                <a:lnTo>
                  <a:pt x="1048" y="786"/>
                </a:lnTo>
                <a:lnTo>
                  <a:pt x="1039" y="792"/>
                </a:lnTo>
                <a:lnTo>
                  <a:pt x="1025" y="797"/>
                </a:lnTo>
                <a:lnTo>
                  <a:pt x="1011" y="797"/>
                </a:lnTo>
                <a:lnTo>
                  <a:pt x="970" y="800"/>
                </a:lnTo>
                <a:lnTo>
                  <a:pt x="663" y="1081"/>
                </a:lnTo>
                <a:lnTo>
                  <a:pt x="660" y="1085"/>
                </a:lnTo>
                <a:lnTo>
                  <a:pt x="654" y="1089"/>
                </a:lnTo>
                <a:lnTo>
                  <a:pt x="642" y="1097"/>
                </a:lnTo>
                <a:lnTo>
                  <a:pt x="629" y="1108"/>
                </a:lnTo>
                <a:lnTo>
                  <a:pt x="595" y="1126"/>
                </a:lnTo>
                <a:lnTo>
                  <a:pt x="577" y="1134"/>
                </a:lnTo>
                <a:lnTo>
                  <a:pt x="557" y="1139"/>
                </a:lnTo>
                <a:lnTo>
                  <a:pt x="532" y="1139"/>
                </a:lnTo>
                <a:lnTo>
                  <a:pt x="522" y="1138"/>
                </a:lnTo>
                <a:lnTo>
                  <a:pt x="507" y="1134"/>
                </a:lnTo>
                <a:lnTo>
                  <a:pt x="492" y="1127"/>
                </a:lnTo>
                <a:lnTo>
                  <a:pt x="471" y="1118"/>
                </a:lnTo>
                <a:lnTo>
                  <a:pt x="449" y="1104"/>
                </a:lnTo>
                <a:lnTo>
                  <a:pt x="422" y="1087"/>
                </a:lnTo>
                <a:lnTo>
                  <a:pt x="394" y="1060"/>
                </a:lnTo>
                <a:lnTo>
                  <a:pt x="78" y="769"/>
                </a:lnTo>
                <a:lnTo>
                  <a:pt x="77" y="766"/>
                </a:lnTo>
                <a:lnTo>
                  <a:pt x="73" y="759"/>
                </a:lnTo>
                <a:lnTo>
                  <a:pt x="71" y="753"/>
                </a:lnTo>
                <a:lnTo>
                  <a:pt x="68" y="742"/>
                </a:lnTo>
                <a:lnTo>
                  <a:pt x="68" y="733"/>
                </a:lnTo>
                <a:lnTo>
                  <a:pt x="69" y="721"/>
                </a:lnTo>
                <a:lnTo>
                  <a:pt x="69" y="694"/>
                </a:lnTo>
                <a:lnTo>
                  <a:pt x="68" y="686"/>
                </a:lnTo>
                <a:lnTo>
                  <a:pt x="68" y="681"/>
                </a:lnTo>
                <a:lnTo>
                  <a:pt x="56" y="676"/>
                </a:lnTo>
                <a:lnTo>
                  <a:pt x="47" y="670"/>
                </a:lnTo>
                <a:lnTo>
                  <a:pt x="39" y="660"/>
                </a:lnTo>
                <a:lnTo>
                  <a:pt x="31" y="649"/>
                </a:lnTo>
                <a:lnTo>
                  <a:pt x="29" y="638"/>
                </a:lnTo>
                <a:lnTo>
                  <a:pt x="31" y="626"/>
                </a:lnTo>
                <a:lnTo>
                  <a:pt x="38" y="614"/>
                </a:lnTo>
                <a:lnTo>
                  <a:pt x="43" y="609"/>
                </a:lnTo>
                <a:lnTo>
                  <a:pt x="52" y="601"/>
                </a:lnTo>
                <a:lnTo>
                  <a:pt x="60" y="596"/>
                </a:lnTo>
                <a:lnTo>
                  <a:pt x="68" y="593"/>
                </a:lnTo>
                <a:lnTo>
                  <a:pt x="71" y="547"/>
                </a:lnTo>
                <a:lnTo>
                  <a:pt x="68" y="546"/>
                </a:lnTo>
                <a:lnTo>
                  <a:pt x="60" y="542"/>
                </a:lnTo>
                <a:lnTo>
                  <a:pt x="52" y="536"/>
                </a:lnTo>
                <a:lnTo>
                  <a:pt x="42" y="529"/>
                </a:lnTo>
                <a:lnTo>
                  <a:pt x="33" y="518"/>
                </a:lnTo>
                <a:lnTo>
                  <a:pt x="27" y="508"/>
                </a:lnTo>
                <a:lnTo>
                  <a:pt x="27" y="496"/>
                </a:lnTo>
                <a:lnTo>
                  <a:pt x="31" y="484"/>
                </a:lnTo>
                <a:lnTo>
                  <a:pt x="39" y="474"/>
                </a:lnTo>
                <a:lnTo>
                  <a:pt x="48" y="467"/>
                </a:lnTo>
                <a:lnTo>
                  <a:pt x="57" y="462"/>
                </a:lnTo>
                <a:lnTo>
                  <a:pt x="63" y="458"/>
                </a:lnTo>
                <a:lnTo>
                  <a:pt x="67" y="453"/>
                </a:lnTo>
                <a:lnTo>
                  <a:pt x="69" y="444"/>
                </a:lnTo>
                <a:lnTo>
                  <a:pt x="69" y="431"/>
                </a:lnTo>
                <a:lnTo>
                  <a:pt x="71" y="418"/>
                </a:lnTo>
                <a:lnTo>
                  <a:pt x="71" y="403"/>
                </a:lnTo>
                <a:lnTo>
                  <a:pt x="67" y="402"/>
                </a:lnTo>
                <a:lnTo>
                  <a:pt x="57" y="398"/>
                </a:lnTo>
                <a:lnTo>
                  <a:pt x="47" y="390"/>
                </a:lnTo>
                <a:lnTo>
                  <a:pt x="38" y="384"/>
                </a:lnTo>
                <a:lnTo>
                  <a:pt x="30" y="373"/>
                </a:lnTo>
                <a:lnTo>
                  <a:pt x="27" y="364"/>
                </a:lnTo>
                <a:lnTo>
                  <a:pt x="31" y="352"/>
                </a:lnTo>
                <a:lnTo>
                  <a:pt x="39" y="342"/>
                </a:lnTo>
                <a:lnTo>
                  <a:pt x="47" y="334"/>
                </a:lnTo>
                <a:lnTo>
                  <a:pt x="56" y="326"/>
                </a:lnTo>
                <a:lnTo>
                  <a:pt x="64" y="322"/>
                </a:lnTo>
                <a:lnTo>
                  <a:pt x="67" y="265"/>
                </a:lnTo>
                <a:lnTo>
                  <a:pt x="63" y="263"/>
                </a:lnTo>
                <a:lnTo>
                  <a:pt x="56" y="263"/>
                </a:lnTo>
                <a:lnTo>
                  <a:pt x="47" y="258"/>
                </a:lnTo>
                <a:lnTo>
                  <a:pt x="39" y="250"/>
                </a:lnTo>
                <a:lnTo>
                  <a:pt x="31" y="242"/>
                </a:lnTo>
                <a:lnTo>
                  <a:pt x="29" y="230"/>
                </a:lnTo>
                <a:lnTo>
                  <a:pt x="29" y="60"/>
                </a:lnTo>
                <a:lnTo>
                  <a:pt x="26" y="60"/>
                </a:lnTo>
                <a:lnTo>
                  <a:pt x="22" y="58"/>
                </a:lnTo>
                <a:lnTo>
                  <a:pt x="14" y="54"/>
                </a:lnTo>
                <a:lnTo>
                  <a:pt x="8" y="49"/>
                </a:lnTo>
                <a:lnTo>
                  <a:pt x="1" y="39"/>
                </a:lnTo>
                <a:lnTo>
                  <a:pt x="0" y="26"/>
                </a:lnTo>
                <a:lnTo>
                  <a:pt x="4" y="16"/>
                </a:lnTo>
                <a:lnTo>
                  <a:pt x="8" y="8"/>
                </a:lnTo>
                <a:lnTo>
                  <a:pt x="13" y="4"/>
                </a:lnTo>
                <a:lnTo>
                  <a:pt x="20" y="1"/>
                </a:lnTo>
                <a:lnTo>
                  <a:pt x="23" y="0"/>
                </a:lnTo>
                <a:close/>
              </a:path>
            </a:pathLst>
          </a:custGeom>
          <a:solidFill>
            <a:schemeClr val="bg1">
              <a:lumMod val="85000"/>
            </a:schemeClr>
          </a:solidFill>
          <a:ln w="0">
            <a:noFill/>
            <a:prstDash val="solid"/>
            <a:round/>
          </a:ln>
        </p:spPr>
        <p:txBody>
          <a:bodyPr vert="horz" wrap="square" lIns="91440" tIns="45720" rIns="91440" bIns="45720" numCol="1" anchor="t" anchorCtr="0" compatLnSpc="1"/>
          <a:lstStyle/>
          <a:p>
            <a:endParaRPr lang="en-IN"/>
          </a:p>
        </p:txBody>
      </p:sp>
      <p:sp>
        <p:nvSpPr>
          <p:cNvPr id="22" name="Freeform 21"/>
          <p:cNvSpPr/>
          <p:nvPr/>
        </p:nvSpPr>
        <p:spPr bwMode="auto">
          <a:xfrm>
            <a:off x="5286515" y="3892072"/>
            <a:ext cx="1622191" cy="1105064"/>
          </a:xfrm>
          <a:custGeom>
            <a:avLst/>
            <a:gdLst>
              <a:gd name="T0" fmla="*/ 175 w 1512"/>
              <a:gd name="T1" fmla="*/ 0 h 1030"/>
              <a:gd name="T2" fmla="*/ 146 w 1512"/>
              <a:gd name="T3" fmla="*/ 54 h 1030"/>
              <a:gd name="T4" fmla="*/ 136 w 1512"/>
              <a:gd name="T5" fmla="*/ 115 h 1030"/>
              <a:gd name="T6" fmla="*/ 152 w 1512"/>
              <a:gd name="T7" fmla="*/ 191 h 1030"/>
              <a:gd name="T8" fmla="*/ 192 w 1512"/>
              <a:gd name="T9" fmla="*/ 252 h 1030"/>
              <a:gd name="T10" fmla="*/ 254 w 1512"/>
              <a:gd name="T11" fmla="*/ 293 h 1030"/>
              <a:gd name="T12" fmla="*/ 330 w 1512"/>
              <a:gd name="T13" fmla="*/ 309 h 1030"/>
              <a:gd name="T14" fmla="*/ 404 w 1512"/>
              <a:gd name="T15" fmla="*/ 293 h 1030"/>
              <a:gd name="T16" fmla="*/ 466 w 1512"/>
              <a:gd name="T17" fmla="*/ 252 h 1030"/>
              <a:gd name="T18" fmla="*/ 506 w 1512"/>
              <a:gd name="T19" fmla="*/ 191 h 1030"/>
              <a:gd name="T20" fmla="*/ 522 w 1512"/>
              <a:gd name="T21" fmla="*/ 115 h 1030"/>
              <a:gd name="T22" fmla="*/ 511 w 1512"/>
              <a:gd name="T23" fmla="*/ 54 h 1030"/>
              <a:gd name="T24" fmla="*/ 483 w 1512"/>
              <a:gd name="T25" fmla="*/ 0 h 1030"/>
              <a:gd name="T26" fmla="*/ 1503 w 1512"/>
              <a:gd name="T27" fmla="*/ 33 h 1030"/>
              <a:gd name="T28" fmla="*/ 1488 w 1512"/>
              <a:gd name="T29" fmla="*/ 112 h 1030"/>
              <a:gd name="T30" fmla="*/ 1474 w 1512"/>
              <a:gd name="T31" fmla="*/ 207 h 1030"/>
              <a:gd name="T32" fmla="*/ 1460 w 1512"/>
              <a:gd name="T33" fmla="*/ 328 h 1030"/>
              <a:gd name="T34" fmla="*/ 1452 w 1512"/>
              <a:gd name="T35" fmla="*/ 402 h 1030"/>
              <a:gd name="T36" fmla="*/ 1451 w 1512"/>
              <a:gd name="T37" fmla="*/ 424 h 1030"/>
              <a:gd name="T38" fmla="*/ 1447 w 1512"/>
              <a:gd name="T39" fmla="*/ 464 h 1030"/>
              <a:gd name="T40" fmla="*/ 1436 w 1512"/>
              <a:gd name="T41" fmla="*/ 513 h 1030"/>
              <a:gd name="T42" fmla="*/ 1419 w 1512"/>
              <a:gd name="T43" fmla="*/ 571 h 1030"/>
              <a:gd name="T44" fmla="*/ 1390 w 1512"/>
              <a:gd name="T45" fmla="*/ 627 h 1030"/>
              <a:gd name="T46" fmla="*/ 1350 w 1512"/>
              <a:gd name="T47" fmla="*/ 680 h 1030"/>
              <a:gd name="T48" fmla="*/ 1294 w 1512"/>
              <a:gd name="T49" fmla="*/ 722 h 1030"/>
              <a:gd name="T50" fmla="*/ 988 w 1512"/>
              <a:gd name="T51" fmla="*/ 737 h 1030"/>
              <a:gd name="T52" fmla="*/ 988 w 1512"/>
              <a:gd name="T53" fmla="*/ 746 h 1030"/>
              <a:gd name="T54" fmla="*/ 993 w 1512"/>
              <a:gd name="T55" fmla="*/ 773 h 1030"/>
              <a:gd name="T56" fmla="*/ 1012 w 1512"/>
              <a:gd name="T57" fmla="*/ 808 h 1030"/>
              <a:gd name="T58" fmla="*/ 1046 w 1512"/>
              <a:gd name="T59" fmla="*/ 854 h 1030"/>
              <a:gd name="T60" fmla="*/ 1062 w 1512"/>
              <a:gd name="T61" fmla="*/ 901 h 1030"/>
              <a:gd name="T62" fmla="*/ 1061 w 1512"/>
              <a:gd name="T63" fmla="*/ 932 h 1030"/>
              <a:gd name="T64" fmla="*/ 1058 w 1512"/>
              <a:gd name="T65" fmla="*/ 947 h 1030"/>
              <a:gd name="T66" fmla="*/ 1035 w 1512"/>
              <a:gd name="T67" fmla="*/ 994 h 1030"/>
              <a:gd name="T68" fmla="*/ 998 w 1512"/>
              <a:gd name="T69" fmla="*/ 1020 h 1030"/>
              <a:gd name="T70" fmla="*/ 952 w 1512"/>
              <a:gd name="T71" fmla="*/ 1030 h 1030"/>
              <a:gd name="T72" fmla="*/ 906 w 1512"/>
              <a:gd name="T73" fmla="*/ 1028 h 1030"/>
              <a:gd name="T74" fmla="*/ 866 w 1512"/>
              <a:gd name="T75" fmla="*/ 1008 h 1030"/>
              <a:gd name="T76" fmla="*/ 837 w 1512"/>
              <a:gd name="T77" fmla="*/ 977 h 1030"/>
              <a:gd name="T78" fmla="*/ 823 w 1512"/>
              <a:gd name="T79" fmla="*/ 930 h 1030"/>
              <a:gd name="T80" fmla="*/ 824 w 1512"/>
              <a:gd name="T81" fmla="*/ 884 h 1030"/>
              <a:gd name="T82" fmla="*/ 840 w 1512"/>
              <a:gd name="T83" fmla="*/ 846 h 1030"/>
              <a:gd name="T84" fmla="*/ 859 w 1512"/>
              <a:gd name="T85" fmla="*/ 820 h 1030"/>
              <a:gd name="T86" fmla="*/ 880 w 1512"/>
              <a:gd name="T87" fmla="*/ 796 h 1030"/>
              <a:gd name="T88" fmla="*/ 896 w 1512"/>
              <a:gd name="T89" fmla="*/ 770 h 1030"/>
              <a:gd name="T90" fmla="*/ 899 w 1512"/>
              <a:gd name="T91" fmla="*/ 742 h 1030"/>
              <a:gd name="T92" fmla="*/ 986 w 1512"/>
              <a:gd name="T93" fmla="*/ 737 h 1030"/>
              <a:gd name="T94" fmla="*/ 272 w 1512"/>
              <a:gd name="T95" fmla="*/ 736 h 1030"/>
              <a:gd name="T96" fmla="*/ 256 w 1512"/>
              <a:gd name="T97" fmla="*/ 733 h 1030"/>
              <a:gd name="T98" fmla="*/ 231 w 1512"/>
              <a:gd name="T99" fmla="*/ 724 h 1030"/>
              <a:gd name="T100" fmla="*/ 200 w 1512"/>
              <a:gd name="T101" fmla="*/ 706 h 1030"/>
              <a:gd name="T102" fmla="*/ 166 w 1512"/>
              <a:gd name="T103" fmla="*/ 676 h 1030"/>
              <a:gd name="T104" fmla="*/ 133 w 1512"/>
              <a:gd name="T105" fmla="*/ 631 h 1030"/>
              <a:gd name="T106" fmla="*/ 107 w 1512"/>
              <a:gd name="T107" fmla="*/ 570 h 1030"/>
              <a:gd name="T108" fmla="*/ 90 w 1512"/>
              <a:gd name="T109" fmla="*/ 487 h 1030"/>
              <a:gd name="T110" fmla="*/ 86 w 1512"/>
              <a:gd name="T111" fmla="*/ 434 h 1030"/>
              <a:gd name="T112" fmla="*/ 86 w 1512"/>
              <a:gd name="T113" fmla="*/ 401 h 1030"/>
              <a:gd name="T114" fmla="*/ 84 w 1512"/>
              <a:gd name="T115" fmla="*/ 341 h 1030"/>
              <a:gd name="T116" fmla="*/ 73 w 1512"/>
              <a:gd name="T117" fmla="*/ 259 h 1030"/>
              <a:gd name="T118" fmla="*/ 54 w 1512"/>
              <a:gd name="T119" fmla="*/ 163 h 1030"/>
              <a:gd name="T120" fmla="*/ 22 w 1512"/>
              <a:gd name="T121" fmla="*/ 55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12" h="1030">
                <a:moveTo>
                  <a:pt x="0" y="0"/>
                </a:moveTo>
                <a:lnTo>
                  <a:pt x="175" y="0"/>
                </a:lnTo>
                <a:lnTo>
                  <a:pt x="158" y="25"/>
                </a:lnTo>
                <a:lnTo>
                  <a:pt x="146" y="54"/>
                </a:lnTo>
                <a:lnTo>
                  <a:pt x="139" y="84"/>
                </a:lnTo>
                <a:lnTo>
                  <a:pt x="136" y="115"/>
                </a:lnTo>
                <a:lnTo>
                  <a:pt x="140" y="155"/>
                </a:lnTo>
                <a:lnTo>
                  <a:pt x="152" y="191"/>
                </a:lnTo>
                <a:lnTo>
                  <a:pt x="169" y="224"/>
                </a:lnTo>
                <a:lnTo>
                  <a:pt x="192" y="252"/>
                </a:lnTo>
                <a:lnTo>
                  <a:pt x="221" y="275"/>
                </a:lnTo>
                <a:lnTo>
                  <a:pt x="254" y="293"/>
                </a:lnTo>
                <a:lnTo>
                  <a:pt x="290" y="305"/>
                </a:lnTo>
                <a:lnTo>
                  <a:pt x="330" y="309"/>
                </a:lnTo>
                <a:lnTo>
                  <a:pt x="368" y="305"/>
                </a:lnTo>
                <a:lnTo>
                  <a:pt x="404" y="293"/>
                </a:lnTo>
                <a:lnTo>
                  <a:pt x="437" y="275"/>
                </a:lnTo>
                <a:lnTo>
                  <a:pt x="466" y="252"/>
                </a:lnTo>
                <a:lnTo>
                  <a:pt x="489" y="224"/>
                </a:lnTo>
                <a:lnTo>
                  <a:pt x="506" y="191"/>
                </a:lnTo>
                <a:lnTo>
                  <a:pt x="518" y="155"/>
                </a:lnTo>
                <a:lnTo>
                  <a:pt x="522" y="115"/>
                </a:lnTo>
                <a:lnTo>
                  <a:pt x="519" y="84"/>
                </a:lnTo>
                <a:lnTo>
                  <a:pt x="511" y="54"/>
                </a:lnTo>
                <a:lnTo>
                  <a:pt x="500" y="25"/>
                </a:lnTo>
                <a:lnTo>
                  <a:pt x="483" y="0"/>
                </a:lnTo>
                <a:lnTo>
                  <a:pt x="1512" y="0"/>
                </a:lnTo>
                <a:lnTo>
                  <a:pt x="1503" y="33"/>
                </a:lnTo>
                <a:lnTo>
                  <a:pt x="1495" y="70"/>
                </a:lnTo>
                <a:lnTo>
                  <a:pt x="1488" y="112"/>
                </a:lnTo>
                <a:lnTo>
                  <a:pt x="1481" y="156"/>
                </a:lnTo>
                <a:lnTo>
                  <a:pt x="1474" y="207"/>
                </a:lnTo>
                <a:lnTo>
                  <a:pt x="1466" y="265"/>
                </a:lnTo>
                <a:lnTo>
                  <a:pt x="1460" y="328"/>
                </a:lnTo>
                <a:lnTo>
                  <a:pt x="1452" y="398"/>
                </a:lnTo>
                <a:lnTo>
                  <a:pt x="1452" y="402"/>
                </a:lnTo>
                <a:lnTo>
                  <a:pt x="1452" y="410"/>
                </a:lnTo>
                <a:lnTo>
                  <a:pt x="1451" y="424"/>
                </a:lnTo>
                <a:lnTo>
                  <a:pt x="1449" y="441"/>
                </a:lnTo>
                <a:lnTo>
                  <a:pt x="1447" y="464"/>
                </a:lnTo>
                <a:lnTo>
                  <a:pt x="1443" y="487"/>
                </a:lnTo>
                <a:lnTo>
                  <a:pt x="1436" y="513"/>
                </a:lnTo>
                <a:lnTo>
                  <a:pt x="1430" y="542"/>
                </a:lnTo>
                <a:lnTo>
                  <a:pt x="1419" y="571"/>
                </a:lnTo>
                <a:lnTo>
                  <a:pt x="1406" y="600"/>
                </a:lnTo>
                <a:lnTo>
                  <a:pt x="1390" y="627"/>
                </a:lnTo>
                <a:lnTo>
                  <a:pt x="1372" y="655"/>
                </a:lnTo>
                <a:lnTo>
                  <a:pt x="1350" y="680"/>
                </a:lnTo>
                <a:lnTo>
                  <a:pt x="1324" y="702"/>
                </a:lnTo>
                <a:lnTo>
                  <a:pt x="1294" y="722"/>
                </a:lnTo>
                <a:lnTo>
                  <a:pt x="1260" y="737"/>
                </a:lnTo>
                <a:lnTo>
                  <a:pt x="988" y="737"/>
                </a:lnTo>
                <a:lnTo>
                  <a:pt x="988" y="737"/>
                </a:lnTo>
                <a:lnTo>
                  <a:pt x="988" y="746"/>
                </a:lnTo>
                <a:lnTo>
                  <a:pt x="989" y="758"/>
                </a:lnTo>
                <a:lnTo>
                  <a:pt x="993" y="773"/>
                </a:lnTo>
                <a:lnTo>
                  <a:pt x="999" y="790"/>
                </a:lnTo>
                <a:lnTo>
                  <a:pt x="1012" y="808"/>
                </a:lnTo>
                <a:lnTo>
                  <a:pt x="1029" y="829"/>
                </a:lnTo>
                <a:lnTo>
                  <a:pt x="1046" y="854"/>
                </a:lnTo>
                <a:lnTo>
                  <a:pt x="1058" y="877"/>
                </a:lnTo>
                <a:lnTo>
                  <a:pt x="1062" y="901"/>
                </a:lnTo>
                <a:lnTo>
                  <a:pt x="1062" y="918"/>
                </a:lnTo>
                <a:lnTo>
                  <a:pt x="1061" y="932"/>
                </a:lnTo>
                <a:lnTo>
                  <a:pt x="1059" y="941"/>
                </a:lnTo>
                <a:lnTo>
                  <a:pt x="1058" y="947"/>
                </a:lnTo>
                <a:lnTo>
                  <a:pt x="1048" y="972"/>
                </a:lnTo>
                <a:lnTo>
                  <a:pt x="1035" y="994"/>
                </a:lnTo>
                <a:lnTo>
                  <a:pt x="1016" y="1010"/>
                </a:lnTo>
                <a:lnTo>
                  <a:pt x="998" y="1020"/>
                </a:lnTo>
                <a:lnTo>
                  <a:pt x="976" y="1028"/>
                </a:lnTo>
                <a:lnTo>
                  <a:pt x="952" y="1030"/>
                </a:lnTo>
                <a:lnTo>
                  <a:pt x="930" y="1030"/>
                </a:lnTo>
                <a:lnTo>
                  <a:pt x="906" y="1028"/>
                </a:lnTo>
                <a:lnTo>
                  <a:pt x="885" y="1019"/>
                </a:lnTo>
                <a:lnTo>
                  <a:pt x="866" y="1008"/>
                </a:lnTo>
                <a:lnTo>
                  <a:pt x="850" y="995"/>
                </a:lnTo>
                <a:lnTo>
                  <a:pt x="837" y="977"/>
                </a:lnTo>
                <a:lnTo>
                  <a:pt x="827" y="956"/>
                </a:lnTo>
                <a:lnTo>
                  <a:pt x="823" y="930"/>
                </a:lnTo>
                <a:lnTo>
                  <a:pt x="821" y="905"/>
                </a:lnTo>
                <a:lnTo>
                  <a:pt x="824" y="884"/>
                </a:lnTo>
                <a:lnTo>
                  <a:pt x="831" y="863"/>
                </a:lnTo>
                <a:lnTo>
                  <a:pt x="840" y="846"/>
                </a:lnTo>
                <a:lnTo>
                  <a:pt x="850" y="832"/>
                </a:lnTo>
                <a:lnTo>
                  <a:pt x="859" y="820"/>
                </a:lnTo>
                <a:lnTo>
                  <a:pt x="871" y="807"/>
                </a:lnTo>
                <a:lnTo>
                  <a:pt x="880" y="796"/>
                </a:lnTo>
                <a:lnTo>
                  <a:pt x="888" y="788"/>
                </a:lnTo>
                <a:lnTo>
                  <a:pt x="896" y="770"/>
                </a:lnTo>
                <a:lnTo>
                  <a:pt x="900" y="754"/>
                </a:lnTo>
                <a:lnTo>
                  <a:pt x="899" y="742"/>
                </a:lnTo>
                <a:lnTo>
                  <a:pt x="897" y="737"/>
                </a:lnTo>
                <a:lnTo>
                  <a:pt x="986" y="737"/>
                </a:lnTo>
                <a:lnTo>
                  <a:pt x="273" y="737"/>
                </a:lnTo>
                <a:lnTo>
                  <a:pt x="272" y="736"/>
                </a:lnTo>
                <a:lnTo>
                  <a:pt x="265" y="736"/>
                </a:lnTo>
                <a:lnTo>
                  <a:pt x="256" y="733"/>
                </a:lnTo>
                <a:lnTo>
                  <a:pt x="246" y="729"/>
                </a:lnTo>
                <a:lnTo>
                  <a:pt x="231" y="724"/>
                </a:lnTo>
                <a:lnTo>
                  <a:pt x="217" y="716"/>
                </a:lnTo>
                <a:lnTo>
                  <a:pt x="200" y="706"/>
                </a:lnTo>
                <a:lnTo>
                  <a:pt x="183" y="693"/>
                </a:lnTo>
                <a:lnTo>
                  <a:pt x="166" y="676"/>
                </a:lnTo>
                <a:lnTo>
                  <a:pt x="149" y="656"/>
                </a:lnTo>
                <a:lnTo>
                  <a:pt x="133" y="631"/>
                </a:lnTo>
                <a:lnTo>
                  <a:pt x="119" y="602"/>
                </a:lnTo>
                <a:lnTo>
                  <a:pt x="107" y="570"/>
                </a:lnTo>
                <a:lnTo>
                  <a:pt x="97" y="532"/>
                </a:lnTo>
                <a:lnTo>
                  <a:pt x="90" y="487"/>
                </a:lnTo>
                <a:lnTo>
                  <a:pt x="86" y="437"/>
                </a:lnTo>
                <a:lnTo>
                  <a:pt x="86" y="434"/>
                </a:lnTo>
                <a:lnTo>
                  <a:pt x="86" y="420"/>
                </a:lnTo>
                <a:lnTo>
                  <a:pt x="86" y="401"/>
                </a:lnTo>
                <a:lnTo>
                  <a:pt x="85" y="373"/>
                </a:lnTo>
                <a:lnTo>
                  <a:pt x="84" y="341"/>
                </a:lnTo>
                <a:lnTo>
                  <a:pt x="80" y="301"/>
                </a:lnTo>
                <a:lnTo>
                  <a:pt x="73" y="259"/>
                </a:lnTo>
                <a:lnTo>
                  <a:pt x="65" y="212"/>
                </a:lnTo>
                <a:lnTo>
                  <a:pt x="54" y="163"/>
                </a:lnTo>
                <a:lnTo>
                  <a:pt x="41" y="109"/>
                </a:lnTo>
                <a:lnTo>
                  <a:pt x="22" y="55"/>
                </a:lnTo>
                <a:lnTo>
                  <a:pt x="0" y="0"/>
                </a:lnTo>
                <a:close/>
              </a:path>
            </a:pathLst>
          </a:custGeom>
          <a:solidFill>
            <a:schemeClr val="bg2"/>
          </a:solidFill>
          <a:ln w="0">
            <a:noFill/>
            <a:prstDash val="solid"/>
            <a:round/>
          </a:ln>
        </p:spPr>
        <p:txBody>
          <a:bodyPr vert="horz" wrap="square" lIns="91440" tIns="45720" rIns="91440" bIns="45720" numCol="1" anchor="t" anchorCtr="0" compatLnSpc="1"/>
          <a:lstStyle/>
          <a:p>
            <a:endParaRPr lang="en-IN"/>
          </a:p>
        </p:txBody>
      </p:sp>
      <p:sp>
        <p:nvSpPr>
          <p:cNvPr id="23" name="Freeform 22"/>
          <p:cNvSpPr/>
          <p:nvPr/>
        </p:nvSpPr>
        <p:spPr bwMode="auto">
          <a:xfrm>
            <a:off x="4774751" y="1340769"/>
            <a:ext cx="1520268" cy="1183385"/>
          </a:xfrm>
          <a:custGeom>
            <a:avLst/>
            <a:gdLst>
              <a:gd name="T0" fmla="*/ 1229 w 1417"/>
              <a:gd name="T1" fmla="*/ 0 h 1103"/>
              <a:gd name="T2" fmla="*/ 1291 w 1417"/>
              <a:gd name="T3" fmla="*/ 2 h 1103"/>
              <a:gd name="T4" fmla="*/ 1353 w 1417"/>
              <a:gd name="T5" fmla="*/ 9 h 1103"/>
              <a:gd name="T6" fmla="*/ 1417 w 1417"/>
              <a:gd name="T7" fmla="*/ 17 h 1103"/>
              <a:gd name="T8" fmla="*/ 1417 w 1417"/>
              <a:gd name="T9" fmla="*/ 335 h 1103"/>
              <a:gd name="T10" fmla="*/ 1391 w 1417"/>
              <a:gd name="T11" fmla="*/ 316 h 1103"/>
              <a:gd name="T12" fmla="*/ 1361 w 1417"/>
              <a:gd name="T13" fmla="*/ 302 h 1103"/>
              <a:gd name="T14" fmla="*/ 1328 w 1417"/>
              <a:gd name="T15" fmla="*/ 294 h 1103"/>
              <a:gd name="T16" fmla="*/ 1294 w 1417"/>
              <a:gd name="T17" fmla="*/ 290 h 1103"/>
              <a:gd name="T18" fmla="*/ 1255 w 1417"/>
              <a:gd name="T19" fmla="*/ 294 h 1103"/>
              <a:gd name="T20" fmla="*/ 1220 w 1417"/>
              <a:gd name="T21" fmla="*/ 306 h 1103"/>
              <a:gd name="T22" fmla="*/ 1187 w 1417"/>
              <a:gd name="T23" fmla="*/ 323 h 1103"/>
              <a:gd name="T24" fmla="*/ 1158 w 1417"/>
              <a:gd name="T25" fmla="*/ 347 h 1103"/>
              <a:gd name="T26" fmla="*/ 1135 w 1417"/>
              <a:gd name="T27" fmla="*/ 375 h 1103"/>
              <a:gd name="T28" fmla="*/ 1117 w 1417"/>
              <a:gd name="T29" fmla="*/ 408 h 1103"/>
              <a:gd name="T30" fmla="*/ 1106 w 1417"/>
              <a:gd name="T31" fmla="*/ 445 h 1103"/>
              <a:gd name="T32" fmla="*/ 1102 w 1417"/>
              <a:gd name="T33" fmla="*/ 484 h 1103"/>
              <a:gd name="T34" fmla="*/ 1106 w 1417"/>
              <a:gd name="T35" fmla="*/ 522 h 1103"/>
              <a:gd name="T36" fmla="*/ 1117 w 1417"/>
              <a:gd name="T37" fmla="*/ 559 h 1103"/>
              <a:gd name="T38" fmla="*/ 1135 w 1417"/>
              <a:gd name="T39" fmla="*/ 591 h 1103"/>
              <a:gd name="T40" fmla="*/ 1158 w 1417"/>
              <a:gd name="T41" fmla="*/ 620 h 1103"/>
              <a:gd name="T42" fmla="*/ 1187 w 1417"/>
              <a:gd name="T43" fmla="*/ 644 h 1103"/>
              <a:gd name="T44" fmla="*/ 1220 w 1417"/>
              <a:gd name="T45" fmla="*/ 661 h 1103"/>
              <a:gd name="T46" fmla="*/ 1255 w 1417"/>
              <a:gd name="T47" fmla="*/ 672 h 1103"/>
              <a:gd name="T48" fmla="*/ 1294 w 1417"/>
              <a:gd name="T49" fmla="*/ 676 h 1103"/>
              <a:gd name="T50" fmla="*/ 1328 w 1417"/>
              <a:gd name="T51" fmla="*/ 672 h 1103"/>
              <a:gd name="T52" fmla="*/ 1361 w 1417"/>
              <a:gd name="T53" fmla="*/ 665 h 1103"/>
              <a:gd name="T54" fmla="*/ 1391 w 1417"/>
              <a:gd name="T55" fmla="*/ 650 h 1103"/>
              <a:gd name="T56" fmla="*/ 1417 w 1417"/>
              <a:gd name="T57" fmla="*/ 632 h 1103"/>
              <a:gd name="T58" fmla="*/ 1417 w 1417"/>
              <a:gd name="T59" fmla="*/ 1103 h 1103"/>
              <a:gd name="T60" fmla="*/ 0 w 1417"/>
              <a:gd name="T61" fmla="*/ 1103 h 1103"/>
              <a:gd name="T62" fmla="*/ 7 w 1417"/>
              <a:gd name="T63" fmla="*/ 1043 h 1103"/>
              <a:gd name="T64" fmla="*/ 19 w 1417"/>
              <a:gd name="T65" fmla="*/ 981 h 1103"/>
              <a:gd name="T66" fmla="*/ 40 w 1417"/>
              <a:gd name="T67" fmla="*/ 894 h 1103"/>
              <a:gd name="T68" fmla="*/ 68 w 1417"/>
              <a:gd name="T69" fmla="*/ 810 h 1103"/>
              <a:gd name="T70" fmla="*/ 102 w 1417"/>
              <a:gd name="T71" fmla="*/ 729 h 1103"/>
              <a:gd name="T72" fmla="*/ 139 w 1417"/>
              <a:gd name="T73" fmla="*/ 653 h 1103"/>
              <a:gd name="T74" fmla="*/ 183 w 1417"/>
              <a:gd name="T75" fmla="*/ 580 h 1103"/>
              <a:gd name="T76" fmla="*/ 230 w 1417"/>
              <a:gd name="T77" fmla="*/ 511 h 1103"/>
              <a:gd name="T78" fmla="*/ 282 w 1417"/>
              <a:gd name="T79" fmla="*/ 446 h 1103"/>
              <a:gd name="T80" fmla="*/ 337 w 1417"/>
              <a:gd name="T81" fmla="*/ 386 h 1103"/>
              <a:gd name="T82" fmla="*/ 396 w 1417"/>
              <a:gd name="T83" fmla="*/ 330 h 1103"/>
              <a:gd name="T84" fmla="*/ 457 w 1417"/>
              <a:gd name="T85" fmla="*/ 277 h 1103"/>
              <a:gd name="T86" fmla="*/ 521 w 1417"/>
              <a:gd name="T87" fmla="*/ 229 h 1103"/>
              <a:gd name="T88" fmla="*/ 588 w 1417"/>
              <a:gd name="T89" fmla="*/ 186 h 1103"/>
              <a:gd name="T90" fmla="*/ 657 w 1417"/>
              <a:gd name="T91" fmla="*/ 146 h 1103"/>
              <a:gd name="T92" fmla="*/ 727 w 1417"/>
              <a:gd name="T93" fmla="*/ 111 h 1103"/>
              <a:gd name="T94" fmla="*/ 799 w 1417"/>
              <a:gd name="T95" fmla="*/ 81 h 1103"/>
              <a:gd name="T96" fmla="*/ 871 w 1417"/>
              <a:gd name="T97" fmla="*/ 56 h 1103"/>
              <a:gd name="T98" fmla="*/ 943 w 1417"/>
              <a:gd name="T99" fmla="*/ 35 h 1103"/>
              <a:gd name="T100" fmla="*/ 1015 w 1417"/>
              <a:gd name="T101" fmla="*/ 19 h 1103"/>
              <a:gd name="T102" fmla="*/ 1087 w 1417"/>
              <a:gd name="T103" fmla="*/ 7 h 1103"/>
              <a:gd name="T104" fmla="*/ 1158 w 1417"/>
              <a:gd name="T105" fmla="*/ 1 h 1103"/>
              <a:gd name="T106" fmla="*/ 1229 w 1417"/>
              <a:gd name="T107" fmla="*/ 0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17" h="1103">
                <a:moveTo>
                  <a:pt x="1229" y="0"/>
                </a:moveTo>
                <a:lnTo>
                  <a:pt x="1291" y="2"/>
                </a:lnTo>
                <a:lnTo>
                  <a:pt x="1353" y="9"/>
                </a:lnTo>
                <a:lnTo>
                  <a:pt x="1417" y="17"/>
                </a:lnTo>
                <a:lnTo>
                  <a:pt x="1417" y="335"/>
                </a:lnTo>
                <a:lnTo>
                  <a:pt x="1391" y="316"/>
                </a:lnTo>
                <a:lnTo>
                  <a:pt x="1361" y="302"/>
                </a:lnTo>
                <a:lnTo>
                  <a:pt x="1328" y="294"/>
                </a:lnTo>
                <a:lnTo>
                  <a:pt x="1294" y="290"/>
                </a:lnTo>
                <a:lnTo>
                  <a:pt x="1255" y="294"/>
                </a:lnTo>
                <a:lnTo>
                  <a:pt x="1220" y="306"/>
                </a:lnTo>
                <a:lnTo>
                  <a:pt x="1187" y="323"/>
                </a:lnTo>
                <a:lnTo>
                  <a:pt x="1158" y="347"/>
                </a:lnTo>
                <a:lnTo>
                  <a:pt x="1135" y="375"/>
                </a:lnTo>
                <a:lnTo>
                  <a:pt x="1117" y="408"/>
                </a:lnTo>
                <a:lnTo>
                  <a:pt x="1106" y="445"/>
                </a:lnTo>
                <a:lnTo>
                  <a:pt x="1102" y="484"/>
                </a:lnTo>
                <a:lnTo>
                  <a:pt x="1106" y="522"/>
                </a:lnTo>
                <a:lnTo>
                  <a:pt x="1117" y="559"/>
                </a:lnTo>
                <a:lnTo>
                  <a:pt x="1135" y="591"/>
                </a:lnTo>
                <a:lnTo>
                  <a:pt x="1158" y="620"/>
                </a:lnTo>
                <a:lnTo>
                  <a:pt x="1187" y="644"/>
                </a:lnTo>
                <a:lnTo>
                  <a:pt x="1220" y="661"/>
                </a:lnTo>
                <a:lnTo>
                  <a:pt x="1255" y="672"/>
                </a:lnTo>
                <a:lnTo>
                  <a:pt x="1294" y="676"/>
                </a:lnTo>
                <a:lnTo>
                  <a:pt x="1328" y="672"/>
                </a:lnTo>
                <a:lnTo>
                  <a:pt x="1361" y="665"/>
                </a:lnTo>
                <a:lnTo>
                  <a:pt x="1391" y="650"/>
                </a:lnTo>
                <a:lnTo>
                  <a:pt x="1417" y="632"/>
                </a:lnTo>
                <a:lnTo>
                  <a:pt x="1417" y="1103"/>
                </a:lnTo>
                <a:lnTo>
                  <a:pt x="0" y="1103"/>
                </a:lnTo>
                <a:lnTo>
                  <a:pt x="7" y="1043"/>
                </a:lnTo>
                <a:lnTo>
                  <a:pt x="19" y="981"/>
                </a:lnTo>
                <a:lnTo>
                  <a:pt x="40" y="894"/>
                </a:lnTo>
                <a:lnTo>
                  <a:pt x="68" y="810"/>
                </a:lnTo>
                <a:lnTo>
                  <a:pt x="102" y="729"/>
                </a:lnTo>
                <a:lnTo>
                  <a:pt x="139" y="653"/>
                </a:lnTo>
                <a:lnTo>
                  <a:pt x="183" y="580"/>
                </a:lnTo>
                <a:lnTo>
                  <a:pt x="230" y="511"/>
                </a:lnTo>
                <a:lnTo>
                  <a:pt x="282" y="446"/>
                </a:lnTo>
                <a:lnTo>
                  <a:pt x="337" y="386"/>
                </a:lnTo>
                <a:lnTo>
                  <a:pt x="396" y="330"/>
                </a:lnTo>
                <a:lnTo>
                  <a:pt x="457" y="277"/>
                </a:lnTo>
                <a:lnTo>
                  <a:pt x="521" y="229"/>
                </a:lnTo>
                <a:lnTo>
                  <a:pt x="588" y="186"/>
                </a:lnTo>
                <a:lnTo>
                  <a:pt x="657" y="146"/>
                </a:lnTo>
                <a:lnTo>
                  <a:pt x="727" y="111"/>
                </a:lnTo>
                <a:lnTo>
                  <a:pt x="799" y="81"/>
                </a:lnTo>
                <a:lnTo>
                  <a:pt x="871" y="56"/>
                </a:lnTo>
                <a:lnTo>
                  <a:pt x="943" y="35"/>
                </a:lnTo>
                <a:lnTo>
                  <a:pt x="1015" y="19"/>
                </a:lnTo>
                <a:lnTo>
                  <a:pt x="1087" y="7"/>
                </a:lnTo>
                <a:lnTo>
                  <a:pt x="1158" y="1"/>
                </a:lnTo>
                <a:lnTo>
                  <a:pt x="1229" y="0"/>
                </a:lnTo>
                <a:close/>
              </a:path>
            </a:pathLst>
          </a:custGeom>
          <a:solidFill>
            <a:srgbClr val="00B050"/>
          </a:solidFill>
          <a:ln w="0">
            <a:noFill/>
            <a:prstDash val="solid"/>
            <a:round/>
          </a:ln>
        </p:spPr>
        <p:txBody>
          <a:bodyPr vert="horz" wrap="square" lIns="91440" tIns="45720" rIns="91440" bIns="45720" numCol="1" anchor="t" anchorCtr="0" compatLnSpc="1"/>
          <a:lstStyle/>
          <a:p>
            <a:endParaRPr lang="en-IN"/>
          </a:p>
        </p:txBody>
      </p:sp>
      <p:sp>
        <p:nvSpPr>
          <p:cNvPr id="24" name="Freeform 23"/>
          <p:cNvSpPr/>
          <p:nvPr/>
        </p:nvSpPr>
        <p:spPr bwMode="auto">
          <a:xfrm>
            <a:off x="4767241" y="2591745"/>
            <a:ext cx="1388304" cy="1553527"/>
          </a:xfrm>
          <a:custGeom>
            <a:avLst/>
            <a:gdLst>
              <a:gd name="T0" fmla="*/ 990 w 1294"/>
              <a:gd name="T1" fmla="*/ 0 h 1448"/>
              <a:gd name="T2" fmla="*/ 1001 w 1294"/>
              <a:gd name="T3" fmla="*/ 310 h 1448"/>
              <a:gd name="T4" fmla="*/ 1020 w 1294"/>
              <a:gd name="T5" fmla="*/ 309 h 1448"/>
              <a:gd name="T6" fmla="*/ 1052 w 1294"/>
              <a:gd name="T7" fmla="*/ 297 h 1448"/>
              <a:gd name="T8" fmla="*/ 1092 w 1294"/>
              <a:gd name="T9" fmla="*/ 267 h 1448"/>
              <a:gd name="T10" fmla="*/ 1141 w 1294"/>
              <a:gd name="T11" fmla="*/ 238 h 1448"/>
              <a:gd name="T12" fmla="*/ 1180 w 1294"/>
              <a:gd name="T13" fmla="*/ 234 h 1448"/>
              <a:gd name="T14" fmla="*/ 1205 w 1294"/>
              <a:gd name="T15" fmla="*/ 237 h 1448"/>
              <a:gd name="T16" fmla="*/ 1235 w 1294"/>
              <a:gd name="T17" fmla="*/ 249 h 1448"/>
              <a:gd name="T18" fmla="*/ 1271 w 1294"/>
              <a:gd name="T19" fmla="*/ 280 h 1448"/>
              <a:gd name="T20" fmla="*/ 1290 w 1294"/>
              <a:gd name="T21" fmla="*/ 322 h 1448"/>
              <a:gd name="T22" fmla="*/ 1294 w 1294"/>
              <a:gd name="T23" fmla="*/ 368 h 1448"/>
              <a:gd name="T24" fmla="*/ 1282 w 1294"/>
              <a:gd name="T25" fmla="*/ 411 h 1448"/>
              <a:gd name="T26" fmla="*/ 1257 w 1294"/>
              <a:gd name="T27" fmla="*/ 448 h 1448"/>
              <a:gd name="T28" fmla="*/ 1219 w 1294"/>
              <a:gd name="T29" fmla="*/ 470 h 1448"/>
              <a:gd name="T30" fmla="*/ 1168 w 1294"/>
              <a:gd name="T31" fmla="*/ 477 h 1448"/>
              <a:gd name="T32" fmla="*/ 1126 w 1294"/>
              <a:gd name="T33" fmla="*/ 467 h 1448"/>
              <a:gd name="T34" fmla="*/ 1095 w 1294"/>
              <a:gd name="T35" fmla="*/ 448 h 1448"/>
              <a:gd name="T36" fmla="*/ 1069 w 1294"/>
              <a:gd name="T37" fmla="*/ 425 h 1448"/>
              <a:gd name="T38" fmla="*/ 1050 w 1294"/>
              <a:gd name="T39" fmla="*/ 408 h 1448"/>
              <a:gd name="T40" fmla="*/ 1018 w 1294"/>
              <a:gd name="T41" fmla="*/ 398 h 1448"/>
              <a:gd name="T42" fmla="*/ 990 w 1294"/>
              <a:gd name="T43" fmla="*/ 399 h 1448"/>
              <a:gd name="T44" fmla="*/ 858 w 1294"/>
              <a:gd name="T45" fmla="*/ 1149 h 1448"/>
              <a:gd name="T46" fmla="*/ 858 w 1294"/>
              <a:gd name="T47" fmla="*/ 1164 h 1448"/>
              <a:gd name="T48" fmla="*/ 863 w 1294"/>
              <a:gd name="T49" fmla="*/ 1190 h 1448"/>
              <a:gd name="T50" fmla="*/ 884 w 1294"/>
              <a:gd name="T51" fmla="*/ 1225 h 1448"/>
              <a:gd name="T52" fmla="*/ 918 w 1294"/>
              <a:gd name="T53" fmla="*/ 1271 h 1448"/>
              <a:gd name="T54" fmla="*/ 934 w 1294"/>
              <a:gd name="T55" fmla="*/ 1318 h 1448"/>
              <a:gd name="T56" fmla="*/ 933 w 1294"/>
              <a:gd name="T57" fmla="*/ 1350 h 1448"/>
              <a:gd name="T58" fmla="*/ 929 w 1294"/>
              <a:gd name="T59" fmla="*/ 1364 h 1448"/>
              <a:gd name="T60" fmla="*/ 905 w 1294"/>
              <a:gd name="T61" fmla="*/ 1411 h 1448"/>
              <a:gd name="T62" fmla="*/ 870 w 1294"/>
              <a:gd name="T63" fmla="*/ 1437 h 1448"/>
              <a:gd name="T64" fmla="*/ 824 w 1294"/>
              <a:gd name="T65" fmla="*/ 1448 h 1448"/>
              <a:gd name="T66" fmla="*/ 778 w 1294"/>
              <a:gd name="T67" fmla="*/ 1445 h 1448"/>
              <a:gd name="T68" fmla="*/ 736 w 1294"/>
              <a:gd name="T69" fmla="*/ 1426 h 1448"/>
              <a:gd name="T70" fmla="*/ 708 w 1294"/>
              <a:gd name="T71" fmla="*/ 1394 h 1448"/>
              <a:gd name="T72" fmla="*/ 693 w 1294"/>
              <a:gd name="T73" fmla="*/ 1347 h 1448"/>
              <a:gd name="T74" fmla="*/ 696 w 1294"/>
              <a:gd name="T75" fmla="*/ 1301 h 1448"/>
              <a:gd name="T76" fmla="*/ 712 w 1294"/>
              <a:gd name="T77" fmla="*/ 1263 h 1448"/>
              <a:gd name="T78" fmla="*/ 731 w 1294"/>
              <a:gd name="T79" fmla="*/ 1237 h 1448"/>
              <a:gd name="T80" fmla="*/ 751 w 1294"/>
              <a:gd name="T81" fmla="*/ 1214 h 1448"/>
              <a:gd name="T82" fmla="*/ 766 w 1294"/>
              <a:gd name="T83" fmla="*/ 1189 h 1448"/>
              <a:gd name="T84" fmla="*/ 769 w 1294"/>
              <a:gd name="T85" fmla="*/ 1160 h 1448"/>
              <a:gd name="T86" fmla="*/ 454 w 1294"/>
              <a:gd name="T87" fmla="*/ 1149 h 1448"/>
              <a:gd name="T88" fmla="*/ 412 w 1294"/>
              <a:gd name="T89" fmla="*/ 1079 h 1448"/>
              <a:gd name="T90" fmla="*/ 354 w 1294"/>
              <a:gd name="T91" fmla="*/ 994 h 1448"/>
              <a:gd name="T92" fmla="*/ 290 w 1294"/>
              <a:gd name="T93" fmla="*/ 897 h 1448"/>
              <a:gd name="T94" fmla="*/ 224 w 1294"/>
              <a:gd name="T95" fmla="*/ 789 h 1448"/>
              <a:gd name="T96" fmla="*/ 158 w 1294"/>
              <a:gd name="T97" fmla="*/ 672 h 1448"/>
              <a:gd name="T98" fmla="*/ 98 w 1294"/>
              <a:gd name="T99" fmla="*/ 542 h 1448"/>
              <a:gd name="T100" fmla="*/ 48 w 1294"/>
              <a:gd name="T101" fmla="*/ 402 h 1448"/>
              <a:gd name="T102" fmla="*/ 14 w 1294"/>
              <a:gd name="T103" fmla="*/ 250 h 1448"/>
              <a:gd name="T104" fmla="*/ 0 w 1294"/>
              <a:gd name="T105" fmla="*/ 86 h 1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94" h="1448">
                <a:moveTo>
                  <a:pt x="1" y="0"/>
                </a:moveTo>
                <a:lnTo>
                  <a:pt x="990" y="0"/>
                </a:lnTo>
                <a:lnTo>
                  <a:pt x="990" y="310"/>
                </a:lnTo>
                <a:lnTo>
                  <a:pt x="1001" y="310"/>
                </a:lnTo>
                <a:lnTo>
                  <a:pt x="1008" y="310"/>
                </a:lnTo>
                <a:lnTo>
                  <a:pt x="1020" y="309"/>
                </a:lnTo>
                <a:lnTo>
                  <a:pt x="1035" y="305"/>
                </a:lnTo>
                <a:lnTo>
                  <a:pt x="1052" y="297"/>
                </a:lnTo>
                <a:lnTo>
                  <a:pt x="1070" y="284"/>
                </a:lnTo>
                <a:lnTo>
                  <a:pt x="1092" y="267"/>
                </a:lnTo>
                <a:lnTo>
                  <a:pt x="1116" y="250"/>
                </a:lnTo>
                <a:lnTo>
                  <a:pt x="1141" y="238"/>
                </a:lnTo>
                <a:lnTo>
                  <a:pt x="1163" y="234"/>
                </a:lnTo>
                <a:lnTo>
                  <a:pt x="1180" y="234"/>
                </a:lnTo>
                <a:lnTo>
                  <a:pt x="1194" y="236"/>
                </a:lnTo>
                <a:lnTo>
                  <a:pt x="1205" y="237"/>
                </a:lnTo>
                <a:lnTo>
                  <a:pt x="1209" y="238"/>
                </a:lnTo>
                <a:lnTo>
                  <a:pt x="1235" y="249"/>
                </a:lnTo>
                <a:lnTo>
                  <a:pt x="1256" y="263"/>
                </a:lnTo>
                <a:lnTo>
                  <a:pt x="1271" y="280"/>
                </a:lnTo>
                <a:lnTo>
                  <a:pt x="1283" y="298"/>
                </a:lnTo>
                <a:lnTo>
                  <a:pt x="1290" y="322"/>
                </a:lnTo>
                <a:lnTo>
                  <a:pt x="1294" y="344"/>
                </a:lnTo>
                <a:lnTo>
                  <a:pt x="1294" y="368"/>
                </a:lnTo>
                <a:lnTo>
                  <a:pt x="1290" y="390"/>
                </a:lnTo>
                <a:lnTo>
                  <a:pt x="1282" y="411"/>
                </a:lnTo>
                <a:lnTo>
                  <a:pt x="1270" y="432"/>
                </a:lnTo>
                <a:lnTo>
                  <a:pt x="1257" y="448"/>
                </a:lnTo>
                <a:lnTo>
                  <a:pt x="1239" y="461"/>
                </a:lnTo>
                <a:lnTo>
                  <a:pt x="1219" y="470"/>
                </a:lnTo>
                <a:lnTo>
                  <a:pt x="1192" y="474"/>
                </a:lnTo>
                <a:lnTo>
                  <a:pt x="1168" y="477"/>
                </a:lnTo>
                <a:lnTo>
                  <a:pt x="1146" y="473"/>
                </a:lnTo>
                <a:lnTo>
                  <a:pt x="1126" y="467"/>
                </a:lnTo>
                <a:lnTo>
                  <a:pt x="1109" y="457"/>
                </a:lnTo>
                <a:lnTo>
                  <a:pt x="1095" y="448"/>
                </a:lnTo>
                <a:lnTo>
                  <a:pt x="1082" y="437"/>
                </a:lnTo>
                <a:lnTo>
                  <a:pt x="1069" y="425"/>
                </a:lnTo>
                <a:lnTo>
                  <a:pt x="1059" y="418"/>
                </a:lnTo>
                <a:lnTo>
                  <a:pt x="1050" y="408"/>
                </a:lnTo>
                <a:lnTo>
                  <a:pt x="1033" y="402"/>
                </a:lnTo>
                <a:lnTo>
                  <a:pt x="1018" y="398"/>
                </a:lnTo>
                <a:lnTo>
                  <a:pt x="1005" y="399"/>
                </a:lnTo>
                <a:lnTo>
                  <a:pt x="990" y="399"/>
                </a:lnTo>
                <a:lnTo>
                  <a:pt x="990" y="1149"/>
                </a:lnTo>
                <a:lnTo>
                  <a:pt x="858" y="1149"/>
                </a:lnTo>
                <a:lnTo>
                  <a:pt x="858" y="1156"/>
                </a:lnTo>
                <a:lnTo>
                  <a:pt x="858" y="1164"/>
                </a:lnTo>
                <a:lnTo>
                  <a:pt x="859" y="1176"/>
                </a:lnTo>
                <a:lnTo>
                  <a:pt x="863" y="1190"/>
                </a:lnTo>
                <a:lnTo>
                  <a:pt x="871" y="1207"/>
                </a:lnTo>
                <a:lnTo>
                  <a:pt x="884" y="1225"/>
                </a:lnTo>
                <a:lnTo>
                  <a:pt x="901" y="1246"/>
                </a:lnTo>
                <a:lnTo>
                  <a:pt x="918" y="1271"/>
                </a:lnTo>
                <a:lnTo>
                  <a:pt x="929" y="1295"/>
                </a:lnTo>
                <a:lnTo>
                  <a:pt x="934" y="1318"/>
                </a:lnTo>
                <a:lnTo>
                  <a:pt x="934" y="1335"/>
                </a:lnTo>
                <a:lnTo>
                  <a:pt x="933" y="1350"/>
                </a:lnTo>
                <a:lnTo>
                  <a:pt x="931" y="1360"/>
                </a:lnTo>
                <a:lnTo>
                  <a:pt x="929" y="1364"/>
                </a:lnTo>
                <a:lnTo>
                  <a:pt x="920" y="1389"/>
                </a:lnTo>
                <a:lnTo>
                  <a:pt x="905" y="1411"/>
                </a:lnTo>
                <a:lnTo>
                  <a:pt x="888" y="1427"/>
                </a:lnTo>
                <a:lnTo>
                  <a:pt x="870" y="1437"/>
                </a:lnTo>
                <a:lnTo>
                  <a:pt x="846" y="1445"/>
                </a:lnTo>
                <a:lnTo>
                  <a:pt x="824" y="1448"/>
                </a:lnTo>
                <a:lnTo>
                  <a:pt x="801" y="1448"/>
                </a:lnTo>
                <a:lnTo>
                  <a:pt x="778" y="1445"/>
                </a:lnTo>
                <a:lnTo>
                  <a:pt x="756" y="1436"/>
                </a:lnTo>
                <a:lnTo>
                  <a:pt x="736" y="1426"/>
                </a:lnTo>
                <a:lnTo>
                  <a:pt x="721" y="1413"/>
                </a:lnTo>
                <a:lnTo>
                  <a:pt x="708" y="1394"/>
                </a:lnTo>
                <a:lnTo>
                  <a:pt x="698" y="1373"/>
                </a:lnTo>
                <a:lnTo>
                  <a:pt x="693" y="1347"/>
                </a:lnTo>
                <a:lnTo>
                  <a:pt x="692" y="1322"/>
                </a:lnTo>
                <a:lnTo>
                  <a:pt x="696" y="1301"/>
                </a:lnTo>
                <a:lnTo>
                  <a:pt x="701" y="1282"/>
                </a:lnTo>
                <a:lnTo>
                  <a:pt x="712" y="1263"/>
                </a:lnTo>
                <a:lnTo>
                  <a:pt x="721" y="1250"/>
                </a:lnTo>
                <a:lnTo>
                  <a:pt x="731" y="1237"/>
                </a:lnTo>
                <a:lnTo>
                  <a:pt x="743" y="1224"/>
                </a:lnTo>
                <a:lnTo>
                  <a:pt x="751" y="1214"/>
                </a:lnTo>
                <a:lnTo>
                  <a:pt x="760" y="1206"/>
                </a:lnTo>
                <a:lnTo>
                  <a:pt x="766" y="1189"/>
                </a:lnTo>
                <a:lnTo>
                  <a:pt x="770" y="1173"/>
                </a:lnTo>
                <a:lnTo>
                  <a:pt x="769" y="1160"/>
                </a:lnTo>
                <a:lnTo>
                  <a:pt x="769" y="1149"/>
                </a:lnTo>
                <a:lnTo>
                  <a:pt x="454" y="1149"/>
                </a:lnTo>
                <a:lnTo>
                  <a:pt x="436" y="1118"/>
                </a:lnTo>
                <a:lnTo>
                  <a:pt x="412" y="1079"/>
                </a:lnTo>
                <a:lnTo>
                  <a:pt x="385" y="1037"/>
                </a:lnTo>
                <a:lnTo>
                  <a:pt x="354" y="994"/>
                </a:lnTo>
                <a:lnTo>
                  <a:pt x="323" y="946"/>
                </a:lnTo>
                <a:lnTo>
                  <a:pt x="290" y="897"/>
                </a:lnTo>
                <a:lnTo>
                  <a:pt x="258" y="844"/>
                </a:lnTo>
                <a:lnTo>
                  <a:pt x="224" y="789"/>
                </a:lnTo>
                <a:lnTo>
                  <a:pt x="190" y="732"/>
                </a:lnTo>
                <a:lnTo>
                  <a:pt x="158" y="672"/>
                </a:lnTo>
                <a:lnTo>
                  <a:pt x="127" y="609"/>
                </a:lnTo>
                <a:lnTo>
                  <a:pt x="98" y="542"/>
                </a:lnTo>
                <a:lnTo>
                  <a:pt x="72" y="474"/>
                </a:lnTo>
                <a:lnTo>
                  <a:pt x="48" y="402"/>
                </a:lnTo>
                <a:lnTo>
                  <a:pt x="29" y="327"/>
                </a:lnTo>
                <a:lnTo>
                  <a:pt x="14" y="250"/>
                </a:lnTo>
                <a:lnTo>
                  <a:pt x="4" y="170"/>
                </a:lnTo>
                <a:lnTo>
                  <a:pt x="0" y="86"/>
                </a:lnTo>
                <a:lnTo>
                  <a:pt x="1" y="0"/>
                </a:lnTo>
                <a:close/>
              </a:path>
            </a:pathLst>
          </a:custGeom>
          <a:solidFill>
            <a:schemeClr val="bg2"/>
          </a:solidFill>
          <a:ln w="0">
            <a:noFill/>
            <a:prstDash val="solid"/>
            <a:round/>
          </a:ln>
        </p:spPr>
        <p:txBody>
          <a:bodyPr vert="horz" wrap="square" lIns="91440" tIns="45720" rIns="91440" bIns="45720" numCol="1" anchor="t" anchorCtr="0" compatLnSpc="1"/>
          <a:lstStyle/>
          <a:p>
            <a:endParaRPr lang="en-IN"/>
          </a:p>
        </p:txBody>
      </p:sp>
      <p:sp>
        <p:nvSpPr>
          <p:cNvPr id="26" name="Freeform 25"/>
          <p:cNvSpPr/>
          <p:nvPr/>
        </p:nvSpPr>
        <p:spPr bwMode="auto">
          <a:xfrm>
            <a:off x="6039674" y="1372955"/>
            <a:ext cx="1368992" cy="1477353"/>
          </a:xfrm>
          <a:custGeom>
            <a:avLst/>
            <a:gdLst>
              <a:gd name="T0" fmla="*/ 363 w 1276"/>
              <a:gd name="T1" fmla="*/ 14 h 1377"/>
              <a:gd name="T2" fmla="*/ 486 w 1276"/>
              <a:gd name="T3" fmla="*/ 52 h 1377"/>
              <a:gd name="T4" fmla="*/ 606 w 1276"/>
              <a:gd name="T5" fmla="*/ 104 h 1377"/>
              <a:gd name="T6" fmla="*/ 724 w 1276"/>
              <a:gd name="T7" fmla="*/ 170 h 1377"/>
              <a:gd name="T8" fmla="*/ 836 w 1276"/>
              <a:gd name="T9" fmla="*/ 251 h 1377"/>
              <a:gd name="T10" fmla="*/ 941 w 1276"/>
              <a:gd name="T11" fmla="*/ 345 h 1377"/>
              <a:gd name="T12" fmla="*/ 1035 w 1276"/>
              <a:gd name="T13" fmla="*/ 457 h 1377"/>
              <a:gd name="T14" fmla="*/ 1119 w 1276"/>
              <a:gd name="T15" fmla="*/ 585 h 1377"/>
              <a:gd name="T16" fmla="*/ 1187 w 1276"/>
              <a:gd name="T17" fmla="*/ 730 h 1377"/>
              <a:gd name="T18" fmla="*/ 1240 w 1276"/>
              <a:gd name="T19" fmla="*/ 893 h 1377"/>
              <a:gd name="T20" fmla="*/ 1276 w 1276"/>
              <a:gd name="T21" fmla="*/ 1073 h 1377"/>
              <a:gd name="T22" fmla="*/ 909 w 1276"/>
              <a:gd name="T23" fmla="*/ 1084 h 1377"/>
              <a:gd name="T24" fmla="*/ 911 w 1276"/>
              <a:gd name="T25" fmla="*/ 1103 h 1377"/>
              <a:gd name="T26" fmla="*/ 923 w 1276"/>
              <a:gd name="T27" fmla="*/ 1135 h 1377"/>
              <a:gd name="T28" fmla="*/ 953 w 1276"/>
              <a:gd name="T29" fmla="*/ 1175 h 1377"/>
              <a:gd name="T30" fmla="*/ 981 w 1276"/>
              <a:gd name="T31" fmla="*/ 1224 h 1377"/>
              <a:gd name="T32" fmla="*/ 985 w 1276"/>
              <a:gd name="T33" fmla="*/ 1264 h 1377"/>
              <a:gd name="T34" fmla="*/ 983 w 1276"/>
              <a:gd name="T35" fmla="*/ 1288 h 1377"/>
              <a:gd name="T36" fmla="*/ 971 w 1276"/>
              <a:gd name="T37" fmla="*/ 1318 h 1377"/>
              <a:gd name="T38" fmla="*/ 940 w 1276"/>
              <a:gd name="T39" fmla="*/ 1355 h 1377"/>
              <a:gd name="T40" fmla="*/ 899 w 1276"/>
              <a:gd name="T41" fmla="*/ 1374 h 1377"/>
              <a:gd name="T42" fmla="*/ 853 w 1276"/>
              <a:gd name="T43" fmla="*/ 1377 h 1377"/>
              <a:gd name="T44" fmla="*/ 809 w 1276"/>
              <a:gd name="T45" fmla="*/ 1365 h 1377"/>
              <a:gd name="T46" fmla="*/ 773 w 1276"/>
              <a:gd name="T47" fmla="*/ 1340 h 1377"/>
              <a:gd name="T48" fmla="*/ 750 w 1276"/>
              <a:gd name="T49" fmla="*/ 1302 h 1377"/>
              <a:gd name="T50" fmla="*/ 745 w 1276"/>
              <a:gd name="T51" fmla="*/ 1251 h 1377"/>
              <a:gd name="T52" fmla="*/ 752 w 1276"/>
              <a:gd name="T53" fmla="*/ 1209 h 1377"/>
              <a:gd name="T54" fmla="*/ 773 w 1276"/>
              <a:gd name="T55" fmla="*/ 1178 h 1377"/>
              <a:gd name="T56" fmla="*/ 794 w 1276"/>
              <a:gd name="T57" fmla="*/ 1153 h 1377"/>
              <a:gd name="T58" fmla="*/ 811 w 1276"/>
              <a:gd name="T59" fmla="*/ 1133 h 1377"/>
              <a:gd name="T60" fmla="*/ 823 w 1276"/>
              <a:gd name="T61" fmla="*/ 1101 h 1377"/>
              <a:gd name="T62" fmla="*/ 820 w 1276"/>
              <a:gd name="T63" fmla="*/ 1073 h 1377"/>
              <a:gd name="T64" fmla="*/ 301 w 1276"/>
              <a:gd name="T65" fmla="*/ 501 h 1377"/>
              <a:gd name="T66" fmla="*/ 284 w 1276"/>
              <a:gd name="T67" fmla="*/ 501 h 1377"/>
              <a:gd name="T68" fmla="*/ 258 w 1276"/>
              <a:gd name="T69" fmla="*/ 506 h 1377"/>
              <a:gd name="T70" fmla="*/ 223 w 1276"/>
              <a:gd name="T71" fmla="*/ 526 h 1377"/>
              <a:gd name="T72" fmla="*/ 177 w 1276"/>
              <a:gd name="T73" fmla="*/ 561 h 1377"/>
              <a:gd name="T74" fmla="*/ 130 w 1276"/>
              <a:gd name="T75" fmla="*/ 577 h 1377"/>
              <a:gd name="T76" fmla="*/ 98 w 1276"/>
              <a:gd name="T77" fmla="*/ 576 h 1377"/>
              <a:gd name="T78" fmla="*/ 84 w 1276"/>
              <a:gd name="T79" fmla="*/ 572 h 1377"/>
              <a:gd name="T80" fmla="*/ 37 w 1276"/>
              <a:gd name="T81" fmla="*/ 548 h 1377"/>
              <a:gd name="T82" fmla="*/ 10 w 1276"/>
              <a:gd name="T83" fmla="*/ 513 h 1377"/>
              <a:gd name="T84" fmla="*/ 0 w 1276"/>
              <a:gd name="T85" fmla="*/ 467 h 1377"/>
              <a:gd name="T86" fmla="*/ 3 w 1276"/>
              <a:gd name="T87" fmla="*/ 421 h 1377"/>
              <a:gd name="T88" fmla="*/ 23 w 1276"/>
              <a:gd name="T89" fmla="*/ 379 h 1377"/>
              <a:gd name="T90" fmla="*/ 54 w 1276"/>
              <a:gd name="T91" fmla="*/ 351 h 1377"/>
              <a:gd name="T92" fmla="*/ 101 w 1276"/>
              <a:gd name="T93" fmla="*/ 336 h 1377"/>
              <a:gd name="T94" fmla="*/ 147 w 1276"/>
              <a:gd name="T95" fmla="*/ 337 h 1377"/>
              <a:gd name="T96" fmla="*/ 183 w 1276"/>
              <a:gd name="T97" fmla="*/ 353 h 1377"/>
              <a:gd name="T98" fmla="*/ 211 w 1276"/>
              <a:gd name="T99" fmla="*/ 374 h 1377"/>
              <a:gd name="T100" fmla="*/ 235 w 1276"/>
              <a:gd name="T101" fmla="*/ 394 h 1377"/>
              <a:gd name="T102" fmla="*/ 259 w 1276"/>
              <a:gd name="T103" fmla="*/ 409 h 1377"/>
              <a:gd name="T104" fmla="*/ 288 w 1276"/>
              <a:gd name="T105" fmla="*/ 412 h 1377"/>
              <a:gd name="T106" fmla="*/ 301 w 1276"/>
              <a:gd name="T107" fmla="*/ 0 h 1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6" h="1377">
                <a:moveTo>
                  <a:pt x="301" y="0"/>
                </a:moveTo>
                <a:lnTo>
                  <a:pt x="363" y="14"/>
                </a:lnTo>
                <a:lnTo>
                  <a:pt x="424" y="31"/>
                </a:lnTo>
                <a:lnTo>
                  <a:pt x="486" y="52"/>
                </a:lnTo>
                <a:lnTo>
                  <a:pt x="546" y="77"/>
                </a:lnTo>
                <a:lnTo>
                  <a:pt x="606" y="104"/>
                </a:lnTo>
                <a:lnTo>
                  <a:pt x="666" y="136"/>
                </a:lnTo>
                <a:lnTo>
                  <a:pt x="724" y="170"/>
                </a:lnTo>
                <a:lnTo>
                  <a:pt x="781" y="208"/>
                </a:lnTo>
                <a:lnTo>
                  <a:pt x="836" y="251"/>
                </a:lnTo>
                <a:lnTo>
                  <a:pt x="890" y="296"/>
                </a:lnTo>
                <a:lnTo>
                  <a:pt x="941" y="345"/>
                </a:lnTo>
                <a:lnTo>
                  <a:pt x="989" y="399"/>
                </a:lnTo>
                <a:lnTo>
                  <a:pt x="1035" y="457"/>
                </a:lnTo>
                <a:lnTo>
                  <a:pt x="1078" y="518"/>
                </a:lnTo>
                <a:lnTo>
                  <a:pt x="1119" y="585"/>
                </a:lnTo>
                <a:lnTo>
                  <a:pt x="1155" y="656"/>
                </a:lnTo>
                <a:lnTo>
                  <a:pt x="1187" y="730"/>
                </a:lnTo>
                <a:lnTo>
                  <a:pt x="1216" y="809"/>
                </a:lnTo>
                <a:lnTo>
                  <a:pt x="1240" y="893"/>
                </a:lnTo>
                <a:lnTo>
                  <a:pt x="1260" y="980"/>
                </a:lnTo>
                <a:lnTo>
                  <a:pt x="1276" y="1073"/>
                </a:lnTo>
                <a:lnTo>
                  <a:pt x="909" y="1073"/>
                </a:lnTo>
                <a:lnTo>
                  <a:pt x="909" y="1084"/>
                </a:lnTo>
                <a:lnTo>
                  <a:pt x="909" y="1093"/>
                </a:lnTo>
                <a:lnTo>
                  <a:pt x="911" y="1103"/>
                </a:lnTo>
                <a:lnTo>
                  <a:pt x="916" y="1118"/>
                </a:lnTo>
                <a:lnTo>
                  <a:pt x="923" y="1135"/>
                </a:lnTo>
                <a:lnTo>
                  <a:pt x="936" y="1154"/>
                </a:lnTo>
                <a:lnTo>
                  <a:pt x="953" y="1175"/>
                </a:lnTo>
                <a:lnTo>
                  <a:pt x="970" y="1199"/>
                </a:lnTo>
                <a:lnTo>
                  <a:pt x="981" y="1224"/>
                </a:lnTo>
                <a:lnTo>
                  <a:pt x="985" y="1246"/>
                </a:lnTo>
                <a:lnTo>
                  <a:pt x="985" y="1264"/>
                </a:lnTo>
                <a:lnTo>
                  <a:pt x="984" y="1277"/>
                </a:lnTo>
                <a:lnTo>
                  <a:pt x="983" y="1288"/>
                </a:lnTo>
                <a:lnTo>
                  <a:pt x="981" y="1292"/>
                </a:lnTo>
                <a:lnTo>
                  <a:pt x="971" y="1318"/>
                </a:lnTo>
                <a:lnTo>
                  <a:pt x="957" y="1339"/>
                </a:lnTo>
                <a:lnTo>
                  <a:pt x="940" y="1355"/>
                </a:lnTo>
                <a:lnTo>
                  <a:pt x="921" y="1366"/>
                </a:lnTo>
                <a:lnTo>
                  <a:pt x="899" y="1374"/>
                </a:lnTo>
                <a:lnTo>
                  <a:pt x="875" y="1377"/>
                </a:lnTo>
                <a:lnTo>
                  <a:pt x="853" y="1377"/>
                </a:lnTo>
                <a:lnTo>
                  <a:pt x="830" y="1374"/>
                </a:lnTo>
                <a:lnTo>
                  <a:pt x="809" y="1365"/>
                </a:lnTo>
                <a:lnTo>
                  <a:pt x="789" y="1353"/>
                </a:lnTo>
                <a:lnTo>
                  <a:pt x="773" y="1340"/>
                </a:lnTo>
                <a:lnTo>
                  <a:pt x="760" y="1322"/>
                </a:lnTo>
                <a:lnTo>
                  <a:pt x="750" y="1302"/>
                </a:lnTo>
                <a:lnTo>
                  <a:pt x="746" y="1275"/>
                </a:lnTo>
                <a:lnTo>
                  <a:pt x="745" y="1251"/>
                </a:lnTo>
                <a:lnTo>
                  <a:pt x="747" y="1229"/>
                </a:lnTo>
                <a:lnTo>
                  <a:pt x="752" y="1209"/>
                </a:lnTo>
                <a:lnTo>
                  <a:pt x="763" y="1192"/>
                </a:lnTo>
                <a:lnTo>
                  <a:pt x="773" y="1178"/>
                </a:lnTo>
                <a:lnTo>
                  <a:pt x="783" y="1165"/>
                </a:lnTo>
                <a:lnTo>
                  <a:pt x="794" y="1153"/>
                </a:lnTo>
                <a:lnTo>
                  <a:pt x="802" y="1143"/>
                </a:lnTo>
                <a:lnTo>
                  <a:pt x="811" y="1133"/>
                </a:lnTo>
                <a:lnTo>
                  <a:pt x="818" y="1116"/>
                </a:lnTo>
                <a:lnTo>
                  <a:pt x="823" y="1101"/>
                </a:lnTo>
                <a:lnTo>
                  <a:pt x="822" y="1088"/>
                </a:lnTo>
                <a:lnTo>
                  <a:pt x="820" y="1073"/>
                </a:lnTo>
                <a:lnTo>
                  <a:pt x="301" y="1073"/>
                </a:lnTo>
                <a:lnTo>
                  <a:pt x="301" y="501"/>
                </a:lnTo>
                <a:lnTo>
                  <a:pt x="292" y="501"/>
                </a:lnTo>
                <a:lnTo>
                  <a:pt x="284" y="501"/>
                </a:lnTo>
                <a:lnTo>
                  <a:pt x="272" y="502"/>
                </a:lnTo>
                <a:lnTo>
                  <a:pt x="258" y="506"/>
                </a:lnTo>
                <a:lnTo>
                  <a:pt x="241" y="514"/>
                </a:lnTo>
                <a:lnTo>
                  <a:pt x="223" y="526"/>
                </a:lnTo>
                <a:lnTo>
                  <a:pt x="202" y="544"/>
                </a:lnTo>
                <a:lnTo>
                  <a:pt x="177" y="561"/>
                </a:lnTo>
                <a:lnTo>
                  <a:pt x="152" y="572"/>
                </a:lnTo>
                <a:lnTo>
                  <a:pt x="130" y="577"/>
                </a:lnTo>
                <a:lnTo>
                  <a:pt x="113" y="577"/>
                </a:lnTo>
                <a:lnTo>
                  <a:pt x="98" y="576"/>
                </a:lnTo>
                <a:lnTo>
                  <a:pt x="88" y="573"/>
                </a:lnTo>
                <a:lnTo>
                  <a:pt x="84" y="572"/>
                </a:lnTo>
                <a:lnTo>
                  <a:pt x="58" y="563"/>
                </a:lnTo>
                <a:lnTo>
                  <a:pt x="37" y="548"/>
                </a:lnTo>
                <a:lnTo>
                  <a:pt x="21" y="531"/>
                </a:lnTo>
                <a:lnTo>
                  <a:pt x="10" y="513"/>
                </a:lnTo>
                <a:lnTo>
                  <a:pt x="3" y="489"/>
                </a:lnTo>
                <a:lnTo>
                  <a:pt x="0" y="467"/>
                </a:lnTo>
                <a:lnTo>
                  <a:pt x="0" y="444"/>
                </a:lnTo>
                <a:lnTo>
                  <a:pt x="3" y="421"/>
                </a:lnTo>
                <a:lnTo>
                  <a:pt x="12" y="399"/>
                </a:lnTo>
                <a:lnTo>
                  <a:pt x="23" y="379"/>
                </a:lnTo>
                <a:lnTo>
                  <a:pt x="36" y="364"/>
                </a:lnTo>
                <a:lnTo>
                  <a:pt x="54" y="351"/>
                </a:lnTo>
                <a:lnTo>
                  <a:pt x="74" y="341"/>
                </a:lnTo>
                <a:lnTo>
                  <a:pt x="101" y="336"/>
                </a:lnTo>
                <a:lnTo>
                  <a:pt x="126" y="335"/>
                </a:lnTo>
                <a:lnTo>
                  <a:pt x="147" y="337"/>
                </a:lnTo>
                <a:lnTo>
                  <a:pt x="166" y="344"/>
                </a:lnTo>
                <a:lnTo>
                  <a:pt x="183" y="353"/>
                </a:lnTo>
                <a:lnTo>
                  <a:pt x="198" y="364"/>
                </a:lnTo>
                <a:lnTo>
                  <a:pt x="211" y="374"/>
                </a:lnTo>
                <a:lnTo>
                  <a:pt x="224" y="385"/>
                </a:lnTo>
                <a:lnTo>
                  <a:pt x="235" y="394"/>
                </a:lnTo>
                <a:lnTo>
                  <a:pt x="242" y="403"/>
                </a:lnTo>
                <a:lnTo>
                  <a:pt x="259" y="409"/>
                </a:lnTo>
                <a:lnTo>
                  <a:pt x="275" y="413"/>
                </a:lnTo>
                <a:lnTo>
                  <a:pt x="288" y="412"/>
                </a:lnTo>
                <a:lnTo>
                  <a:pt x="301" y="412"/>
                </a:lnTo>
                <a:lnTo>
                  <a:pt x="301" y="0"/>
                </a:lnTo>
                <a:close/>
              </a:path>
            </a:pathLst>
          </a:custGeom>
          <a:solidFill>
            <a:schemeClr val="bg2"/>
          </a:solidFill>
          <a:ln w="0">
            <a:noFill/>
            <a:prstDash val="solid"/>
            <a:round/>
          </a:ln>
        </p:spPr>
        <p:txBody>
          <a:bodyPr vert="horz" wrap="square" lIns="91440" tIns="45720" rIns="91440" bIns="45720" numCol="1" anchor="t" anchorCtr="0" compatLnSpc="1"/>
          <a:lstStyle/>
          <a:p>
            <a:endParaRPr lang="en-IN"/>
          </a:p>
        </p:txBody>
      </p:sp>
      <p:sp>
        <p:nvSpPr>
          <p:cNvPr id="5" name="TextBox 4"/>
          <p:cNvSpPr txBox="1"/>
          <p:nvPr/>
        </p:nvSpPr>
        <p:spPr>
          <a:xfrm>
            <a:off x="5708226" y="5092781"/>
            <a:ext cx="743024" cy="477054"/>
          </a:xfrm>
          <a:prstGeom prst="rect">
            <a:avLst/>
          </a:prstGeom>
          <a:noFill/>
        </p:spPr>
        <p:txBody>
          <a:bodyPr wrap="none" rtlCol="0">
            <a:spAutoFit/>
          </a:bodyPr>
          <a:lstStyle/>
          <a:p>
            <a:r>
              <a:rPr lang="en-US" altLang="zh-CN" sz="2500" b="1" dirty="0"/>
              <a:t>PDA</a:t>
            </a:r>
            <a:endParaRPr lang="en-US" sz="2500" b="1" dirty="0"/>
          </a:p>
        </p:txBody>
      </p:sp>
      <p:pic>
        <p:nvPicPr>
          <p:cNvPr id="7" name="Graphic 6" descr="Lock"/>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226655" y="1710864"/>
            <a:ext cx="607991" cy="607991"/>
          </a:xfrm>
          <a:prstGeom prst="rect">
            <a:avLst/>
          </a:prstGeom>
        </p:spPr>
      </p:pic>
      <p:pic>
        <p:nvPicPr>
          <p:cNvPr id="11" name="Graphic 10" descr="Bullseye"/>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00047" y="1809583"/>
            <a:ext cx="555469" cy="555469"/>
          </a:xfrm>
          <a:prstGeom prst="rect">
            <a:avLst/>
          </a:prstGeom>
        </p:spPr>
      </p:pic>
      <p:pic>
        <p:nvPicPr>
          <p:cNvPr id="15" name="Graphic 14" descr="Cloud Computi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23445" y="2901401"/>
            <a:ext cx="595601" cy="595601"/>
          </a:xfrm>
          <a:prstGeom prst="rect">
            <a:avLst/>
          </a:prstGeom>
        </p:spPr>
      </p:pic>
      <p:pic>
        <p:nvPicPr>
          <p:cNvPr id="17" name="Graphic 16" descr="Thumbs up sign"/>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79755" y="3957460"/>
            <a:ext cx="595601" cy="595601"/>
          </a:xfrm>
          <a:prstGeom prst="rect">
            <a:avLst/>
          </a:prstGeom>
        </p:spPr>
      </p:pic>
      <p:cxnSp>
        <p:nvCxnSpPr>
          <p:cNvPr id="36" name="Straight Arrow Connector 35"/>
          <p:cNvCxnSpPr/>
          <p:nvPr/>
        </p:nvCxnSpPr>
        <p:spPr>
          <a:xfrm>
            <a:off x="3944891" y="2020049"/>
            <a:ext cx="1371600" cy="1588"/>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flipH="1">
            <a:off x="1490243" y="1809583"/>
            <a:ext cx="2400672" cy="369332"/>
          </a:xfrm>
          <a:prstGeom prst="rect">
            <a:avLst/>
          </a:prstGeom>
          <a:noFill/>
        </p:spPr>
        <p:txBody>
          <a:bodyPr wrap="square" rtlCol="0">
            <a:spAutoFit/>
          </a:bodyPr>
          <a:lstStyle/>
          <a:p>
            <a:pPr algn="ctr"/>
            <a:r>
              <a:rPr lang="en-US" altLang="zh-CN" kern="0" dirty="0">
                <a:latin typeface="Arial" panose="020B0704020202020204" pitchFamily="34" charset="0"/>
                <a:cs typeface="Arial" panose="020B0704020202020204" pitchFamily="34" charset="0"/>
              </a:rPr>
              <a:t>Privacy-preserving</a:t>
            </a:r>
            <a:endParaRPr lang="en-US" kern="0" dirty="0">
              <a:latin typeface="Arial" panose="020B0704020202020204" pitchFamily="34" charset="0"/>
              <a:cs typeface="Arial" panose="020B0704020202020204" pitchFamily="34" charset="0"/>
            </a:endParaRPr>
          </a:p>
        </p:txBody>
      </p:sp>
      <p:sp>
        <p:nvSpPr>
          <p:cNvPr id="2" name="Rectangle 1"/>
          <p:cNvSpPr/>
          <p:nvPr/>
        </p:nvSpPr>
        <p:spPr>
          <a:xfrm>
            <a:off x="5461393" y="3154509"/>
            <a:ext cx="304800" cy="246762"/>
          </a:xfrm>
          <a:prstGeom prst="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9"/>
          <a:stretch>
            <a:fillRect/>
          </a:stretch>
        </p:blipFill>
        <p:spPr>
          <a:xfrm>
            <a:off x="6295583" y="2922863"/>
            <a:ext cx="645322" cy="645322"/>
          </a:xfrm>
          <a:prstGeom prst="rect">
            <a:avLst/>
          </a:prstGeom>
        </p:spPr>
      </p:pic>
      <p:sp>
        <p:nvSpPr>
          <p:cNvPr id="3" name="TextBox 2"/>
          <p:cNvSpPr txBox="1"/>
          <p:nvPr/>
        </p:nvSpPr>
        <p:spPr>
          <a:xfrm>
            <a:off x="570155" y="742278"/>
            <a:ext cx="1345240" cy="523220"/>
          </a:xfrm>
          <a:prstGeom prst="rect">
            <a:avLst/>
          </a:prstGeom>
          <a:noFill/>
        </p:spPr>
        <p:txBody>
          <a:bodyPr wrap="none" rtlCol="0">
            <a:spAutoFit/>
          </a:bodyPr>
          <a:lstStyle/>
          <a:p>
            <a:r>
              <a:rPr lang="en-US" sz="2800" b="1" dirty="0"/>
              <a:t>Mission</a:t>
            </a:r>
            <a:endParaRPr lang="en-US" sz="2800" b="1" dirty="0"/>
          </a:p>
        </p:txBody>
      </p:sp>
      <p:sp>
        <p:nvSpPr>
          <p:cNvPr id="4" name="TextBox 3"/>
          <p:cNvSpPr txBox="1"/>
          <p:nvPr/>
        </p:nvSpPr>
        <p:spPr>
          <a:xfrm>
            <a:off x="1414780" y="2263775"/>
            <a:ext cx="3147060" cy="368300"/>
          </a:xfrm>
          <a:prstGeom prst="rect">
            <a:avLst/>
          </a:prstGeom>
          <a:noFill/>
          <a:ln>
            <a:solidFill>
              <a:schemeClr val="tx1"/>
            </a:solidFill>
          </a:ln>
        </p:spPr>
        <p:txBody>
          <a:bodyPr wrap="square" rtlCol="0">
            <a:spAutoFit/>
          </a:bodyPr>
          <a:lstStyle/>
          <a:p>
            <a:r>
              <a:rPr lang="en-US" dirty="0"/>
              <a:t>Requires AD rather than IPD</a:t>
            </a:r>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24"/>
          <p:cNvSpPr/>
          <p:nvPr/>
        </p:nvSpPr>
        <p:spPr bwMode="auto">
          <a:xfrm>
            <a:off x="5896982" y="2591745"/>
            <a:ext cx="1527778" cy="1232737"/>
          </a:xfrm>
          <a:custGeom>
            <a:avLst/>
            <a:gdLst>
              <a:gd name="T0" fmla="*/ 849 w 1424"/>
              <a:gd name="T1" fmla="*/ 0 h 1149"/>
              <a:gd name="T2" fmla="*/ 815 w 1424"/>
              <a:gd name="T3" fmla="*/ 58 h 1149"/>
              <a:gd name="T4" fmla="*/ 803 w 1424"/>
              <a:gd name="T5" fmla="*/ 126 h 1149"/>
              <a:gd name="T6" fmla="*/ 817 w 1424"/>
              <a:gd name="T7" fmla="*/ 200 h 1149"/>
              <a:gd name="T8" fmla="*/ 859 w 1424"/>
              <a:gd name="T9" fmla="*/ 262 h 1149"/>
              <a:gd name="T10" fmla="*/ 921 w 1424"/>
              <a:gd name="T11" fmla="*/ 302 h 1149"/>
              <a:gd name="T12" fmla="*/ 995 w 1424"/>
              <a:gd name="T13" fmla="*/ 318 h 1149"/>
              <a:gd name="T14" fmla="*/ 1070 w 1424"/>
              <a:gd name="T15" fmla="*/ 302 h 1149"/>
              <a:gd name="T16" fmla="*/ 1131 w 1424"/>
              <a:gd name="T17" fmla="*/ 262 h 1149"/>
              <a:gd name="T18" fmla="*/ 1173 w 1424"/>
              <a:gd name="T19" fmla="*/ 200 h 1149"/>
              <a:gd name="T20" fmla="*/ 1188 w 1424"/>
              <a:gd name="T21" fmla="*/ 126 h 1149"/>
              <a:gd name="T22" fmla="*/ 1176 w 1424"/>
              <a:gd name="T23" fmla="*/ 58 h 1149"/>
              <a:gd name="T24" fmla="*/ 1142 w 1424"/>
              <a:gd name="T25" fmla="*/ 0 h 1149"/>
              <a:gd name="T26" fmla="*/ 1420 w 1424"/>
              <a:gd name="T27" fmla="*/ 24 h 1149"/>
              <a:gd name="T28" fmla="*/ 1424 w 1424"/>
              <a:gd name="T29" fmla="*/ 92 h 1149"/>
              <a:gd name="T30" fmla="*/ 1420 w 1424"/>
              <a:gd name="T31" fmla="*/ 185 h 1149"/>
              <a:gd name="T32" fmla="*/ 1405 w 1424"/>
              <a:gd name="T33" fmla="*/ 300 h 1149"/>
              <a:gd name="T34" fmla="*/ 1371 w 1424"/>
              <a:gd name="T35" fmla="*/ 432 h 1149"/>
              <a:gd name="T36" fmla="*/ 1313 w 1424"/>
              <a:gd name="T37" fmla="*/ 579 h 1149"/>
              <a:gd name="T38" fmla="*/ 1227 w 1424"/>
              <a:gd name="T39" fmla="*/ 736 h 1149"/>
              <a:gd name="T40" fmla="*/ 1160 w 1424"/>
              <a:gd name="T41" fmla="*/ 839 h 1149"/>
              <a:gd name="T42" fmla="*/ 1103 w 1424"/>
              <a:gd name="T43" fmla="*/ 922 h 1149"/>
              <a:gd name="T44" fmla="*/ 1057 w 1424"/>
              <a:gd name="T45" fmla="*/ 987 h 1149"/>
              <a:gd name="T46" fmla="*/ 1019 w 1424"/>
              <a:gd name="T47" fmla="*/ 1043 h 1149"/>
              <a:gd name="T48" fmla="*/ 988 w 1424"/>
              <a:gd name="T49" fmla="*/ 1094 h 1149"/>
              <a:gd name="T50" fmla="*/ 963 w 1424"/>
              <a:gd name="T51" fmla="*/ 1149 h 1149"/>
              <a:gd name="T52" fmla="*/ 0 w 1424"/>
              <a:gd name="T53" fmla="*/ 505 h 1149"/>
              <a:gd name="T54" fmla="*/ 58 w 1424"/>
              <a:gd name="T55" fmla="*/ 538 h 1149"/>
              <a:gd name="T56" fmla="*/ 124 w 1424"/>
              <a:gd name="T57" fmla="*/ 551 h 1149"/>
              <a:gd name="T58" fmla="*/ 200 w 1424"/>
              <a:gd name="T59" fmla="*/ 535 h 1149"/>
              <a:gd name="T60" fmla="*/ 262 w 1424"/>
              <a:gd name="T61" fmla="*/ 494 h 1149"/>
              <a:gd name="T62" fmla="*/ 302 w 1424"/>
              <a:gd name="T63" fmla="*/ 433 h 1149"/>
              <a:gd name="T64" fmla="*/ 318 w 1424"/>
              <a:gd name="T65" fmla="*/ 357 h 1149"/>
              <a:gd name="T66" fmla="*/ 302 w 1424"/>
              <a:gd name="T67" fmla="*/ 283 h 1149"/>
              <a:gd name="T68" fmla="*/ 262 w 1424"/>
              <a:gd name="T69" fmla="*/ 221 h 1149"/>
              <a:gd name="T70" fmla="*/ 200 w 1424"/>
              <a:gd name="T71" fmla="*/ 181 h 1149"/>
              <a:gd name="T72" fmla="*/ 124 w 1424"/>
              <a:gd name="T73" fmla="*/ 165 h 1149"/>
              <a:gd name="T74" fmla="*/ 58 w 1424"/>
              <a:gd name="T75" fmla="*/ 177 h 1149"/>
              <a:gd name="T76" fmla="*/ 0 w 1424"/>
              <a:gd name="T77" fmla="*/ 211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24" h="1149">
                <a:moveTo>
                  <a:pt x="0" y="0"/>
                </a:moveTo>
                <a:lnTo>
                  <a:pt x="849" y="0"/>
                </a:lnTo>
                <a:lnTo>
                  <a:pt x="829" y="28"/>
                </a:lnTo>
                <a:lnTo>
                  <a:pt x="815" y="58"/>
                </a:lnTo>
                <a:lnTo>
                  <a:pt x="806" y="90"/>
                </a:lnTo>
                <a:lnTo>
                  <a:pt x="803" y="126"/>
                </a:lnTo>
                <a:lnTo>
                  <a:pt x="807" y="164"/>
                </a:lnTo>
                <a:lnTo>
                  <a:pt x="817" y="200"/>
                </a:lnTo>
                <a:lnTo>
                  <a:pt x="836" y="233"/>
                </a:lnTo>
                <a:lnTo>
                  <a:pt x="859" y="262"/>
                </a:lnTo>
                <a:lnTo>
                  <a:pt x="888" y="285"/>
                </a:lnTo>
                <a:lnTo>
                  <a:pt x="921" y="302"/>
                </a:lnTo>
                <a:lnTo>
                  <a:pt x="956" y="314"/>
                </a:lnTo>
                <a:lnTo>
                  <a:pt x="995" y="318"/>
                </a:lnTo>
                <a:lnTo>
                  <a:pt x="1035" y="314"/>
                </a:lnTo>
                <a:lnTo>
                  <a:pt x="1070" y="302"/>
                </a:lnTo>
                <a:lnTo>
                  <a:pt x="1103" y="285"/>
                </a:lnTo>
                <a:lnTo>
                  <a:pt x="1131" y="262"/>
                </a:lnTo>
                <a:lnTo>
                  <a:pt x="1155" y="233"/>
                </a:lnTo>
                <a:lnTo>
                  <a:pt x="1173" y="200"/>
                </a:lnTo>
                <a:lnTo>
                  <a:pt x="1184" y="164"/>
                </a:lnTo>
                <a:lnTo>
                  <a:pt x="1188" y="126"/>
                </a:lnTo>
                <a:lnTo>
                  <a:pt x="1185" y="90"/>
                </a:lnTo>
                <a:lnTo>
                  <a:pt x="1176" y="58"/>
                </a:lnTo>
                <a:lnTo>
                  <a:pt x="1161" y="28"/>
                </a:lnTo>
                <a:lnTo>
                  <a:pt x="1142" y="0"/>
                </a:lnTo>
                <a:lnTo>
                  <a:pt x="1418" y="0"/>
                </a:lnTo>
                <a:lnTo>
                  <a:pt x="1420" y="24"/>
                </a:lnTo>
                <a:lnTo>
                  <a:pt x="1423" y="54"/>
                </a:lnTo>
                <a:lnTo>
                  <a:pt x="1424" y="92"/>
                </a:lnTo>
                <a:lnTo>
                  <a:pt x="1423" y="135"/>
                </a:lnTo>
                <a:lnTo>
                  <a:pt x="1420" y="185"/>
                </a:lnTo>
                <a:lnTo>
                  <a:pt x="1414" y="240"/>
                </a:lnTo>
                <a:lnTo>
                  <a:pt x="1405" y="300"/>
                </a:lnTo>
                <a:lnTo>
                  <a:pt x="1390" y="364"/>
                </a:lnTo>
                <a:lnTo>
                  <a:pt x="1371" y="432"/>
                </a:lnTo>
                <a:lnTo>
                  <a:pt x="1346" y="504"/>
                </a:lnTo>
                <a:lnTo>
                  <a:pt x="1313" y="579"/>
                </a:lnTo>
                <a:lnTo>
                  <a:pt x="1274" y="656"/>
                </a:lnTo>
                <a:lnTo>
                  <a:pt x="1227" y="736"/>
                </a:lnTo>
                <a:lnTo>
                  <a:pt x="1192" y="791"/>
                </a:lnTo>
                <a:lnTo>
                  <a:pt x="1160" y="839"/>
                </a:lnTo>
                <a:lnTo>
                  <a:pt x="1130" y="882"/>
                </a:lnTo>
                <a:lnTo>
                  <a:pt x="1103" y="922"/>
                </a:lnTo>
                <a:lnTo>
                  <a:pt x="1079" y="956"/>
                </a:lnTo>
                <a:lnTo>
                  <a:pt x="1057" y="987"/>
                </a:lnTo>
                <a:lnTo>
                  <a:pt x="1037" y="1016"/>
                </a:lnTo>
                <a:lnTo>
                  <a:pt x="1019" y="1043"/>
                </a:lnTo>
                <a:lnTo>
                  <a:pt x="1003" y="1070"/>
                </a:lnTo>
                <a:lnTo>
                  <a:pt x="988" y="1094"/>
                </a:lnTo>
                <a:lnTo>
                  <a:pt x="974" y="1122"/>
                </a:lnTo>
                <a:lnTo>
                  <a:pt x="963" y="1149"/>
                </a:lnTo>
                <a:lnTo>
                  <a:pt x="0" y="1149"/>
                </a:lnTo>
                <a:lnTo>
                  <a:pt x="0" y="505"/>
                </a:lnTo>
                <a:lnTo>
                  <a:pt x="27" y="524"/>
                </a:lnTo>
                <a:lnTo>
                  <a:pt x="58" y="538"/>
                </a:lnTo>
                <a:lnTo>
                  <a:pt x="90" y="547"/>
                </a:lnTo>
                <a:lnTo>
                  <a:pt x="124" y="551"/>
                </a:lnTo>
                <a:lnTo>
                  <a:pt x="163" y="547"/>
                </a:lnTo>
                <a:lnTo>
                  <a:pt x="200" y="535"/>
                </a:lnTo>
                <a:lnTo>
                  <a:pt x="233" y="517"/>
                </a:lnTo>
                <a:lnTo>
                  <a:pt x="262" y="494"/>
                </a:lnTo>
                <a:lnTo>
                  <a:pt x="285" y="466"/>
                </a:lnTo>
                <a:lnTo>
                  <a:pt x="302" y="433"/>
                </a:lnTo>
                <a:lnTo>
                  <a:pt x="314" y="397"/>
                </a:lnTo>
                <a:lnTo>
                  <a:pt x="318" y="357"/>
                </a:lnTo>
                <a:lnTo>
                  <a:pt x="314" y="319"/>
                </a:lnTo>
                <a:lnTo>
                  <a:pt x="302" y="283"/>
                </a:lnTo>
                <a:lnTo>
                  <a:pt x="285" y="250"/>
                </a:lnTo>
                <a:lnTo>
                  <a:pt x="262" y="221"/>
                </a:lnTo>
                <a:lnTo>
                  <a:pt x="233" y="198"/>
                </a:lnTo>
                <a:lnTo>
                  <a:pt x="200" y="181"/>
                </a:lnTo>
                <a:lnTo>
                  <a:pt x="163" y="169"/>
                </a:lnTo>
                <a:lnTo>
                  <a:pt x="124" y="165"/>
                </a:lnTo>
                <a:lnTo>
                  <a:pt x="90" y="168"/>
                </a:lnTo>
                <a:lnTo>
                  <a:pt x="58" y="177"/>
                </a:lnTo>
                <a:lnTo>
                  <a:pt x="27" y="191"/>
                </a:lnTo>
                <a:lnTo>
                  <a:pt x="0" y="211"/>
                </a:lnTo>
                <a:lnTo>
                  <a:pt x="0" y="0"/>
                </a:lnTo>
                <a:close/>
              </a:path>
            </a:pathLst>
          </a:custGeom>
          <a:solidFill>
            <a:schemeClr val="bg2"/>
          </a:solidFill>
          <a:ln w="0">
            <a:noFill/>
            <a:prstDash val="solid"/>
            <a:round/>
          </a:ln>
        </p:spPr>
        <p:txBody>
          <a:bodyPr vert="horz" wrap="square" lIns="91440" tIns="45720" rIns="91440" bIns="45720" numCol="1" anchor="t" anchorCtr="0" compatLnSpc="1"/>
          <a:lstStyle/>
          <a:p>
            <a:endParaRPr lang="en-IN"/>
          </a:p>
        </p:txBody>
      </p:sp>
      <p:sp>
        <p:nvSpPr>
          <p:cNvPr id="21" name="Freeform 20"/>
          <p:cNvSpPr/>
          <p:nvPr/>
        </p:nvSpPr>
        <p:spPr bwMode="auto">
          <a:xfrm>
            <a:off x="5509673" y="4750374"/>
            <a:ext cx="1160854" cy="1222008"/>
          </a:xfrm>
          <a:custGeom>
            <a:avLst/>
            <a:gdLst>
              <a:gd name="T0" fmla="*/ 569 w 1082"/>
              <a:gd name="T1" fmla="*/ 12 h 1139"/>
              <a:gd name="T2" fmla="*/ 544 w 1082"/>
              <a:gd name="T3" fmla="*/ 86 h 1139"/>
              <a:gd name="T4" fmla="*/ 566 w 1082"/>
              <a:gd name="T5" fmla="*/ 202 h 1139"/>
              <a:gd name="T6" fmla="*/ 670 w 1082"/>
              <a:gd name="T7" fmla="*/ 292 h 1139"/>
              <a:gd name="T8" fmla="*/ 793 w 1082"/>
              <a:gd name="T9" fmla="*/ 291 h 1139"/>
              <a:gd name="T10" fmla="*/ 891 w 1082"/>
              <a:gd name="T11" fmla="*/ 220 h 1139"/>
              <a:gd name="T12" fmla="*/ 925 w 1082"/>
              <a:gd name="T13" fmla="*/ 101 h 1139"/>
              <a:gd name="T14" fmla="*/ 900 w 1082"/>
              <a:gd name="T15" fmla="*/ 21 h 1139"/>
              <a:gd name="T16" fmla="*/ 1053 w 1082"/>
              <a:gd name="T17" fmla="*/ 0 h 1139"/>
              <a:gd name="T18" fmla="*/ 1073 w 1082"/>
              <a:gd name="T19" fmla="*/ 9 h 1139"/>
              <a:gd name="T20" fmla="*/ 1080 w 1082"/>
              <a:gd name="T21" fmla="*/ 38 h 1139"/>
              <a:gd name="T22" fmla="*/ 1053 w 1082"/>
              <a:gd name="T23" fmla="*/ 60 h 1139"/>
              <a:gd name="T24" fmla="*/ 1050 w 1082"/>
              <a:gd name="T25" fmla="*/ 212 h 1139"/>
              <a:gd name="T26" fmla="*/ 1008 w 1082"/>
              <a:gd name="T27" fmla="*/ 257 h 1139"/>
              <a:gd name="T28" fmla="*/ 1037 w 1082"/>
              <a:gd name="T29" fmla="*/ 296 h 1139"/>
              <a:gd name="T30" fmla="*/ 1045 w 1082"/>
              <a:gd name="T31" fmla="*/ 346 h 1139"/>
              <a:gd name="T32" fmla="*/ 1016 w 1082"/>
              <a:gd name="T33" fmla="*/ 371 h 1139"/>
              <a:gd name="T34" fmla="*/ 1018 w 1082"/>
              <a:gd name="T35" fmla="*/ 422 h 1139"/>
              <a:gd name="T36" fmla="*/ 1054 w 1082"/>
              <a:gd name="T37" fmla="*/ 462 h 1139"/>
              <a:gd name="T38" fmla="*/ 1024 w 1082"/>
              <a:gd name="T39" fmla="*/ 509 h 1139"/>
              <a:gd name="T40" fmla="*/ 1025 w 1082"/>
              <a:gd name="T41" fmla="*/ 566 h 1139"/>
              <a:gd name="T42" fmla="*/ 1054 w 1082"/>
              <a:gd name="T43" fmla="*/ 610 h 1139"/>
              <a:gd name="T44" fmla="*/ 1012 w 1082"/>
              <a:gd name="T45" fmla="*/ 672 h 1139"/>
              <a:gd name="T46" fmla="*/ 1019 w 1082"/>
              <a:gd name="T47" fmla="*/ 720 h 1139"/>
              <a:gd name="T48" fmla="*/ 1053 w 1082"/>
              <a:gd name="T49" fmla="*/ 744 h 1139"/>
              <a:gd name="T50" fmla="*/ 1048 w 1082"/>
              <a:gd name="T51" fmla="*/ 786 h 1139"/>
              <a:gd name="T52" fmla="*/ 970 w 1082"/>
              <a:gd name="T53" fmla="*/ 800 h 1139"/>
              <a:gd name="T54" fmla="*/ 642 w 1082"/>
              <a:gd name="T55" fmla="*/ 1097 h 1139"/>
              <a:gd name="T56" fmla="*/ 557 w 1082"/>
              <a:gd name="T57" fmla="*/ 1139 h 1139"/>
              <a:gd name="T58" fmla="*/ 492 w 1082"/>
              <a:gd name="T59" fmla="*/ 1127 h 1139"/>
              <a:gd name="T60" fmla="*/ 394 w 1082"/>
              <a:gd name="T61" fmla="*/ 1060 h 1139"/>
              <a:gd name="T62" fmla="*/ 71 w 1082"/>
              <a:gd name="T63" fmla="*/ 753 h 1139"/>
              <a:gd name="T64" fmla="*/ 69 w 1082"/>
              <a:gd name="T65" fmla="*/ 694 h 1139"/>
              <a:gd name="T66" fmla="*/ 47 w 1082"/>
              <a:gd name="T67" fmla="*/ 670 h 1139"/>
              <a:gd name="T68" fmla="*/ 31 w 1082"/>
              <a:gd name="T69" fmla="*/ 626 h 1139"/>
              <a:gd name="T70" fmla="*/ 60 w 1082"/>
              <a:gd name="T71" fmla="*/ 596 h 1139"/>
              <a:gd name="T72" fmla="*/ 60 w 1082"/>
              <a:gd name="T73" fmla="*/ 542 h 1139"/>
              <a:gd name="T74" fmla="*/ 27 w 1082"/>
              <a:gd name="T75" fmla="*/ 508 h 1139"/>
              <a:gd name="T76" fmla="*/ 48 w 1082"/>
              <a:gd name="T77" fmla="*/ 467 h 1139"/>
              <a:gd name="T78" fmla="*/ 69 w 1082"/>
              <a:gd name="T79" fmla="*/ 444 h 1139"/>
              <a:gd name="T80" fmla="*/ 67 w 1082"/>
              <a:gd name="T81" fmla="*/ 402 h 1139"/>
              <a:gd name="T82" fmla="*/ 30 w 1082"/>
              <a:gd name="T83" fmla="*/ 373 h 1139"/>
              <a:gd name="T84" fmla="*/ 47 w 1082"/>
              <a:gd name="T85" fmla="*/ 334 h 1139"/>
              <a:gd name="T86" fmla="*/ 63 w 1082"/>
              <a:gd name="T87" fmla="*/ 263 h 1139"/>
              <a:gd name="T88" fmla="*/ 31 w 1082"/>
              <a:gd name="T89" fmla="*/ 242 h 1139"/>
              <a:gd name="T90" fmla="*/ 22 w 1082"/>
              <a:gd name="T91" fmla="*/ 58 h 1139"/>
              <a:gd name="T92" fmla="*/ 0 w 1082"/>
              <a:gd name="T93" fmla="*/ 26 h 1139"/>
              <a:gd name="T94" fmla="*/ 20 w 1082"/>
              <a:gd name="T95" fmla="*/ 1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82" h="1139">
                <a:moveTo>
                  <a:pt x="23" y="0"/>
                </a:moveTo>
                <a:lnTo>
                  <a:pt x="575" y="0"/>
                </a:lnTo>
                <a:lnTo>
                  <a:pt x="574" y="3"/>
                </a:lnTo>
                <a:lnTo>
                  <a:pt x="569" y="12"/>
                </a:lnTo>
                <a:lnTo>
                  <a:pt x="562" y="25"/>
                </a:lnTo>
                <a:lnTo>
                  <a:pt x="555" y="41"/>
                </a:lnTo>
                <a:lnTo>
                  <a:pt x="549" y="63"/>
                </a:lnTo>
                <a:lnTo>
                  <a:pt x="544" y="86"/>
                </a:lnTo>
                <a:lnTo>
                  <a:pt x="541" y="114"/>
                </a:lnTo>
                <a:lnTo>
                  <a:pt x="544" y="143"/>
                </a:lnTo>
                <a:lnTo>
                  <a:pt x="552" y="173"/>
                </a:lnTo>
                <a:lnTo>
                  <a:pt x="566" y="202"/>
                </a:lnTo>
                <a:lnTo>
                  <a:pt x="586" y="233"/>
                </a:lnTo>
                <a:lnTo>
                  <a:pt x="612" y="259"/>
                </a:lnTo>
                <a:lnTo>
                  <a:pt x="641" y="279"/>
                </a:lnTo>
                <a:lnTo>
                  <a:pt x="670" y="292"/>
                </a:lnTo>
                <a:lnTo>
                  <a:pt x="701" y="300"/>
                </a:lnTo>
                <a:lnTo>
                  <a:pt x="732" y="301"/>
                </a:lnTo>
                <a:lnTo>
                  <a:pt x="764" y="297"/>
                </a:lnTo>
                <a:lnTo>
                  <a:pt x="793" y="291"/>
                </a:lnTo>
                <a:lnTo>
                  <a:pt x="821" y="279"/>
                </a:lnTo>
                <a:lnTo>
                  <a:pt x="849" y="263"/>
                </a:lnTo>
                <a:lnTo>
                  <a:pt x="870" y="244"/>
                </a:lnTo>
                <a:lnTo>
                  <a:pt x="891" y="220"/>
                </a:lnTo>
                <a:lnTo>
                  <a:pt x="906" y="193"/>
                </a:lnTo>
                <a:lnTo>
                  <a:pt x="917" y="160"/>
                </a:lnTo>
                <a:lnTo>
                  <a:pt x="923" y="128"/>
                </a:lnTo>
                <a:lnTo>
                  <a:pt x="925" y="101"/>
                </a:lnTo>
                <a:lnTo>
                  <a:pt x="919" y="76"/>
                </a:lnTo>
                <a:lnTo>
                  <a:pt x="916" y="54"/>
                </a:lnTo>
                <a:lnTo>
                  <a:pt x="909" y="35"/>
                </a:lnTo>
                <a:lnTo>
                  <a:pt x="900" y="21"/>
                </a:lnTo>
                <a:lnTo>
                  <a:pt x="895" y="9"/>
                </a:lnTo>
                <a:lnTo>
                  <a:pt x="889" y="4"/>
                </a:lnTo>
                <a:lnTo>
                  <a:pt x="887" y="1"/>
                </a:lnTo>
                <a:lnTo>
                  <a:pt x="1053" y="0"/>
                </a:lnTo>
                <a:lnTo>
                  <a:pt x="1056" y="0"/>
                </a:lnTo>
                <a:lnTo>
                  <a:pt x="1059" y="1"/>
                </a:lnTo>
                <a:lnTo>
                  <a:pt x="1067" y="4"/>
                </a:lnTo>
                <a:lnTo>
                  <a:pt x="1073" y="9"/>
                </a:lnTo>
                <a:lnTo>
                  <a:pt x="1078" y="18"/>
                </a:lnTo>
                <a:lnTo>
                  <a:pt x="1082" y="32"/>
                </a:lnTo>
                <a:lnTo>
                  <a:pt x="1082" y="33"/>
                </a:lnTo>
                <a:lnTo>
                  <a:pt x="1080" y="38"/>
                </a:lnTo>
                <a:lnTo>
                  <a:pt x="1078" y="45"/>
                </a:lnTo>
                <a:lnTo>
                  <a:pt x="1073" y="51"/>
                </a:lnTo>
                <a:lnTo>
                  <a:pt x="1066" y="58"/>
                </a:lnTo>
                <a:lnTo>
                  <a:pt x="1053" y="60"/>
                </a:lnTo>
                <a:lnTo>
                  <a:pt x="1054" y="185"/>
                </a:lnTo>
                <a:lnTo>
                  <a:pt x="1054" y="194"/>
                </a:lnTo>
                <a:lnTo>
                  <a:pt x="1053" y="202"/>
                </a:lnTo>
                <a:lnTo>
                  <a:pt x="1050" y="212"/>
                </a:lnTo>
                <a:lnTo>
                  <a:pt x="1042" y="220"/>
                </a:lnTo>
                <a:lnTo>
                  <a:pt x="1020" y="232"/>
                </a:lnTo>
                <a:lnTo>
                  <a:pt x="1011" y="244"/>
                </a:lnTo>
                <a:lnTo>
                  <a:pt x="1008" y="257"/>
                </a:lnTo>
                <a:lnTo>
                  <a:pt x="1008" y="271"/>
                </a:lnTo>
                <a:lnTo>
                  <a:pt x="1018" y="287"/>
                </a:lnTo>
                <a:lnTo>
                  <a:pt x="1027" y="292"/>
                </a:lnTo>
                <a:lnTo>
                  <a:pt x="1037" y="296"/>
                </a:lnTo>
                <a:lnTo>
                  <a:pt x="1053" y="314"/>
                </a:lnTo>
                <a:lnTo>
                  <a:pt x="1056" y="326"/>
                </a:lnTo>
                <a:lnTo>
                  <a:pt x="1053" y="338"/>
                </a:lnTo>
                <a:lnTo>
                  <a:pt x="1045" y="346"/>
                </a:lnTo>
                <a:lnTo>
                  <a:pt x="1039" y="354"/>
                </a:lnTo>
                <a:lnTo>
                  <a:pt x="1028" y="357"/>
                </a:lnTo>
                <a:lnTo>
                  <a:pt x="1022" y="364"/>
                </a:lnTo>
                <a:lnTo>
                  <a:pt x="1016" y="371"/>
                </a:lnTo>
                <a:lnTo>
                  <a:pt x="1011" y="381"/>
                </a:lnTo>
                <a:lnTo>
                  <a:pt x="1010" y="394"/>
                </a:lnTo>
                <a:lnTo>
                  <a:pt x="1011" y="407"/>
                </a:lnTo>
                <a:lnTo>
                  <a:pt x="1018" y="422"/>
                </a:lnTo>
                <a:lnTo>
                  <a:pt x="1028" y="432"/>
                </a:lnTo>
                <a:lnTo>
                  <a:pt x="1040" y="439"/>
                </a:lnTo>
                <a:lnTo>
                  <a:pt x="1049" y="450"/>
                </a:lnTo>
                <a:lnTo>
                  <a:pt x="1054" y="462"/>
                </a:lnTo>
                <a:lnTo>
                  <a:pt x="1054" y="473"/>
                </a:lnTo>
                <a:lnTo>
                  <a:pt x="1050" y="484"/>
                </a:lnTo>
                <a:lnTo>
                  <a:pt x="1039" y="496"/>
                </a:lnTo>
                <a:lnTo>
                  <a:pt x="1024" y="509"/>
                </a:lnTo>
                <a:lnTo>
                  <a:pt x="1016" y="525"/>
                </a:lnTo>
                <a:lnTo>
                  <a:pt x="1012" y="538"/>
                </a:lnTo>
                <a:lnTo>
                  <a:pt x="1018" y="553"/>
                </a:lnTo>
                <a:lnTo>
                  <a:pt x="1025" y="566"/>
                </a:lnTo>
                <a:lnTo>
                  <a:pt x="1042" y="583"/>
                </a:lnTo>
                <a:lnTo>
                  <a:pt x="1050" y="592"/>
                </a:lnTo>
                <a:lnTo>
                  <a:pt x="1054" y="600"/>
                </a:lnTo>
                <a:lnTo>
                  <a:pt x="1054" y="610"/>
                </a:lnTo>
                <a:lnTo>
                  <a:pt x="1050" y="621"/>
                </a:lnTo>
                <a:lnTo>
                  <a:pt x="1024" y="644"/>
                </a:lnTo>
                <a:lnTo>
                  <a:pt x="1018" y="659"/>
                </a:lnTo>
                <a:lnTo>
                  <a:pt x="1012" y="672"/>
                </a:lnTo>
                <a:lnTo>
                  <a:pt x="1012" y="685"/>
                </a:lnTo>
                <a:lnTo>
                  <a:pt x="1014" y="700"/>
                </a:lnTo>
                <a:lnTo>
                  <a:pt x="1018" y="717"/>
                </a:lnTo>
                <a:lnTo>
                  <a:pt x="1019" y="720"/>
                </a:lnTo>
                <a:lnTo>
                  <a:pt x="1024" y="724"/>
                </a:lnTo>
                <a:lnTo>
                  <a:pt x="1033" y="732"/>
                </a:lnTo>
                <a:lnTo>
                  <a:pt x="1045" y="738"/>
                </a:lnTo>
                <a:lnTo>
                  <a:pt x="1053" y="744"/>
                </a:lnTo>
                <a:lnTo>
                  <a:pt x="1056" y="754"/>
                </a:lnTo>
                <a:lnTo>
                  <a:pt x="1056" y="765"/>
                </a:lnTo>
                <a:lnTo>
                  <a:pt x="1053" y="774"/>
                </a:lnTo>
                <a:lnTo>
                  <a:pt x="1048" y="786"/>
                </a:lnTo>
                <a:lnTo>
                  <a:pt x="1039" y="792"/>
                </a:lnTo>
                <a:lnTo>
                  <a:pt x="1025" y="797"/>
                </a:lnTo>
                <a:lnTo>
                  <a:pt x="1011" y="797"/>
                </a:lnTo>
                <a:lnTo>
                  <a:pt x="970" y="800"/>
                </a:lnTo>
                <a:lnTo>
                  <a:pt x="663" y="1081"/>
                </a:lnTo>
                <a:lnTo>
                  <a:pt x="660" y="1085"/>
                </a:lnTo>
                <a:lnTo>
                  <a:pt x="654" y="1089"/>
                </a:lnTo>
                <a:lnTo>
                  <a:pt x="642" y="1097"/>
                </a:lnTo>
                <a:lnTo>
                  <a:pt x="629" y="1108"/>
                </a:lnTo>
                <a:lnTo>
                  <a:pt x="595" y="1126"/>
                </a:lnTo>
                <a:lnTo>
                  <a:pt x="577" y="1134"/>
                </a:lnTo>
                <a:lnTo>
                  <a:pt x="557" y="1139"/>
                </a:lnTo>
                <a:lnTo>
                  <a:pt x="532" y="1139"/>
                </a:lnTo>
                <a:lnTo>
                  <a:pt x="522" y="1138"/>
                </a:lnTo>
                <a:lnTo>
                  <a:pt x="507" y="1134"/>
                </a:lnTo>
                <a:lnTo>
                  <a:pt x="492" y="1127"/>
                </a:lnTo>
                <a:lnTo>
                  <a:pt x="471" y="1118"/>
                </a:lnTo>
                <a:lnTo>
                  <a:pt x="449" y="1104"/>
                </a:lnTo>
                <a:lnTo>
                  <a:pt x="422" y="1087"/>
                </a:lnTo>
                <a:lnTo>
                  <a:pt x="394" y="1060"/>
                </a:lnTo>
                <a:lnTo>
                  <a:pt x="78" y="769"/>
                </a:lnTo>
                <a:lnTo>
                  <a:pt x="77" y="766"/>
                </a:lnTo>
                <a:lnTo>
                  <a:pt x="73" y="759"/>
                </a:lnTo>
                <a:lnTo>
                  <a:pt x="71" y="753"/>
                </a:lnTo>
                <a:lnTo>
                  <a:pt x="68" y="742"/>
                </a:lnTo>
                <a:lnTo>
                  <a:pt x="68" y="733"/>
                </a:lnTo>
                <a:lnTo>
                  <a:pt x="69" y="721"/>
                </a:lnTo>
                <a:lnTo>
                  <a:pt x="69" y="694"/>
                </a:lnTo>
                <a:lnTo>
                  <a:pt x="68" y="686"/>
                </a:lnTo>
                <a:lnTo>
                  <a:pt x="68" y="681"/>
                </a:lnTo>
                <a:lnTo>
                  <a:pt x="56" y="676"/>
                </a:lnTo>
                <a:lnTo>
                  <a:pt x="47" y="670"/>
                </a:lnTo>
                <a:lnTo>
                  <a:pt x="39" y="660"/>
                </a:lnTo>
                <a:lnTo>
                  <a:pt x="31" y="649"/>
                </a:lnTo>
                <a:lnTo>
                  <a:pt x="29" y="638"/>
                </a:lnTo>
                <a:lnTo>
                  <a:pt x="31" y="626"/>
                </a:lnTo>
                <a:lnTo>
                  <a:pt x="38" y="614"/>
                </a:lnTo>
                <a:lnTo>
                  <a:pt x="43" y="609"/>
                </a:lnTo>
                <a:lnTo>
                  <a:pt x="52" y="601"/>
                </a:lnTo>
                <a:lnTo>
                  <a:pt x="60" y="596"/>
                </a:lnTo>
                <a:lnTo>
                  <a:pt x="68" y="593"/>
                </a:lnTo>
                <a:lnTo>
                  <a:pt x="71" y="547"/>
                </a:lnTo>
                <a:lnTo>
                  <a:pt x="68" y="546"/>
                </a:lnTo>
                <a:lnTo>
                  <a:pt x="60" y="542"/>
                </a:lnTo>
                <a:lnTo>
                  <a:pt x="52" y="536"/>
                </a:lnTo>
                <a:lnTo>
                  <a:pt x="42" y="529"/>
                </a:lnTo>
                <a:lnTo>
                  <a:pt x="33" y="518"/>
                </a:lnTo>
                <a:lnTo>
                  <a:pt x="27" y="508"/>
                </a:lnTo>
                <a:lnTo>
                  <a:pt x="27" y="496"/>
                </a:lnTo>
                <a:lnTo>
                  <a:pt x="31" y="484"/>
                </a:lnTo>
                <a:lnTo>
                  <a:pt x="39" y="474"/>
                </a:lnTo>
                <a:lnTo>
                  <a:pt x="48" y="467"/>
                </a:lnTo>
                <a:lnTo>
                  <a:pt x="57" y="462"/>
                </a:lnTo>
                <a:lnTo>
                  <a:pt x="63" y="458"/>
                </a:lnTo>
                <a:lnTo>
                  <a:pt x="67" y="453"/>
                </a:lnTo>
                <a:lnTo>
                  <a:pt x="69" y="444"/>
                </a:lnTo>
                <a:lnTo>
                  <a:pt x="69" y="431"/>
                </a:lnTo>
                <a:lnTo>
                  <a:pt x="71" y="418"/>
                </a:lnTo>
                <a:lnTo>
                  <a:pt x="71" y="403"/>
                </a:lnTo>
                <a:lnTo>
                  <a:pt x="67" y="402"/>
                </a:lnTo>
                <a:lnTo>
                  <a:pt x="57" y="398"/>
                </a:lnTo>
                <a:lnTo>
                  <a:pt x="47" y="390"/>
                </a:lnTo>
                <a:lnTo>
                  <a:pt x="38" y="384"/>
                </a:lnTo>
                <a:lnTo>
                  <a:pt x="30" y="373"/>
                </a:lnTo>
                <a:lnTo>
                  <a:pt x="27" y="364"/>
                </a:lnTo>
                <a:lnTo>
                  <a:pt x="31" y="352"/>
                </a:lnTo>
                <a:lnTo>
                  <a:pt x="39" y="342"/>
                </a:lnTo>
                <a:lnTo>
                  <a:pt x="47" y="334"/>
                </a:lnTo>
                <a:lnTo>
                  <a:pt x="56" y="326"/>
                </a:lnTo>
                <a:lnTo>
                  <a:pt x="64" y="322"/>
                </a:lnTo>
                <a:lnTo>
                  <a:pt x="67" y="265"/>
                </a:lnTo>
                <a:lnTo>
                  <a:pt x="63" y="263"/>
                </a:lnTo>
                <a:lnTo>
                  <a:pt x="56" y="263"/>
                </a:lnTo>
                <a:lnTo>
                  <a:pt x="47" y="258"/>
                </a:lnTo>
                <a:lnTo>
                  <a:pt x="39" y="250"/>
                </a:lnTo>
                <a:lnTo>
                  <a:pt x="31" y="242"/>
                </a:lnTo>
                <a:lnTo>
                  <a:pt x="29" y="230"/>
                </a:lnTo>
                <a:lnTo>
                  <a:pt x="29" y="60"/>
                </a:lnTo>
                <a:lnTo>
                  <a:pt x="26" y="60"/>
                </a:lnTo>
                <a:lnTo>
                  <a:pt x="22" y="58"/>
                </a:lnTo>
                <a:lnTo>
                  <a:pt x="14" y="54"/>
                </a:lnTo>
                <a:lnTo>
                  <a:pt x="8" y="49"/>
                </a:lnTo>
                <a:lnTo>
                  <a:pt x="1" y="39"/>
                </a:lnTo>
                <a:lnTo>
                  <a:pt x="0" y="26"/>
                </a:lnTo>
                <a:lnTo>
                  <a:pt x="4" y="16"/>
                </a:lnTo>
                <a:lnTo>
                  <a:pt x="8" y="8"/>
                </a:lnTo>
                <a:lnTo>
                  <a:pt x="13" y="4"/>
                </a:lnTo>
                <a:lnTo>
                  <a:pt x="20" y="1"/>
                </a:lnTo>
                <a:lnTo>
                  <a:pt x="23" y="0"/>
                </a:lnTo>
                <a:close/>
              </a:path>
            </a:pathLst>
          </a:custGeom>
          <a:solidFill>
            <a:schemeClr val="bg1">
              <a:lumMod val="85000"/>
            </a:schemeClr>
          </a:solidFill>
          <a:ln w="0">
            <a:noFill/>
            <a:prstDash val="solid"/>
            <a:round/>
          </a:ln>
        </p:spPr>
        <p:txBody>
          <a:bodyPr vert="horz" wrap="square" lIns="91440" tIns="45720" rIns="91440" bIns="45720" numCol="1" anchor="t" anchorCtr="0" compatLnSpc="1"/>
          <a:lstStyle/>
          <a:p>
            <a:endParaRPr lang="en-IN"/>
          </a:p>
        </p:txBody>
      </p:sp>
      <p:sp>
        <p:nvSpPr>
          <p:cNvPr id="22" name="Freeform 21"/>
          <p:cNvSpPr/>
          <p:nvPr/>
        </p:nvSpPr>
        <p:spPr bwMode="auto">
          <a:xfrm>
            <a:off x="5286515" y="3892072"/>
            <a:ext cx="1622191" cy="1105064"/>
          </a:xfrm>
          <a:custGeom>
            <a:avLst/>
            <a:gdLst>
              <a:gd name="T0" fmla="*/ 175 w 1512"/>
              <a:gd name="T1" fmla="*/ 0 h 1030"/>
              <a:gd name="T2" fmla="*/ 146 w 1512"/>
              <a:gd name="T3" fmla="*/ 54 h 1030"/>
              <a:gd name="T4" fmla="*/ 136 w 1512"/>
              <a:gd name="T5" fmla="*/ 115 h 1030"/>
              <a:gd name="T6" fmla="*/ 152 w 1512"/>
              <a:gd name="T7" fmla="*/ 191 h 1030"/>
              <a:gd name="T8" fmla="*/ 192 w 1512"/>
              <a:gd name="T9" fmla="*/ 252 h 1030"/>
              <a:gd name="T10" fmla="*/ 254 w 1512"/>
              <a:gd name="T11" fmla="*/ 293 h 1030"/>
              <a:gd name="T12" fmla="*/ 330 w 1512"/>
              <a:gd name="T13" fmla="*/ 309 h 1030"/>
              <a:gd name="T14" fmla="*/ 404 w 1512"/>
              <a:gd name="T15" fmla="*/ 293 h 1030"/>
              <a:gd name="T16" fmla="*/ 466 w 1512"/>
              <a:gd name="T17" fmla="*/ 252 h 1030"/>
              <a:gd name="T18" fmla="*/ 506 w 1512"/>
              <a:gd name="T19" fmla="*/ 191 h 1030"/>
              <a:gd name="T20" fmla="*/ 522 w 1512"/>
              <a:gd name="T21" fmla="*/ 115 h 1030"/>
              <a:gd name="T22" fmla="*/ 511 w 1512"/>
              <a:gd name="T23" fmla="*/ 54 h 1030"/>
              <a:gd name="T24" fmla="*/ 483 w 1512"/>
              <a:gd name="T25" fmla="*/ 0 h 1030"/>
              <a:gd name="T26" fmla="*/ 1503 w 1512"/>
              <a:gd name="T27" fmla="*/ 33 h 1030"/>
              <a:gd name="T28" fmla="*/ 1488 w 1512"/>
              <a:gd name="T29" fmla="*/ 112 h 1030"/>
              <a:gd name="T30" fmla="*/ 1474 w 1512"/>
              <a:gd name="T31" fmla="*/ 207 h 1030"/>
              <a:gd name="T32" fmla="*/ 1460 w 1512"/>
              <a:gd name="T33" fmla="*/ 328 h 1030"/>
              <a:gd name="T34" fmla="*/ 1452 w 1512"/>
              <a:gd name="T35" fmla="*/ 402 h 1030"/>
              <a:gd name="T36" fmla="*/ 1451 w 1512"/>
              <a:gd name="T37" fmla="*/ 424 h 1030"/>
              <a:gd name="T38" fmla="*/ 1447 w 1512"/>
              <a:gd name="T39" fmla="*/ 464 h 1030"/>
              <a:gd name="T40" fmla="*/ 1436 w 1512"/>
              <a:gd name="T41" fmla="*/ 513 h 1030"/>
              <a:gd name="T42" fmla="*/ 1419 w 1512"/>
              <a:gd name="T43" fmla="*/ 571 h 1030"/>
              <a:gd name="T44" fmla="*/ 1390 w 1512"/>
              <a:gd name="T45" fmla="*/ 627 h 1030"/>
              <a:gd name="T46" fmla="*/ 1350 w 1512"/>
              <a:gd name="T47" fmla="*/ 680 h 1030"/>
              <a:gd name="T48" fmla="*/ 1294 w 1512"/>
              <a:gd name="T49" fmla="*/ 722 h 1030"/>
              <a:gd name="T50" fmla="*/ 988 w 1512"/>
              <a:gd name="T51" fmla="*/ 737 h 1030"/>
              <a:gd name="T52" fmla="*/ 988 w 1512"/>
              <a:gd name="T53" fmla="*/ 746 h 1030"/>
              <a:gd name="T54" fmla="*/ 993 w 1512"/>
              <a:gd name="T55" fmla="*/ 773 h 1030"/>
              <a:gd name="T56" fmla="*/ 1012 w 1512"/>
              <a:gd name="T57" fmla="*/ 808 h 1030"/>
              <a:gd name="T58" fmla="*/ 1046 w 1512"/>
              <a:gd name="T59" fmla="*/ 854 h 1030"/>
              <a:gd name="T60" fmla="*/ 1062 w 1512"/>
              <a:gd name="T61" fmla="*/ 901 h 1030"/>
              <a:gd name="T62" fmla="*/ 1061 w 1512"/>
              <a:gd name="T63" fmla="*/ 932 h 1030"/>
              <a:gd name="T64" fmla="*/ 1058 w 1512"/>
              <a:gd name="T65" fmla="*/ 947 h 1030"/>
              <a:gd name="T66" fmla="*/ 1035 w 1512"/>
              <a:gd name="T67" fmla="*/ 994 h 1030"/>
              <a:gd name="T68" fmla="*/ 998 w 1512"/>
              <a:gd name="T69" fmla="*/ 1020 h 1030"/>
              <a:gd name="T70" fmla="*/ 952 w 1512"/>
              <a:gd name="T71" fmla="*/ 1030 h 1030"/>
              <a:gd name="T72" fmla="*/ 906 w 1512"/>
              <a:gd name="T73" fmla="*/ 1028 h 1030"/>
              <a:gd name="T74" fmla="*/ 866 w 1512"/>
              <a:gd name="T75" fmla="*/ 1008 h 1030"/>
              <a:gd name="T76" fmla="*/ 837 w 1512"/>
              <a:gd name="T77" fmla="*/ 977 h 1030"/>
              <a:gd name="T78" fmla="*/ 823 w 1512"/>
              <a:gd name="T79" fmla="*/ 930 h 1030"/>
              <a:gd name="T80" fmla="*/ 824 w 1512"/>
              <a:gd name="T81" fmla="*/ 884 h 1030"/>
              <a:gd name="T82" fmla="*/ 840 w 1512"/>
              <a:gd name="T83" fmla="*/ 846 h 1030"/>
              <a:gd name="T84" fmla="*/ 859 w 1512"/>
              <a:gd name="T85" fmla="*/ 820 h 1030"/>
              <a:gd name="T86" fmla="*/ 880 w 1512"/>
              <a:gd name="T87" fmla="*/ 796 h 1030"/>
              <a:gd name="T88" fmla="*/ 896 w 1512"/>
              <a:gd name="T89" fmla="*/ 770 h 1030"/>
              <a:gd name="T90" fmla="*/ 899 w 1512"/>
              <a:gd name="T91" fmla="*/ 742 h 1030"/>
              <a:gd name="T92" fmla="*/ 986 w 1512"/>
              <a:gd name="T93" fmla="*/ 737 h 1030"/>
              <a:gd name="T94" fmla="*/ 272 w 1512"/>
              <a:gd name="T95" fmla="*/ 736 h 1030"/>
              <a:gd name="T96" fmla="*/ 256 w 1512"/>
              <a:gd name="T97" fmla="*/ 733 h 1030"/>
              <a:gd name="T98" fmla="*/ 231 w 1512"/>
              <a:gd name="T99" fmla="*/ 724 h 1030"/>
              <a:gd name="T100" fmla="*/ 200 w 1512"/>
              <a:gd name="T101" fmla="*/ 706 h 1030"/>
              <a:gd name="T102" fmla="*/ 166 w 1512"/>
              <a:gd name="T103" fmla="*/ 676 h 1030"/>
              <a:gd name="T104" fmla="*/ 133 w 1512"/>
              <a:gd name="T105" fmla="*/ 631 h 1030"/>
              <a:gd name="T106" fmla="*/ 107 w 1512"/>
              <a:gd name="T107" fmla="*/ 570 h 1030"/>
              <a:gd name="T108" fmla="*/ 90 w 1512"/>
              <a:gd name="T109" fmla="*/ 487 h 1030"/>
              <a:gd name="T110" fmla="*/ 86 w 1512"/>
              <a:gd name="T111" fmla="*/ 434 h 1030"/>
              <a:gd name="T112" fmla="*/ 86 w 1512"/>
              <a:gd name="T113" fmla="*/ 401 h 1030"/>
              <a:gd name="T114" fmla="*/ 84 w 1512"/>
              <a:gd name="T115" fmla="*/ 341 h 1030"/>
              <a:gd name="T116" fmla="*/ 73 w 1512"/>
              <a:gd name="T117" fmla="*/ 259 h 1030"/>
              <a:gd name="T118" fmla="*/ 54 w 1512"/>
              <a:gd name="T119" fmla="*/ 163 h 1030"/>
              <a:gd name="T120" fmla="*/ 22 w 1512"/>
              <a:gd name="T121" fmla="*/ 55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12" h="1030">
                <a:moveTo>
                  <a:pt x="0" y="0"/>
                </a:moveTo>
                <a:lnTo>
                  <a:pt x="175" y="0"/>
                </a:lnTo>
                <a:lnTo>
                  <a:pt x="158" y="25"/>
                </a:lnTo>
                <a:lnTo>
                  <a:pt x="146" y="54"/>
                </a:lnTo>
                <a:lnTo>
                  <a:pt x="139" y="84"/>
                </a:lnTo>
                <a:lnTo>
                  <a:pt x="136" y="115"/>
                </a:lnTo>
                <a:lnTo>
                  <a:pt x="140" y="155"/>
                </a:lnTo>
                <a:lnTo>
                  <a:pt x="152" y="191"/>
                </a:lnTo>
                <a:lnTo>
                  <a:pt x="169" y="224"/>
                </a:lnTo>
                <a:lnTo>
                  <a:pt x="192" y="252"/>
                </a:lnTo>
                <a:lnTo>
                  <a:pt x="221" y="275"/>
                </a:lnTo>
                <a:lnTo>
                  <a:pt x="254" y="293"/>
                </a:lnTo>
                <a:lnTo>
                  <a:pt x="290" y="305"/>
                </a:lnTo>
                <a:lnTo>
                  <a:pt x="330" y="309"/>
                </a:lnTo>
                <a:lnTo>
                  <a:pt x="368" y="305"/>
                </a:lnTo>
                <a:lnTo>
                  <a:pt x="404" y="293"/>
                </a:lnTo>
                <a:lnTo>
                  <a:pt x="437" y="275"/>
                </a:lnTo>
                <a:lnTo>
                  <a:pt x="466" y="252"/>
                </a:lnTo>
                <a:lnTo>
                  <a:pt x="489" y="224"/>
                </a:lnTo>
                <a:lnTo>
                  <a:pt x="506" y="191"/>
                </a:lnTo>
                <a:lnTo>
                  <a:pt x="518" y="155"/>
                </a:lnTo>
                <a:lnTo>
                  <a:pt x="522" y="115"/>
                </a:lnTo>
                <a:lnTo>
                  <a:pt x="519" y="84"/>
                </a:lnTo>
                <a:lnTo>
                  <a:pt x="511" y="54"/>
                </a:lnTo>
                <a:lnTo>
                  <a:pt x="500" y="25"/>
                </a:lnTo>
                <a:lnTo>
                  <a:pt x="483" y="0"/>
                </a:lnTo>
                <a:lnTo>
                  <a:pt x="1512" y="0"/>
                </a:lnTo>
                <a:lnTo>
                  <a:pt x="1503" y="33"/>
                </a:lnTo>
                <a:lnTo>
                  <a:pt x="1495" y="70"/>
                </a:lnTo>
                <a:lnTo>
                  <a:pt x="1488" y="112"/>
                </a:lnTo>
                <a:lnTo>
                  <a:pt x="1481" y="156"/>
                </a:lnTo>
                <a:lnTo>
                  <a:pt x="1474" y="207"/>
                </a:lnTo>
                <a:lnTo>
                  <a:pt x="1466" y="265"/>
                </a:lnTo>
                <a:lnTo>
                  <a:pt x="1460" y="328"/>
                </a:lnTo>
                <a:lnTo>
                  <a:pt x="1452" y="398"/>
                </a:lnTo>
                <a:lnTo>
                  <a:pt x="1452" y="402"/>
                </a:lnTo>
                <a:lnTo>
                  <a:pt x="1452" y="410"/>
                </a:lnTo>
                <a:lnTo>
                  <a:pt x="1451" y="424"/>
                </a:lnTo>
                <a:lnTo>
                  <a:pt x="1449" y="441"/>
                </a:lnTo>
                <a:lnTo>
                  <a:pt x="1447" y="464"/>
                </a:lnTo>
                <a:lnTo>
                  <a:pt x="1443" y="487"/>
                </a:lnTo>
                <a:lnTo>
                  <a:pt x="1436" y="513"/>
                </a:lnTo>
                <a:lnTo>
                  <a:pt x="1430" y="542"/>
                </a:lnTo>
                <a:lnTo>
                  <a:pt x="1419" y="571"/>
                </a:lnTo>
                <a:lnTo>
                  <a:pt x="1406" y="600"/>
                </a:lnTo>
                <a:lnTo>
                  <a:pt x="1390" y="627"/>
                </a:lnTo>
                <a:lnTo>
                  <a:pt x="1372" y="655"/>
                </a:lnTo>
                <a:lnTo>
                  <a:pt x="1350" y="680"/>
                </a:lnTo>
                <a:lnTo>
                  <a:pt x="1324" y="702"/>
                </a:lnTo>
                <a:lnTo>
                  <a:pt x="1294" y="722"/>
                </a:lnTo>
                <a:lnTo>
                  <a:pt x="1260" y="737"/>
                </a:lnTo>
                <a:lnTo>
                  <a:pt x="988" y="737"/>
                </a:lnTo>
                <a:lnTo>
                  <a:pt x="988" y="737"/>
                </a:lnTo>
                <a:lnTo>
                  <a:pt x="988" y="746"/>
                </a:lnTo>
                <a:lnTo>
                  <a:pt x="989" y="758"/>
                </a:lnTo>
                <a:lnTo>
                  <a:pt x="993" y="773"/>
                </a:lnTo>
                <a:lnTo>
                  <a:pt x="999" y="790"/>
                </a:lnTo>
                <a:lnTo>
                  <a:pt x="1012" y="808"/>
                </a:lnTo>
                <a:lnTo>
                  <a:pt x="1029" y="829"/>
                </a:lnTo>
                <a:lnTo>
                  <a:pt x="1046" y="854"/>
                </a:lnTo>
                <a:lnTo>
                  <a:pt x="1058" y="877"/>
                </a:lnTo>
                <a:lnTo>
                  <a:pt x="1062" y="901"/>
                </a:lnTo>
                <a:lnTo>
                  <a:pt x="1062" y="918"/>
                </a:lnTo>
                <a:lnTo>
                  <a:pt x="1061" y="932"/>
                </a:lnTo>
                <a:lnTo>
                  <a:pt x="1059" y="941"/>
                </a:lnTo>
                <a:lnTo>
                  <a:pt x="1058" y="947"/>
                </a:lnTo>
                <a:lnTo>
                  <a:pt x="1048" y="972"/>
                </a:lnTo>
                <a:lnTo>
                  <a:pt x="1035" y="994"/>
                </a:lnTo>
                <a:lnTo>
                  <a:pt x="1016" y="1010"/>
                </a:lnTo>
                <a:lnTo>
                  <a:pt x="998" y="1020"/>
                </a:lnTo>
                <a:lnTo>
                  <a:pt x="976" y="1028"/>
                </a:lnTo>
                <a:lnTo>
                  <a:pt x="952" y="1030"/>
                </a:lnTo>
                <a:lnTo>
                  <a:pt x="930" y="1030"/>
                </a:lnTo>
                <a:lnTo>
                  <a:pt x="906" y="1028"/>
                </a:lnTo>
                <a:lnTo>
                  <a:pt x="885" y="1019"/>
                </a:lnTo>
                <a:lnTo>
                  <a:pt x="866" y="1008"/>
                </a:lnTo>
                <a:lnTo>
                  <a:pt x="850" y="995"/>
                </a:lnTo>
                <a:lnTo>
                  <a:pt x="837" y="977"/>
                </a:lnTo>
                <a:lnTo>
                  <a:pt x="827" y="956"/>
                </a:lnTo>
                <a:lnTo>
                  <a:pt x="823" y="930"/>
                </a:lnTo>
                <a:lnTo>
                  <a:pt x="821" y="905"/>
                </a:lnTo>
                <a:lnTo>
                  <a:pt x="824" y="884"/>
                </a:lnTo>
                <a:lnTo>
                  <a:pt x="831" y="863"/>
                </a:lnTo>
                <a:lnTo>
                  <a:pt x="840" y="846"/>
                </a:lnTo>
                <a:lnTo>
                  <a:pt x="850" y="832"/>
                </a:lnTo>
                <a:lnTo>
                  <a:pt x="859" y="820"/>
                </a:lnTo>
                <a:lnTo>
                  <a:pt x="871" y="807"/>
                </a:lnTo>
                <a:lnTo>
                  <a:pt x="880" y="796"/>
                </a:lnTo>
                <a:lnTo>
                  <a:pt x="888" y="788"/>
                </a:lnTo>
                <a:lnTo>
                  <a:pt x="896" y="770"/>
                </a:lnTo>
                <a:lnTo>
                  <a:pt x="900" y="754"/>
                </a:lnTo>
                <a:lnTo>
                  <a:pt x="899" y="742"/>
                </a:lnTo>
                <a:lnTo>
                  <a:pt x="897" y="737"/>
                </a:lnTo>
                <a:lnTo>
                  <a:pt x="986" y="737"/>
                </a:lnTo>
                <a:lnTo>
                  <a:pt x="273" y="737"/>
                </a:lnTo>
                <a:lnTo>
                  <a:pt x="272" y="736"/>
                </a:lnTo>
                <a:lnTo>
                  <a:pt x="265" y="736"/>
                </a:lnTo>
                <a:lnTo>
                  <a:pt x="256" y="733"/>
                </a:lnTo>
                <a:lnTo>
                  <a:pt x="246" y="729"/>
                </a:lnTo>
                <a:lnTo>
                  <a:pt x="231" y="724"/>
                </a:lnTo>
                <a:lnTo>
                  <a:pt x="217" y="716"/>
                </a:lnTo>
                <a:lnTo>
                  <a:pt x="200" y="706"/>
                </a:lnTo>
                <a:lnTo>
                  <a:pt x="183" y="693"/>
                </a:lnTo>
                <a:lnTo>
                  <a:pt x="166" y="676"/>
                </a:lnTo>
                <a:lnTo>
                  <a:pt x="149" y="656"/>
                </a:lnTo>
                <a:lnTo>
                  <a:pt x="133" y="631"/>
                </a:lnTo>
                <a:lnTo>
                  <a:pt x="119" y="602"/>
                </a:lnTo>
                <a:lnTo>
                  <a:pt x="107" y="570"/>
                </a:lnTo>
                <a:lnTo>
                  <a:pt x="97" y="532"/>
                </a:lnTo>
                <a:lnTo>
                  <a:pt x="90" y="487"/>
                </a:lnTo>
                <a:lnTo>
                  <a:pt x="86" y="437"/>
                </a:lnTo>
                <a:lnTo>
                  <a:pt x="86" y="434"/>
                </a:lnTo>
                <a:lnTo>
                  <a:pt x="86" y="420"/>
                </a:lnTo>
                <a:lnTo>
                  <a:pt x="86" y="401"/>
                </a:lnTo>
                <a:lnTo>
                  <a:pt x="85" y="373"/>
                </a:lnTo>
                <a:lnTo>
                  <a:pt x="84" y="341"/>
                </a:lnTo>
                <a:lnTo>
                  <a:pt x="80" y="301"/>
                </a:lnTo>
                <a:lnTo>
                  <a:pt x="73" y="259"/>
                </a:lnTo>
                <a:lnTo>
                  <a:pt x="65" y="212"/>
                </a:lnTo>
                <a:lnTo>
                  <a:pt x="54" y="163"/>
                </a:lnTo>
                <a:lnTo>
                  <a:pt x="41" y="109"/>
                </a:lnTo>
                <a:lnTo>
                  <a:pt x="22" y="55"/>
                </a:lnTo>
                <a:lnTo>
                  <a:pt x="0" y="0"/>
                </a:lnTo>
                <a:close/>
              </a:path>
            </a:pathLst>
          </a:custGeom>
          <a:solidFill>
            <a:schemeClr val="bg2"/>
          </a:solidFill>
          <a:ln w="0">
            <a:noFill/>
            <a:prstDash val="solid"/>
            <a:round/>
          </a:ln>
        </p:spPr>
        <p:txBody>
          <a:bodyPr vert="horz" wrap="square" lIns="91440" tIns="45720" rIns="91440" bIns="45720" numCol="1" anchor="t" anchorCtr="0" compatLnSpc="1"/>
          <a:lstStyle/>
          <a:p>
            <a:endParaRPr lang="en-IN"/>
          </a:p>
        </p:txBody>
      </p:sp>
      <p:sp>
        <p:nvSpPr>
          <p:cNvPr id="23" name="Freeform 22"/>
          <p:cNvSpPr/>
          <p:nvPr/>
        </p:nvSpPr>
        <p:spPr bwMode="auto">
          <a:xfrm>
            <a:off x="4774751" y="1340769"/>
            <a:ext cx="1520268" cy="1183385"/>
          </a:xfrm>
          <a:custGeom>
            <a:avLst/>
            <a:gdLst>
              <a:gd name="T0" fmla="*/ 1229 w 1417"/>
              <a:gd name="T1" fmla="*/ 0 h 1103"/>
              <a:gd name="T2" fmla="*/ 1291 w 1417"/>
              <a:gd name="T3" fmla="*/ 2 h 1103"/>
              <a:gd name="T4" fmla="*/ 1353 w 1417"/>
              <a:gd name="T5" fmla="*/ 9 h 1103"/>
              <a:gd name="T6" fmla="*/ 1417 w 1417"/>
              <a:gd name="T7" fmla="*/ 17 h 1103"/>
              <a:gd name="T8" fmla="*/ 1417 w 1417"/>
              <a:gd name="T9" fmla="*/ 335 h 1103"/>
              <a:gd name="T10" fmla="*/ 1391 w 1417"/>
              <a:gd name="T11" fmla="*/ 316 h 1103"/>
              <a:gd name="T12" fmla="*/ 1361 w 1417"/>
              <a:gd name="T13" fmla="*/ 302 h 1103"/>
              <a:gd name="T14" fmla="*/ 1328 w 1417"/>
              <a:gd name="T15" fmla="*/ 294 h 1103"/>
              <a:gd name="T16" fmla="*/ 1294 w 1417"/>
              <a:gd name="T17" fmla="*/ 290 h 1103"/>
              <a:gd name="T18" fmla="*/ 1255 w 1417"/>
              <a:gd name="T19" fmla="*/ 294 h 1103"/>
              <a:gd name="T20" fmla="*/ 1220 w 1417"/>
              <a:gd name="T21" fmla="*/ 306 h 1103"/>
              <a:gd name="T22" fmla="*/ 1187 w 1417"/>
              <a:gd name="T23" fmla="*/ 323 h 1103"/>
              <a:gd name="T24" fmla="*/ 1158 w 1417"/>
              <a:gd name="T25" fmla="*/ 347 h 1103"/>
              <a:gd name="T26" fmla="*/ 1135 w 1417"/>
              <a:gd name="T27" fmla="*/ 375 h 1103"/>
              <a:gd name="T28" fmla="*/ 1117 w 1417"/>
              <a:gd name="T29" fmla="*/ 408 h 1103"/>
              <a:gd name="T30" fmla="*/ 1106 w 1417"/>
              <a:gd name="T31" fmla="*/ 445 h 1103"/>
              <a:gd name="T32" fmla="*/ 1102 w 1417"/>
              <a:gd name="T33" fmla="*/ 484 h 1103"/>
              <a:gd name="T34" fmla="*/ 1106 w 1417"/>
              <a:gd name="T35" fmla="*/ 522 h 1103"/>
              <a:gd name="T36" fmla="*/ 1117 w 1417"/>
              <a:gd name="T37" fmla="*/ 559 h 1103"/>
              <a:gd name="T38" fmla="*/ 1135 w 1417"/>
              <a:gd name="T39" fmla="*/ 591 h 1103"/>
              <a:gd name="T40" fmla="*/ 1158 w 1417"/>
              <a:gd name="T41" fmla="*/ 620 h 1103"/>
              <a:gd name="T42" fmla="*/ 1187 w 1417"/>
              <a:gd name="T43" fmla="*/ 644 h 1103"/>
              <a:gd name="T44" fmla="*/ 1220 w 1417"/>
              <a:gd name="T45" fmla="*/ 661 h 1103"/>
              <a:gd name="T46" fmla="*/ 1255 w 1417"/>
              <a:gd name="T47" fmla="*/ 672 h 1103"/>
              <a:gd name="T48" fmla="*/ 1294 w 1417"/>
              <a:gd name="T49" fmla="*/ 676 h 1103"/>
              <a:gd name="T50" fmla="*/ 1328 w 1417"/>
              <a:gd name="T51" fmla="*/ 672 h 1103"/>
              <a:gd name="T52" fmla="*/ 1361 w 1417"/>
              <a:gd name="T53" fmla="*/ 665 h 1103"/>
              <a:gd name="T54" fmla="*/ 1391 w 1417"/>
              <a:gd name="T55" fmla="*/ 650 h 1103"/>
              <a:gd name="T56" fmla="*/ 1417 w 1417"/>
              <a:gd name="T57" fmla="*/ 632 h 1103"/>
              <a:gd name="T58" fmla="*/ 1417 w 1417"/>
              <a:gd name="T59" fmla="*/ 1103 h 1103"/>
              <a:gd name="T60" fmla="*/ 0 w 1417"/>
              <a:gd name="T61" fmla="*/ 1103 h 1103"/>
              <a:gd name="T62" fmla="*/ 7 w 1417"/>
              <a:gd name="T63" fmla="*/ 1043 h 1103"/>
              <a:gd name="T64" fmla="*/ 19 w 1417"/>
              <a:gd name="T65" fmla="*/ 981 h 1103"/>
              <a:gd name="T66" fmla="*/ 40 w 1417"/>
              <a:gd name="T67" fmla="*/ 894 h 1103"/>
              <a:gd name="T68" fmla="*/ 68 w 1417"/>
              <a:gd name="T69" fmla="*/ 810 h 1103"/>
              <a:gd name="T70" fmla="*/ 102 w 1417"/>
              <a:gd name="T71" fmla="*/ 729 h 1103"/>
              <a:gd name="T72" fmla="*/ 139 w 1417"/>
              <a:gd name="T73" fmla="*/ 653 h 1103"/>
              <a:gd name="T74" fmla="*/ 183 w 1417"/>
              <a:gd name="T75" fmla="*/ 580 h 1103"/>
              <a:gd name="T76" fmla="*/ 230 w 1417"/>
              <a:gd name="T77" fmla="*/ 511 h 1103"/>
              <a:gd name="T78" fmla="*/ 282 w 1417"/>
              <a:gd name="T79" fmla="*/ 446 h 1103"/>
              <a:gd name="T80" fmla="*/ 337 w 1417"/>
              <a:gd name="T81" fmla="*/ 386 h 1103"/>
              <a:gd name="T82" fmla="*/ 396 w 1417"/>
              <a:gd name="T83" fmla="*/ 330 h 1103"/>
              <a:gd name="T84" fmla="*/ 457 w 1417"/>
              <a:gd name="T85" fmla="*/ 277 h 1103"/>
              <a:gd name="T86" fmla="*/ 521 w 1417"/>
              <a:gd name="T87" fmla="*/ 229 h 1103"/>
              <a:gd name="T88" fmla="*/ 588 w 1417"/>
              <a:gd name="T89" fmla="*/ 186 h 1103"/>
              <a:gd name="T90" fmla="*/ 657 w 1417"/>
              <a:gd name="T91" fmla="*/ 146 h 1103"/>
              <a:gd name="T92" fmla="*/ 727 w 1417"/>
              <a:gd name="T93" fmla="*/ 111 h 1103"/>
              <a:gd name="T94" fmla="*/ 799 w 1417"/>
              <a:gd name="T95" fmla="*/ 81 h 1103"/>
              <a:gd name="T96" fmla="*/ 871 w 1417"/>
              <a:gd name="T97" fmla="*/ 56 h 1103"/>
              <a:gd name="T98" fmla="*/ 943 w 1417"/>
              <a:gd name="T99" fmla="*/ 35 h 1103"/>
              <a:gd name="T100" fmla="*/ 1015 w 1417"/>
              <a:gd name="T101" fmla="*/ 19 h 1103"/>
              <a:gd name="T102" fmla="*/ 1087 w 1417"/>
              <a:gd name="T103" fmla="*/ 7 h 1103"/>
              <a:gd name="T104" fmla="*/ 1158 w 1417"/>
              <a:gd name="T105" fmla="*/ 1 h 1103"/>
              <a:gd name="T106" fmla="*/ 1229 w 1417"/>
              <a:gd name="T107" fmla="*/ 0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17" h="1103">
                <a:moveTo>
                  <a:pt x="1229" y="0"/>
                </a:moveTo>
                <a:lnTo>
                  <a:pt x="1291" y="2"/>
                </a:lnTo>
                <a:lnTo>
                  <a:pt x="1353" y="9"/>
                </a:lnTo>
                <a:lnTo>
                  <a:pt x="1417" y="17"/>
                </a:lnTo>
                <a:lnTo>
                  <a:pt x="1417" y="335"/>
                </a:lnTo>
                <a:lnTo>
                  <a:pt x="1391" y="316"/>
                </a:lnTo>
                <a:lnTo>
                  <a:pt x="1361" y="302"/>
                </a:lnTo>
                <a:lnTo>
                  <a:pt x="1328" y="294"/>
                </a:lnTo>
                <a:lnTo>
                  <a:pt x="1294" y="290"/>
                </a:lnTo>
                <a:lnTo>
                  <a:pt x="1255" y="294"/>
                </a:lnTo>
                <a:lnTo>
                  <a:pt x="1220" y="306"/>
                </a:lnTo>
                <a:lnTo>
                  <a:pt x="1187" y="323"/>
                </a:lnTo>
                <a:lnTo>
                  <a:pt x="1158" y="347"/>
                </a:lnTo>
                <a:lnTo>
                  <a:pt x="1135" y="375"/>
                </a:lnTo>
                <a:lnTo>
                  <a:pt x="1117" y="408"/>
                </a:lnTo>
                <a:lnTo>
                  <a:pt x="1106" y="445"/>
                </a:lnTo>
                <a:lnTo>
                  <a:pt x="1102" y="484"/>
                </a:lnTo>
                <a:lnTo>
                  <a:pt x="1106" y="522"/>
                </a:lnTo>
                <a:lnTo>
                  <a:pt x="1117" y="559"/>
                </a:lnTo>
                <a:lnTo>
                  <a:pt x="1135" y="591"/>
                </a:lnTo>
                <a:lnTo>
                  <a:pt x="1158" y="620"/>
                </a:lnTo>
                <a:lnTo>
                  <a:pt x="1187" y="644"/>
                </a:lnTo>
                <a:lnTo>
                  <a:pt x="1220" y="661"/>
                </a:lnTo>
                <a:lnTo>
                  <a:pt x="1255" y="672"/>
                </a:lnTo>
                <a:lnTo>
                  <a:pt x="1294" y="676"/>
                </a:lnTo>
                <a:lnTo>
                  <a:pt x="1328" y="672"/>
                </a:lnTo>
                <a:lnTo>
                  <a:pt x="1361" y="665"/>
                </a:lnTo>
                <a:lnTo>
                  <a:pt x="1391" y="650"/>
                </a:lnTo>
                <a:lnTo>
                  <a:pt x="1417" y="632"/>
                </a:lnTo>
                <a:lnTo>
                  <a:pt x="1417" y="1103"/>
                </a:lnTo>
                <a:lnTo>
                  <a:pt x="0" y="1103"/>
                </a:lnTo>
                <a:lnTo>
                  <a:pt x="7" y="1043"/>
                </a:lnTo>
                <a:lnTo>
                  <a:pt x="19" y="981"/>
                </a:lnTo>
                <a:lnTo>
                  <a:pt x="40" y="894"/>
                </a:lnTo>
                <a:lnTo>
                  <a:pt x="68" y="810"/>
                </a:lnTo>
                <a:lnTo>
                  <a:pt x="102" y="729"/>
                </a:lnTo>
                <a:lnTo>
                  <a:pt x="139" y="653"/>
                </a:lnTo>
                <a:lnTo>
                  <a:pt x="183" y="580"/>
                </a:lnTo>
                <a:lnTo>
                  <a:pt x="230" y="511"/>
                </a:lnTo>
                <a:lnTo>
                  <a:pt x="282" y="446"/>
                </a:lnTo>
                <a:lnTo>
                  <a:pt x="337" y="386"/>
                </a:lnTo>
                <a:lnTo>
                  <a:pt x="396" y="330"/>
                </a:lnTo>
                <a:lnTo>
                  <a:pt x="457" y="277"/>
                </a:lnTo>
                <a:lnTo>
                  <a:pt x="521" y="229"/>
                </a:lnTo>
                <a:lnTo>
                  <a:pt x="588" y="186"/>
                </a:lnTo>
                <a:lnTo>
                  <a:pt x="657" y="146"/>
                </a:lnTo>
                <a:lnTo>
                  <a:pt x="727" y="111"/>
                </a:lnTo>
                <a:lnTo>
                  <a:pt x="799" y="81"/>
                </a:lnTo>
                <a:lnTo>
                  <a:pt x="871" y="56"/>
                </a:lnTo>
                <a:lnTo>
                  <a:pt x="943" y="35"/>
                </a:lnTo>
                <a:lnTo>
                  <a:pt x="1015" y="19"/>
                </a:lnTo>
                <a:lnTo>
                  <a:pt x="1087" y="7"/>
                </a:lnTo>
                <a:lnTo>
                  <a:pt x="1158" y="1"/>
                </a:lnTo>
                <a:lnTo>
                  <a:pt x="1229" y="0"/>
                </a:lnTo>
                <a:close/>
              </a:path>
            </a:pathLst>
          </a:custGeom>
          <a:solidFill>
            <a:srgbClr val="00B050"/>
          </a:solidFill>
          <a:ln w="0">
            <a:noFill/>
            <a:prstDash val="solid"/>
            <a:round/>
          </a:ln>
        </p:spPr>
        <p:txBody>
          <a:bodyPr vert="horz" wrap="square" lIns="91440" tIns="45720" rIns="91440" bIns="45720" numCol="1" anchor="t" anchorCtr="0" compatLnSpc="1"/>
          <a:lstStyle/>
          <a:p>
            <a:endParaRPr lang="en-IN"/>
          </a:p>
        </p:txBody>
      </p:sp>
      <p:sp>
        <p:nvSpPr>
          <p:cNvPr id="24" name="Freeform 23"/>
          <p:cNvSpPr/>
          <p:nvPr/>
        </p:nvSpPr>
        <p:spPr bwMode="auto">
          <a:xfrm>
            <a:off x="4767241" y="2591745"/>
            <a:ext cx="1388304" cy="1553527"/>
          </a:xfrm>
          <a:custGeom>
            <a:avLst/>
            <a:gdLst>
              <a:gd name="T0" fmla="*/ 990 w 1294"/>
              <a:gd name="T1" fmla="*/ 0 h 1448"/>
              <a:gd name="T2" fmla="*/ 1001 w 1294"/>
              <a:gd name="T3" fmla="*/ 310 h 1448"/>
              <a:gd name="T4" fmla="*/ 1020 w 1294"/>
              <a:gd name="T5" fmla="*/ 309 h 1448"/>
              <a:gd name="T6" fmla="*/ 1052 w 1294"/>
              <a:gd name="T7" fmla="*/ 297 h 1448"/>
              <a:gd name="T8" fmla="*/ 1092 w 1294"/>
              <a:gd name="T9" fmla="*/ 267 h 1448"/>
              <a:gd name="T10" fmla="*/ 1141 w 1294"/>
              <a:gd name="T11" fmla="*/ 238 h 1448"/>
              <a:gd name="T12" fmla="*/ 1180 w 1294"/>
              <a:gd name="T13" fmla="*/ 234 h 1448"/>
              <a:gd name="T14" fmla="*/ 1205 w 1294"/>
              <a:gd name="T15" fmla="*/ 237 h 1448"/>
              <a:gd name="T16" fmla="*/ 1235 w 1294"/>
              <a:gd name="T17" fmla="*/ 249 h 1448"/>
              <a:gd name="T18" fmla="*/ 1271 w 1294"/>
              <a:gd name="T19" fmla="*/ 280 h 1448"/>
              <a:gd name="T20" fmla="*/ 1290 w 1294"/>
              <a:gd name="T21" fmla="*/ 322 h 1448"/>
              <a:gd name="T22" fmla="*/ 1294 w 1294"/>
              <a:gd name="T23" fmla="*/ 368 h 1448"/>
              <a:gd name="T24" fmla="*/ 1282 w 1294"/>
              <a:gd name="T25" fmla="*/ 411 h 1448"/>
              <a:gd name="T26" fmla="*/ 1257 w 1294"/>
              <a:gd name="T27" fmla="*/ 448 h 1448"/>
              <a:gd name="T28" fmla="*/ 1219 w 1294"/>
              <a:gd name="T29" fmla="*/ 470 h 1448"/>
              <a:gd name="T30" fmla="*/ 1168 w 1294"/>
              <a:gd name="T31" fmla="*/ 477 h 1448"/>
              <a:gd name="T32" fmla="*/ 1126 w 1294"/>
              <a:gd name="T33" fmla="*/ 467 h 1448"/>
              <a:gd name="T34" fmla="*/ 1095 w 1294"/>
              <a:gd name="T35" fmla="*/ 448 h 1448"/>
              <a:gd name="T36" fmla="*/ 1069 w 1294"/>
              <a:gd name="T37" fmla="*/ 425 h 1448"/>
              <a:gd name="T38" fmla="*/ 1050 w 1294"/>
              <a:gd name="T39" fmla="*/ 408 h 1448"/>
              <a:gd name="T40" fmla="*/ 1018 w 1294"/>
              <a:gd name="T41" fmla="*/ 398 h 1448"/>
              <a:gd name="T42" fmla="*/ 990 w 1294"/>
              <a:gd name="T43" fmla="*/ 399 h 1448"/>
              <a:gd name="T44" fmla="*/ 858 w 1294"/>
              <a:gd name="T45" fmla="*/ 1149 h 1448"/>
              <a:gd name="T46" fmla="*/ 858 w 1294"/>
              <a:gd name="T47" fmla="*/ 1164 h 1448"/>
              <a:gd name="T48" fmla="*/ 863 w 1294"/>
              <a:gd name="T49" fmla="*/ 1190 h 1448"/>
              <a:gd name="T50" fmla="*/ 884 w 1294"/>
              <a:gd name="T51" fmla="*/ 1225 h 1448"/>
              <a:gd name="T52" fmla="*/ 918 w 1294"/>
              <a:gd name="T53" fmla="*/ 1271 h 1448"/>
              <a:gd name="T54" fmla="*/ 934 w 1294"/>
              <a:gd name="T55" fmla="*/ 1318 h 1448"/>
              <a:gd name="T56" fmla="*/ 933 w 1294"/>
              <a:gd name="T57" fmla="*/ 1350 h 1448"/>
              <a:gd name="T58" fmla="*/ 929 w 1294"/>
              <a:gd name="T59" fmla="*/ 1364 h 1448"/>
              <a:gd name="T60" fmla="*/ 905 w 1294"/>
              <a:gd name="T61" fmla="*/ 1411 h 1448"/>
              <a:gd name="T62" fmla="*/ 870 w 1294"/>
              <a:gd name="T63" fmla="*/ 1437 h 1448"/>
              <a:gd name="T64" fmla="*/ 824 w 1294"/>
              <a:gd name="T65" fmla="*/ 1448 h 1448"/>
              <a:gd name="T66" fmla="*/ 778 w 1294"/>
              <a:gd name="T67" fmla="*/ 1445 h 1448"/>
              <a:gd name="T68" fmla="*/ 736 w 1294"/>
              <a:gd name="T69" fmla="*/ 1426 h 1448"/>
              <a:gd name="T70" fmla="*/ 708 w 1294"/>
              <a:gd name="T71" fmla="*/ 1394 h 1448"/>
              <a:gd name="T72" fmla="*/ 693 w 1294"/>
              <a:gd name="T73" fmla="*/ 1347 h 1448"/>
              <a:gd name="T74" fmla="*/ 696 w 1294"/>
              <a:gd name="T75" fmla="*/ 1301 h 1448"/>
              <a:gd name="T76" fmla="*/ 712 w 1294"/>
              <a:gd name="T77" fmla="*/ 1263 h 1448"/>
              <a:gd name="T78" fmla="*/ 731 w 1294"/>
              <a:gd name="T79" fmla="*/ 1237 h 1448"/>
              <a:gd name="T80" fmla="*/ 751 w 1294"/>
              <a:gd name="T81" fmla="*/ 1214 h 1448"/>
              <a:gd name="T82" fmla="*/ 766 w 1294"/>
              <a:gd name="T83" fmla="*/ 1189 h 1448"/>
              <a:gd name="T84" fmla="*/ 769 w 1294"/>
              <a:gd name="T85" fmla="*/ 1160 h 1448"/>
              <a:gd name="T86" fmla="*/ 454 w 1294"/>
              <a:gd name="T87" fmla="*/ 1149 h 1448"/>
              <a:gd name="T88" fmla="*/ 412 w 1294"/>
              <a:gd name="T89" fmla="*/ 1079 h 1448"/>
              <a:gd name="T90" fmla="*/ 354 w 1294"/>
              <a:gd name="T91" fmla="*/ 994 h 1448"/>
              <a:gd name="T92" fmla="*/ 290 w 1294"/>
              <a:gd name="T93" fmla="*/ 897 h 1448"/>
              <a:gd name="T94" fmla="*/ 224 w 1294"/>
              <a:gd name="T95" fmla="*/ 789 h 1448"/>
              <a:gd name="T96" fmla="*/ 158 w 1294"/>
              <a:gd name="T97" fmla="*/ 672 h 1448"/>
              <a:gd name="T98" fmla="*/ 98 w 1294"/>
              <a:gd name="T99" fmla="*/ 542 h 1448"/>
              <a:gd name="T100" fmla="*/ 48 w 1294"/>
              <a:gd name="T101" fmla="*/ 402 h 1448"/>
              <a:gd name="T102" fmla="*/ 14 w 1294"/>
              <a:gd name="T103" fmla="*/ 250 h 1448"/>
              <a:gd name="T104" fmla="*/ 0 w 1294"/>
              <a:gd name="T105" fmla="*/ 86 h 1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94" h="1448">
                <a:moveTo>
                  <a:pt x="1" y="0"/>
                </a:moveTo>
                <a:lnTo>
                  <a:pt x="990" y="0"/>
                </a:lnTo>
                <a:lnTo>
                  <a:pt x="990" y="310"/>
                </a:lnTo>
                <a:lnTo>
                  <a:pt x="1001" y="310"/>
                </a:lnTo>
                <a:lnTo>
                  <a:pt x="1008" y="310"/>
                </a:lnTo>
                <a:lnTo>
                  <a:pt x="1020" y="309"/>
                </a:lnTo>
                <a:lnTo>
                  <a:pt x="1035" y="305"/>
                </a:lnTo>
                <a:lnTo>
                  <a:pt x="1052" y="297"/>
                </a:lnTo>
                <a:lnTo>
                  <a:pt x="1070" y="284"/>
                </a:lnTo>
                <a:lnTo>
                  <a:pt x="1092" y="267"/>
                </a:lnTo>
                <a:lnTo>
                  <a:pt x="1116" y="250"/>
                </a:lnTo>
                <a:lnTo>
                  <a:pt x="1141" y="238"/>
                </a:lnTo>
                <a:lnTo>
                  <a:pt x="1163" y="234"/>
                </a:lnTo>
                <a:lnTo>
                  <a:pt x="1180" y="234"/>
                </a:lnTo>
                <a:lnTo>
                  <a:pt x="1194" y="236"/>
                </a:lnTo>
                <a:lnTo>
                  <a:pt x="1205" y="237"/>
                </a:lnTo>
                <a:lnTo>
                  <a:pt x="1209" y="238"/>
                </a:lnTo>
                <a:lnTo>
                  <a:pt x="1235" y="249"/>
                </a:lnTo>
                <a:lnTo>
                  <a:pt x="1256" y="263"/>
                </a:lnTo>
                <a:lnTo>
                  <a:pt x="1271" y="280"/>
                </a:lnTo>
                <a:lnTo>
                  <a:pt x="1283" y="298"/>
                </a:lnTo>
                <a:lnTo>
                  <a:pt x="1290" y="322"/>
                </a:lnTo>
                <a:lnTo>
                  <a:pt x="1294" y="344"/>
                </a:lnTo>
                <a:lnTo>
                  <a:pt x="1294" y="368"/>
                </a:lnTo>
                <a:lnTo>
                  <a:pt x="1290" y="390"/>
                </a:lnTo>
                <a:lnTo>
                  <a:pt x="1282" y="411"/>
                </a:lnTo>
                <a:lnTo>
                  <a:pt x="1270" y="432"/>
                </a:lnTo>
                <a:lnTo>
                  <a:pt x="1257" y="448"/>
                </a:lnTo>
                <a:lnTo>
                  <a:pt x="1239" y="461"/>
                </a:lnTo>
                <a:lnTo>
                  <a:pt x="1219" y="470"/>
                </a:lnTo>
                <a:lnTo>
                  <a:pt x="1192" y="474"/>
                </a:lnTo>
                <a:lnTo>
                  <a:pt x="1168" y="477"/>
                </a:lnTo>
                <a:lnTo>
                  <a:pt x="1146" y="473"/>
                </a:lnTo>
                <a:lnTo>
                  <a:pt x="1126" y="467"/>
                </a:lnTo>
                <a:lnTo>
                  <a:pt x="1109" y="457"/>
                </a:lnTo>
                <a:lnTo>
                  <a:pt x="1095" y="448"/>
                </a:lnTo>
                <a:lnTo>
                  <a:pt x="1082" y="437"/>
                </a:lnTo>
                <a:lnTo>
                  <a:pt x="1069" y="425"/>
                </a:lnTo>
                <a:lnTo>
                  <a:pt x="1059" y="418"/>
                </a:lnTo>
                <a:lnTo>
                  <a:pt x="1050" y="408"/>
                </a:lnTo>
                <a:lnTo>
                  <a:pt x="1033" y="402"/>
                </a:lnTo>
                <a:lnTo>
                  <a:pt x="1018" y="398"/>
                </a:lnTo>
                <a:lnTo>
                  <a:pt x="1005" y="399"/>
                </a:lnTo>
                <a:lnTo>
                  <a:pt x="990" y="399"/>
                </a:lnTo>
                <a:lnTo>
                  <a:pt x="990" y="1149"/>
                </a:lnTo>
                <a:lnTo>
                  <a:pt x="858" y="1149"/>
                </a:lnTo>
                <a:lnTo>
                  <a:pt x="858" y="1156"/>
                </a:lnTo>
                <a:lnTo>
                  <a:pt x="858" y="1164"/>
                </a:lnTo>
                <a:lnTo>
                  <a:pt x="859" y="1176"/>
                </a:lnTo>
                <a:lnTo>
                  <a:pt x="863" y="1190"/>
                </a:lnTo>
                <a:lnTo>
                  <a:pt x="871" y="1207"/>
                </a:lnTo>
                <a:lnTo>
                  <a:pt x="884" y="1225"/>
                </a:lnTo>
                <a:lnTo>
                  <a:pt x="901" y="1246"/>
                </a:lnTo>
                <a:lnTo>
                  <a:pt x="918" y="1271"/>
                </a:lnTo>
                <a:lnTo>
                  <a:pt x="929" y="1295"/>
                </a:lnTo>
                <a:lnTo>
                  <a:pt x="934" y="1318"/>
                </a:lnTo>
                <a:lnTo>
                  <a:pt x="934" y="1335"/>
                </a:lnTo>
                <a:lnTo>
                  <a:pt x="933" y="1350"/>
                </a:lnTo>
                <a:lnTo>
                  <a:pt x="931" y="1360"/>
                </a:lnTo>
                <a:lnTo>
                  <a:pt x="929" y="1364"/>
                </a:lnTo>
                <a:lnTo>
                  <a:pt x="920" y="1389"/>
                </a:lnTo>
                <a:lnTo>
                  <a:pt x="905" y="1411"/>
                </a:lnTo>
                <a:lnTo>
                  <a:pt x="888" y="1427"/>
                </a:lnTo>
                <a:lnTo>
                  <a:pt x="870" y="1437"/>
                </a:lnTo>
                <a:lnTo>
                  <a:pt x="846" y="1445"/>
                </a:lnTo>
                <a:lnTo>
                  <a:pt x="824" y="1448"/>
                </a:lnTo>
                <a:lnTo>
                  <a:pt x="801" y="1448"/>
                </a:lnTo>
                <a:lnTo>
                  <a:pt x="778" y="1445"/>
                </a:lnTo>
                <a:lnTo>
                  <a:pt x="756" y="1436"/>
                </a:lnTo>
                <a:lnTo>
                  <a:pt x="736" y="1426"/>
                </a:lnTo>
                <a:lnTo>
                  <a:pt x="721" y="1413"/>
                </a:lnTo>
                <a:lnTo>
                  <a:pt x="708" y="1394"/>
                </a:lnTo>
                <a:lnTo>
                  <a:pt x="698" y="1373"/>
                </a:lnTo>
                <a:lnTo>
                  <a:pt x="693" y="1347"/>
                </a:lnTo>
                <a:lnTo>
                  <a:pt x="692" y="1322"/>
                </a:lnTo>
                <a:lnTo>
                  <a:pt x="696" y="1301"/>
                </a:lnTo>
                <a:lnTo>
                  <a:pt x="701" y="1282"/>
                </a:lnTo>
                <a:lnTo>
                  <a:pt x="712" y="1263"/>
                </a:lnTo>
                <a:lnTo>
                  <a:pt x="721" y="1250"/>
                </a:lnTo>
                <a:lnTo>
                  <a:pt x="731" y="1237"/>
                </a:lnTo>
                <a:lnTo>
                  <a:pt x="743" y="1224"/>
                </a:lnTo>
                <a:lnTo>
                  <a:pt x="751" y="1214"/>
                </a:lnTo>
                <a:lnTo>
                  <a:pt x="760" y="1206"/>
                </a:lnTo>
                <a:lnTo>
                  <a:pt x="766" y="1189"/>
                </a:lnTo>
                <a:lnTo>
                  <a:pt x="770" y="1173"/>
                </a:lnTo>
                <a:lnTo>
                  <a:pt x="769" y="1160"/>
                </a:lnTo>
                <a:lnTo>
                  <a:pt x="769" y="1149"/>
                </a:lnTo>
                <a:lnTo>
                  <a:pt x="454" y="1149"/>
                </a:lnTo>
                <a:lnTo>
                  <a:pt x="436" y="1118"/>
                </a:lnTo>
                <a:lnTo>
                  <a:pt x="412" y="1079"/>
                </a:lnTo>
                <a:lnTo>
                  <a:pt x="385" y="1037"/>
                </a:lnTo>
                <a:lnTo>
                  <a:pt x="354" y="994"/>
                </a:lnTo>
                <a:lnTo>
                  <a:pt x="323" y="946"/>
                </a:lnTo>
                <a:lnTo>
                  <a:pt x="290" y="897"/>
                </a:lnTo>
                <a:lnTo>
                  <a:pt x="258" y="844"/>
                </a:lnTo>
                <a:lnTo>
                  <a:pt x="224" y="789"/>
                </a:lnTo>
                <a:lnTo>
                  <a:pt x="190" y="732"/>
                </a:lnTo>
                <a:lnTo>
                  <a:pt x="158" y="672"/>
                </a:lnTo>
                <a:lnTo>
                  <a:pt x="127" y="609"/>
                </a:lnTo>
                <a:lnTo>
                  <a:pt x="98" y="542"/>
                </a:lnTo>
                <a:lnTo>
                  <a:pt x="72" y="474"/>
                </a:lnTo>
                <a:lnTo>
                  <a:pt x="48" y="402"/>
                </a:lnTo>
                <a:lnTo>
                  <a:pt x="29" y="327"/>
                </a:lnTo>
                <a:lnTo>
                  <a:pt x="14" y="250"/>
                </a:lnTo>
                <a:lnTo>
                  <a:pt x="4" y="170"/>
                </a:lnTo>
                <a:lnTo>
                  <a:pt x="0" y="86"/>
                </a:lnTo>
                <a:lnTo>
                  <a:pt x="1" y="0"/>
                </a:lnTo>
                <a:close/>
              </a:path>
            </a:pathLst>
          </a:custGeom>
          <a:solidFill>
            <a:schemeClr val="bg2"/>
          </a:solidFill>
          <a:ln w="0">
            <a:noFill/>
            <a:prstDash val="solid"/>
            <a:round/>
          </a:ln>
        </p:spPr>
        <p:txBody>
          <a:bodyPr vert="horz" wrap="square" lIns="91440" tIns="45720" rIns="91440" bIns="45720" numCol="1" anchor="t" anchorCtr="0" compatLnSpc="1"/>
          <a:lstStyle/>
          <a:p>
            <a:endParaRPr lang="en-IN"/>
          </a:p>
        </p:txBody>
      </p:sp>
      <p:sp>
        <p:nvSpPr>
          <p:cNvPr id="26" name="Freeform 25"/>
          <p:cNvSpPr/>
          <p:nvPr/>
        </p:nvSpPr>
        <p:spPr bwMode="auto">
          <a:xfrm>
            <a:off x="6039674" y="1372955"/>
            <a:ext cx="1368992" cy="1477353"/>
          </a:xfrm>
          <a:custGeom>
            <a:avLst/>
            <a:gdLst>
              <a:gd name="T0" fmla="*/ 363 w 1276"/>
              <a:gd name="T1" fmla="*/ 14 h 1377"/>
              <a:gd name="T2" fmla="*/ 486 w 1276"/>
              <a:gd name="T3" fmla="*/ 52 h 1377"/>
              <a:gd name="T4" fmla="*/ 606 w 1276"/>
              <a:gd name="T5" fmla="*/ 104 h 1377"/>
              <a:gd name="T6" fmla="*/ 724 w 1276"/>
              <a:gd name="T7" fmla="*/ 170 h 1377"/>
              <a:gd name="T8" fmla="*/ 836 w 1276"/>
              <a:gd name="T9" fmla="*/ 251 h 1377"/>
              <a:gd name="T10" fmla="*/ 941 w 1276"/>
              <a:gd name="T11" fmla="*/ 345 h 1377"/>
              <a:gd name="T12" fmla="*/ 1035 w 1276"/>
              <a:gd name="T13" fmla="*/ 457 h 1377"/>
              <a:gd name="T14" fmla="*/ 1119 w 1276"/>
              <a:gd name="T15" fmla="*/ 585 h 1377"/>
              <a:gd name="T16" fmla="*/ 1187 w 1276"/>
              <a:gd name="T17" fmla="*/ 730 h 1377"/>
              <a:gd name="T18" fmla="*/ 1240 w 1276"/>
              <a:gd name="T19" fmla="*/ 893 h 1377"/>
              <a:gd name="T20" fmla="*/ 1276 w 1276"/>
              <a:gd name="T21" fmla="*/ 1073 h 1377"/>
              <a:gd name="T22" fmla="*/ 909 w 1276"/>
              <a:gd name="T23" fmla="*/ 1084 h 1377"/>
              <a:gd name="T24" fmla="*/ 911 w 1276"/>
              <a:gd name="T25" fmla="*/ 1103 h 1377"/>
              <a:gd name="T26" fmla="*/ 923 w 1276"/>
              <a:gd name="T27" fmla="*/ 1135 h 1377"/>
              <a:gd name="T28" fmla="*/ 953 w 1276"/>
              <a:gd name="T29" fmla="*/ 1175 h 1377"/>
              <a:gd name="T30" fmla="*/ 981 w 1276"/>
              <a:gd name="T31" fmla="*/ 1224 h 1377"/>
              <a:gd name="T32" fmla="*/ 985 w 1276"/>
              <a:gd name="T33" fmla="*/ 1264 h 1377"/>
              <a:gd name="T34" fmla="*/ 983 w 1276"/>
              <a:gd name="T35" fmla="*/ 1288 h 1377"/>
              <a:gd name="T36" fmla="*/ 971 w 1276"/>
              <a:gd name="T37" fmla="*/ 1318 h 1377"/>
              <a:gd name="T38" fmla="*/ 940 w 1276"/>
              <a:gd name="T39" fmla="*/ 1355 h 1377"/>
              <a:gd name="T40" fmla="*/ 899 w 1276"/>
              <a:gd name="T41" fmla="*/ 1374 h 1377"/>
              <a:gd name="T42" fmla="*/ 853 w 1276"/>
              <a:gd name="T43" fmla="*/ 1377 h 1377"/>
              <a:gd name="T44" fmla="*/ 809 w 1276"/>
              <a:gd name="T45" fmla="*/ 1365 h 1377"/>
              <a:gd name="T46" fmla="*/ 773 w 1276"/>
              <a:gd name="T47" fmla="*/ 1340 h 1377"/>
              <a:gd name="T48" fmla="*/ 750 w 1276"/>
              <a:gd name="T49" fmla="*/ 1302 h 1377"/>
              <a:gd name="T50" fmla="*/ 745 w 1276"/>
              <a:gd name="T51" fmla="*/ 1251 h 1377"/>
              <a:gd name="T52" fmla="*/ 752 w 1276"/>
              <a:gd name="T53" fmla="*/ 1209 h 1377"/>
              <a:gd name="T54" fmla="*/ 773 w 1276"/>
              <a:gd name="T55" fmla="*/ 1178 h 1377"/>
              <a:gd name="T56" fmla="*/ 794 w 1276"/>
              <a:gd name="T57" fmla="*/ 1153 h 1377"/>
              <a:gd name="T58" fmla="*/ 811 w 1276"/>
              <a:gd name="T59" fmla="*/ 1133 h 1377"/>
              <a:gd name="T60" fmla="*/ 823 w 1276"/>
              <a:gd name="T61" fmla="*/ 1101 h 1377"/>
              <a:gd name="T62" fmla="*/ 820 w 1276"/>
              <a:gd name="T63" fmla="*/ 1073 h 1377"/>
              <a:gd name="T64" fmla="*/ 301 w 1276"/>
              <a:gd name="T65" fmla="*/ 501 h 1377"/>
              <a:gd name="T66" fmla="*/ 284 w 1276"/>
              <a:gd name="T67" fmla="*/ 501 h 1377"/>
              <a:gd name="T68" fmla="*/ 258 w 1276"/>
              <a:gd name="T69" fmla="*/ 506 h 1377"/>
              <a:gd name="T70" fmla="*/ 223 w 1276"/>
              <a:gd name="T71" fmla="*/ 526 h 1377"/>
              <a:gd name="T72" fmla="*/ 177 w 1276"/>
              <a:gd name="T73" fmla="*/ 561 h 1377"/>
              <a:gd name="T74" fmla="*/ 130 w 1276"/>
              <a:gd name="T75" fmla="*/ 577 h 1377"/>
              <a:gd name="T76" fmla="*/ 98 w 1276"/>
              <a:gd name="T77" fmla="*/ 576 h 1377"/>
              <a:gd name="T78" fmla="*/ 84 w 1276"/>
              <a:gd name="T79" fmla="*/ 572 h 1377"/>
              <a:gd name="T80" fmla="*/ 37 w 1276"/>
              <a:gd name="T81" fmla="*/ 548 h 1377"/>
              <a:gd name="T82" fmla="*/ 10 w 1276"/>
              <a:gd name="T83" fmla="*/ 513 h 1377"/>
              <a:gd name="T84" fmla="*/ 0 w 1276"/>
              <a:gd name="T85" fmla="*/ 467 h 1377"/>
              <a:gd name="T86" fmla="*/ 3 w 1276"/>
              <a:gd name="T87" fmla="*/ 421 h 1377"/>
              <a:gd name="T88" fmla="*/ 23 w 1276"/>
              <a:gd name="T89" fmla="*/ 379 h 1377"/>
              <a:gd name="T90" fmla="*/ 54 w 1276"/>
              <a:gd name="T91" fmla="*/ 351 h 1377"/>
              <a:gd name="T92" fmla="*/ 101 w 1276"/>
              <a:gd name="T93" fmla="*/ 336 h 1377"/>
              <a:gd name="T94" fmla="*/ 147 w 1276"/>
              <a:gd name="T95" fmla="*/ 337 h 1377"/>
              <a:gd name="T96" fmla="*/ 183 w 1276"/>
              <a:gd name="T97" fmla="*/ 353 h 1377"/>
              <a:gd name="T98" fmla="*/ 211 w 1276"/>
              <a:gd name="T99" fmla="*/ 374 h 1377"/>
              <a:gd name="T100" fmla="*/ 235 w 1276"/>
              <a:gd name="T101" fmla="*/ 394 h 1377"/>
              <a:gd name="T102" fmla="*/ 259 w 1276"/>
              <a:gd name="T103" fmla="*/ 409 h 1377"/>
              <a:gd name="T104" fmla="*/ 288 w 1276"/>
              <a:gd name="T105" fmla="*/ 412 h 1377"/>
              <a:gd name="T106" fmla="*/ 301 w 1276"/>
              <a:gd name="T107" fmla="*/ 0 h 1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6" h="1377">
                <a:moveTo>
                  <a:pt x="301" y="0"/>
                </a:moveTo>
                <a:lnTo>
                  <a:pt x="363" y="14"/>
                </a:lnTo>
                <a:lnTo>
                  <a:pt x="424" y="31"/>
                </a:lnTo>
                <a:lnTo>
                  <a:pt x="486" y="52"/>
                </a:lnTo>
                <a:lnTo>
                  <a:pt x="546" y="77"/>
                </a:lnTo>
                <a:lnTo>
                  <a:pt x="606" y="104"/>
                </a:lnTo>
                <a:lnTo>
                  <a:pt x="666" y="136"/>
                </a:lnTo>
                <a:lnTo>
                  <a:pt x="724" y="170"/>
                </a:lnTo>
                <a:lnTo>
                  <a:pt x="781" y="208"/>
                </a:lnTo>
                <a:lnTo>
                  <a:pt x="836" y="251"/>
                </a:lnTo>
                <a:lnTo>
                  <a:pt x="890" y="296"/>
                </a:lnTo>
                <a:lnTo>
                  <a:pt x="941" y="345"/>
                </a:lnTo>
                <a:lnTo>
                  <a:pt x="989" y="399"/>
                </a:lnTo>
                <a:lnTo>
                  <a:pt x="1035" y="457"/>
                </a:lnTo>
                <a:lnTo>
                  <a:pt x="1078" y="518"/>
                </a:lnTo>
                <a:lnTo>
                  <a:pt x="1119" y="585"/>
                </a:lnTo>
                <a:lnTo>
                  <a:pt x="1155" y="656"/>
                </a:lnTo>
                <a:lnTo>
                  <a:pt x="1187" y="730"/>
                </a:lnTo>
                <a:lnTo>
                  <a:pt x="1216" y="809"/>
                </a:lnTo>
                <a:lnTo>
                  <a:pt x="1240" y="893"/>
                </a:lnTo>
                <a:lnTo>
                  <a:pt x="1260" y="980"/>
                </a:lnTo>
                <a:lnTo>
                  <a:pt x="1276" y="1073"/>
                </a:lnTo>
                <a:lnTo>
                  <a:pt x="909" y="1073"/>
                </a:lnTo>
                <a:lnTo>
                  <a:pt x="909" y="1084"/>
                </a:lnTo>
                <a:lnTo>
                  <a:pt x="909" y="1093"/>
                </a:lnTo>
                <a:lnTo>
                  <a:pt x="911" y="1103"/>
                </a:lnTo>
                <a:lnTo>
                  <a:pt x="916" y="1118"/>
                </a:lnTo>
                <a:lnTo>
                  <a:pt x="923" y="1135"/>
                </a:lnTo>
                <a:lnTo>
                  <a:pt x="936" y="1154"/>
                </a:lnTo>
                <a:lnTo>
                  <a:pt x="953" y="1175"/>
                </a:lnTo>
                <a:lnTo>
                  <a:pt x="970" y="1199"/>
                </a:lnTo>
                <a:lnTo>
                  <a:pt x="981" y="1224"/>
                </a:lnTo>
                <a:lnTo>
                  <a:pt x="985" y="1246"/>
                </a:lnTo>
                <a:lnTo>
                  <a:pt x="985" y="1264"/>
                </a:lnTo>
                <a:lnTo>
                  <a:pt x="984" y="1277"/>
                </a:lnTo>
                <a:lnTo>
                  <a:pt x="983" y="1288"/>
                </a:lnTo>
                <a:lnTo>
                  <a:pt x="981" y="1292"/>
                </a:lnTo>
                <a:lnTo>
                  <a:pt x="971" y="1318"/>
                </a:lnTo>
                <a:lnTo>
                  <a:pt x="957" y="1339"/>
                </a:lnTo>
                <a:lnTo>
                  <a:pt x="940" y="1355"/>
                </a:lnTo>
                <a:lnTo>
                  <a:pt x="921" y="1366"/>
                </a:lnTo>
                <a:lnTo>
                  <a:pt x="899" y="1374"/>
                </a:lnTo>
                <a:lnTo>
                  <a:pt x="875" y="1377"/>
                </a:lnTo>
                <a:lnTo>
                  <a:pt x="853" y="1377"/>
                </a:lnTo>
                <a:lnTo>
                  <a:pt x="830" y="1374"/>
                </a:lnTo>
                <a:lnTo>
                  <a:pt x="809" y="1365"/>
                </a:lnTo>
                <a:lnTo>
                  <a:pt x="789" y="1353"/>
                </a:lnTo>
                <a:lnTo>
                  <a:pt x="773" y="1340"/>
                </a:lnTo>
                <a:lnTo>
                  <a:pt x="760" y="1322"/>
                </a:lnTo>
                <a:lnTo>
                  <a:pt x="750" y="1302"/>
                </a:lnTo>
                <a:lnTo>
                  <a:pt x="746" y="1275"/>
                </a:lnTo>
                <a:lnTo>
                  <a:pt x="745" y="1251"/>
                </a:lnTo>
                <a:lnTo>
                  <a:pt x="747" y="1229"/>
                </a:lnTo>
                <a:lnTo>
                  <a:pt x="752" y="1209"/>
                </a:lnTo>
                <a:lnTo>
                  <a:pt x="763" y="1192"/>
                </a:lnTo>
                <a:lnTo>
                  <a:pt x="773" y="1178"/>
                </a:lnTo>
                <a:lnTo>
                  <a:pt x="783" y="1165"/>
                </a:lnTo>
                <a:lnTo>
                  <a:pt x="794" y="1153"/>
                </a:lnTo>
                <a:lnTo>
                  <a:pt x="802" y="1143"/>
                </a:lnTo>
                <a:lnTo>
                  <a:pt x="811" y="1133"/>
                </a:lnTo>
                <a:lnTo>
                  <a:pt x="818" y="1116"/>
                </a:lnTo>
                <a:lnTo>
                  <a:pt x="823" y="1101"/>
                </a:lnTo>
                <a:lnTo>
                  <a:pt x="822" y="1088"/>
                </a:lnTo>
                <a:lnTo>
                  <a:pt x="820" y="1073"/>
                </a:lnTo>
                <a:lnTo>
                  <a:pt x="301" y="1073"/>
                </a:lnTo>
                <a:lnTo>
                  <a:pt x="301" y="501"/>
                </a:lnTo>
                <a:lnTo>
                  <a:pt x="292" y="501"/>
                </a:lnTo>
                <a:lnTo>
                  <a:pt x="284" y="501"/>
                </a:lnTo>
                <a:lnTo>
                  <a:pt x="272" y="502"/>
                </a:lnTo>
                <a:lnTo>
                  <a:pt x="258" y="506"/>
                </a:lnTo>
                <a:lnTo>
                  <a:pt x="241" y="514"/>
                </a:lnTo>
                <a:lnTo>
                  <a:pt x="223" y="526"/>
                </a:lnTo>
                <a:lnTo>
                  <a:pt x="202" y="544"/>
                </a:lnTo>
                <a:lnTo>
                  <a:pt x="177" y="561"/>
                </a:lnTo>
                <a:lnTo>
                  <a:pt x="152" y="572"/>
                </a:lnTo>
                <a:lnTo>
                  <a:pt x="130" y="577"/>
                </a:lnTo>
                <a:lnTo>
                  <a:pt x="113" y="577"/>
                </a:lnTo>
                <a:lnTo>
                  <a:pt x="98" y="576"/>
                </a:lnTo>
                <a:lnTo>
                  <a:pt x="88" y="573"/>
                </a:lnTo>
                <a:lnTo>
                  <a:pt x="84" y="572"/>
                </a:lnTo>
                <a:lnTo>
                  <a:pt x="58" y="563"/>
                </a:lnTo>
                <a:lnTo>
                  <a:pt x="37" y="548"/>
                </a:lnTo>
                <a:lnTo>
                  <a:pt x="21" y="531"/>
                </a:lnTo>
                <a:lnTo>
                  <a:pt x="10" y="513"/>
                </a:lnTo>
                <a:lnTo>
                  <a:pt x="3" y="489"/>
                </a:lnTo>
                <a:lnTo>
                  <a:pt x="0" y="467"/>
                </a:lnTo>
                <a:lnTo>
                  <a:pt x="0" y="444"/>
                </a:lnTo>
                <a:lnTo>
                  <a:pt x="3" y="421"/>
                </a:lnTo>
                <a:lnTo>
                  <a:pt x="12" y="399"/>
                </a:lnTo>
                <a:lnTo>
                  <a:pt x="23" y="379"/>
                </a:lnTo>
                <a:lnTo>
                  <a:pt x="36" y="364"/>
                </a:lnTo>
                <a:lnTo>
                  <a:pt x="54" y="351"/>
                </a:lnTo>
                <a:lnTo>
                  <a:pt x="74" y="341"/>
                </a:lnTo>
                <a:lnTo>
                  <a:pt x="101" y="336"/>
                </a:lnTo>
                <a:lnTo>
                  <a:pt x="126" y="335"/>
                </a:lnTo>
                <a:lnTo>
                  <a:pt x="147" y="337"/>
                </a:lnTo>
                <a:lnTo>
                  <a:pt x="166" y="344"/>
                </a:lnTo>
                <a:lnTo>
                  <a:pt x="183" y="353"/>
                </a:lnTo>
                <a:lnTo>
                  <a:pt x="198" y="364"/>
                </a:lnTo>
                <a:lnTo>
                  <a:pt x="211" y="374"/>
                </a:lnTo>
                <a:lnTo>
                  <a:pt x="224" y="385"/>
                </a:lnTo>
                <a:lnTo>
                  <a:pt x="235" y="394"/>
                </a:lnTo>
                <a:lnTo>
                  <a:pt x="242" y="403"/>
                </a:lnTo>
                <a:lnTo>
                  <a:pt x="259" y="409"/>
                </a:lnTo>
                <a:lnTo>
                  <a:pt x="275" y="413"/>
                </a:lnTo>
                <a:lnTo>
                  <a:pt x="288" y="412"/>
                </a:lnTo>
                <a:lnTo>
                  <a:pt x="301" y="412"/>
                </a:lnTo>
                <a:lnTo>
                  <a:pt x="301" y="0"/>
                </a:lnTo>
                <a:close/>
              </a:path>
            </a:pathLst>
          </a:custGeom>
          <a:solidFill>
            <a:schemeClr val="accent6"/>
          </a:solidFill>
          <a:ln w="0">
            <a:noFill/>
            <a:prstDash val="solid"/>
            <a:round/>
          </a:ln>
        </p:spPr>
        <p:txBody>
          <a:bodyPr vert="horz" wrap="square" lIns="91440" tIns="45720" rIns="91440" bIns="45720" numCol="1" anchor="t" anchorCtr="0" compatLnSpc="1"/>
          <a:lstStyle/>
          <a:p>
            <a:endParaRPr lang="en-IN"/>
          </a:p>
        </p:txBody>
      </p:sp>
      <p:sp>
        <p:nvSpPr>
          <p:cNvPr id="5" name="TextBox 4"/>
          <p:cNvSpPr txBox="1"/>
          <p:nvPr/>
        </p:nvSpPr>
        <p:spPr>
          <a:xfrm>
            <a:off x="5708226" y="5092781"/>
            <a:ext cx="743024" cy="477054"/>
          </a:xfrm>
          <a:prstGeom prst="rect">
            <a:avLst/>
          </a:prstGeom>
          <a:noFill/>
        </p:spPr>
        <p:txBody>
          <a:bodyPr wrap="none" rtlCol="0">
            <a:spAutoFit/>
          </a:bodyPr>
          <a:lstStyle/>
          <a:p>
            <a:r>
              <a:rPr lang="en-US" altLang="zh-CN" sz="2500" b="1" dirty="0"/>
              <a:t>PDA</a:t>
            </a:r>
            <a:endParaRPr lang="en-US" sz="2500" b="1" dirty="0"/>
          </a:p>
        </p:txBody>
      </p:sp>
      <p:pic>
        <p:nvPicPr>
          <p:cNvPr id="7" name="Graphic 6" descr="Lock"/>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226655" y="1710864"/>
            <a:ext cx="607991" cy="607991"/>
          </a:xfrm>
          <a:prstGeom prst="rect">
            <a:avLst/>
          </a:prstGeom>
        </p:spPr>
      </p:pic>
      <p:pic>
        <p:nvPicPr>
          <p:cNvPr id="11" name="Graphic 10" descr="Bullseye"/>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00047" y="1809583"/>
            <a:ext cx="555469" cy="555469"/>
          </a:xfrm>
          <a:prstGeom prst="rect">
            <a:avLst/>
          </a:prstGeom>
        </p:spPr>
      </p:pic>
      <p:pic>
        <p:nvPicPr>
          <p:cNvPr id="15" name="Graphic 14" descr="Cloud Computi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23445" y="2901401"/>
            <a:ext cx="595601" cy="595601"/>
          </a:xfrm>
          <a:prstGeom prst="rect">
            <a:avLst/>
          </a:prstGeom>
        </p:spPr>
      </p:pic>
      <p:pic>
        <p:nvPicPr>
          <p:cNvPr id="17" name="Graphic 16" descr="Thumbs up sign"/>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79755" y="3957460"/>
            <a:ext cx="595601" cy="595601"/>
          </a:xfrm>
          <a:prstGeom prst="rect">
            <a:avLst/>
          </a:prstGeom>
        </p:spPr>
      </p:pic>
      <p:cxnSp>
        <p:nvCxnSpPr>
          <p:cNvPr id="36" name="Straight Arrow Connector 35"/>
          <p:cNvCxnSpPr/>
          <p:nvPr/>
        </p:nvCxnSpPr>
        <p:spPr>
          <a:xfrm>
            <a:off x="3944891" y="2020049"/>
            <a:ext cx="1371600" cy="1588"/>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flipH="1">
            <a:off x="1490243" y="1809583"/>
            <a:ext cx="2400672" cy="369332"/>
          </a:xfrm>
          <a:prstGeom prst="rect">
            <a:avLst/>
          </a:prstGeom>
          <a:noFill/>
        </p:spPr>
        <p:txBody>
          <a:bodyPr wrap="square" rtlCol="0">
            <a:spAutoFit/>
          </a:bodyPr>
          <a:lstStyle/>
          <a:p>
            <a:pPr algn="ctr"/>
            <a:r>
              <a:rPr lang="en-US" altLang="zh-CN" kern="0" dirty="0">
                <a:latin typeface="Arial" panose="020B0704020202020204" pitchFamily="34" charset="0"/>
                <a:cs typeface="Arial" panose="020B0704020202020204" pitchFamily="34" charset="0"/>
              </a:rPr>
              <a:t>Privacy-preserving</a:t>
            </a:r>
            <a:endParaRPr lang="en-US" kern="0" dirty="0">
              <a:latin typeface="Arial" panose="020B0704020202020204" pitchFamily="34" charset="0"/>
              <a:cs typeface="Arial" panose="020B0704020202020204" pitchFamily="34" charset="0"/>
            </a:endParaRPr>
          </a:p>
        </p:txBody>
      </p:sp>
      <p:cxnSp>
        <p:nvCxnSpPr>
          <p:cNvPr id="38" name="Straight Arrow Connector 37"/>
          <p:cNvCxnSpPr/>
          <p:nvPr/>
        </p:nvCxnSpPr>
        <p:spPr>
          <a:xfrm>
            <a:off x="7186977" y="2336121"/>
            <a:ext cx="984996" cy="0"/>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flipH="1">
            <a:off x="7679475" y="2096636"/>
            <a:ext cx="2400672" cy="369332"/>
          </a:xfrm>
          <a:prstGeom prst="rect">
            <a:avLst/>
          </a:prstGeom>
          <a:noFill/>
        </p:spPr>
        <p:txBody>
          <a:bodyPr wrap="square" rtlCol="0">
            <a:spAutoFit/>
          </a:bodyPr>
          <a:lstStyle/>
          <a:p>
            <a:pPr algn="ctr"/>
            <a:r>
              <a:rPr lang="en-US" altLang="zh-CN" kern="0" dirty="0">
                <a:latin typeface="Arial" panose="020B0704020202020204" pitchFamily="34" charset="0"/>
                <a:cs typeface="Arial" panose="020B0704020202020204" pitchFamily="34" charset="0"/>
              </a:rPr>
              <a:t>Accurate</a:t>
            </a:r>
            <a:endParaRPr lang="en-US" kern="0" dirty="0">
              <a:latin typeface="Arial" panose="020B0704020202020204" pitchFamily="34" charset="0"/>
              <a:cs typeface="Arial" panose="020B0704020202020204" pitchFamily="34" charset="0"/>
            </a:endParaRPr>
          </a:p>
        </p:txBody>
      </p:sp>
      <p:sp>
        <p:nvSpPr>
          <p:cNvPr id="2" name="Rectangle 1"/>
          <p:cNvSpPr/>
          <p:nvPr/>
        </p:nvSpPr>
        <p:spPr>
          <a:xfrm>
            <a:off x="5461393" y="3154509"/>
            <a:ext cx="304800" cy="246762"/>
          </a:xfrm>
          <a:prstGeom prst="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9"/>
          <a:stretch>
            <a:fillRect/>
          </a:stretch>
        </p:blipFill>
        <p:spPr>
          <a:xfrm>
            <a:off x="6295583" y="2922863"/>
            <a:ext cx="645322" cy="645322"/>
          </a:xfrm>
          <a:prstGeom prst="rect">
            <a:avLst/>
          </a:prstGeom>
        </p:spPr>
      </p:pic>
      <p:sp>
        <p:nvSpPr>
          <p:cNvPr id="4" name="TextBox 3"/>
          <p:cNvSpPr txBox="1"/>
          <p:nvPr/>
        </p:nvSpPr>
        <p:spPr>
          <a:xfrm>
            <a:off x="570155" y="742278"/>
            <a:ext cx="1345240" cy="523220"/>
          </a:xfrm>
          <a:prstGeom prst="rect">
            <a:avLst/>
          </a:prstGeom>
          <a:noFill/>
        </p:spPr>
        <p:txBody>
          <a:bodyPr wrap="none" rtlCol="0">
            <a:spAutoFit/>
          </a:bodyPr>
          <a:lstStyle/>
          <a:p>
            <a:r>
              <a:rPr lang="en-US" sz="2800" b="1" dirty="0"/>
              <a:t>Mission</a:t>
            </a:r>
            <a:endParaRPr lang="en-US" sz="2800" b="1" dirty="0"/>
          </a:p>
        </p:txBody>
      </p:sp>
      <p:sp>
        <p:nvSpPr>
          <p:cNvPr id="12" name="TextBox 11"/>
          <p:cNvSpPr txBox="1"/>
          <p:nvPr/>
        </p:nvSpPr>
        <p:spPr>
          <a:xfrm>
            <a:off x="1414833" y="2263859"/>
            <a:ext cx="2870112" cy="369332"/>
          </a:xfrm>
          <a:prstGeom prst="rect">
            <a:avLst/>
          </a:prstGeom>
          <a:noFill/>
          <a:ln>
            <a:solidFill>
              <a:schemeClr val="tx1"/>
            </a:solidFill>
          </a:ln>
        </p:spPr>
        <p:txBody>
          <a:bodyPr wrap="square" rtlCol="0">
            <a:spAutoFit/>
          </a:bodyPr>
          <a:lstStyle/>
          <a:p>
            <a:r>
              <a:rPr lang="en-US" dirty="0"/>
              <a:t>Requires AD rather than IPD</a:t>
            </a:r>
            <a:endParaRPr lang="en-US" dirty="0"/>
          </a:p>
        </p:txBody>
      </p:sp>
      <p:sp>
        <p:nvSpPr>
          <p:cNvPr id="13" name="Rectangle 12"/>
          <p:cNvSpPr/>
          <p:nvPr/>
        </p:nvSpPr>
        <p:spPr>
          <a:xfrm>
            <a:off x="7989032" y="2419723"/>
            <a:ext cx="2646878" cy="646331"/>
          </a:xfrm>
          <a:prstGeom prst="rect">
            <a:avLst/>
          </a:prstGeom>
          <a:ln>
            <a:solidFill>
              <a:schemeClr val="tx1"/>
            </a:solidFill>
          </a:ln>
        </p:spPr>
        <p:txBody>
          <a:bodyPr wrap="none">
            <a:spAutoFit/>
          </a:bodyPr>
          <a:lstStyle/>
          <a:p>
            <a:pPr algn="ctr"/>
            <a:r>
              <a:rPr lang="en-US">
                <a:latin typeface="Arial" panose="020B0704020202020204" pitchFamily="34" charset="0"/>
                <a:ea typeface="Arial" panose="020B0704020202020204" pitchFamily="34" charset="0"/>
              </a:rPr>
              <a:t>Obtains results close to </a:t>
            </a:r>
            <a:endParaRPr lang="en-US">
              <a:latin typeface="Arial" panose="020B0704020202020204" pitchFamily="34" charset="0"/>
              <a:ea typeface="Arial" panose="020B0704020202020204" pitchFamily="34" charset="0"/>
            </a:endParaRPr>
          </a:p>
          <a:p>
            <a:pPr algn="ctr"/>
            <a:r>
              <a:rPr lang="en-US">
                <a:latin typeface="Arial" panose="020B0704020202020204" pitchFamily="34" charset="0"/>
                <a:ea typeface="Arial" panose="020B0704020202020204" pitchFamily="34" charset="0"/>
              </a:rPr>
              <a:t>pooled IPD analysis</a:t>
            </a:r>
            <a:r>
              <a:rPr lang="en-US"/>
              <a:t> </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24"/>
          <p:cNvSpPr/>
          <p:nvPr/>
        </p:nvSpPr>
        <p:spPr bwMode="auto">
          <a:xfrm>
            <a:off x="5896982" y="2591745"/>
            <a:ext cx="1527778" cy="1232737"/>
          </a:xfrm>
          <a:custGeom>
            <a:avLst/>
            <a:gdLst>
              <a:gd name="T0" fmla="*/ 849 w 1424"/>
              <a:gd name="T1" fmla="*/ 0 h 1149"/>
              <a:gd name="T2" fmla="*/ 815 w 1424"/>
              <a:gd name="T3" fmla="*/ 58 h 1149"/>
              <a:gd name="T4" fmla="*/ 803 w 1424"/>
              <a:gd name="T5" fmla="*/ 126 h 1149"/>
              <a:gd name="T6" fmla="*/ 817 w 1424"/>
              <a:gd name="T7" fmla="*/ 200 h 1149"/>
              <a:gd name="T8" fmla="*/ 859 w 1424"/>
              <a:gd name="T9" fmla="*/ 262 h 1149"/>
              <a:gd name="T10" fmla="*/ 921 w 1424"/>
              <a:gd name="T11" fmla="*/ 302 h 1149"/>
              <a:gd name="T12" fmla="*/ 995 w 1424"/>
              <a:gd name="T13" fmla="*/ 318 h 1149"/>
              <a:gd name="T14" fmla="*/ 1070 w 1424"/>
              <a:gd name="T15" fmla="*/ 302 h 1149"/>
              <a:gd name="T16" fmla="*/ 1131 w 1424"/>
              <a:gd name="T17" fmla="*/ 262 h 1149"/>
              <a:gd name="T18" fmla="*/ 1173 w 1424"/>
              <a:gd name="T19" fmla="*/ 200 h 1149"/>
              <a:gd name="T20" fmla="*/ 1188 w 1424"/>
              <a:gd name="T21" fmla="*/ 126 h 1149"/>
              <a:gd name="T22" fmla="*/ 1176 w 1424"/>
              <a:gd name="T23" fmla="*/ 58 h 1149"/>
              <a:gd name="T24" fmla="*/ 1142 w 1424"/>
              <a:gd name="T25" fmla="*/ 0 h 1149"/>
              <a:gd name="T26" fmla="*/ 1420 w 1424"/>
              <a:gd name="T27" fmla="*/ 24 h 1149"/>
              <a:gd name="T28" fmla="*/ 1424 w 1424"/>
              <a:gd name="T29" fmla="*/ 92 h 1149"/>
              <a:gd name="T30" fmla="*/ 1420 w 1424"/>
              <a:gd name="T31" fmla="*/ 185 h 1149"/>
              <a:gd name="T32" fmla="*/ 1405 w 1424"/>
              <a:gd name="T33" fmla="*/ 300 h 1149"/>
              <a:gd name="T34" fmla="*/ 1371 w 1424"/>
              <a:gd name="T35" fmla="*/ 432 h 1149"/>
              <a:gd name="T36" fmla="*/ 1313 w 1424"/>
              <a:gd name="T37" fmla="*/ 579 h 1149"/>
              <a:gd name="T38" fmla="*/ 1227 w 1424"/>
              <a:gd name="T39" fmla="*/ 736 h 1149"/>
              <a:gd name="T40" fmla="*/ 1160 w 1424"/>
              <a:gd name="T41" fmla="*/ 839 h 1149"/>
              <a:gd name="T42" fmla="*/ 1103 w 1424"/>
              <a:gd name="T43" fmla="*/ 922 h 1149"/>
              <a:gd name="T44" fmla="*/ 1057 w 1424"/>
              <a:gd name="T45" fmla="*/ 987 h 1149"/>
              <a:gd name="T46" fmla="*/ 1019 w 1424"/>
              <a:gd name="T47" fmla="*/ 1043 h 1149"/>
              <a:gd name="T48" fmla="*/ 988 w 1424"/>
              <a:gd name="T49" fmla="*/ 1094 h 1149"/>
              <a:gd name="T50" fmla="*/ 963 w 1424"/>
              <a:gd name="T51" fmla="*/ 1149 h 1149"/>
              <a:gd name="T52" fmla="*/ 0 w 1424"/>
              <a:gd name="T53" fmla="*/ 505 h 1149"/>
              <a:gd name="T54" fmla="*/ 58 w 1424"/>
              <a:gd name="T55" fmla="*/ 538 h 1149"/>
              <a:gd name="T56" fmla="*/ 124 w 1424"/>
              <a:gd name="T57" fmla="*/ 551 h 1149"/>
              <a:gd name="T58" fmla="*/ 200 w 1424"/>
              <a:gd name="T59" fmla="*/ 535 h 1149"/>
              <a:gd name="T60" fmla="*/ 262 w 1424"/>
              <a:gd name="T61" fmla="*/ 494 h 1149"/>
              <a:gd name="T62" fmla="*/ 302 w 1424"/>
              <a:gd name="T63" fmla="*/ 433 h 1149"/>
              <a:gd name="T64" fmla="*/ 318 w 1424"/>
              <a:gd name="T65" fmla="*/ 357 h 1149"/>
              <a:gd name="T66" fmla="*/ 302 w 1424"/>
              <a:gd name="T67" fmla="*/ 283 h 1149"/>
              <a:gd name="T68" fmla="*/ 262 w 1424"/>
              <a:gd name="T69" fmla="*/ 221 h 1149"/>
              <a:gd name="T70" fmla="*/ 200 w 1424"/>
              <a:gd name="T71" fmla="*/ 181 h 1149"/>
              <a:gd name="T72" fmla="*/ 124 w 1424"/>
              <a:gd name="T73" fmla="*/ 165 h 1149"/>
              <a:gd name="T74" fmla="*/ 58 w 1424"/>
              <a:gd name="T75" fmla="*/ 177 h 1149"/>
              <a:gd name="T76" fmla="*/ 0 w 1424"/>
              <a:gd name="T77" fmla="*/ 211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24" h="1149">
                <a:moveTo>
                  <a:pt x="0" y="0"/>
                </a:moveTo>
                <a:lnTo>
                  <a:pt x="849" y="0"/>
                </a:lnTo>
                <a:lnTo>
                  <a:pt x="829" y="28"/>
                </a:lnTo>
                <a:lnTo>
                  <a:pt x="815" y="58"/>
                </a:lnTo>
                <a:lnTo>
                  <a:pt x="806" y="90"/>
                </a:lnTo>
                <a:lnTo>
                  <a:pt x="803" y="126"/>
                </a:lnTo>
                <a:lnTo>
                  <a:pt x="807" y="164"/>
                </a:lnTo>
                <a:lnTo>
                  <a:pt x="817" y="200"/>
                </a:lnTo>
                <a:lnTo>
                  <a:pt x="836" y="233"/>
                </a:lnTo>
                <a:lnTo>
                  <a:pt x="859" y="262"/>
                </a:lnTo>
                <a:lnTo>
                  <a:pt x="888" y="285"/>
                </a:lnTo>
                <a:lnTo>
                  <a:pt x="921" y="302"/>
                </a:lnTo>
                <a:lnTo>
                  <a:pt x="956" y="314"/>
                </a:lnTo>
                <a:lnTo>
                  <a:pt x="995" y="318"/>
                </a:lnTo>
                <a:lnTo>
                  <a:pt x="1035" y="314"/>
                </a:lnTo>
                <a:lnTo>
                  <a:pt x="1070" y="302"/>
                </a:lnTo>
                <a:lnTo>
                  <a:pt x="1103" y="285"/>
                </a:lnTo>
                <a:lnTo>
                  <a:pt x="1131" y="262"/>
                </a:lnTo>
                <a:lnTo>
                  <a:pt x="1155" y="233"/>
                </a:lnTo>
                <a:lnTo>
                  <a:pt x="1173" y="200"/>
                </a:lnTo>
                <a:lnTo>
                  <a:pt x="1184" y="164"/>
                </a:lnTo>
                <a:lnTo>
                  <a:pt x="1188" y="126"/>
                </a:lnTo>
                <a:lnTo>
                  <a:pt x="1185" y="90"/>
                </a:lnTo>
                <a:lnTo>
                  <a:pt x="1176" y="58"/>
                </a:lnTo>
                <a:lnTo>
                  <a:pt x="1161" y="28"/>
                </a:lnTo>
                <a:lnTo>
                  <a:pt x="1142" y="0"/>
                </a:lnTo>
                <a:lnTo>
                  <a:pt x="1418" y="0"/>
                </a:lnTo>
                <a:lnTo>
                  <a:pt x="1420" y="24"/>
                </a:lnTo>
                <a:lnTo>
                  <a:pt x="1423" y="54"/>
                </a:lnTo>
                <a:lnTo>
                  <a:pt x="1424" y="92"/>
                </a:lnTo>
                <a:lnTo>
                  <a:pt x="1423" y="135"/>
                </a:lnTo>
                <a:lnTo>
                  <a:pt x="1420" y="185"/>
                </a:lnTo>
                <a:lnTo>
                  <a:pt x="1414" y="240"/>
                </a:lnTo>
                <a:lnTo>
                  <a:pt x="1405" y="300"/>
                </a:lnTo>
                <a:lnTo>
                  <a:pt x="1390" y="364"/>
                </a:lnTo>
                <a:lnTo>
                  <a:pt x="1371" y="432"/>
                </a:lnTo>
                <a:lnTo>
                  <a:pt x="1346" y="504"/>
                </a:lnTo>
                <a:lnTo>
                  <a:pt x="1313" y="579"/>
                </a:lnTo>
                <a:lnTo>
                  <a:pt x="1274" y="656"/>
                </a:lnTo>
                <a:lnTo>
                  <a:pt x="1227" y="736"/>
                </a:lnTo>
                <a:lnTo>
                  <a:pt x="1192" y="791"/>
                </a:lnTo>
                <a:lnTo>
                  <a:pt x="1160" y="839"/>
                </a:lnTo>
                <a:lnTo>
                  <a:pt x="1130" y="882"/>
                </a:lnTo>
                <a:lnTo>
                  <a:pt x="1103" y="922"/>
                </a:lnTo>
                <a:lnTo>
                  <a:pt x="1079" y="956"/>
                </a:lnTo>
                <a:lnTo>
                  <a:pt x="1057" y="987"/>
                </a:lnTo>
                <a:lnTo>
                  <a:pt x="1037" y="1016"/>
                </a:lnTo>
                <a:lnTo>
                  <a:pt x="1019" y="1043"/>
                </a:lnTo>
                <a:lnTo>
                  <a:pt x="1003" y="1070"/>
                </a:lnTo>
                <a:lnTo>
                  <a:pt x="988" y="1094"/>
                </a:lnTo>
                <a:lnTo>
                  <a:pt x="974" y="1122"/>
                </a:lnTo>
                <a:lnTo>
                  <a:pt x="963" y="1149"/>
                </a:lnTo>
                <a:lnTo>
                  <a:pt x="0" y="1149"/>
                </a:lnTo>
                <a:lnTo>
                  <a:pt x="0" y="505"/>
                </a:lnTo>
                <a:lnTo>
                  <a:pt x="27" y="524"/>
                </a:lnTo>
                <a:lnTo>
                  <a:pt x="58" y="538"/>
                </a:lnTo>
                <a:lnTo>
                  <a:pt x="90" y="547"/>
                </a:lnTo>
                <a:lnTo>
                  <a:pt x="124" y="551"/>
                </a:lnTo>
                <a:lnTo>
                  <a:pt x="163" y="547"/>
                </a:lnTo>
                <a:lnTo>
                  <a:pt x="200" y="535"/>
                </a:lnTo>
                <a:lnTo>
                  <a:pt x="233" y="517"/>
                </a:lnTo>
                <a:lnTo>
                  <a:pt x="262" y="494"/>
                </a:lnTo>
                <a:lnTo>
                  <a:pt x="285" y="466"/>
                </a:lnTo>
                <a:lnTo>
                  <a:pt x="302" y="433"/>
                </a:lnTo>
                <a:lnTo>
                  <a:pt x="314" y="397"/>
                </a:lnTo>
                <a:lnTo>
                  <a:pt x="318" y="357"/>
                </a:lnTo>
                <a:lnTo>
                  <a:pt x="314" y="319"/>
                </a:lnTo>
                <a:lnTo>
                  <a:pt x="302" y="283"/>
                </a:lnTo>
                <a:lnTo>
                  <a:pt x="285" y="250"/>
                </a:lnTo>
                <a:lnTo>
                  <a:pt x="262" y="221"/>
                </a:lnTo>
                <a:lnTo>
                  <a:pt x="233" y="198"/>
                </a:lnTo>
                <a:lnTo>
                  <a:pt x="200" y="181"/>
                </a:lnTo>
                <a:lnTo>
                  <a:pt x="163" y="169"/>
                </a:lnTo>
                <a:lnTo>
                  <a:pt x="124" y="165"/>
                </a:lnTo>
                <a:lnTo>
                  <a:pt x="90" y="168"/>
                </a:lnTo>
                <a:lnTo>
                  <a:pt x="58" y="177"/>
                </a:lnTo>
                <a:lnTo>
                  <a:pt x="27" y="191"/>
                </a:lnTo>
                <a:lnTo>
                  <a:pt x="0" y="211"/>
                </a:lnTo>
                <a:lnTo>
                  <a:pt x="0" y="0"/>
                </a:lnTo>
                <a:close/>
              </a:path>
            </a:pathLst>
          </a:custGeom>
          <a:solidFill>
            <a:schemeClr val="bg2"/>
          </a:solidFill>
          <a:ln w="0">
            <a:noFill/>
            <a:prstDash val="solid"/>
            <a:round/>
          </a:ln>
        </p:spPr>
        <p:txBody>
          <a:bodyPr vert="horz" wrap="square" lIns="91440" tIns="45720" rIns="91440" bIns="45720" numCol="1" anchor="t" anchorCtr="0" compatLnSpc="1"/>
          <a:lstStyle/>
          <a:p>
            <a:endParaRPr lang="en-IN"/>
          </a:p>
        </p:txBody>
      </p:sp>
      <p:sp>
        <p:nvSpPr>
          <p:cNvPr id="21" name="Freeform 20"/>
          <p:cNvSpPr/>
          <p:nvPr/>
        </p:nvSpPr>
        <p:spPr bwMode="auto">
          <a:xfrm>
            <a:off x="5509673" y="4750374"/>
            <a:ext cx="1160854" cy="1222008"/>
          </a:xfrm>
          <a:custGeom>
            <a:avLst/>
            <a:gdLst>
              <a:gd name="T0" fmla="*/ 569 w 1082"/>
              <a:gd name="T1" fmla="*/ 12 h 1139"/>
              <a:gd name="T2" fmla="*/ 544 w 1082"/>
              <a:gd name="T3" fmla="*/ 86 h 1139"/>
              <a:gd name="T4" fmla="*/ 566 w 1082"/>
              <a:gd name="T5" fmla="*/ 202 h 1139"/>
              <a:gd name="T6" fmla="*/ 670 w 1082"/>
              <a:gd name="T7" fmla="*/ 292 h 1139"/>
              <a:gd name="T8" fmla="*/ 793 w 1082"/>
              <a:gd name="T9" fmla="*/ 291 h 1139"/>
              <a:gd name="T10" fmla="*/ 891 w 1082"/>
              <a:gd name="T11" fmla="*/ 220 h 1139"/>
              <a:gd name="T12" fmla="*/ 925 w 1082"/>
              <a:gd name="T13" fmla="*/ 101 h 1139"/>
              <a:gd name="T14" fmla="*/ 900 w 1082"/>
              <a:gd name="T15" fmla="*/ 21 h 1139"/>
              <a:gd name="T16" fmla="*/ 1053 w 1082"/>
              <a:gd name="T17" fmla="*/ 0 h 1139"/>
              <a:gd name="T18" fmla="*/ 1073 w 1082"/>
              <a:gd name="T19" fmla="*/ 9 h 1139"/>
              <a:gd name="T20" fmla="*/ 1080 w 1082"/>
              <a:gd name="T21" fmla="*/ 38 h 1139"/>
              <a:gd name="T22" fmla="*/ 1053 w 1082"/>
              <a:gd name="T23" fmla="*/ 60 h 1139"/>
              <a:gd name="T24" fmla="*/ 1050 w 1082"/>
              <a:gd name="T25" fmla="*/ 212 h 1139"/>
              <a:gd name="T26" fmla="*/ 1008 w 1082"/>
              <a:gd name="T27" fmla="*/ 257 h 1139"/>
              <a:gd name="T28" fmla="*/ 1037 w 1082"/>
              <a:gd name="T29" fmla="*/ 296 h 1139"/>
              <a:gd name="T30" fmla="*/ 1045 w 1082"/>
              <a:gd name="T31" fmla="*/ 346 h 1139"/>
              <a:gd name="T32" fmla="*/ 1016 w 1082"/>
              <a:gd name="T33" fmla="*/ 371 h 1139"/>
              <a:gd name="T34" fmla="*/ 1018 w 1082"/>
              <a:gd name="T35" fmla="*/ 422 h 1139"/>
              <a:gd name="T36" fmla="*/ 1054 w 1082"/>
              <a:gd name="T37" fmla="*/ 462 h 1139"/>
              <a:gd name="T38" fmla="*/ 1024 w 1082"/>
              <a:gd name="T39" fmla="*/ 509 h 1139"/>
              <a:gd name="T40" fmla="*/ 1025 w 1082"/>
              <a:gd name="T41" fmla="*/ 566 h 1139"/>
              <a:gd name="T42" fmla="*/ 1054 w 1082"/>
              <a:gd name="T43" fmla="*/ 610 h 1139"/>
              <a:gd name="T44" fmla="*/ 1012 w 1082"/>
              <a:gd name="T45" fmla="*/ 672 h 1139"/>
              <a:gd name="T46" fmla="*/ 1019 w 1082"/>
              <a:gd name="T47" fmla="*/ 720 h 1139"/>
              <a:gd name="T48" fmla="*/ 1053 w 1082"/>
              <a:gd name="T49" fmla="*/ 744 h 1139"/>
              <a:gd name="T50" fmla="*/ 1048 w 1082"/>
              <a:gd name="T51" fmla="*/ 786 h 1139"/>
              <a:gd name="T52" fmla="*/ 970 w 1082"/>
              <a:gd name="T53" fmla="*/ 800 h 1139"/>
              <a:gd name="T54" fmla="*/ 642 w 1082"/>
              <a:gd name="T55" fmla="*/ 1097 h 1139"/>
              <a:gd name="T56" fmla="*/ 557 w 1082"/>
              <a:gd name="T57" fmla="*/ 1139 h 1139"/>
              <a:gd name="T58" fmla="*/ 492 w 1082"/>
              <a:gd name="T59" fmla="*/ 1127 h 1139"/>
              <a:gd name="T60" fmla="*/ 394 w 1082"/>
              <a:gd name="T61" fmla="*/ 1060 h 1139"/>
              <a:gd name="T62" fmla="*/ 71 w 1082"/>
              <a:gd name="T63" fmla="*/ 753 h 1139"/>
              <a:gd name="T64" fmla="*/ 69 w 1082"/>
              <a:gd name="T65" fmla="*/ 694 h 1139"/>
              <a:gd name="T66" fmla="*/ 47 w 1082"/>
              <a:gd name="T67" fmla="*/ 670 h 1139"/>
              <a:gd name="T68" fmla="*/ 31 w 1082"/>
              <a:gd name="T69" fmla="*/ 626 h 1139"/>
              <a:gd name="T70" fmla="*/ 60 w 1082"/>
              <a:gd name="T71" fmla="*/ 596 h 1139"/>
              <a:gd name="T72" fmla="*/ 60 w 1082"/>
              <a:gd name="T73" fmla="*/ 542 h 1139"/>
              <a:gd name="T74" fmla="*/ 27 w 1082"/>
              <a:gd name="T75" fmla="*/ 508 h 1139"/>
              <a:gd name="T76" fmla="*/ 48 w 1082"/>
              <a:gd name="T77" fmla="*/ 467 h 1139"/>
              <a:gd name="T78" fmla="*/ 69 w 1082"/>
              <a:gd name="T79" fmla="*/ 444 h 1139"/>
              <a:gd name="T80" fmla="*/ 67 w 1082"/>
              <a:gd name="T81" fmla="*/ 402 h 1139"/>
              <a:gd name="T82" fmla="*/ 30 w 1082"/>
              <a:gd name="T83" fmla="*/ 373 h 1139"/>
              <a:gd name="T84" fmla="*/ 47 w 1082"/>
              <a:gd name="T85" fmla="*/ 334 h 1139"/>
              <a:gd name="T86" fmla="*/ 63 w 1082"/>
              <a:gd name="T87" fmla="*/ 263 h 1139"/>
              <a:gd name="T88" fmla="*/ 31 w 1082"/>
              <a:gd name="T89" fmla="*/ 242 h 1139"/>
              <a:gd name="T90" fmla="*/ 22 w 1082"/>
              <a:gd name="T91" fmla="*/ 58 h 1139"/>
              <a:gd name="T92" fmla="*/ 0 w 1082"/>
              <a:gd name="T93" fmla="*/ 26 h 1139"/>
              <a:gd name="T94" fmla="*/ 20 w 1082"/>
              <a:gd name="T95" fmla="*/ 1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82" h="1139">
                <a:moveTo>
                  <a:pt x="23" y="0"/>
                </a:moveTo>
                <a:lnTo>
                  <a:pt x="575" y="0"/>
                </a:lnTo>
                <a:lnTo>
                  <a:pt x="574" y="3"/>
                </a:lnTo>
                <a:lnTo>
                  <a:pt x="569" y="12"/>
                </a:lnTo>
                <a:lnTo>
                  <a:pt x="562" y="25"/>
                </a:lnTo>
                <a:lnTo>
                  <a:pt x="555" y="41"/>
                </a:lnTo>
                <a:lnTo>
                  <a:pt x="549" y="63"/>
                </a:lnTo>
                <a:lnTo>
                  <a:pt x="544" y="86"/>
                </a:lnTo>
                <a:lnTo>
                  <a:pt x="541" y="114"/>
                </a:lnTo>
                <a:lnTo>
                  <a:pt x="544" y="143"/>
                </a:lnTo>
                <a:lnTo>
                  <a:pt x="552" y="173"/>
                </a:lnTo>
                <a:lnTo>
                  <a:pt x="566" y="202"/>
                </a:lnTo>
                <a:lnTo>
                  <a:pt x="586" y="233"/>
                </a:lnTo>
                <a:lnTo>
                  <a:pt x="612" y="259"/>
                </a:lnTo>
                <a:lnTo>
                  <a:pt x="641" y="279"/>
                </a:lnTo>
                <a:lnTo>
                  <a:pt x="670" y="292"/>
                </a:lnTo>
                <a:lnTo>
                  <a:pt x="701" y="300"/>
                </a:lnTo>
                <a:lnTo>
                  <a:pt x="732" y="301"/>
                </a:lnTo>
                <a:lnTo>
                  <a:pt x="764" y="297"/>
                </a:lnTo>
                <a:lnTo>
                  <a:pt x="793" y="291"/>
                </a:lnTo>
                <a:lnTo>
                  <a:pt x="821" y="279"/>
                </a:lnTo>
                <a:lnTo>
                  <a:pt x="849" y="263"/>
                </a:lnTo>
                <a:lnTo>
                  <a:pt x="870" y="244"/>
                </a:lnTo>
                <a:lnTo>
                  <a:pt x="891" y="220"/>
                </a:lnTo>
                <a:lnTo>
                  <a:pt x="906" y="193"/>
                </a:lnTo>
                <a:lnTo>
                  <a:pt x="917" y="160"/>
                </a:lnTo>
                <a:lnTo>
                  <a:pt x="923" y="128"/>
                </a:lnTo>
                <a:lnTo>
                  <a:pt x="925" y="101"/>
                </a:lnTo>
                <a:lnTo>
                  <a:pt x="919" y="76"/>
                </a:lnTo>
                <a:lnTo>
                  <a:pt x="916" y="54"/>
                </a:lnTo>
                <a:lnTo>
                  <a:pt x="909" y="35"/>
                </a:lnTo>
                <a:lnTo>
                  <a:pt x="900" y="21"/>
                </a:lnTo>
                <a:lnTo>
                  <a:pt x="895" y="9"/>
                </a:lnTo>
                <a:lnTo>
                  <a:pt x="889" y="4"/>
                </a:lnTo>
                <a:lnTo>
                  <a:pt x="887" y="1"/>
                </a:lnTo>
                <a:lnTo>
                  <a:pt x="1053" y="0"/>
                </a:lnTo>
                <a:lnTo>
                  <a:pt x="1056" y="0"/>
                </a:lnTo>
                <a:lnTo>
                  <a:pt x="1059" y="1"/>
                </a:lnTo>
                <a:lnTo>
                  <a:pt x="1067" y="4"/>
                </a:lnTo>
                <a:lnTo>
                  <a:pt x="1073" y="9"/>
                </a:lnTo>
                <a:lnTo>
                  <a:pt x="1078" y="18"/>
                </a:lnTo>
                <a:lnTo>
                  <a:pt x="1082" y="32"/>
                </a:lnTo>
                <a:lnTo>
                  <a:pt x="1082" y="33"/>
                </a:lnTo>
                <a:lnTo>
                  <a:pt x="1080" y="38"/>
                </a:lnTo>
                <a:lnTo>
                  <a:pt x="1078" y="45"/>
                </a:lnTo>
                <a:lnTo>
                  <a:pt x="1073" y="51"/>
                </a:lnTo>
                <a:lnTo>
                  <a:pt x="1066" y="58"/>
                </a:lnTo>
                <a:lnTo>
                  <a:pt x="1053" y="60"/>
                </a:lnTo>
                <a:lnTo>
                  <a:pt x="1054" y="185"/>
                </a:lnTo>
                <a:lnTo>
                  <a:pt x="1054" y="194"/>
                </a:lnTo>
                <a:lnTo>
                  <a:pt x="1053" y="202"/>
                </a:lnTo>
                <a:lnTo>
                  <a:pt x="1050" y="212"/>
                </a:lnTo>
                <a:lnTo>
                  <a:pt x="1042" y="220"/>
                </a:lnTo>
                <a:lnTo>
                  <a:pt x="1020" y="232"/>
                </a:lnTo>
                <a:lnTo>
                  <a:pt x="1011" y="244"/>
                </a:lnTo>
                <a:lnTo>
                  <a:pt x="1008" y="257"/>
                </a:lnTo>
                <a:lnTo>
                  <a:pt x="1008" y="271"/>
                </a:lnTo>
                <a:lnTo>
                  <a:pt x="1018" y="287"/>
                </a:lnTo>
                <a:lnTo>
                  <a:pt x="1027" y="292"/>
                </a:lnTo>
                <a:lnTo>
                  <a:pt x="1037" y="296"/>
                </a:lnTo>
                <a:lnTo>
                  <a:pt x="1053" y="314"/>
                </a:lnTo>
                <a:lnTo>
                  <a:pt x="1056" y="326"/>
                </a:lnTo>
                <a:lnTo>
                  <a:pt x="1053" y="338"/>
                </a:lnTo>
                <a:lnTo>
                  <a:pt x="1045" y="346"/>
                </a:lnTo>
                <a:lnTo>
                  <a:pt x="1039" y="354"/>
                </a:lnTo>
                <a:lnTo>
                  <a:pt x="1028" y="357"/>
                </a:lnTo>
                <a:lnTo>
                  <a:pt x="1022" y="364"/>
                </a:lnTo>
                <a:lnTo>
                  <a:pt x="1016" y="371"/>
                </a:lnTo>
                <a:lnTo>
                  <a:pt x="1011" y="381"/>
                </a:lnTo>
                <a:lnTo>
                  <a:pt x="1010" y="394"/>
                </a:lnTo>
                <a:lnTo>
                  <a:pt x="1011" y="407"/>
                </a:lnTo>
                <a:lnTo>
                  <a:pt x="1018" y="422"/>
                </a:lnTo>
                <a:lnTo>
                  <a:pt x="1028" y="432"/>
                </a:lnTo>
                <a:lnTo>
                  <a:pt x="1040" y="439"/>
                </a:lnTo>
                <a:lnTo>
                  <a:pt x="1049" y="450"/>
                </a:lnTo>
                <a:lnTo>
                  <a:pt x="1054" y="462"/>
                </a:lnTo>
                <a:lnTo>
                  <a:pt x="1054" y="473"/>
                </a:lnTo>
                <a:lnTo>
                  <a:pt x="1050" y="484"/>
                </a:lnTo>
                <a:lnTo>
                  <a:pt x="1039" y="496"/>
                </a:lnTo>
                <a:lnTo>
                  <a:pt x="1024" y="509"/>
                </a:lnTo>
                <a:lnTo>
                  <a:pt x="1016" y="525"/>
                </a:lnTo>
                <a:lnTo>
                  <a:pt x="1012" y="538"/>
                </a:lnTo>
                <a:lnTo>
                  <a:pt x="1018" y="553"/>
                </a:lnTo>
                <a:lnTo>
                  <a:pt x="1025" y="566"/>
                </a:lnTo>
                <a:lnTo>
                  <a:pt x="1042" y="583"/>
                </a:lnTo>
                <a:lnTo>
                  <a:pt x="1050" y="592"/>
                </a:lnTo>
                <a:lnTo>
                  <a:pt x="1054" y="600"/>
                </a:lnTo>
                <a:lnTo>
                  <a:pt x="1054" y="610"/>
                </a:lnTo>
                <a:lnTo>
                  <a:pt x="1050" y="621"/>
                </a:lnTo>
                <a:lnTo>
                  <a:pt x="1024" y="644"/>
                </a:lnTo>
                <a:lnTo>
                  <a:pt x="1018" y="659"/>
                </a:lnTo>
                <a:lnTo>
                  <a:pt x="1012" y="672"/>
                </a:lnTo>
                <a:lnTo>
                  <a:pt x="1012" y="685"/>
                </a:lnTo>
                <a:lnTo>
                  <a:pt x="1014" y="700"/>
                </a:lnTo>
                <a:lnTo>
                  <a:pt x="1018" y="717"/>
                </a:lnTo>
                <a:lnTo>
                  <a:pt x="1019" y="720"/>
                </a:lnTo>
                <a:lnTo>
                  <a:pt x="1024" y="724"/>
                </a:lnTo>
                <a:lnTo>
                  <a:pt x="1033" y="732"/>
                </a:lnTo>
                <a:lnTo>
                  <a:pt x="1045" y="738"/>
                </a:lnTo>
                <a:lnTo>
                  <a:pt x="1053" y="744"/>
                </a:lnTo>
                <a:lnTo>
                  <a:pt x="1056" y="754"/>
                </a:lnTo>
                <a:lnTo>
                  <a:pt x="1056" y="765"/>
                </a:lnTo>
                <a:lnTo>
                  <a:pt x="1053" y="774"/>
                </a:lnTo>
                <a:lnTo>
                  <a:pt x="1048" y="786"/>
                </a:lnTo>
                <a:lnTo>
                  <a:pt x="1039" y="792"/>
                </a:lnTo>
                <a:lnTo>
                  <a:pt x="1025" y="797"/>
                </a:lnTo>
                <a:lnTo>
                  <a:pt x="1011" y="797"/>
                </a:lnTo>
                <a:lnTo>
                  <a:pt x="970" y="800"/>
                </a:lnTo>
                <a:lnTo>
                  <a:pt x="663" y="1081"/>
                </a:lnTo>
                <a:lnTo>
                  <a:pt x="660" y="1085"/>
                </a:lnTo>
                <a:lnTo>
                  <a:pt x="654" y="1089"/>
                </a:lnTo>
                <a:lnTo>
                  <a:pt x="642" y="1097"/>
                </a:lnTo>
                <a:lnTo>
                  <a:pt x="629" y="1108"/>
                </a:lnTo>
                <a:lnTo>
                  <a:pt x="595" y="1126"/>
                </a:lnTo>
                <a:lnTo>
                  <a:pt x="577" y="1134"/>
                </a:lnTo>
                <a:lnTo>
                  <a:pt x="557" y="1139"/>
                </a:lnTo>
                <a:lnTo>
                  <a:pt x="532" y="1139"/>
                </a:lnTo>
                <a:lnTo>
                  <a:pt x="522" y="1138"/>
                </a:lnTo>
                <a:lnTo>
                  <a:pt x="507" y="1134"/>
                </a:lnTo>
                <a:lnTo>
                  <a:pt x="492" y="1127"/>
                </a:lnTo>
                <a:lnTo>
                  <a:pt x="471" y="1118"/>
                </a:lnTo>
                <a:lnTo>
                  <a:pt x="449" y="1104"/>
                </a:lnTo>
                <a:lnTo>
                  <a:pt x="422" y="1087"/>
                </a:lnTo>
                <a:lnTo>
                  <a:pt x="394" y="1060"/>
                </a:lnTo>
                <a:lnTo>
                  <a:pt x="78" y="769"/>
                </a:lnTo>
                <a:lnTo>
                  <a:pt x="77" y="766"/>
                </a:lnTo>
                <a:lnTo>
                  <a:pt x="73" y="759"/>
                </a:lnTo>
                <a:lnTo>
                  <a:pt x="71" y="753"/>
                </a:lnTo>
                <a:lnTo>
                  <a:pt x="68" y="742"/>
                </a:lnTo>
                <a:lnTo>
                  <a:pt x="68" y="733"/>
                </a:lnTo>
                <a:lnTo>
                  <a:pt x="69" y="721"/>
                </a:lnTo>
                <a:lnTo>
                  <a:pt x="69" y="694"/>
                </a:lnTo>
                <a:lnTo>
                  <a:pt x="68" y="686"/>
                </a:lnTo>
                <a:lnTo>
                  <a:pt x="68" y="681"/>
                </a:lnTo>
                <a:lnTo>
                  <a:pt x="56" y="676"/>
                </a:lnTo>
                <a:lnTo>
                  <a:pt x="47" y="670"/>
                </a:lnTo>
                <a:lnTo>
                  <a:pt x="39" y="660"/>
                </a:lnTo>
                <a:lnTo>
                  <a:pt x="31" y="649"/>
                </a:lnTo>
                <a:lnTo>
                  <a:pt x="29" y="638"/>
                </a:lnTo>
                <a:lnTo>
                  <a:pt x="31" y="626"/>
                </a:lnTo>
                <a:lnTo>
                  <a:pt x="38" y="614"/>
                </a:lnTo>
                <a:lnTo>
                  <a:pt x="43" y="609"/>
                </a:lnTo>
                <a:lnTo>
                  <a:pt x="52" y="601"/>
                </a:lnTo>
                <a:lnTo>
                  <a:pt x="60" y="596"/>
                </a:lnTo>
                <a:lnTo>
                  <a:pt x="68" y="593"/>
                </a:lnTo>
                <a:lnTo>
                  <a:pt x="71" y="547"/>
                </a:lnTo>
                <a:lnTo>
                  <a:pt x="68" y="546"/>
                </a:lnTo>
                <a:lnTo>
                  <a:pt x="60" y="542"/>
                </a:lnTo>
                <a:lnTo>
                  <a:pt x="52" y="536"/>
                </a:lnTo>
                <a:lnTo>
                  <a:pt x="42" y="529"/>
                </a:lnTo>
                <a:lnTo>
                  <a:pt x="33" y="518"/>
                </a:lnTo>
                <a:lnTo>
                  <a:pt x="27" y="508"/>
                </a:lnTo>
                <a:lnTo>
                  <a:pt x="27" y="496"/>
                </a:lnTo>
                <a:lnTo>
                  <a:pt x="31" y="484"/>
                </a:lnTo>
                <a:lnTo>
                  <a:pt x="39" y="474"/>
                </a:lnTo>
                <a:lnTo>
                  <a:pt x="48" y="467"/>
                </a:lnTo>
                <a:lnTo>
                  <a:pt x="57" y="462"/>
                </a:lnTo>
                <a:lnTo>
                  <a:pt x="63" y="458"/>
                </a:lnTo>
                <a:lnTo>
                  <a:pt x="67" y="453"/>
                </a:lnTo>
                <a:lnTo>
                  <a:pt x="69" y="444"/>
                </a:lnTo>
                <a:lnTo>
                  <a:pt x="69" y="431"/>
                </a:lnTo>
                <a:lnTo>
                  <a:pt x="71" y="418"/>
                </a:lnTo>
                <a:lnTo>
                  <a:pt x="71" y="403"/>
                </a:lnTo>
                <a:lnTo>
                  <a:pt x="67" y="402"/>
                </a:lnTo>
                <a:lnTo>
                  <a:pt x="57" y="398"/>
                </a:lnTo>
                <a:lnTo>
                  <a:pt x="47" y="390"/>
                </a:lnTo>
                <a:lnTo>
                  <a:pt x="38" y="384"/>
                </a:lnTo>
                <a:lnTo>
                  <a:pt x="30" y="373"/>
                </a:lnTo>
                <a:lnTo>
                  <a:pt x="27" y="364"/>
                </a:lnTo>
                <a:lnTo>
                  <a:pt x="31" y="352"/>
                </a:lnTo>
                <a:lnTo>
                  <a:pt x="39" y="342"/>
                </a:lnTo>
                <a:lnTo>
                  <a:pt x="47" y="334"/>
                </a:lnTo>
                <a:lnTo>
                  <a:pt x="56" y="326"/>
                </a:lnTo>
                <a:lnTo>
                  <a:pt x="64" y="322"/>
                </a:lnTo>
                <a:lnTo>
                  <a:pt x="67" y="265"/>
                </a:lnTo>
                <a:lnTo>
                  <a:pt x="63" y="263"/>
                </a:lnTo>
                <a:lnTo>
                  <a:pt x="56" y="263"/>
                </a:lnTo>
                <a:lnTo>
                  <a:pt x="47" y="258"/>
                </a:lnTo>
                <a:lnTo>
                  <a:pt x="39" y="250"/>
                </a:lnTo>
                <a:lnTo>
                  <a:pt x="31" y="242"/>
                </a:lnTo>
                <a:lnTo>
                  <a:pt x="29" y="230"/>
                </a:lnTo>
                <a:lnTo>
                  <a:pt x="29" y="60"/>
                </a:lnTo>
                <a:lnTo>
                  <a:pt x="26" y="60"/>
                </a:lnTo>
                <a:lnTo>
                  <a:pt x="22" y="58"/>
                </a:lnTo>
                <a:lnTo>
                  <a:pt x="14" y="54"/>
                </a:lnTo>
                <a:lnTo>
                  <a:pt x="8" y="49"/>
                </a:lnTo>
                <a:lnTo>
                  <a:pt x="1" y="39"/>
                </a:lnTo>
                <a:lnTo>
                  <a:pt x="0" y="26"/>
                </a:lnTo>
                <a:lnTo>
                  <a:pt x="4" y="16"/>
                </a:lnTo>
                <a:lnTo>
                  <a:pt x="8" y="8"/>
                </a:lnTo>
                <a:lnTo>
                  <a:pt x="13" y="4"/>
                </a:lnTo>
                <a:lnTo>
                  <a:pt x="20" y="1"/>
                </a:lnTo>
                <a:lnTo>
                  <a:pt x="23" y="0"/>
                </a:lnTo>
                <a:close/>
              </a:path>
            </a:pathLst>
          </a:custGeom>
          <a:solidFill>
            <a:schemeClr val="bg1">
              <a:lumMod val="85000"/>
            </a:schemeClr>
          </a:solidFill>
          <a:ln w="0">
            <a:noFill/>
            <a:prstDash val="solid"/>
            <a:round/>
          </a:ln>
        </p:spPr>
        <p:txBody>
          <a:bodyPr vert="horz" wrap="square" lIns="91440" tIns="45720" rIns="91440" bIns="45720" numCol="1" anchor="t" anchorCtr="0" compatLnSpc="1"/>
          <a:lstStyle/>
          <a:p>
            <a:endParaRPr lang="en-IN"/>
          </a:p>
        </p:txBody>
      </p:sp>
      <p:sp>
        <p:nvSpPr>
          <p:cNvPr id="22" name="Freeform 21"/>
          <p:cNvSpPr/>
          <p:nvPr/>
        </p:nvSpPr>
        <p:spPr bwMode="auto">
          <a:xfrm>
            <a:off x="5286515" y="3892072"/>
            <a:ext cx="1622191" cy="1105064"/>
          </a:xfrm>
          <a:custGeom>
            <a:avLst/>
            <a:gdLst>
              <a:gd name="T0" fmla="*/ 175 w 1512"/>
              <a:gd name="T1" fmla="*/ 0 h 1030"/>
              <a:gd name="T2" fmla="*/ 146 w 1512"/>
              <a:gd name="T3" fmla="*/ 54 h 1030"/>
              <a:gd name="T4" fmla="*/ 136 w 1512"/>
              <a:gd name="T5" fmla="*/ 115 h 1030"/>
              <a:gd name="T6" fmla="*/ 152 w 1512"/>
              <a:gd name="T7" fmla="*/ 191 h 1030"/>
              <a:gd name="T8" fmla="*/ 192 w 1512"/>
              <a:gd name="T9" fmla="*/ 252 h 1030"/>
              <a:gd name="T10" fmla="*/ 254 w 1512"/>
              <a:gd name="T11" fmla="*/ 293 h 1030"/>
              <a:gd name="T12" fmla="*/ 330 w 1512"/>
              <a:gd name="T13" fmla="*/ 309 h 1030"/>
              <a:gd name="T14" fmla="*/ 404 w 1512"/>
              <a:gd name="T15" fmla="*/ 293 h 1030"/>
              <a:gd name="T16" fmla="*/ 466 w 1512"/>
              <a:gd name="T17" fmla="*/ 252 h 1030"/>
              <a:gd name="T18" fmla="*/ 506 w 1512"/>
              <a:gd name="T19" fmla="*/ 191 h 1030"/>
              <a:gd name="T20" fmla="*/ 522 w 1512"/>
              <a:gd name="T21" fmla="*/ 115 h 1030"/>
              <a:gd name="T22" fmla="*/ 511 w 1512"/>
              <a:gd name="T23" fmla="*/ 54 h 1030"/>
              <a:gd name="T24" fmla="*/ 483 w 1512"/>
              <a:gd name="T25" fmla="*/ 0 h 1030"/>
              <a:gd name="T26" fmla="*/ 1503 w 1512"/>
              <a:gd name="T27" fmla="*/ 33 h 1030"/>
              <a:gd name="T28" fmla="*/ 1488 w 1512"/>
              <a:gd name="T29" fmla="*/ 112 h 1030"/>
              <a:gd name="T30" fmla="*/ 1474 w 1512"/>
              <a:gd name="T31" fmla="*/ 207 h 1030"/>
              <a:gd name="T32" fmla="*/ 1460 w 1512"/>
              <a:gd name="T33" fmla="*/ 328 h 1030"/>
              <a:gd name="T34" fmla="*/ 1452 w 1512"/>
              <a:gd name="T35" fmla="*/ 402 h 1030"/>
              <a:gd name="T36" fmla="*/ 1451 w 1512"/>
              <a:gd name="T37" fmla="*/ 424 h 1030"/>
              <a:gd name="T38" fmla="*/ 1447 w 1512"/>
              <a:gd name="T39" fmla="*/ 464 h 1030"/>
              <a:gd name="T40" fmla="*/ 1436 w 1512"/>
              <a:gd name="T41" fmla="*/ 513 h 1030"/>
              <a:gd name="T42" fmla="*/ 1419 w 1512"/>
              <a:gd name="T43" fmla="*/ 571 h 1030"/>
              <a:gd name="T44" fmla="*/ 1390 w 1512"/>
              <a:gd name="T45" fmla="*/ 627 h 1030"/>
              <a:gd name="T46" fmla="*/ 1350 w 1512"/>
              <a:gd name="T47" fmla="*/ 680 h 1030"/>
              <a:gd name="T48" fmla="*/ 1294 w 1512"/>
              <a:gd name="T49" fmla="*/ 722 h 1030"/>
              <a:gd name="T50" fmla="*/ 988 w 1512"/>
              <a:gd name="T51" fmla="*/ 737 h 1030"/>
              <a:gd name="T52" fmla="*/ 988 w 1512"/>
              <a:gd name="T53" fmla="*/ 746 h 1030"/>
              <a:gd name="T54" fmla="*/ 993 w 1512"/>
              <a:gd name="T55" fmla="*/ 773 h 1030"/>
              <a:gd name="T56" fmla="*/ 1012 w 1512"/>
              <a:gd name="T57" fmla="*/ 808 h 1030"/>
              <a:gd name="T58" fmla="*/ 1046 w 1512"/>
              <a:gd name="T59" fmla="*/ 854 h 1030"/>
              <a:gd name="T60" fmla="*/ 1062 w 1512"/>
              <a:gd name="T61" fmla="*/ 901 h 1030"/>
              <a:gd name="T62" fmla="*/ 1061 w 1512"/>
              <a:gd name="T63" fmla="*/ 932 h 1030"/>
              <a:gd name="T64" fmla="*/ 1058 w 1512"/>
              <a:gd name="T65" fmla="*/ 947 h 1030"/>
              <a:gd name="T66" fmla="*/ 1035 w 1512"/>
              <a:gd name="T67" fmla="*/ 994 h 1030"/>
              <a:gd name="T68" fmla="*/ 998 w 1512"/>
              <a:gd name="T69" fmla="*/ 1020 h 1030"/>
              <a:gd name="T70" fmla="*/ 952 w 1512"/>
              <a:gd name="T71" fmla="*/ 1030 h 1030"/>
              <a:gd name="T72" fmla="*/ 906 w 1512"/>
              <a:gd name="T73" fmla="*/ 1028 h 1030"/>
              <a:gd name="T74" fmla="*/ 866 w 1512"/>
              <a:gd name="T75" fmla="*/ 1008 h 1030"/>
              <a:gd name="T76" fmla="*/ 837 w 1512"/>
              <a:gd name="T77" fmla="*/ 977 h 1030"/>
              <a:gd name="T78" fmla="*/ 823 w 1512"/>
              <a:gd name="T79" fmla="*/ 930 h 1030"/>
              <a:gd name="T80" fmla="*/ 824 w 1512"/>
              <a:gd name="T81" fmla="*/ 884 h 1030"/>
              <a:gd name="T82" fmla="*/ 840 w 1512"/>
              <a:gd name="T83" fmla="*/ 846 h 1030"/>
              <a:gd name="T84" fmla="*/ 859 w 1512"/>
              <a:gd name="T85" fmla="*/ 820 h 1030"/>
              <a:gd name="T86" fmla="*/ 880 w 1512"/>
              <a:gd name="T87" fmla="*/ 796 h 1030"/>
              <a:gd name="T88" fmla="*/ 896 w 1512"/>
              <a:gd name="T89" fmla="*/ 770 h 1030"/>
              <a:gd name="T90" fmla="*/ 899 w 1512"/>
              <a:gd name="T91" fmla="*/ 742 h 1030"/>
              <a:gd name="T92" fmla="*/ 986 w 1512"/>
              <a:gd name="T93" fmla="*/ 737 h 1030"/>
              <a:gd name="T94" fmla="*/ 272 w 1512"/>
              <a:gd name="T95" fmla="*/ 736 h 1030"/>
              <a:gd name="T96" fmla="*/ 256 w 1512"/>
              <a:gd name="T97" fmla="*/ 733 h 1030"/>
              <a:gd name="T98" fmla="*/ 231 w 1512"/>
              <a:gd name="T99" fmla="*/ 724 h 1030"/>
              <a:gd name="T100" fmla="*/ 200 w 1512"/>
              <a:gd name="T101" fmla="*/ 706 h 1030"/>
              <a:gd name="T102" fmla="*/ 166 w 1512"/>
              <a:gd name="T103" fmla="*/ 676 h 1030"/>
              <a:gd name="T104" fmla="*/ 133 w 1512"/>
              <a:gd name="T105" fmla="*/ 631 h 1030"/>
              <a:gd name="T106" fmla="*/ 107 w 1512"/>
              <a:gd name="T107" fmla="*/ 570 h 1030"/>
              <a:gd name="T108" fmla="*/ 90 w 1512"/>
              <a:gd name="T109" fmla="*/ 487 h 1030"/>
              <a:gd name="T110" fmla="*/ 86 w 1512"/>
              <a:gd name="T111" fmla="*/ 434 h 1030"/>
              <a:gd name="T112" fmla="*/ 86 w 1512"/>
              <a:gd name="T113" fmla="*/ 401 h 1030"/>
              <a:gd name="T114" fmla="*/ 84 w 1512"/>
              <a:gd name="T115" fmla="*/ 341 h 1030"/>
              <a:gd name="T116" fmla="*/ 73 w 1512"/>
              <a:gd name="T117" fmla="*/ 259 h 1030"/>
              <a:gd name="T118" fmla="*/ 54 w 1512"/>
              <a:gd name="T119" fmla="*/ 163 h 1030"/>
              <a:gd name="T120" fmla="*/ 22 w 1512"/>
              <a:gd name="T121" fmla="*/ 55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12" h="1030">
                <a:moveTo>
                  <a:pt x="0" y="0"/>
                </a:moveTo>
                <a:lnTo>
                  <a:pt x="175" y="0"/>
                </a:lnTo>
                <a:lnTo>
                  <a:pt x="158" y="25"/>
                </a:lnTo>
                <a:lnTo>
                  <a:pt x="146" y="54"/>
                </a:lnTo>
                <a:lnTo>
                  <a:pt x="139" y="84"/>
                </a:lnTo>
                <a:lnTo>
                  <a:pt x="136" y="115"/>
                </a:lnTo>
                <a:lnTo>
                  <a:pt x="140" y="155"/>
                </a:lnTo>
                <a:lnTo>
                  <a:pt x="152" y="191"/>
                </a:lnTo>
                <a:lnTo>
                  <a:pt x="169" y="224"/>
                </a:lnTo>
                <a:lnTo>
                  <a:pt x="192" y="252"/>
                </a:lnTo>
                <a:lnTo>
                  <a:pt x="221" y="275"/>
                </a:lnTo>
                <a:lnTo>
                  <a:pt x="254" y="293"/>
                </a:lnTo>
                <a:lnTo>
                  <a:pt x="290" y="305"/>
                </a:lnTo>
                <a:lnTo>
                  <a:pt x="330" y="309"/>
                </a:lnTo>
                <a:lnTo>
                  <a:pt x="368" y="305"/>
                </a:lnTo>
                <a:lnTo>
                  <a:pt x="404" y="293"/>
                </a:lnTo>
                <a:lnTo>
                  <a:pt x="437" y="275"/>
                </a:lnTo>
                <a:lnTo>
                  <a:pt x="466" y="252"/>
                </a:lnTo>
                <a:lnTo>
                  <a:pt x="489" y="224"/>
                </a:lnTo>
                <a:lnTo>
                  <a:pt x="506" y="191"/>
                </a:lnTo>
                <a:lnTo>
                  <a:pt x="518" y="155"/>
                </a:lnTo>
                <a:lnTo>
                  <a:pt x="522" y="115"/>
                </a:lnTo>
                <a:lnTo>
                  <a:pt x="519" y="84"/>
                </a:lnTo>
                <a:lnTo>
                  <a:pt x="511" y="54"/>
                </a:lnTo>
                <a:lnTo>
                  <a:pt x="500" y="25"/>
                </a:lnTo>
                <a:lnTo>
                  <a:pt x="483" y="0"/>
                </a:lnTo>
                <a:lnTo>
                  <a:pt x="1512" y="0"/>
                </a:lnTo>
                <a:lnTo>
                  <a:pt x="1503" y="33"/>
                </a:lnTo>
                <a:lnTo>
                  <a:pt x="1495" y="70"/>
                </a:lnTo>
                <a:lnTo>
                  <a:pt x="1488" y="112"/>
                </a:lnTo>
                <a:lnTo>
                  <a:pt x="1481" y="156"/>
                </a:lnTo>
                <a:lnTo>
                  <a:pt x="1474" y="207"/>
                </a:lnTo>
                <a:lnTo>
                  <a:pt x="1466" y="265"/>
                </a:lnTo>
                <a:lnTo>
                  <a:pt x="1460" y="328"/>
                </a:lnTo>
                <a:lnTo>
                  <a:pt x="1452" y="398"/>
                </a:lnTo>
                <a:lnTo>
                  <a:pt x="1452" y="402"/>
                </a:lnTo>
                <a:lnTo>
                  <a:pt x="1452" y="410"/>
                </a:lnTo>
                <a:lnTo>
                  <a:pt x="1451" y="424"/>
                </a:lnTo>
                <a:lnTo>
                  <a:pt x="1449" y="441"/>
                </a:lnTo>
                <a:lnTo>
                  <a:pt x="1447" y="464"/>
                </a:lnTo>
                <a:lnTo>
                  <a:pt x="1443" y="487"/>
                </a:lnTo>
                <a:lnTo>
                  <a:pt x="1436" y="513"/>
                </a:lnTo>
                <a:lnTo>
                  <a:pt x="1430" y="542"/>
                </a:lnTo>
                <a:lnTo>
                  <a:pt x="1419" y="571"/>
                </a:lnTo>
                <a:lnTo>
                  <a:pt x="1406" y="600"/>
                </a:lnTo>
                <a:lnTo>
                  <a:pt x="1390" y="627"/>
                </a:lnTo>
                <a:lnTo>
                  <a:pt x="1372" y="655"/>
                </a:lnTo>
                <a:lnTo>
                  <a:pt x="1350" y="680"/>
                </a:lnTo>
                <a:lnTo>
                  <a:pt x="1324" y="702"/>
                </a:lnTo>
                <a:lnTo>
                  <a:pt x="1294" y="722"/>
                </a:lnTo>
                <a:lnTo>
                  <a:pt x="1260" y="737"/>
                </a:lnTo>
                <a:lnTo>
                  <a:pt x="988" y="737"/>
                </a:lnTo>
                <a:lnTo>
                  <a:pt x="988" y="737"/>
                </a:lnTo>
                <a:lnTo>
                  <a:pt x="988" y="746"/>
                </a:lnTo>
                <a:lnTo>
                  <a:pt x="989" y="758"/>
                </a:lnTo>
                <a:lnTo>
                  <a:pt x="993" y="773"/>
                </a:lnTo>
                <a:lnTo>
                  <a:pt x="999" y="790"/>
                </a:lnTo>
                <a:lnTo>
                  <a:pt x="1012" y="808"/>
                </a:lnTo>
                <a:lnTo>
                  <a:pt x="1029" y="829"/>
                </a:lnTo>
                <a:lnTo>
                  <a:pt x="1046" y="854"/>
                </a:lnTo>
                <a:lnTo>
                  <a:pt x="1058" y="877"/>
                </a:lnTo>
                <a:lnTo>
                  <a:pt x="1062" y="901"/>
                </a:lnTo>
                <a:lnTo>
                  <a:pt x="1062" y="918"/>
                </a:lnTo>
                <a:lnTo>
                  <a:pt x="1061" y="932"/>
                </a:lnTo>
                <a:lnTo>
                  <a:pt x="1059" y="941"/>
                </a:lnTo>
                <a:lnTo>
                  <a:pt x="1058" y="947"/>
                </a:lnTo>
                <a:lnTo>
                  <a:pt x="1048" y="972"/>
                </a:lnTo>
                <a:lnTo>
                  <a:pt x="1035" y="994"/>
                </a:lnTo>
                <a:lnTo>
                  <a:pt x="1016" y="1010"/>
                </a:lnTo>
                <a:lnTo>
                  <a:pt x="998" y="1020"/>
                </a:lnTo>
                <a:lnTo>
                  <a:pt x="976" y="1028"/>
                </a:lnTo>
                <a:lnTo>
                  <a:pt x="952" y="1030"/>
                </a:lnTo>
                <a:lnTo>
                  <a:pt x="930" y="1030"/>
                </a:lnTo>
                <a:lnTo>
                  <a:pt x="906" y="1028"/>
                </a:lnTo>
                <a:lnTo>
                  <a:pt x="885" y="1019"/>
                </a:lnTo>
                <a:lnTo>
                  <a:pt x="866" y="1008"/>
                </a:lnTo>
                <a:lnTo>
                  <a:pt x="850" y="995"/>
                </a:lnTo>
                <a:lnTo>
                  <a:pt x="837" y="977"/>
                </a:lnTo>
                <a:lnTo>
                  <a:pt x="827" y="956"/>
                </a:lnTo>
                <a:lnTo>
                  <a:pt x="823" y="930"/>
                </a:lnTo>
                <a:lnTo>
                  <a:pt x="821" y="905"/>
                </a:lnTo>
                <a:lnTo>
                  <a:pt x="824" y="884"/>
                </a:lnTo>
                <a:lnTo>
                  <a:pt x="831" y="863"/>
                </a:lnTo>
                <a:lnTo>
                  <a:pt x="840" y="846"/>
                </a:lnTo>
                <a:lnTo>
                  <a:pt x="850" y="832"/>
                </a:lnTo>
                <a:lnTo>
                  <a:pt x="859" y="820"/>
                </a:lnTo>
                <a:lnTo>
                  <a:pt x="871" y="807"/>
                </a:lnTo>
                <a:lnTo>
                  <a:pt x="880" y="796"/>
                </a:lnTo>
                <a:lnTo>
                  <a:pt x="888" y="788"/>
                </a:lnTo>
                <a:lnTo>
                  <a:pt x="896" y="770"/>
                </a:lnTo>
                <a:lnTo>
                  <a:pt x="900" y="754"/>
                </a:lnTo>
                <a:lnTo>
                  <a:pt x="899" y="742"/>
                </a:lnTo>
                <a:lnTo>
                  <a:pt x="897" y="737"/>
                </a:lnTo>
                <a:lnTo>
                  <a:pt x="986" y="737"/>
                </a:lnTo>
                <a:lnTo>
                  <a:pt x="273" y="737"/>
                </a:lnTo>
                <a:lnTo>
                  <a:pt x="272" y="736"/>
                </a:lnTo>
                <a:lnTo>
                  <a:pt x="265" y="736"/>
                </a:lnTo>
                <a:lnTo>
                  <a:pt x="256" y="733"/>
                </a:lnTo>
                <a:lnTo>
                  <a:pt x="246" y="729"/>
                </a:lnTo>
                <a:lnTo>
                  <a:pt x="231" y="724"/>
                </a:lnTo>
                <a:lnTo>
                  <a:pt x="217" y="716"/>
                </a:lnTo>
                <a:lnTo>
                  <a:pt x="200" y="706"/>
                </a:lnTo>
                <a:lnTo>
                  <a:pt x="183" y="693"/>
                </a:lnTo>
                <a:lnTo>
                  <a:pt x="166" y="676"/>
                </a:lnTo>
                <a:lnTo>
                  <a:pt x="149" y="656"/>
                </a:lnTo>
                <a:lnTo>
                  <a:pt x="133" y="631"/>
                </a:lnTo>
                <a:lnTo>
                  <a:pt x="119" y="602"/>
                </a:lnTo>
                <a:lnTo>
                  <a:pt x="107" y="570"/>
                </a:lnTo>
                <a:lnTo>
                  <a:pt x="97" y="532"/>
                </a:lnTo>
                <a:lnTo>
                  <a:pt x="90" y="487"/>
                </a:lnTo>
                <a:lnTo>
                  <a:pt x="86" y="437"/>
                </a:lnTo>
                <a:lnTo>
                  <a:pt x="86" y="434"/>
                </a:lnTo>
                <a:lnTo>
                  <a:pt x="86" y="420"/>
                </a:lnTo>
                <a:lnTo>
                  <a:pt x="86" y="401"/>
                </a:lnTo>
                <a:lnTo>
                  <a:pt x="85" y="373"/>
                </a:lnTo>
                <a:lnTo>
                  <a:pt x="84" y="341"/>
                </a:lnTo>
                <a:lnTo>
                  <a:pt x="80" y="301"/>
                </a:lnTo>
                <a:lnTo>
                  <a:pt x="73" y="259"/>
                </a:lnTo>
                <a:lnTo>
                  <a:pt x="65" y="212"/>
                </a:lnTo>
                <a:lnTo>
                  <a:pt x="54" y="163"/>
                </a:lnTo>
                <a:lnTo>
                  <a:pt x="41" y="109"/>
                </a:lnTo>
                <a:lnTo>
                  <a:pt x="22" y="55"/>
                </a:lnTo>
                <a:lnTo>
                  <a:pt x="0" y="0"/>
                </a:lnTo>
                <a:close/>
              </a:path>
            </a:pathLst>
          </a:custGeom>
          <a:solidFill>
            <a:schemeClr val="bg2"/>
          </a:solidFill>
          <a:ln w="0">
            <a:noFill/>
            <a:prstDash val="solid"/>
            <a:round/>
          </a:ln>
        </p:spPr>
        <p:txBody>
          <a:bodyPr vert="horz" wrap="square" lIns="91440" tIns="45720" rIns="91440" bIns="45720" numCol="1" anchor="t" anchorCtr="0" compatLnSpc="1"/>
          <a:lstStyle/>
          <a:p>
            <a:endParaRPr lang="en-IN"/>
          </a:p>
        </p:txBody>
      </p:sp>
      <p:sp>
        <p:nvSpPr>
          <p:cNvPr id="23" name="Freeform 22"/>
          <p:cNvSpPr/>
          <p:nvPr/>
        </p:nvSpPr>
        <p:spPr bwMode="auto">
          <a:xfrm>
            <a:off x="4774751" y="1340769"/>
            <a:ext cx="1520268" cy="1183385"/>
          </a:xfrm>
          <a:custGeom>
            <a:avLst/>
            <a:gdLst>
              <a:gd name="T0" fmla="*/ 1229 w 1417"/>
              <a:gd name="T1" fmla="*/ 0 h 1103"/>
              <a:gd name="T2" fmla="*/ 1291 w 1417"/>
              <a:gd name="T3" fmla="*/ 2 h 1103"/>
              <a:gd name="T4" fmla="*/ 1353 w 1417"/>
              <a:gd name="T5" fmla="*/ 9 h 1103"/>
              <a:gd name="T6" fmla="*/ 1417 w 1417"/>
              <a:gd name="T7" fmla="*/ 17 h 1103"/>
              <a:gd name="T8" fmla="*/ 1417 w 1417"/>
              <a:gd name="T9" fmla="*/ 335 h 1103"/>
              <a:gd name="T10" fmla="*/ 1391 w 1417"/>
              <a:gd name="T11" fmla="*/ 316 h 1103"/>
              <a:gd name="T12" fmla="*/ 1361 w 1417"/>
              <a:gd name="T13" fmla="*/ 302 h 1103"/>
              <a:gd name="T14" fmla="*/ 1328 w 1417"/>
              <a:gd name="T15" fmla="*/ 294 h 1103"/>
              <a:gd name="T16" fmla="*/ 1294 w 1417"/>
              <a:gd name="T17" fmla="*/ 290 h 1103"/>
              <a:gd name="T18" fmla="*/ 1255 w 1417"/>
              <a:gd name="T19" fmla="*/ 294 h 1103"/>
              <a:gd name="T20" fmla="*/ 1220 w 1417"/>
              <a:gd name="T21" fmla="*/ 306 h 1103"/>
              <a:gd name="T22" fmla="*/ 1187 w 1417"/>
              <a:gd name="T23" fmla="*/ 323 h 1103"/>
              <a:gd name="T24" fmla="*/ 1158 w 1417"/>
              <a:gd name="T25" fmla="*/ 347 h 1103"/>
              <a:gd name="T26" fmla="*/ 1135 w 1417"/>
              <a:gd name="T27" fmla="*/ 375 h 1103"/>
              <a:gd name="T28" fmla="*/ 1117 w 1417"/>
              <a:gd name="T29" fmla="*/ 408 h 1103"/>
              <a:gd name="T30" fmla="*/ 1106 w 1417"/>
              <a:gd name="T31" fmla="*/ 445 h 1103"/>
              <a:gd name="T32" fmla="*/ 1102 w 1417"/>
              <a:gd name="T33" fmla="*/ 484 h 1103"/>
              <a:gd name="T34" fmla="*/ 1106 w 1417"/>
              <a:gd name="T35" fmla="*/ 522 h 1103"/>
              <a:gd name="T36" fmla="*/ 1117 w 1417"/>
              <a:gd name="T37" fmla="*/ 559 h 1103"/>
              <a:gd name="T38" fmla="*/ 1135 w 1417"/>
              <a:gd name="T39" fmla="*/ 591 h 1103"/>
              <a:gd name="T40" fmla="*/ 1158 w 1417"/>
              <a:gd name="T41" fmla="*/ 620 h 1103"/>
              <a:gd name="T42" fmla="*/ 1187 w 1417"/>
              <a:gd name="T43" fmla="*/ 644 h 1103"/>
              <a:gd name="T44" fmla="*/ 1220 w 1417"/>
              <a:gd name="T45" fmla="*/ 661 h 1103"/>
              <a:gd name="T46" fmla="*/ 1255 w 1417"/>
              <a:gd name="T47" fmla="*/ 672 h 1103"/>
              <a:gd name="T48" fmla="*/ 1294 w 1417"/>
              <a:gd name="T49" fmla="*/ 676 h 1103"/>
              <a:gd name="T50" fmla="*/ 1328 w 1417"/>
              <a:gd name="T51" fmla="*/ 672 h 1103"/>
              <a:gd name="T52" fmla="*/ 1361 w 1417"/>
              <a:gd name="T53" fmla="*/ 665 h 1103"/>
              <a:gd name="T54" fmla="*/ 1391 w 1417"/>
              <a:gd name="T55" fmla="*/ 650 h 1103"/>
              <a:gd name="T56" fmla="*/ 1417 w 1417"/>
              <a:gd name="T57" fmla="*/ 632 h 1103"/>
              <a:gd name="T58" fmla="*/ 1417 w 1417"/>
              <a:gd name="T59" fmla="*/ 1103 h 1103"/>
              <a:gd name="T60" fmla="*/ 0 w 1417"/>
              <a:gd name="T61" fmla="*/ 1103 h 1103"/>
              <a:gd name="T62" fmla="*/ 7 w 1417"/>
              <a:gd name="T63" fmla="*/ 1043 h 1103"/>
              <a:gd name="T64" fmla="*/ 19 w 1417"/>
              <a:gd name="T65" fmla="*/ 981 h 1103"/>
              <a:gd name="T66" fmla="*/ 40 w 1417"/>
              <a:gd name="T67" fmla="*/ 894 h 1103"/>
              <a:gd name="T68" fmla="*/ 68 w 1417"/>
              <a:gd name="T69" fmla="*/ 810 h 1103"/>
              <a:gd name="T70" fmla="*/ 102 w 1417"/>
              <a:gd name="T71" fmla="*/ 729 h 1103"/>
              <a:gd name="T72" fmla="*/ 139 w 1417"/>
              <a:gd name="T73" fmla="*/ 653 h 1103"/>
              <a:gd name="T74" fmla="*/ 183 w 1417"/>
              <a:gd name="T75" fmla="*/ 580 h 1103"/>
              <a:gd name="T76" fmla="*/ 230 w 1417"/>
              <a:gd name="T77" fmla="*/ 511 h 1103"/>
              <a:gd name="T78" fmla="*/ 282 w 1417"/>
              <a:gd name="T79" fmla="*/ 446 h 1103"/>
              <a:gd name="T80" fmla="*/ 337 w 1417"/>
              <a:gd name="T81" fmla="*/ 386 h 1103"/>
              <a:gd name="T82" fmla="*/ 396 w 1417"/>
              <a:gd name="T83" fmla="*/ 330 h 1103"/>
              <a:gd name="T84" fmla="*/ 457 w 1417"/>
              <a:gd name="T85" fmla="*/ 277 h 1103"/>
              <a:gd name="T86" fmla="*/ 521 w 1417"/>
              <a:gd name="T87" fmla="*/ 229 h 1103"/>
              <a:gd name="T88" fmla="*/ 588 w 1417"/>
              <a:gd name="T89" fmla="*/ 186 h 1103"/>
              <a:gd name="T90" fmla="*/ 657 w 1417"/>
              <a:gd name="T91" fmla="*/ 146 h 1103"/>
              <a:gd name="T92" fmla="*/ 727 w 1417"/>
              <a:gd name="T93" fmla="*/ 111 h 1103"/>
              <a:gd name="T94" fmla="*/ 799 w 1417"/>
              <a:gd name="T95" fmla="*/ 81 h 1103"/>
              <a:gd name="T96" fmla="*/ 871 w 1417"/>
              <a:gd name="T97" fmla="*/ 56 h 1103"/>
              <a:gd name="T98" fmla="*/ 943 w 1417"/>
              <a:gd name="T99" fmla="*/ 35 h 1103"/>
              <a:gd name="T100" fmla="*/ 1015 w 1417"/>
              <a:gd name="T101" fmla="*/ 19 h 1103"/>
              <a:gd name="T102" fmla="*/ 1087 w 1417"/>
              <a:gd name="T103" fmla="*/ 7 h 1103"/>
              <a:gd name="T104" fmla="*/ 1158 w 1417"/>
              <a:gd name="T105" fmla="*/ 1 h 1103"/>
              <a:gd name="T106" fmla="*/ 1229 w 1417"/>
              <a:gd name="T107" fmla="*/ 0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17" h="1103">
                <a:moveTo>
                  <a:pt x="1229" y="0"/>
                </a:moveTo>
                <a:lnTo>
                  <a:pt x="1291" y="2"/>
                </a:lnTo>
                <a:lnTo>
                  <a:pt x="1353" y="9"/>
                </a:lnTo>
                <a:lnTo>
                  <a:pt x="1417" y="17"/>
                </a:lnTo>
                <a:lnTo>
                  <a:pt x="1417" y="335"/>
                </a:lnTo>
                <a:lnTo>
                  <a:pt x="1391" y="316"/>
                </a:lnTo>
                <a:lnTo>
                  <a:pt x="1361" y="302"/>
                </a:lnTo>
                <a:lnTo>
                  <a:pt x="1328" y="294"/>
                </a:lnTo>
                <a:lnTo>
                  <a:pt x="1294" y="290"/>
                </a:lnTo>
                <a:lnTo>
                  <a:pt x="1255" y="294"/>
                </a:lnTo>
                <a:lnTo>
                  <a:pt x="1220" y="306"/>
                </a:lnTo>
                <a:lnTo>
                  <a:pt x="1187" y="323"/>
                </a:lnTo>
                <a:lnTo>
                  <a:pt x="1158" y="347"/>
                </a:lnTo>
                <a:lnTo>
                  <a:pt x="1135" y="375"/>
                </a:lnTo>
                <a:lnTo>
                  <a:pt x="1117" y="408"/>
                </a:lnTo>
                <a:lnTo>
                  <a:pt x="1106" y="445"/>
                </a:lnTo>
                <a:lnTo>
                  <a:pt x="1102" y="484"/>
                </a:lnTo>
                <a:lnTo>
                  <a:pt x="1106" y="522"/>
                </a:lnTo>
                <a:lnTo>
                  <a:pt x="1117" y="559"/>
                </a:lnTo>
                <a:lnTo>
                  <a:pt x="1135" y="591"/>
                </a:lnTo>
                <a:lnTo>
                  <a:pt x="1158" y="620"/>
                </a:lnTo>
                <a:lnTo>
                  <a:pt x="1187" y="644"/>
                </a:lnTo>
                <a:lnTo>
                  <a:pt x="1220" y="661"/>
                </a:lnTo>
                <a:lnTo>
                  <a:pt x="1255" y="672"/>
                </a:lnTo>
                <a:lnTo>
                  <a:pt x="1294" y="676"/>
                </a:lnTo>
                <a:lnTo>
                  <a:pt x="1328" y="672"/>
                </a:lnTo>
                <a:lnTo>
                  <a:pt x="1361" y="665"/>
                </a:lnTo>
                <a:lnTo>
                  <a:pt x="1391" y="650"/>
                </a:lnTo>
                <a:lnTo>
                  <a:pt x="1417" y="632"/>
                </a:lnTo>
                <a:lnTo>
                  <a:pt x="1417" y="1103"/>
                </a:lnTo>
                <a:lnTo>
                  <a:pt x="0" y="1103"/>
                </a:lnTo>
                <a:lnTo>
                  <a:pt x="7" y="1043"/>
                </a:lnTo>
                <a:lnTo>
                  <a:pt x="19" y="981"/>
                </a:lnTo>
                <a:lnTo>
                  <a:pt x="40" y="894"/>
                </a:lnTo>
                <a:lnTo>
                  <a:pt x="68" y="810"/>
                </a:lnTo>
                <a:lnTo>
                  <a:pt x="102" y="729"/>
                </a:lnTo>
                <a:lnTo>
                  <a:pt x="139" y="653"/>
                </a:lnTo>
                <a:lnTo>
                  <a:pt x="183" y="580"/>
                </a:lnTo>
                <a:lnTo>
                  <a:pt x="230" y="511"/>
                </a:lnTo>
                <a:lnTo>
                  <a:pt x="282" y="446"/>
                </a:lnTo>
                <a:lnTo>
                  <a:pt x="337" y="386"/>
                </a:lnTo>
                <a:lnTo>
                  <a:pt x="396" y="330"/>
                </a:lnTo>
                <a:lnTo>
                  <a:pt x="457" y="277"/>
                </a:lnTo>
                <a:lnTo>
                  <a:pt x="521" y="229"/>
                </a:lnTo>
                <a:lnTo>
                  <a:pt x="588" y="186"/>
                </a:lnTo>
                <a:lnTo>
                  <a:pt x="657" y="146"/>
                </a:lnTo>
                <a:lnTo>
                  <a:pt x="727" y="111"/>
                </a:lnTo>
                <a:lnTo>
                  <a:pt x="799" y="81"/>
                </a:lnTo>
                <a:lnTo>
                  <a:pt x="871" y="56"/>
                </a:lnTo>
                <a:lnTo>
                  <a:pt x="943" y="35"/>
                </a:lnTo>
                <a:lnTo>
                  <a:pt x="1015" y="19"/>
                </a:lnTo>
                <a:lnTo>
                  <a:pt x="1087" y="7"/>
                </a:lnTo>
                <a:lnTo>
                  <a:pt x="1158" y="1"/>
                </a:lnTo>
                <a:lnTo>
                  <a:pt x="1229" y="0"/>
                </a:lnTo>
                <a:close/>
              </a:path>
            </a:pathLst>
          </a:custGeom>
          <a:solidFill>
            <a:srgbClr val="00B050"/>
          </a:solidFill>
          <a:ln w="0">
            <a:noFill/>
            <a:prstDash val="solid"/>
            <a:round/>
          </a:ln>
        </p:spPr>
        <p:txBody>
          <a:bodyPr vert="horz" wrap="square" lIns="91440" tIns="45720" rIns="91440" bIns="45720" numCol="1" anchor="t" anchorCtr="0" compatLnSpc="1"/>
          <a:lstStyle/>
          <a:p>
            <a:endParaRPr lang="en-IN"/>
          </a:p>
        </p:txBody>
      </p:sp>
      <p:sp>
        <p:nvSpPr>
          <p:cNvPr id="24" name="Freeform 23"/>
          <p:cNvSpPr/>
          <p:nvPr/>
        </p:nvSpPr>
        <p:spPr bwMode="auto">
          <a:xfrm>
            <a:off x="4767241" y="2591745"/>
            <a:ext cx="1388304" cy="1553527"/>
          </a:xfrm>
          <a:custGeom>
            <a:avLst/>
            <a:gdLst>
              <a:gd name="T0" fmla="*/ 990 w 1294"/>
              <a:gd name="T1" fmla="*/ 0 h 1448"/>
              <a:gd name="T2" fmla="*/ 1001 w 1294"/>
              <a:gd name="T3" fmla="*/ 310 h 1448"/>
              <a:gd name="T4" fmla="*/ 1020 w 1294"/>
              <a:gd name="T5" fmla="*/ 309 h 1448"/>
              <a:gd name="T6" fmla="*/ 1052 w 1294"/>
              <a:gd name="T7" fmla="*/ 297 h 1448"/>
              <a:gd name="T8" fmla="*/ 1092 w 1294"/>
              <a:gd name="T9" fmla="*/ 267 h 1448"/>
              <a:gd name="T10" fmla="*/ 1141 w 1294"/>
              <a:gd name="T11" fmla="*/ 238 h 1448"/>
              <a:gd name="T12" fmla="*/ 1180 w 1294"/>
              <a:gd name="T13" fmla="*/ 234 h 1448"/>
              <a:gd name="T14" fmla="*/ 1205 w 1294"/>
              <a:gd name="T15" fmla="*/ 237 h 1448"/>
              <a:gd name="T16" fmla="*/ 1235 w 1294"/>
              <a:gd name="T17" fmla="*/ 249 h 1448"/>
              <a:gd name="T18" fmla="*/ 1271 w 1294"/>
              <a:gd name="T19" fmla="*/ 280 h 1448"/>
              <a:gd name="T20" fmla="*/ 1290 w 1294"/>
              <a:gd name="T21" fmla="*/ 322 h 1448"/>
              <a:gd name="T22" fmla="*/ 1294 w 1294"/>
              <a:gd name="T23" fmla="*/ 368 h 1448"/>
              <a:gd name="T24" fmla="*/ 1282 w 1294"/>
              <a:gd name="T25" fmla="*/ 411 h 1448"/>
              <a:gd name="T26" fmla="*/ 1257 w 1294"/>
              <a:gd name="T27" fmla="*/ 448 h 1448"/>
              <a:gd name="T28" fmla="*/ 1219 w 1294"/>
              <a:gd name="T29" fmla="*/ 470 h 1448"/>
              <a:gd name="T30" fmla="*/ 1168 w 1294"/>
              <a:gd name="T31" fmla="*/ 477 h 1448"/>
              <a:gd name="T32" fmla="*/ 1126 w 1294"/>
              <a:gd name="T33" fmla="*/ 467 h 1448"/>
              <a:gd name="T34" fmla="*/ 1095 w 1294"/>
              <a:gd name="T35" fmla="*/ 448 h 1448"/>
              <a:gd name="T36" fmla="*/ 1069 w 1294"/>
              <a:gd name="T37" fmla="*/ 425 h 1448"/>
              <a:gd name="T38" fmla="*/ 1050 w 1294"/>
              <a:gd name="T39" fmla="*/ 408 h 1448"/>
              <a:gd name="T40" fmla="*/ 1018 w 1294"/>
              <a:gd name="T41" fmla="*/ 398 h 1448"/>
              <a:gd name="T42" fmla="*/ 990 w 1294"/>
              <a:gd name="T43" fmla="*/ 399 h 1448"/>
              <a:gd name="T44" fmla="*/ 858 w 1294"/>
              <a:gd name="T45" fmla="*/ 1149 h 1448"/>
              <a:gd name="T46" fmla="*/ 858 w 1294"/>
              <a:gd name="T47" fmla="*/ 1164 h 1448"/>
              <a:gd name="T48" fmla="*/ 863 w 1294"/>
              <a:gd name="T49" fmla="*/ 1190 h 1448"/>
              <a:gd name="T50" fmla="*/ 884 w 1294"/>
              <a:gd name="T51" fmla="*/ 1225 h 1448"/>
              <a:gd name="T52" fmla="*/ 918 w 1294"/>
              <a:gd name="T53" fmla="*/ 1271 h 1448"/>
              <a:gd name="T54" fmla="*/ 934 w 1294"/>
              <a:gd name="T55" fmla="*/ 1318 h 1448"/>
              <a:gd name="T56" fmla="*/ 933 w 1294"/>
              <a:gd name="T57" fmla="*/ 1350 h 1448"/>
              <a:gd name="T58" fmla="*/ 929 w 1294"/>
              <a:gd name="T59" fmla="*/ 1364 h 1448"/>
              <a:gd name="T60" fmla="*/ 905 w 1294"/>
              <a:gd name="T61" fmla="*/ 1411 h 1448"/>
              <a:gd name="T62" fmla="*/ 870 w 1294"/>
              <a:gd name="T63" fmla="*/ 1437 h 1448"/>
              <a:gd name="T64" fmla="*/ 824 w 1294"/>
              <a:gd name="T65" fmla="*/ 1448 h 1448"/>
              <a:gd name="T66" fmla="*/ 778 w 1294"/>
              <a:gd name="T67" fmla="*/ 1445 h 1448"/>
              <a:gd name="T68" fmla="*/ 736 w 1294"/>
              <a:gd name="T69" fmla="*/ 1426 h 1448"/>
              <a:gd name="T70" fmla="*/ 708 w 1294"/>
              <a:gd name="T71" fmla="*/ 1394 h 1448"/>
              <a:gd name="T72" fmla="*/ 693 w 1294"/>
              <a:gd name="T73" fmla="*/ 1347 h 1448"/>
              <a:gd name="T74" fmla="*/ 696 w 1294"/>
              <a:gd name="T75" fmla="*/ 1301 h 1448"/>
              <a:gd name="T76" fmla="*/ 712 w 1294"/>
              <a:gd name="T77" fmla="*/ 1263 h 1448"/>
              <a:gd name="T78" fmla="*/ 731 w 1294"/>
              <a:gd name="T79" fmla="*/ 1237 h 1448"/>
              <a:gd name="T80" fmla="*/ 751 w 1294"/>
              <a:gd name="T81" fmla="*/ 1214 h 1448"/>
              <a:gd name="T82" fmla="*/ 766 w 1294"/>
              <a:gd name="T83" fmla="*/ 1189 h 1448"/>
              <a:gd name="T84" fmla="*/ 769 w 1294"/>
              <a:gd name="T85" fmla="*/ 1160 h 1448"/>
              <a:gd name="T86" fmla="*/ 454 w 1294"/>
              <a:gd name="T87" fmla="*/ 1149 h 1448"/>
              <a:gd name="T88" fmla="*/ 412 w 1294"/>
              <a:gd name="T89" fmla="*/ 1079 h 1448"/>
              <a:gd name="T90" fmla="*/ 354 w 1294"/>
              <a:gd name="T91" fmla="*/ 994 h 1448"/>
              <a:gd name="T92" fmla="*/ 290 w 1294"/>
              <a:gd name="T93" fmla="*/ 897 h 1448"/>
              <a:gd name="T94" fmla="*/ 224 w 1294"/>
              <a:gd name="T95" fmla="*/ 789 h 1448"/>
              <a:gd name="T96" fmla="*/ 158 w 1294"/>
              <a:gd name="T97" fmla="*/ 672 h 1448"/>
              <a:gd name="T98" fmla="*/ 98 w 1294"/>
              <a:gd name="T99" fmla="*/ 542 h 1448"/>
              <a:gd name="T100" fmla="*/ 48 w 1294"/>
              <a:gd name="T101" fmla="*/ 402 h 1448"/>
              <a:gd name="T102" fmla="*/ 14 w 1294"/>
              <a:gd name="T103" fmla="*/ 250 h 1448"/>
              <a:gd name="T104" fmla="*/ 0 w 1294"/>
              <a:gd name="T105" fmla="*/ 86 h 1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94" h="1448">
                <a:moveTo>
                  <a:pt x="1" y="0"/>
                </a:moveTo>
                <a:lnTo>
                  <a:pt x="990" y="0"/>
                </a:lnTo>
                <a:lnTo>
                  <a:pt x="990" y="310"/>
                </a:lnTo>
                <a:lnTo>
                  <a:pt x="1001" y="310"/>
                </a:lnTo>
                <a:lnTo>
                  <a:pt x="1008" y="310"/>
                </a:lnTo>
                <a:lnTo>
                  <a:pt x="1020" y="309"/>
                </a:lnTo>
                <a:lnTo>
                  <a:pt x="1035" y="305"/>
                </a:lnTo>
                <a:lnTo>
                  <a:pt x="1052" y="297"/>
                </a:lnTo>
                <a:lnTo>
                  <a:pt x="1070" y="284"/>
                </a:lnTo>
                <a:lnTo>
                  <a:pt x="1092" y="267"/>
                </a:lnTo>
                <a:lnTo>
                  <a:pt x="1116" y="250"/>
                </a:lnTo>
                <a:lnTo>
                  <a:pt x="1141" y="238"/>
                </a:lnTo>
                <a:lnTo>
                  <a:pt x="1163" y="234"/>
                </a:lnTo>
                <a:lnTo>
                  <a:pt x="1180" y="234"/>
                </a:lnTo>
                <a:lnTo>
                  <a:pt x="1194" y="236"/>
                </a:lnTo>
                <a:lnTo>
                  <a:pt x="1205" y="237"/>
                </a:lnTo>
                <a:lnTo>
                  <a:pt x="1209" y="238"/>
                </a:lnTo>
                <a:lnTo>
                  <a:pt x="1235" y="249"/>
                </a:lnTo>
                <a:lnTo>
                  <a:pt x="1256" y="263"/>
                </a:lnTo>
                <a:lnTo>
                  <a:pt x="1271" y="280"/>
                </a:lnTo>
                <a:lnTo>
                  <a:pt x="1283" y="298"/>
                </a:lnTo>
                <a:lnTo>
                  <a:pt x="1290" y="322"/>
                </a:lnTo>
                <a:lnTo>
                  <a:pt x="1294" y="344"/>
                </a:lnTo>
                <a:lnTo>
                  <a:pt x="1294" y="368"/>
                </a:lnTo>
                <a:lnTo>
                  <a:pt x="1290" y="390"/>
                </a:lnTo>
                <a:lnTo>
                  <a:pt x="1282" y="411"/>
                </a:lnTo>
                <a:lnTo>
                  <a:pt x="1270" y="432"/>
                </a:lnTo>
                <a:lnTo>
                  <a:pt x="1257" y="448"/>
                </a:lnTo>
                <a:lnTo>
                  <a:pt x="1239" y="461"/>
                </a:lnTo>
                <a:lnTo>
                  <a:pt x="1219" y="470"/>
                </a:lnTo>
                <a:lnTo>
                  <a:pt x="1192" y="474"/>
                </a:lnTo>
                <a:lnTo>
                  <a:pt x="1168" y="477"/>
                </a:lnTo>
                <a:lnTo>
                  <a:pt x="1146" y="473"/>
                </a:lnTo>
                <a:lnTo>
                  <a:pt x="1126" y="467"/>
                </a:lnTo>
                <a:lnTo>
                  <a:pt x="1109" y="457"/>
                </a:lnTo>
                <a:lnTo>
                  <a:pt x="1095" y="448"/>
                </a:lnTo>
                <a:lnTo>
                  <a:pt x="1082" y="437"/>
                </a:lnTo>
                <a:lnTo>
                  <a:pt x="1069" y="425"/>
                </a:lnTo>
                <a:lnTo>
                  <a:pt x="1059" y="418"/>
                </a:lnTo>
                <a:lnTo>
                  <a:pt x="1050" y="408"/>
                </a:lnTo>
                <a:lnTo>
                  <a:pt x="1033" y="402"/>
                </a:lnTo>
                <a:lnTo>
                  <a:pt x="1018" y="398"/>
                </a:lnTo>
                <a:lnTo>
                  <a:pt x="1005" y="399"/>
                </a:lnTo>
                <a:lnTo>
                  <a:pt x="990" y="399"/>
                </a:lnTo>
                <a:lnTo>
                  <a:pt x="990" y="1149"/>
                </a:lnTo>
                <a:lnTo>
                  <a:pt x="858" y="1149"/>
                </a:lnTo>
                <a:lnTo>
                  <a:pt x="858" y="1156"/>
                </a:lnTo>
                <a:lnTo>
                  <a:pt x="858" y="1164"/>
                </a:lnTo>
                <a:lnTo>
                  <a:pt x="859" y="1176"/>
                </a:lnTo>
                <a:lnTo>
                  <a:pt x="863" y="1190"/>
                </a:lnTo>
                <a:lnTo>
                  <a:pt x="871" y="1207"/>
                </a:lnTo>
                <a:lnTo>
                  <a:pt x="884" y="1225"/>
                </a:lnTo>
                <a:lnTo>
                  <a:pt x="901" y="1246"/>
                </a:lnTo>
                <a:lnTo>
                  <a:pt x="918" y="1271"/>
                </a:lnTo>
                <a:lnTo>
                  <a:pt x="929" y="1295"/>
                </a:lnTo>
                <a:lnTo>
                  <a:pt x="934" y="1318"/>
                </a:lnTo>
                <a:lnTo>
                  <a:pt x="934" y="1335"/>
                </a:lnTo>
                <a:lnTo>
                  <a:pt x="933" y="1350"/>
                </a:lnTo>
                <a:lnTo>
                  <a:pt x="931" y="1360"/>
                </a:lnTo>
                <a:lnTo>
                  <a:pt x="929" y="1364"/>
                </a:lnTo>
                <a:lnTo>
                  <a:pt x="920" y="1389"/>
                </a:lnTo>
                <a:lnTo>
                  <a:pt x="905" y="1411"/>
                </a:lnTo>
                <a:lnTo>
                  <a:pt x="888" y="1427"/>
                </a:lnTo>
                <a:lnTo>
                  <a:pt x="870" y="1437"/>
                </a:lnTo>
                <a:lnTo>
                  <a:pt x="846" y="1445"/>
                </a:lnTo>
                <a:lnTo>
                  <a:pt x="824" y="1448"/>
                </a:lnTo>
                <a:lnTo>
                  <a:pt x="801" y="1448"/>
                </a:lnTo>
                <a:lnTo>
                  <a:pt x="778" y="1445"/>
                </a:lnTo>
                <a:lnTo>
                  <a:pt x="756" y="1436"/>
                </a:lnTo>
                <a:lnTo>
                  <a:pt x="736" y="1426"/>
                </a:lnTo>
                <a:lnTo>
                  <a:pt x="721" y="1413"/>
                </a:lnTo>
                <a:lnTo>
                  <a:pt x="708" y="1394"/>
                </a:lnTo>
                <a:lnTo>
                  <a:pt x="698" y="1373"/>
                </a:lnTo>
                <a:lnTo>
                  <a:pt x="693" y="1347"/>
                </a:lnTo>
                <a:lnTo>
                  <a:pt x="692" y="1322"/>
                </a:lnTo>
                <a:lnTo>
                  <a:pt x="696" y="1301"/>
                </a:lnTo>
                <a:lnTo>
                  <a:pt x="701" y="1282"/>
                </a:lnTo>
                <a:lnTo>
                  <a:pt x="712" y="1263"/>
                </a:lnTo>
                <a:lnTo>
                  <a:pt x="721" y="1250"/>
                </a:lnTo>
                <a:lnTo>
                  <a:pt x="731" y="1237"/>
                </a:lnTo>
                <a:lnTo>
                  <a:pt x="743" y="1224"/>
                </a:lnTo>
                <a:lnTo>
                  <a:pt x="751" y="1214"/>
                </a:lnTo>
                <a:lnTo>
                  <a:pt x="760" y="1206"/>
                </a:lnTo>
                <a:lnTo>
                  <a:pt x="766" y="1189"/>
                </a:lnTo>
                <a:lnTo>
                  <a:pt x="770" y="1173"/>
                </a:lnTo>
                <a:lnTo>
                  <a:pt x="769" y="1160"/>
                </a:lnTo>
                <a:lnTo>
                  <a:pt x="769" y="1149"/>
                </a:lnTo>
                <a:lnTo>
                  <a:pt x="454" y="1149"/>
                </a:lnTo>
                <a:lnTo>
                  <a:pt x="436" y="1118"/>
                </a:lnTo>
                <a:lnTo>
                  <a:pt x="412" y="1079"/>
                </a:lnTo>
                <a:lnTo>
                  <a:pt x="385" y="1037"/>
                </a:lnTo>
                <a:lnTo>
                  <a:pt x="354" y="994"/>
                </a:lnTo>
                <a:lnTo>
                  <a:pt x="323" y="946"/>
                </a:lnTo>
                <a:lnTo>
                  <a:pt x="290" y="897"/>
                </a:lnTo>
                <a:lnTo>
                  <a:pt x="258" y="844"/>
                </a:lnTo>
                <a:lnTo>
                  <a:pt x="224" y="789"/>
                </a:lnTo>
                <a:lnTo>
                  <a:pt x="190" y="732"/>
                </a:lnTo>
                <a:lnTo>
                  <a:pt x="158" y="672"/>
                </a:lnTo>
                <a:lnTo>
                  <a:pt x="127" y="609"/>
                </a:lnTo>
                <a:lnTo>
                  <a:pt x="98" y="542"/>
                </a:lnTo>
                <a:lnTo>
                  <a:pt x="72" y="474"/>
                </a:lnTo>
                <a:lnTo>
                  <a:pt x="48" y="402"/>
                </a:lnTo>
                <a:lnTo>
                  <a:pt x="29" y="327"/>
                </a:lnTo>
                <a:lnTo>
                  <a:pt x="14" y="250"/>
                </a:lnTo>
                <a:lnTo>
                  <a:pt x="4" y="170"/>
                </a:lnTo>
                <a:lnTo>
                  <a:pt x="0" y="86"/>
                </a:lnTo>
                <a:lnTo>
                  <a:pt x="1" y="0"/>
                </a:lnTo>
                <a:close/>
              </a:path>
            </a:pathLst>
          </a:custGeom>
          <a:solidFill>
            <a:schemeClr val="accent4"/>
          </a:solidFill>
          <a:ln w="0">
            <a:noFill/>
            <a:prstDash val="solid"/>
            <a:round/>
          </a:ln>
        </p:spPr>
        <p:txBody>
          <a:bodyPr vert="horz" wrap="square" lIns="91440" tIns="45720" rIns="91440" bIns="45720" numCol="1" anchor="t" anchorCtr="0" compatLnSpc="1"/>
          <a:lstStyle/>
          <a:p>
            <a:endParaRPr lang="en-IN"/>
          </a:p>
        </p:txBody>
      </p:sp>
      <p:sp>
        <p:nvSpPr>
          <p:cNvPr id="26" name="Freeform 25"/>
          <p:cNvSpPr/>
          <p:nvPr/>
        </p:nvSpPr>
        <p:spPr bwMode="auto">
          <a:xfrm>
            <a:off x="6039674" y="1372955"/>
            <a:ext cx="1368992" cy="1477353"/>
          </a:xfrm>
          <a:custGeom>
            <a:avLst/>
            <a:gdLst>
              <a:gd name="T0" fmla="*/ 363 w 1276"/>
              <a:gd name="T1" fmla="*/ 14 h 1377"/>
              <a:gd name="T2" fmla="*/ 486 w 1276"/>
              <a:gd name="T3" fmla="*/ 52 h 1377"/>
              <a:gd name="T4" fmla="*/ 606 w 1276"/>
              <a:gd name="T5" fmla="*/ 104 h 1377"/>
              <a:gd name="T6" fmla="*/ 724 w 1276"/>
              <a:gd name="T7" fmla="*/ 170 h 1377"/>
              <a:gd name="T8" fmla="*/ 836 w 1276"/>
              <a:gd name="T9" fmla="*/ 251 h 1377"/>
              <a:gd name="T10" fmla="*/ 941 w 1276"/>
              <a:gd name="T11" fmla="*/ 345 h 1377"/>
              <a:gd name="T12" fmla="*/ 1035 w 1276"/>
              <a:gd name="T13" fmla="*/ 457 h 1377"/>
              <a:gd name="T14" fmla="*/ 1119 w 1276"/>
              <a:gd name="T15" fmla="*/ 585 h 1377"/>
              <a:gd name="T16" fmla="*/ 1187 w 1276"/>
              <a:gd name="T17" fmla="*/ 730 h 1377"/>
              <a:gd name="T18" fmla="*/ 1240 w 1276"/>
              <a:gd name="T19" fmla="*/ 893 h 1377"/>
              <a:gd name="T20" fmla="*/ 1276 w 1276"/>
              <a:gd name="T21" fmla="*/ 1073 h 1377"/>
              <a:gd name="T22" fmla="*/ 909 w 1276"/>
              <a:gd name="T23" fmla="*/ 1084 h 1377"/>
              <a:gd name="T24" fmla="*/ 911 w 1276"/>
              <a:gd name="T25" fmla="*/ 1103 h 1377"/>
              <a:gd name="T26" fmla="*/ 923 w 1276"/>
              <a:gd name="T27" fmla="*/ 1135 h 1377"/>
              <a:gd name="T28" fmla="*/ 953 w 1276"/>
              <a:gd name="T29" fmla="*/ 1175 h 1377"/>
              <a:gd name="T30" fmla="*/ 981 w 1276"/>
              <a:gd name="T31" fmla="*/ 1224 h 1377"/>
              <a:gd name="T32" fmla="*/ 985 w 1276"/>
              <a:gd name="T33" fmla="*/ 1264 h 1377"/>
              <a:gd name="T34" fmla="*/ 983 w 1276"/>
              <a:gd name="T35" fmla="*/ 1288 h 1377"/>
              <a:gd name="T36" fmla="*/ 971 w 1276"/>
              <a:gd name="T37" fmla="*/ 1318 h 1377"/>
              <a:gd name="T38" fmla="*/ 940 w 1276"/>
              <a:gd name="T39" fmla="*/ 1355 h 1377"/>
              <a:gd name="T40" fmla="*/ 899 w 1276"/>
              <a:gd name="T41" fmla="*/ 1374 h 1377"/>
              <a:gd name="T42" fmla="*/ 853 w 1276"/>
              <a:gd name="T43" fmla="*/ 1377 h 1377"/>
              <a:gd name="T44" fmla="*/ 809 w 1276"/>
              <a:gd name="T45" fmla="*/ 1365 h 1377"/>
              <a:gd name="T46" fmla="*/ 773 w 1276"/>
              <a:gd name="T47" fmla="*/ 1340 h 1377"/>
              <a:gd name="T48" fmla="*/ 750 w 1276"/>
              <a:gd name="T49" fmla="*/ 1302 h 1377"/>
              <a:gd name="T50" fmla="*/ 745 w 1276"/>
              <a:gd name="T51" fmla="*/ 1251 h 1377"/>
              <a:gd name="T52" fmla="*/ 752 w 1276"/>
              <a:gd name="T53" fmla="*/ 1209 h 1377"/>
              <a:gd name="T54" fmla="*/ 773 w 1276"/>
              <a:gd name="T55" fmla="*/ 1178 h 1377"/>
              <a:gd name="T56" fmla="*/ 794 w 1276"/>
              <a:gd name="T57" fmla="*/ 1153 h 1377"/>
              <a:gd name="T58" fmla="*/ 811 w 1276"/>
              <a:gd name="T59" fmla="*/ 1133 h 1377"/>
              <a:gd name="T60" fmla="*/ 823 w 1276"/>
              <a:gd name="T61" fmla="*/ 1101 h 1377"/>
              <a:gd name="T62" fmla="*/ 820 w 1276"/>
              <a:gd name="T63" fmla="*/ 1073 h 1377"/>
              <a:gd name="T64" fmla="*/ 301 w 1276"/>
              <a:gd name="T65" fmla="*/ 501 h 1377"/>
              <a:gd name="T66" fmla="*/ 284 w 1276"/>
              <a:gd name="T67" fmla="*/ 501 h 1377"/>
              <a:gd name="T68" fmla="*/ 258 w 1276"/>
              <a:gd name="T69" fmla="*/ 506 h 1377"/>
              <a:gd name="T70" fmla="*/ 223 w 1276"/>
              <a:gd name="T71" fmla="*/ 526 h 1377"/>
              <a:gd name="T72" fmla="*/ 177 w 1276"/>
              <a:gd name="T73" fmla="*/ 561 h 1377"/>
              <a:gd name="T74" fmla="*/ 130 w 1276"/>
              <a:gd name="T75" fmla="*/ 577 h 1377"/>
              <a:gd name="T76" fmla="*/ 98 w 1276"/>
              <a:gd name="T77" fmla="*/ 576 h 1377"/>
              <a:gd name="T78" fmla="*/ 84 w 1276"/>
              <a:gd name="T79" fmla="*/ 572 h 1377"/>
              <a:gd name="T80" fmla="*/ 37 w 1276"/>
              <a:gd name="T81" fmla="*/ 548 h 1377"/>
              <a:gd name="T82" fmla="*/ 10 w 1276"/>
              <a:gd name="T83" fmla="*/ 513 h 1377"/>
              <a:gd name="T84" fmla="*/ 0 w 1276"/>
              <a:gd name="T85" fmla="*/ 467 h 1377"/>
              <a:gd name="T86" fmla="*/ 3 w 1276"/>
              <a:gd name="T87" fmla="*/ 421 h 1377"/>
              <a:gd name="T88" fmla="*/ 23 w 1276"/>
              <a:gd name="T89" fmla="*/ 379 h 1377"/>
              <a:gd name="T90" fmla="*/ 54 w 1276"/>
              <a:gd name="T91" fmla="*/ 351 h 1377"/>
              <a:gd name="T92" fmla="*/ 101 w 1276"/>
              <a:gd name="T93" fmla="*/ 336 h 1377"/>
              <a:gd name="T94" fmla="*/ 147 w 1276"/>
              <a:gd name="T95" fmla="*/ 337 h 1377"/>
              <a:gd name="T96" fmla="*/ 183 w 1276"/>
              <a:gd name="T97" fmla="*/ 353 h 1377"/>
              <a:gd name="T98" fmla="*/ 211 w 1276"/>
              <a:gd name="T99" fmla="*/ 374 h 1377"/>
              <a:gd name="T100" fmla="*/ 235 w 1276"/>
              <a:gd name="T101" fmla="*/ 394 h 1377"/>
              <a:gd name="T102" fmla="*/ 259 w 1276"/>
              <a:gd name="T103" fmla="*/ 409 h 1377"/>
              <a:gd name="T104" fmla="*/ 288 w 1276"/>
              <a:gd name="T105" fmla="*/ 412 h 1377"/>
              <a:gd name="T106" fmla="*/ 301 w 1276"/>
              <a:gd name="T107" fmla="*/ 0 h 1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6" h="1377">
                <a:moveTo>
                  <a:pt x="301" y="0"/>
                </a:moveTo>
                <a:lnTo>
                  <a:pt x="363" y="14"/>
                </a:lnTo>
                <a:lnTo>
                  <a:pt x="424" y="31"/>
                </a:lnTo>
                <a:lnTo>
                  <a:pt x="486" y="52"/>
                </a:lnTo>
                <a:lnTo>
                  <a:pt x="546" y="77"/>
                </a:lnTo>
                <a:lnTo>
                  <a:pt x="606" y="104"/>
                </a:lnTo>
                <a:lnTo>
                  <a:pt x="666" y="136"/>
                </a:lnTo>
                <a:lnTo>
                  <a:pt x="724" y="170"/>
                </a:lnTo>
                <a:lnTo>
                  <a:pt x="781" y="208"/>
                </a:lnTo>
                <a:lnTo>
                  <a:pt x="836" y="251"/>
                </a:lnTo>
                <a:lnTo>
                  <a:pt x="890" y="296"/>
                </a:lnTo>
                <a:lnTo>
                  <a:pt x="941" y="345"/>
                </a:lnTo>
                <a:lnTo>
                  <a:pt x="989" y="399"/>
                </a:lnTo>
                <a:lnTo>
                  <a:pt x="1035" y="457"/>
                </a:lnTo>
                <a:lnTo>
                  <a:pt x="1078" y="518"/>
                </a:lnTo>
                <a:lnTo>
                  <a:pt x="1119" y="585"/>
                </a:lnTo>
                <a:lnTo>
                  <a:pt x="1155" y="656"/>
                </a:lnTo>
                <a:lnTo>
                  <a:pt x="1187" y="730"/>
                </a:lnTo>
                <a:lnTo>
                  <a:pt x="1216" y="809"/>
                </a:lnTo>
                <a:lnTo>
                  <a:pt x="1240" y="893"/>
                </a:lnTo>
                <a:lnTo>
                  <a:pt x="1260" y="980"/>
                </a:lnTo>
                <a:lnTo>
                  <a:pt x="1276" y="1073"/>
                </a:lnTo>
                <a:lnTo>
                  <a:pt x="909" y="1073"/>
                </a:lnTo>
                <a:lnTo>
                  <a:pt x="909" y="1084"/>
                </a:lnTo>
                <a:lnTo>
                  <a:pt x="909" y="1093"/>
                </a:lnTo>
                <a:lnTo>
                  <a:pt x="911" y="1103"/>
                </a:lnTo>
                <a:lnTo>
                  <a:pt x="916" y="1118"/>
                </a:lnTo>
                <a:lnTo>
                  <a:pt x="923" y="1135"/>
                </a:lnTo>
                <a:lnTo>
                  <a:pt x="936" y="1154"/>
                </a:lnTo>
                <a:lnTo>
                  <a:pt x="953" y="1175"/>
                </a:lnTo>
                <a:lnTo>
                  <a:pt x="970" y="1199"/>
                </a:lnTo>
                <a:lnTo>
                  <a:pt x="981" y="1224"/>
                </a:lnTo>
                <a:lnTo>
                  <a:pt x="985" y="1246"/>
                </a:lnTo>
                <a:lnTo>
                  <a:pt x="985" y="1264"/>
                </a:lnTo>
                <a:lnTo>
                  <a:pt x="984" y="1277"/>
                </a:lnTo>
                <a:lnTo>
                  <a:pt x="983" y="1288"/>
                </a:lnTo>
                <a:lnTo>
                  <a:pt x="981" y="1292"/>
                </a:lnTo>
                <a:lnTo>
                  <a:pt x="971" y="1318"/>
                </a:lnTo>
                <a:lnTo>
                  <a:pt x="957" y="1339"/>
                </a:lnTo>
                <a:lnTo>
                  <a:pt x="940" y="1355"/>
                </a:lnTo>
                <a:lnTo>
                  <a:pt x="921" y="1366"/>
                </a:lnTo>
                <a:lnTo>
                  <a:pt x="899" y="1374"/>
                </a:lnTo>
                <a:lnTo>
                  <a:pt x="875" y="1377"/>
                </a:lnTo>
                <a:lnTo>
                  <a:pt x="853" y="1377"/>
                </a:lnTo>
                <a:lnTo>
                  <a:pt x="830" y="1374"/>
                </a:lnTo>
                <a:lnTo>
                  <a:pt x="809" y="1365"/>
                </a:lnTo>
                <a:lnTo>
                  <a:pt x="789" y="1353"/>
                </a:lnTo>
                <a:lnTo>
                  <a:pt x="773" y="1340"/>
                </a:lnTo>
                <a:lnTo>
                  <a:pt x="760" y="1322"/>
                </a:lnTo>
                <a:lnTo>
                  <a:pt x="750" y="1302"/>
                </a:lnTo>
                <a:lnTo>
                  <a:pt x="746" y="1275"/>
                </a:lnTo>
                <a:lnTo>
                  <a:pt x="745" y="1251"/>
                </a:lnTo>
                <a:lnTo>
                  <a:pt x="747" y="1229"/>
                </a:lnTo>
                <a:lnTo>
                  <a:pt x="752" y="1209"/>
                </a:lnTo>
                <a:lnTo>
                  <a:pt x="763" y="1192"/>
                </a:lnTo>
                <a:lnTo>
                  <a:pt x="773" y="1178"/>
                </a:lnTo>
                <a:lnTo>
                  <a:pt x="783" y="1165"/>
                </a:lnTo>
                <a:lnTo>
                  <a:pt x="794" y="1153"/>
                </a:lnTo>
                <a:lnTo>
                  <a:pt x="802" y="1143"/>
                </a:lnTo>
                <a:lnTo>
                  <a:pt x="811" y="1133"/>
                </a:lnTo>
                <a:lnTo>
                  <a:pt x="818" y="1116"/>
                </a:lnTo>
                <a:lnTo>
                  <a:pt x="823" y="1101"/>
                </a:lnTo>
                <a:lnTo>
                  <a:pt x="822" y="1088"/>
                </a:lnTo>
                <a:lnTo>
                  <a:pt x="820" y="1073"/>
                </a:lnTo>
                <a:lnTo>
                  <a:pt x="301" y="1073"/>
                </a:lnTo>
                <a:lnTo>
                  <a:pt x="301" y="501"/>
                </a:lnTo>
                <a:lnTo>
                  <a:pt x="292" y="501"/>
                </a:lnTo>
                <a:lnTo>
                  <a:pt x="284" y="501"/>
                </a:lnTo>
                <a:lnTo>
                  <a:pt x="272" y="502"/>
                </a:lnTo>
                <a:lnTo>
                  <a:pt x="258" y="506"/>
                </a:lnTo>
                <a:lnTo>
                  <a:pt x="241" y="514"/>
                </a:lnTo>
                <a:lnTo>
                  <a:pt x="223" y="526"/>
                </a:lnTo>
                <a:lnTo>
                  <a:pt x="202" y="544"/>
                </a:lnTo>
                <a:lnTo>
                  <a:pt x="177" y="561"/>
                </a:lnTo>
                <a:lnTo>
                  <a:pt x="152" y="572"/>
                </a:lnTo>
                <a:lnTo>
                  <a:pt x="130" y="577"/>
                </a:lnTo>
                <a:lnTo>
                  <a:pt x="113" y="577"/>
                </a:lnTo>
                <a:lnTo>
                  <a:pt x="98" y="576"/>
                </a:lnTo>
                <a:lnTo>
                  <a:pt x="88" y="573"/>
                </a:lnTo>
                <a:lnTo>
                  <a:pt x="84" y="572"/>
                </a:lnTo>
                <a:lnTo>
                  <a:pt x="58" y="563"/>
                </a:lnTo>
                <a:lnTo>
                  <a:pt x="37" y="548"/>
                </a:lnTo>
                <a:lnTo>
                  <a:pt x="21" y="531"/>
                </a:lnTo>
                <a:lnTo>
                  <a:pt x="10" y="513"/>
                </a:lnTo>
                <a:lnTo>
                  <a:pt x="3" y="489"/>
                </a:lnTo>
                <a:lnTo>
                  <a:pt x="0" y="467"/>
                </a:lnTo>
                <a:lnTo>
                  <a:pt x="0" y="444"/>
                </a:lnTo>
                <a:lnTo>
                  <a:pt x="3" y="421"/>
                </a:lnTo>
                <a:lnTo>
                  <a:pt x="12" y="399"/>
                </a:lnTo>
                <a:lnTo>
                  <a:pt x="23" y="379"/>
                </a:lnTo>
                <a:lnTo>
                  <a:pt x="36" y="364"/>
                </a:lnTo>
                <a:lnTo>
                  <a:pt x="54" y="351"/>
                </a:lnTo>
                <a:lnTo>
                  <a:pt x="74" y="341"/>
                </a:lnTo>
                <a:lnTo>
                  <a:pt x="101" y="336"/>
                </a:lnTo>
                <a:lnTo>
                  <a:pt x="126" y="335"/>
                </a:lnTo>
                <a:lnTo>
                  <a:pt x="147" y="337"/>
                </a:lnTo>
                <a:lnTo>
                  <a:pt x="166" y="344"/>
                </a:lnTo>
                <a:lnTo>
                  <a:pt x="183" y="353"/>
                </a:lnTo>
                <a:lnTo>
                  <a:pt x="198" y="364"/>
                </a:lnTo>
                <a:lnTo>
                  <a:pt x="211" y="374"/>
                </a:lnTo>
                <a:lnTo>
                  <a:pt x="224" y="385"/>
                </a:lnTo>
                <a:lnTo>
                  <a:pt x="235" y="394"/>
                </a:lnTo>
                <a:lnTo>
                  <a:pt x="242" y="403"/>
                </a:lnTo>
                <a:lnTo>
                  <a:pt x="259" y="409"/>
                </a:lnTo>
                <a:lnTo>
                  <a:pt x="275" y="413"/>
                </a:lnTo>
                <a:lnTo>
                  <a:pt x="288" y="412"/>
                </a:lnTo>
                <a:lnTo>
                  <a:pt x="301" y="412"/>
                </a:lnTo>
                <a:lnTo>
                  <a:pt x="301" y="0"/>
                </a:lnTo>
                <a:close/>
              </a:path>
            </a:pathLst>
          </a:custGeom>
          <a:solidFill>
            <a:schemeClr val="accent6"/>
          </a:solidFill>
          <a:ln w="0">
            <a:noFill/>
            <a:prstDash val="solid"/>
            <a:round/>
          </a:ln>
        </p:spPr>
        <p:txBody>
          <a:bodyPr vert="horz" wrap="square" lIns="91440" tIns="45720" rIns="91440" bIns="45720" numCol="1" anchor="t" anchorCtr="0" compatLnSpc="1"/>
          <a:lstStyle/>
          <a:p>
            <a:endParaRPr lang="en-IN"/>
          </a:p>
        </p:txBody>
      </p:sp>
      <p:sp>
        <p:nvSpPr>
          <p:cNvPr id="5" name="TextBox 4"/>
          <p:cNvSpPr txBox="1"/>
          <p:nvPr/>
        </p:nvSpPr>
        <p:spPr>
          <a:xfrm>
            <a:off x="5708226" y="5092781"/>
            <a:ext cx="743024" cy="477054"/>
          </a:xfrm>
          <a:prstGeom prst="rect">
            <a:avLst/>
          </a:prstGeom>
          <a:noFill/>
        </p:spPr>
        <p:txBody>
          <a:bodyPr wrap="none" rtlCol="0">
            <a:spAutoFit/>
          </a:bodyPr>
          <a:lstStyle/>
          <a:p>
            <a:r>
              <a:rPr lang="en-US" altLang="zh-CN" sz="2500" b="1" dirty="0"/>
              <a:t>PDA</a:t>
            </a:r>
            <a:endParaRPr lang="en-US" sz="2500" b="1" dirty="0"/>
          </a:p>
        </p:txBody>
      </p:sp>
      <p:pic>
        <p:nvPicPr>
          <p:cNvPr id="7" name="Graphic 6" descr="Lock"/>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226655" y="1710864"/>
            <a:ext cx="607991" cy="607991"/>
          </a:xfrm>
          <a:prstGeom prst="rect">
            <a:avLst/>
          </a:prstGeom>
        </p:spPr>
      </p:pic>
      <p:pic>
        <p:nvPicPr>
          <p:cNvPr id="11" name="Graphic 10" descr="Bullseye"/>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00047" y="1809583"/>
            <a:ext cx="555469" cy="555469"/>
          </a:xfrm>
          <a:prstGeom prst="rect">
            <a:avLst/>
          </a:prstGeom>
        </p:spPr>
      </p:pic>
      <p:pic>
        <p:nvPicPr>
          <p:cNvPr id="15" name="Graphic 14" descr="Cloud Computi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23445" y="2901401"/>
            <a:ext cx="595601" cy="595601"/>
          </a:xfrm>
          <a:prstGeom prst="rect">
            <a:avLst/>
          </a:prstGeom>
        </p:spPr>
      </p:pic>
      <p:pic>
        <p:nvPicPr>
          <p:cNvPr id="17" name="Graphic 16" descr="Thumbs up sign"/>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79755" y="3957460"/>
            <a:ext cx="595601" cy="595601"/>
          </a:xfrm>
          <a:prstGeom prst="rect">
            <a:avLst/>
          </a:prstGeom>
        </p:spPr>
      </p:pic>
      <p:cxnSp>
        <p:nvCxnSpPr>
          <p:cNvPr id="36" name="Straight Arrow Connector 35"/>
          <p:cNvCxnSpPr/>
          <p:nvPr/>
        </p:nvCxnSpPr>
        <p:spPr>
          <a:xfrm>
            <a:off x="3944891" y="2020049"/>
            <a:ext cx="1371600" cy="1588"/>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flipH="1">
            <a:off x="1490243" y="1809583"/>
            <a:ext cx="2400672" cy="369332"/>
          </a:xfrm>
          <a:prstGeom prst="rect">
            <a:avLst/>
          </a:prstGeom>
          <a:noFill/>
        </p:spPr>
        <p:txBody>
          <a:bodyPr wrap="square" rtlCol="0">
            <a:spAutoFit/>
          </a:bodyPr>
          <a:lstStyle/>
          <a:p>
            <a:pPr algn="ctr"/>
            <a:r>
              <a:rPr lang="en-US" altLang="zh-CN" kern="0" dirty="0">
                <a:latin typeface="Arial" panose="020B0704020202020204" pitchFamily="34" charset="0"/>
                <a:cs typeface="Arial" panose="020B0704020202020204" pitchFamily="34" charset="0"/>
              </a:rPr>
              <a:t>Privacy-preserving</a:t>
            </a:r>
            <a:endParaRPr lang="en-US" kern="0" dirty="0">
              <a:latin typeface="Arial" panose="020B0704020202020204" pitchFamily="34" charset="0"/>
              <a:cs typeface="Arial" panose="020B0704020202020204" pitchFamily="34" charset="0"/>
            </a:endParaRPr>
          </a:p>
        </p:txBody>
      </p:sp>
      <p:cxnSp>
        <p:nvCxnSpPr>
          <p:cNvPr id="38" name="Straight Arrow Connector 37"/>
          <p:cNvCxnSpPr/>
          <p:nvPr/>
        </p:nvCxnSpPr>
        <p:spPr>
          <a:xfrm>
            <a:off x="7186977" y="2336121"/>
            <a:ext cx="984996" cy="0"/>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flipH="1">
            <a:off x="7679475" y="2096636"/>
            <a:ext cx="2400672" cy="369332"/>
          </a:xfrm>
          <a:prstGeom prst="rect">
            <a:avLst/>
          </a:prstGeom>
          <a:noFill/>
        </p:spPr>
        <p:txBody>
          <a:bodyPr wrap="square" rtlCol="0">
            <a:spAutoFit/>
          </a:bodyPr>
          <a:lstStyle/>
          <a:p>
            <a:pPr algn="ctr"/>
            <a:r>
              <a:rPr lang="en-US" altLang="zh-CN" kern="0" dirty="0">
                <a:latin typeface="Arial" panose="020B0704020202020204" pitchFamily="34" charset="0"/>
                <a:cs typeface="Arial" panose="020B0704020202020204" pitchFamily="34" charset="0"/>
              </a:rPr>
              <a:t>Accurate</a:t>
            </a:r>
            <a:endParaRPr lang="en-US" kern="0" dirty="0">
              <a:latin typeface="Arial" panose="020B0704020202020204" pitchFamily="34" charset="0"/>
              <a:cs typeface="Arial" panose="020B0704020202020204" pitchFamily="34" charset="0"/>
            </a:endParaRPr>
          </a:p>
        </p:txBody>
      </p:sp>
      <p:cxnSp>
        <p:nvCxnSpPr>
          <p:cNvPr id="40" name="Straight Arrow Connector 39"/>
          <p:cNvCxnSpPr/>
          <p:nvPr/>
        </p:nvCxnSpPr>
        <p:spPr>
          <a:xfrm>
            <a:off x="3756723" y="3277890"/>
            <a:ext cx="1185561" cy="0"/>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flipH="1">
            <a:off x="829792" y="3073431"/>
            <a:ext cx="3061123" cy="369332"/>
          </a:xfrm>
          <a:prstGeom prst="rect">
            <a:avLst/>
          </a:prstGeom>
          <a:noFill/>
        </p:spPr>
        <p:txBody>
          <a:bodyPr wrap="square" rtlCol="0">
            <a:spAutoFit/>
          </a:bodyPr>
          <a:lstStyle/>
          <a:p>
            <a:pPr algn="ctr"/>
            <a:r>
              <a:rPr lang="en-US" altLang="zh-CN" kern="0" dirty="0">
                <a:latin typeface="Arial" panose="020B0704020202020204" pitchFamily="34" charset="0"/>
                <a:cs typeface="Arial" panose="020B0704020202020204" pitchFamily="34" charset="0"/>
              </a:rPr>
              <a:t>Communication-efficient</a:t>
            </a:r>
            <a:endParaRPr lang="en-US" altLang="zh-CN" kern="0" dirty="0">
              <a:latin typeface="Arial" panose="020B0704020202020204" pitchFamily="34" charset="0"/>
              <a:cs typeface="Arial" panose="020B0704020202020204" pitchFamily="34" charset="0"/>
            </a:endParaRPr>
          </a:p>
        </p:txBody>
      </p:sp>
      <p:sp>
        <p:nvSpPr>
          <p:cNvPr id="2" name="Rectangle 1"/>
          <p:cNvSpPr/>
          <p:nvPr/>
        </p:nvSpPr>
        <p:spPr>
          <a:xfrm>
            <a:off x="5461393" y="3154509"/>
            <a:ext cx="304800" cy="246762"/>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9"/>
          <a:stretch>
            <a:fillRect/>
          </a:stretch>
        </p:blipFill>
        <p:spPr>
          <a:xfrm>
            <a:off x="6295583" y="2922863"/>
            <a:ext cx="645322" cy="645322"/>
          </a:xfrm>
          <a:prstGeom prst="rect">
            <a:avLst/>
          </a:prstGeom>
        </p:spPr>
      </p:pic>
      <p:sp>
        <p:nvSpPr>
          <p:cNvPr id="4" name="TextBox 3"/>
          <p:cNvSpPr txBox="1"/>
          <p:nvPr/>
        </p:nvSpPr>
        <p:spPr>
          <a:xfrm>
            <a:off x="570155" y="742278"/>
            <a:ext cx="1345240" cy="523220"/>
          </a:xfrm>
          <a:prstGeom prst="rect">
            <a:avLst/>
          </a:prstGeom>
          <a:noFill/>
        </p:spPr>
        <p:txBody>
          <a:bodyPr wrap="none" rtlCol="0">
            <a:spAutoFit/>
          </a:bodyPr>
          <a:lstStyle/>
          <a:p>
            <a:r>
              <a:rPr lang="en-US" sz="2800" b="1" dirty="0"/>
              <a:t>Mission</a:t>
            </a:r>
            <a:endParaRPr lang="en-US" sz="2800" b="1" dirty="0"/>
          </a:p>
        </p:txBody>
      </p:sp>
      <p:sp>
        <p:nvSpPr>
          <p:cNvPr id="12" name="TextBox 11"/>
          <p:cNvSpPr txBox="1"/>
          <p:nvPr/>
        </p:nvSpPr>
        <p:spPr>
          <a:xfrm>
            <a:off x="1414833" y="2263859"/>
            <a:ext cx="2870112" cy="369332"/>
          </a:xfrm>
          <a:prstGeom prst="rect">
            <a:avLst/>
          </a:prstGeom>
          <a:noFill/>
          <a:ln>
            <a:solidFill>
              <a:schemeClr val="tx1"/>
            </a:solidFill>
          </a:ln>
        </p:spPr>
        <p:txBody>
          <a:bodyPr wrap="square" rtlCol="0">
            <a:spAutoFit/>
          </a:bodyPr>
          <a:lstStyle/>
          <a:p>
            <a:r>
              <a:rPr lang="en-US" dirty="0"/>
              <a:t>Requires AD rather than IPD</a:t>
            </a:r>
            <a:endParaRPr lang="en-US" dirty="0"/>
          </a:p>
        </p:txBody>
      </p:sp>
      <p:sp>
        <p:nvSpPr>
          <p:cNvPr id="13" name="Rectangle 12"/>
          <p:cNvSpPr/>
          <p:nvPr/>
        </p:nvSpPr>
        <p:spPr>
          <a:xfrm>
            <a:off x="7989032" y="2419723"/>
            <a:ext cx="2646878" cy="646331"/>
          </a:xfrm>
          <a:prstGeom prst="rect">
            <a:avLst/>
          </a:prstGeom>
          <a:ln>
            <a:solidFill>
              <a:schemeClr val="tx1"/>
            </a:solidFill>
          </a:ln>
        </p:spPr>
        <p:txBody>
          <a:bodyPr wrap="none">
            <a:spAutoFit/>
          </a:bodyPr>
          <a:lstStyle/>
          <a:p>
            <a:pPr algn="ctr"/>
            <a:r>
              <a:rPr lang="en-US">
                <a:latin typeface="Arial" panose="020B0704020202020204" pitchFamily="34" charset="0"/>
                <a:ea typeface="Arial" panose="020B0704020202020204" pitchFamily="34" charset="0"/>
              </a:rPr>
              <a:t>Obtains results close to </a:t>
            </a:r>
            <a:endParaRPr lang="en-US">
              <a:latin typeface="Arial" panose="020B0704020202020204" pitchFamily="34" charset="0"/>
              <a:ea typeface="Arial" panose="020B0704020202020204" pitchFamily="34" charset="0"/>
            </a:endParaRPr>
          </a:p>
          <a:p>
            <a:pPr algn="ctr"/>
            <a:r>
              <a:rPr lang="en-US">
                <a:latin typeface="Arial" panose="020B0704020202020204" pitchFamily="34" charset="0"/>
                <a:ea typeface="Arial" panose="020B0704020202020204" pitchFamily="34" charset="0"/>
              </a:rPr>
              <a:t>pooled IPD analysis</a:t>
            </a:r>
            <a:r>
              <a:rPr lang="en-US"/>
              <a:t> </a:t>
            </a:r>
            <a:endParaRPr lang="en-US"/>
          </a:p>
        </p:txBody>
      </p:sp>
      <p:sp>
        <p:nvSpPr>
          <p:cNvPr id="14" name="TextBox 13"/>
          <p:cNvSpPr txBox="1"/>
          <p:nvPr/>
        </p:nvSpPr>
        <p:spPr>
          <a:xfrm>
            <a:off x="1352643" y="3479265"/>
            <a:ext cx="2592248" cy="646331"/>
          </a:xfrm>
          <a:prstGeom prst="rect">
            <a:avLst/>
          </a:prstGeom>
          <a:noFill/>
          <a:ln>
            <a:solidFill>
              <a:schemeClr val="tx1"/>
            </a:solidFill>
          </a:ln>
        </p:spPr>
        <p:txBody>
          <a:bodyPr wrap="none" rtlCol="0">
            <a:spAutoFit/>
          </a:bodyPr>
          <a:lstStyle/>
          <a:p>
            <a:pPr algn="ctr"/>
            <a:r>
              <a:rPr lang="en-US" dirty="0"/>
              <a:t>Only requires one round </a:t>
            </a:r>
            <a:endParaRPr lang="en-US" dirty="0"/>
          </a:p>
          <a:p>
            <a:pPr algn="ctr"/>
            <a:r>
              <a:rPr lang="en-US" dirty="0"/>
              <a:t>of AD communication</a:t>
            </a:r>
            <a:r>
              <a:rPr lang="en-US" b="1" dirty="0"/>
              <a:t> </a:t>
            </a:r>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24"/>
          <p:cNvSpPr/>
          <p:nvPr/>
        </p:nvSpPr>
        <p:spPr bwMode="auto">
          <a:xfrm>
            <a:off x="5896982" y="2591745"/>
            <a:ext cx="1527778" cy="1232737"/>
          </a:xfrm>
          <a:custGeom>
            <a:avLst/>
            <a:gdLst>
              <a:gd name="T0" fmla="*/ 849 w 1424"/>
              <a:gd name="T1" fmla="*/ 0 h 1149"/>
              <a:gd name="T2" fmla="*/ 815 w 1424"/>
              <a:gd name="T3" fmla="*/ 58 h 1149"/>
              <a:gd name="T4" fmla="*/ 803 w 1424"/>
              <a:gd name="T5" fmla="*/ 126 h 1149"/>
              <a:gd name="T6" fmla="*/ 817 w 1424"/>
              <a:gd name="T7" fmla="*/ 200 h 1149"/>
              <a:gd name="T8" fmla="*/ 859 w 1424"/>
              <a:gd name="T9" fmla="*/ 262 h 1149"/>
              <a:gd name="T10" fmla="*/ 921 w 1424"/>
              <a:gd name="T11" fmla="*/ 302 h 1149"/>
              <a:gd name="T12" fmla="*/ 995 w 1424"/>
              <a:gd name="T13" fmla="*/ 318 h 1149"/>
              <a:gd name="T14" fmla="*/ 1070 w 1424"/>
              <a:gd name="T15" fmla="*/ 302 h 1149"/>
              <a:gd name="T16" fmla="*/ 1131 w 1424"/>
              <a:gd name="T17" fmla="*/ 262 h 1149"/>
              <a:gd name="T18" fmla="*/ 1173 w 1424"/>
              <a:gd name="T19" fmla="*/ 200 h 1149"/>
              <a:gd name="T20" fmla="*/ 1188 w 1424"/>
              <a:gd name="T21" fmla="*/ 126 h 1149"/>
              <a:gd name="T22" fmla="*/ 1176 w 1424"/>
              <a:gd name="T23" fmla="*/ 58 h 1149"/>
              <a:gd name="T24" fmla="*/ 1142 w 1424"/>
              <a:gd name="T25" fmla="*/ 0 h 1149"/>
              <a:gd name="T26" fmla="*/ 1420 w 1424"/>
              <a:gd name="T27" fmla="*/ 24 h 1149"/>
              <a:gd name="T28" fmla="*/ 1424 w 1424"/>
              <a:gd name="T29" fmla="*/ 92 h 1149"/>
              <a:gd name="T30" fmla="*/ 1420 w 1424"/>
              <a:gd name="T31" fmla="*/ 185 h 1149"/>
              <a:gd name="T32" fmla="*/ 1405 w 1424"/>
              <a:gd name="T33" fmla="*/ 300 h 1149"/>
              <a:gd name="T34" fmla="*/ 1371 w 1424"/>
              <a:gd name="T35" fmla="*/ 432 h 1149"/>
              <a:gd name="T36" fmla="*/ 1313 w 1424"/>
              <a:gd name="T37" fmla="*/ 579 h 1149"/>
              <a:gd name="T38" fmla="*/ 1227 w 1424"/>
              <a:gd name="T39" fmla="*/ 736 h 1149"/>
              <a:gd name="T40" fmla="*/ 1160 w 1424"/>
              <a:gd name="T41" fmla="*/ 839 h 1149"/>
              <a:gd name="T42" fmla="*/ 1103 w 1424"/>
              <a:gd name="T43" fmla="*/ 922 h 1149"/>
              <a:gd name="T44" fmla="*/ 1057 w 1424"/>
              <a:gd name="T45" fmla="*/ 987 h 1149"/>
              <a:gd name="T46" fmla="*/ 1019 w 1424"/>
              <a:gd name="T47" fmla="*/ 1043 h 1149"/>
              <a:gd name="T48" fmla="*/ 988 w 1424"/>
              <a:gd name="T49" fmla="*/ 1094 h 1149"/>
              <a:gd name="T50" fmla="*/ 963 w 1424"/>
              <a:gd name="T51" fmla="*/ 1149 h 1149"/>
              <a:gd name="T52" fmla="*/ 0 w 1424"/>
              <a:gd name="T53" fmla="*/ 505 h 1149"/>
              <a:gd name="T54" fmla="*/ 58 w 1424"/>
              <a:gd name="T55" fmla="*/ 538 h 1149"/>
              <a:gd name="T56" fmla="*/ 124 w 1424"/>
              <a:gd name="T57" fmla="*/ 551 h 1149"/>
              <a:gd name="T58" fmla="*/ 200 w 1424"/>
              <a:gd name="T59" fmla="*/ 535 h 1149"/>
              <a:gd name="T60" fmla="*/ 262 w 1424"/>
              <a:gd name="T61" fmla="*/ 494 h 1149"/>
              <a:gd name="T62" fmla="*/ 302 w 1424"/>
              <a:gd name="T63" fmla="*/ 433 h 1149"/>
              <a:gd name="T64" fmla="*/ 318 w 1424"/>
              <a:gd name="T65" fmla="*/ 357 h 1149"/>
              <a:gd name="T66" fmla="*/ 302 w 1424"/>
              <a:gd name="T67" fmla="*/ 283 h 1149"/>
              <a:gd name="T68" fmla="*/ 262 w 1424"/>
              <a:gd name="T69" fmla="*/ 221 h 1149"/>
              <a:gd name="T70" fmla="*/ 200 w 1424"/>
              <a:gd name="T71" fmla="*/ 181 h 1149"/>
              <a:gd name="T72" fmla="*/ 124 w 1424"/>
              <a:gd name="T73" fmla="*/ 165 h 1149"/>
              <a:gd name="T74" fmla="*/ 58 w 1424"/>
              <a:gd name="T75" fmla="*/ 177 h 1149"/>
              <a:gd name="T76" fmla="*/ 0 w 1424"/>
              <a:gd name="T77" fmla="*/ 211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24" h="1149">
                <a:moveTo>
                  <a:pt x="0" y="0"/>
                </a:moveTo>
                <a:lnTo>
                  <a:pt x="849" y="0"/>
                </a:lnTo>
                <a:lnTo>
                  <a:pt x="829" y="28"/>
                </a:lnTo>
                <a:lnTo>
                  <a:pt x="815" y="58"/>
                </a:lnTo>
                <a:lnTo>
                  <a:pt x="806" y="90"/>
                </a:lnTo>
                <a:lnTo>
                  <a:pt x="803" y="126"/>
                </a:lnTo>
                <a:lnTo>
                  <a:pt x="807" y="164"/>
                </a:lnTo>
                <a:lnTo>
                  <a:pt x="817" y="200"/>
                </a:lnTo>
                <a:lnTo>
                  <a:pt x="836" y="233"/>
                </a:lnTo>
                <a:lnTo>
                  <a:pt x="859" y="262"/>
                </a:lnTo>
                <a:lnTo>
                  <a:pt x="888" y="285"/>
                </a:lnTo>
                <a:lnTo>
                  <a:pt x="921" y="302"/>
                </a:lnTo>
                <a:lnTo>
                  <a:pt x="956" y="314"/>
                </a:lnTo>
                <a:lnTo>
                  <a:pt x="995" y="318"/>
                </a:lnTo>
                <a:lnTo>
                  <a:pt x="1035" y="314"/>
                </a:lnTo>
                <a:lnTo>
                  <a:pt x="1070" y="302"/>
                </a:lnTo>
                <a:lnTo>
                  <a:pt x="1103" y="285"/>
                </a:lnTo>
                <a:lnTo>
                  <a:pt x="1131" y="262"/>
                </a:lnTo>
                <a:lnTo>
                  <a:pt x="1155" y="233"/>
                </a:lnTo>
                <a:lnTo>
                  <a:pt x="1173" y="200"/>
                </a:lnTo>
                <a:lnTo>
                  <a:pt x="1184" y="164"/>
                </a:lnTo>
                <a:lnTo>
                  <a:pt x="1188" y="126"/>
                </a:lnTo>
                <a:lnTo>
                  <a:pt x="1185" y="90"/>
                </a:lnTo>
                <a:lnTo>
                  <a:pt x="1176" y="58"/>
                </a:lnTo>
                <a:lnTo>
                  <a:pt x="1161" y="28"/>
                </a:lnTo>
                <a:lnTo>
                  <a:pt x="1142" y="0"/>
                </a:lnTo>
                <a:lnTo>
                  <a:pt x="1418" y="0"/>
                </a:lnTo>
                <a:lnTo>
                  <a:pt x="1420" y="24"/>
                </a:lnTo>
                <a:lnTo>
                  <a:pt x="1423" y="54"/>
                </a:lnTo>
                <a:lnTo>
                  <a:pt x="1424" y="92"/>
                </a:lnTo>
                <a:lnTo>
                  <a:pt x="1423" y="135"/>
                </a:lnTo>
                <a:lnTo>
                  <a:pt x="1420" y="185"/>
                </a:lnTo>
                <a:lnTo>
                  <a:pt x="1414" y="240"/>
                </a:lnTo>
                <a:lnTo>
                  <a:pt x="1405" y="300"/>
                </a:lnTo>
                <a:lnTo>
                  <a:pt x="1390" y="364"/>
                </a:lnTo>
                <a:lnTo>
                  <a:pt x="1371" y="432"/>
                </a:lnTo>
                <a:lnTo>
                  <a:pt x="1346" y="504"/>
                </a:lnTo>
                <a:lnTo>
                  <a:pt x="1313" y="579"/>
                </a:lnTo>
                <a:lnTo>
                  <a:pt x="1274" y="656"/>
                </a:lnTo>
                <a:lnTo>
                  <a:pt x="1227" y="736"/>
                </a:lnTo>
                <a:lnTo>
                  <a:pt x="1192" y="791"/>
                </a:lnTo>
                <a:lnTo>
                  <a:pt x="1160" y="839"/>
                </a:lnTo>
                <a:lnTo>
                  <a:pt x="1130" y="882"/>
                </a:lnTo>
                <a:lnTo>
                  <a:pt x="1103" y="922"/>
                </a:lnTo>
                <a:lnTo>
                  <a:pt x="1079" y="956"/>
                </a:lnTo>
                <a:lnTo>
                  <a:pt x="1057" y="987"/>
                </a:lnTo>
                <a:lnTo>
                  <a:pt x="1037" y="1016"/>
                </a:lnTo>
                <a:lnTo>
                  <a:pt x="1019" y="1043"/>
                </a:lnTo>
                <a:lnTo>
                  <a:pt x="1003" y="1070"/>
                </a:lnTo>
                <a:lnTo>
                  <a:pt x="988" y="1094"/>
                </a:lnTo>
                <a:lnTo>
                  <a:pt x="974" y="1122"/>
                </a:lnTo>
                <a:lnTo>
                  <a:pt x="963" y="1149"/>
                </a:lnTo>
                <a:lnTo>
                  <a:pt x="0" y="1149"/>
                </a:lnTo>
                <a:lnTo>
                  <a:pt x="0" y="505"/>
                </a:lnTo>
                <a:lnTo>
                  <a:pt x="27" y="524"/>
                </a:lnTo>
                <a:lnTo>
                  <a:pt x="58" y="538"/>
                </a:lnTo>
                <a:lnTo>
                  <a:pt x="90" y="547"/>
                </a:lnTo>
                <a:lnTo>
                  <a:pt x="124" y="551"/>
                </a:lnTo>
                <a:lnTo>
                  <a:pt x="163" y="547"/>
                </a:lnTo>
                <a:lnTo>
                  <a:pt x="200" y="535"/>
                </a:lnTo>
                <a:lnTo>
                  <a:pt x="233" y="517"/>
                </a:lnTo>
                <a:lnTo>
                  <a:pt x="262" y="494"/>
                </a:lnTo>
                <a:lnTo>
                  <a:pt x="285" y="466"/>
                </a:lnTo>
                <a:lnTo>
                  <a:pt x="302" y="433"/>
                </a:lnTo>
                <a:lnTo>
                  <a:pt x="314" y="397"/>
                </a:lnTo>
                <a:lnTo>
                  <a:pt x="318" y="357"/>
                </a:lnTo>
                <a:lnTo>
                  <a:pt x="314" y="319"/>
                </a:lnTo>
                <a:lnTo>
                  <a:pt x="302" y="283"/>
                </a:lnTo>
                <a:lnTo>
                  <a:pt x="285" y="250"/>
                </a:lnTo>
                <a:lnTo>
                  <a:pt x="262" y="221"/>
                </a:lnTo>
                <a:lnTo>
                  <a:pt x="233" y="198"/>
                </a:lnTo>
                <a:lnTo>
                  <a:pt x="200" y="181"/>
                </a:lnTo>
                <a:lnTo>
                  <a:pt x="163" y="169"/>
                </a:lnTo>
                <a:lnTo>
                  <a:pt x="124" y="165"/>
                </a:lnTo>
                <a:lnTo>
                  <a:pt x="90" y="168"/>
                </a:lnTo>
                <a:lnTo>
                  <a:pt x="58" y="177"/>
                </a:lnTo>
                <a:lnTo>
                  <a:pt x="27" y="191"/>
                </a:lnTo>
                <a:lnTo>
                  <a:pt x="0" y="211"/>
                </a:lnTo>
                <a:lnTo>
                  <a:pt x="0" y="0"/>
                </a:lnTo>
                <a:close/>
              </a:path>
            </a:pathLst>
          </a:custGeom>
          <a:solidFill>
            <a:schemeClr val="accent5"/>
          </a:solidFill>
          <a:ln w="0">
            <a:noFill/>
            <a:prstDash val="solid"/>
            <a:round/>
          </a:ln>
        </p:spPr>
        <p:txBody>
          <a:bodyPr vert="horz" wrap="square" lIns="91440" tIns="45720" rIns="91440" bIns="45720" numCol="1" anchor="t" anchorCtr="0" compatLnSpc="1"/>
          <a:lstStyle/>
          <a:p>
            <a:endParaRPr lang="en-IN"/>
          </a:p>
        </p:txBody>
      </p:sp>
      <p:sp>
        <p:nvSpPr>
          <p:cNvPr id="21" name="Freeform 20"/>
          <p:cNvSpPr/>
          <p:nvPr/>
        </p:nvSpPr>
        <p:spPr bwMode="auto">
          <a:xfrm>
            <a:off x="5509673" y="4750374"/>
            <a:ext cx="1160854" cy="1222008"/>
          </a:xfrm>
          <a:custGeom>
            <a:avLst/>
            <a:gdLst>
              <a:gd name="T0" fmla="*/ 569 w 1082"/>
              <a:gd name="T1" fmla="*/ 12 h 1139"/>
              <a:gd name="T2" fmla="*/ 544 w 1082"/>
              <a:gd name="T3" fmla="*/ 86 h 1139"/>
              <a:gd name="T4" fmla="*/ 566 w 1082"/>
              <a:gd name="T5" fmla="*/ 202 h 1139"/>
              <a:gd name="T6" fmla="*/ 670 w 1082"/>
              <a:gd name="T7" fmla="*/ 292 h 1139"/>
              <a:gd name="T8" fmla="*/ 793 w 1082"/>
              <a:gd name="T9" fmla="*/ 291 h 1139"/>
              <a:gd name="T10" fmla="*/ 891 w 1082"/>
              <a:gd name="T11" fmla="*/ 220 h 1139"/>
              <a:gd name="T12" fmla="*/ 925 w 1082"/>
              <a:gd name="T13" fmla="*/ 101 h 1139"/>
              <a:gd name="T14" fmla="*/ 900 w 1082"/>
              <a:gd name="T15" fmla="*/ 21 h 1139"/>
              <a:gd name="T16" fmla="*/ 1053 w 1082"/>
              <a:gd name="T17" fmla="*/ 0 h 1139"/>
              <a:gd name="T18" fmla="*/ 1073 w 1082"/>
              <a:gd name="T19" fmla="*/ 9 h 1139"/>
              <a:gd name="T20" fmla="*/ 1080 w 1082"/>
              <a:gd name="T21" fmla="*/ 38 h 1139"/>
              <a:gd name="T22" fmla="*/ 1053 w 1082"/>
              <a:gd name="T23" fmla="*/ 60 h 1139"/>
              <a:gd name="T24" fmla="*/ 1050 w 1082"/>
              <a:gd name="T25" fmla="*/ 212 h 1139"/>
              <a:gd name="T26" fmla="*/ 1008 w 1082"/>
              <a:gd name="T27" fmla="*/ 257 h 1139"/>
              <a:gd name="T28" fmla="*/ 1037 w 1082"/>
              <a:gd name="T29" fmla="*/ 296 h 1139"/>
              <a:gd name="T30" fmla="*/ 1045 w 1082"/>
              <a:gd name="T31" fmla="*/ 346 h 1139"/>
              <a:gd name="T32" fmla="*/ 1016 w 1082"/>
              <a:gd name="T33" fmla="*/ 371 h 1139"/>
              <a:gd name="T34" fmla="*/ 1018 w 1082"/>
              <a:gd name="T35" fmla="*/ 422 h 1139"/>
              <a:gd name="T36" fmla="*/ 1054 w 1082"/>
              <a:gd name="T37" fmla="*/ 462 h 1139"/>
              <a:gd name="T38" fmla="*/ 1024 w 1082"/>
              <a:gd name="T39" fmla="*/ 509 h 1139"/>
              <a:gd name="T40" fmla="*/ 1025 w 1082"/>
              <a:gd name="T41" fmla="*/ 566 h 1139"/>
              <a:gd name="T42" fmla="*/ 1054 w 1082"/>
              <a:gd name="T43" fmla="*/ 610 h 1139"/>
              <a:gd name="T44" fmla="*/ 1012 w 1082"/>
              <a:gd name="T45" fmla="*/ 672 h 1139"/>
              <a:gd name="T46" fmla="*/ 1019 w 1082"/>
              <a:gd name="T47" fmla="*/ 720 h 1139"/>
              <a:gd name="T48" fmla="*/ 1053 w 1082"/>
              <a:gd name="T49" fmla="*/ 744 h 1139"/>
              <a:gd name="T50" fmla="*/ 1048 w 1082"/>
              <a:gd name="T51" fmla="*/ 786 h 1139"/>
              <a:gd name="T52" fmla="*/ 970 w 1082"/>
              <a:gd name="T53" fmla="*/ 800 h 1139"/>
              <a:gd name="T54" fmla="*/ 642 w 1082"/>
              <a:gd name="T55" fmla="*/ 1097 h 1139"/>
              <a:gd name="T56" fmla="*/ 557 w 1082"/>
              <a:gd name="T57" fmla="*/ 1139 h 1139"/>
              <a:gd name="T58" fmla="*/ 492 w 1082"/>
              <a:gd name="T59" fmla="*/ 1127 h 1139"/>
              <a:gd name="T60" fmla="*/ 394 w 1082"/>
              <a:gd name="T61" fmla="*/ 1060 h 1139"/>
              <a:gd name="T62" fmla="*/ 71 w 1082"/>
              <a:gd name="T63" fmla="*/ 753 h 1139"/>
              <a:gd name="T64" fmla="*/ 69 w 1082"/>
              <a:gd name="T65" fmla="*/ 694 h 1139"/>
              <a:gd name="T66" fmla="*/ 47 w 1082"/>
              <a:gd name="T67" fmla="*/ 670 h 1139"/>
              <a:gd name="T68" fmla="*/ 31 w 1082"/>
              <a:gd name="T69" fmla="*/ 626 h 1139"/>
              <a:gd name="T70" fmla="*/ 60 w 1082"/>
              <a:gd name="T71" fmla="*/ 596 h 1139"/>
              <a:gd name="T72" fmla="*/ 60 w 1082"/>
              <a:gd name="T73" fmla="*/ 542 h 1139"/>
              <a:gd name="T74" fmla="*/ 27 w 1082"/>
              <a:gd name="T75" fmla="*/ 508 h 1139"/>
              <a:gd name="T76" fmla="*/ 48 w 1082"/>
              <a:gd name="T77" fmla="*/ 467 h 1139"/>
              <a:gd name="T78" fmla="*/ 69 w 1082"/>
              <a:gd name="T79" fmla="*/ 444 h 1139"/>
              <a:gd name="T80" fmla="*/ 67 w 1082"/>
              <a:gd name="T81" fmla="*/ 402 h 1139"/>
              <a:gd name="T82" fmla="*/ 30 w 1082"/>
              <a:gd name="T83" fmla="*/ 373 h 1139"/>
              <a:gd name="T84" fmla="*/ 47 w 1082"/>
              <a:gd name="T85" fmla="*/ 334 h 1139"/>
              <a:gd name="T86" fmla="*/ 63 w 1082"/>
              <a:gd name="T87" fmla="*/ 263 h 1139"/>
              <a:gd name="T88" fmla="*/ 31 w 1082"/>
              <a:gd name="T89" fmla="*/ 242 h 1139"/>
              <a:gd name="T90" fmla="*/ 22 w 1082"/>
              <a:gd name="T91" fmla="*/ 58 h 1139"/>
              <a:gd name="T92" fmla="*/ 0 w 1082"/>
              <a:gd name="T93" fmla="*/ 26 h 1139"/>
              <a:gd name="T94" fmla="*/ 20 w 1082"/>
              <a:gd name="T95" fmla="*/ 1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82" h="1139">
                <a:moveTo>
                  <a:pt x="23" y="0"/>
                </a:moveTo>
                <a:lnTo>
                  <a:pt x="575" y="0"/>
                </a:lnTo>
                <a:lnTo>
                  <a:pt x="574" y="3"/>
                </a:lnTo>
                <a:lnTo>
                  <a:pt x="569" y="12"/>
                </a:lnTo>
                <a:lnTo>
                  <a:pt x="562" y="25"/>
                </a:lnTo>
                <a:lnTo>
                  <a:pt x="555" y="41"/>
                </a:lnTo>
                <a:lnTo>
                  <a:pt x="549" y="63"/>
                </a:lnTo>
                <a:lnTo>
                  <a:pt x="544" y="86"/>
                </a:lnTo>
                <a:lnTo>
                  <a:pt x="541" y="114"/>
                </a:lnTo>
                <a:lnTo>
                  <a:pt x="544" y="143"/>
                </a:lnTo>
                <a:lnTo>
                  <a:pt x="552" y="173"/>
                </a:lnTo>
                <a:lnTo>
                  <a:pt x="566" y="202"/>
                </a:lnTo>
                <a:lnTo>
                  <a:pt x="586" y="233"/>
                </a:lnTo>
                <a:lnTo>
                  <a:pt x="612" y="259"/>
                </a:lnTo>
                <a:lnTo>
                  <a:pt x="641" y="279"/>
                </a:lnTo>
                <a:lnTo>
                  <a:pt x="670" y="292"/>
                </a:lnTo>
                <a:lnTo>
                  <a:pt x="701" y="300"/>
                </a:lnTo>
                <a:lnTo>
                  <a:pt x="732" y="301"/>
                </a:lnTo>
                <a:lnTo>
                  <a:pt x="764" y="297"/>
                </a:lnTo>
                <a:lnTo>
                  <a:pt x="793" y="291"/>
                </a:lnTo>
                <a:lnTo>
                  <a:pt x="821" y="279"/>
                </a:lnTo>
                <a:lnTo>
                  <a:pt x="849" y="263"/>
                </a:lnTo>
                <a:lnTo>
                  <a:pt x="870" y="244"/>
                </a:lnTo>
                <a:lnTo>
                  <a:pt x="891" y="220"/>
                </a:lnTo>
                <a:lnTo>
                  <a:pt x="906" y="193"/>
                </a:lnTo>
                <a:lnTo>
                  <a:pt x="917" y="160"/>
                </a:lnTo>
                <a:lnTo>
                  <a:pt x="923" y="128"/>
                </a:lnTo>
                <a:lnTo>
                  <a:pt x="925" y="101"/>
                </a:lnTo>
                <a:lnTo>
                  <a:pt x="919" y="76"/>
                </a:lnTo>
                <a:lnTo>
                  <a:pt x="916" y="54"/>
                </a:lnTo>
                <a:lnTo>
                  <a:pt x="909" y="35"/>
                </a:lnTo>
                <a:lnTo>
                  <a:pt x="900" y="21"/>
                </a:lnTo>
                <a:lnTo>
                  <a:pt x="895" y="9"/>
                </a:lnTo>
                <a:lnTo>
                  <a:pt x="889" y="4"/>
                </a:lnTo>
                <a:lnTo>
                  <a:pt x="887" y="1"/>
                </a:lnTo>
                <a:lnTo>
                  <a:pt x="1053" y="0"/>
                </a:lnTo>
                <a:lnTo>
                  <a:pt x="1056" y="0"/>
                </a:lnTo>
                <a:lnTo>
                  <a:pt x="1059" y="1"/>
                </a:lnTo>
                <a:lnTo>
                  <a:pt x="1067" y="4"/>
                </a:lnTo>
                <a:lnTo>
                  <a:pt x="1073" y="9"/>
                </a:lnTo>
                <a:lnTo>
                  <a:pt x="1078" y="18"/>
                </a:lnTo>
                <a:lnTo>
                  <a:pt x="1082" y="32"/>
                </a:lnTo>
                <a:lnTo>
                  <a:pt x="1082" y="33"/>
                </a:lnTo>
                <a:lnTo>
                  <a:pt x="1080" y="38"/>
                </a:lnTo>
                <a:lnTo>
                  <a:pt x="1078" y="45"/>
                </a:lnTo>
                <a:lnTo>
                  <a:pt x="1073" y="51"/>
                </a:lnTo>
                <a:lnTo>
                  <a:pt x="1066" y="58"/>
                </a:lnTo>
                <a:lnTo>
                  <a:pt x="1053" y="60"/>
                </a:lnTo>
                <a:lnTo>
                  <a:pt x="1054" y="185"/>
                </a:lnTo>
                <a:lnTo>
                  <a:pt x="1054" y="194"/>
                </a:lnTo>
                <a:lnTo>
                  <a:pt x="1053" y="202"/>
                </a:lnTo>
                <a:lnTo>
                  <a:pt x="1050" y="212"/>
                </a:lnTo>
                <a:lnTo>
                  <a:pt x="1042" y="220"/>
                </a:lnTo>
                <a:lnTo>
                  <a:pt x="1020" y="232"/>
                </a:lnTo>
                <a:lnTo>
                  <a:pt x="1011" y="244"/>
                </a:lnTo>
                <a:lnTo>
                  <a:pt x="1008" y="257"/>
                </a:lnTo>
                <a:lnTo>
                  <a:pt x="1008" y="271"/>
                </a:lnTo>
                <a:lnTo>
                  <a:pt x="1018" y="287"/>
                </a:lnTo>
                <a:lnTo>
                  <a:pt x="1027" y="292"/>
                </a:lnTo>
                <a:lnTo>
                  <a:pt x="1037" y="296"/>
                </a:lnTo>
                <a:lnTo>
                  <a:pt x="1053" y="314"/>
                </a:lnTo>
                <a:lnTo>
                  <a:pt x="1056" y="326"/>
                </a:lnTo>
                <a:lnTo>
                  <a:pt x="1053" y="338"/>
                </a:lnTo>
                <a:lnTo>
                  <a:pt x="1045" y="346"/>
                </a:lnTo>
                <a:lnTo>
                  <a:pt x="1039" y="354"/>
                </a:lnTo>
                <a:lnTo>
                  <a:pt x="1028" y="357"/>
                </a:lnTo>
                <a:lnTo>
                  <a:pt x="1022" y="364"/>
                </a:lnTo>
                <a:lnTo>
                  <a:pt x="1016" y="371"/>
                </a:lnTo>
                <a:lnTo>
                  <a:pt x="1011" y="381"/>
                </a:lnTo>
                <a:lnTo>
                  <a:pt x="1010" y="394"/>
                </a:lnTo>
                <a:lnTo>
                  <a:pt x="1011" y="407"/>
                </a:lnTo>
                <a:lnTo>
                  <a:pt x="1018" y="422"/>
                </a:lnTo>
                <a:lnTo>
                  <a:pt x="1028" y="432"/>
                </a:lnTo>
                <a:lnTo>
                  <a:pt x="1040" y="439"/>
                </a:lnTo>
                <a:lnTo>
                  <a:pt x="1049" y="450"/>
                </a:lnTo>
                <a:lnTo>
                  <a:pt x="1054" y="462"/>
                </a:lnTo>
                <a:lnTo>
                  <a:pt x="1054" y="473"/>
                </a:lnTo>
                <a:lnTo>
                  <a:pt x="1050" y="484"/>
                </a:lnTo>
                <a:lnTo>
                  <a:pt x="1039" y="496"/>
                </a:lnTo>
                <a:lnTo>
                  <a:pt x="1024" y="509"/>
                </a:lnTo>
                <a:lnTo>
                  <a:pt x="1016" y="525"/>
                </a:lnTo>
                <a:lnTo>
                  <a:pt x="1012" y="538"/>
                </a:lnTo>
                <a:lnTo>
                  <a:pt x="1018" y="553"/>
                </a:lnTo>
                <a:lnTo>
                  <a:pt x="1025" y="566"/>
                </a:lnTo>
                <a:lnTo>
                  <a:pt x="1042" y="583"/>
                </a:lnTo>
                <a:lnTo>
                  <a:pt x="1050" y="592"/>
                </a:lnTo>
                <a:lnTo>
                  <a:pt x="1054" y="600"/>
                </a:lnTo>
                <a:lnTo>
                  <a:pt x="1054" y="610"/>
                </a:lnTo>
                <a:lnTo>
                  <a:pt x="1050" y="621"/>
                </a:lnTo>
                <a:lnTo>
                  <a:pt x="1024" y="644"/>
                </a:lnTo>
                <a:lnTo>
                  <a:pt x="1018" y="659"/>
                </a:lnTo>
                <a:lnTo>
                  <a:pt x="1012" y="672"/>
                </a:lnTo>
                <a:lnTo>
                  <a:pt x="1012" y="685"/>
                </a:lnTo>
                <a:lnTo>
                  <a:pt x="1014" y="700"/>
                </a:lnTo>
                <a:lnTo>
                  <a:pt x="1018" y="717"/>
                </a:lnTo>
                <a:lnTo>
                  <a:pt x="1019" y="720"/>
                </a:lnTo>
                <a:lnTo>
                  <a:pt x="1024" y="724"/>
                </a:lnTo>
                <a:lnTo>
                  <a:pt x="1033" y="732"/>
                </a:lnTo>
                <a:lnTo>
                  <a:pt x="1045" y="738"/>
                </a:lnTo>
                <a:lnTo>
                  <a:pt x="1053" y="744"/>
                </a:lnTo>
                <a:lnTo>
                  <a:pt x="1056" y="754"/>
                </a:lnTo>
                <a:lnTo>
                  <a:pt x="1056" y="765"/>
                </a:lnTo>
                <a:lnTo>
                  <a:pt x="1053" y="774"/>
                </a:lnTo>
                <a:lnTo>
                  <a:pt x="1048" y="786"/>
                </a:lnTo>
                <a:lnTo>
                  <a:pt x="1039" y="792"/>
                </a:lnTo>
                <a:lnTo>
                  <a:pt x="1025" y="797"/>
                </a:lnTo>
                <a:lnTo>
                  <a:pt x="1011" y="797"/>
                </a:lnTo>
                <a:lnTo>
                  <a:pt x="970" y="800"/>
                </a:lnTo>
                <a:lnTo>
                  <a:pt x="663" y="1081"/>
                </a:lnTo>
                <a:lnTo>
                  <a:pt x="660" y="1085"/>
                </a:lnTo>
                <a:lnTo>
                  <a:pt x="654" y="1089"/>
                </a:lnTo>
                <a:lnTo>
                  <a:pt x="642" y="1097"/>
                </a:lnTo>
                <a:lnTo>
                  <a:pt x="629" y="1108"/>
                </a:lnTo>
                <a:lnTo>
                  <a:pt x="595" y="1126"/>
                </a:lnTo>
                <a:lnTo>
                  <a:pt x="577" y="1134"/>
                </a:lnTo>
                <a:lnTo>
                  <a:pt x="557" y="1139"/>
                </a:lnTo>
                <a:lnTo>
                  <a:pt x="532" y="1139"/>
                </a:lnTo>
                <a:lnTo>
                  <a:pt x="522" y="1138"/>
                </a:lnTo>
                <a:lnTo>
                  <a:pt x="507" y="1134"/>
                </a:lnTo>
                <a:lnTo>
                  <a:pt x="492" y="1127"/>
                </a:lnTo>
                <a:lnTo>
                  <a:pt x="471" y="1118"/>
                </a:lnTo>
                <a:lnTo>
                  <a:pt x="449" y="1104"/>
                </a:lnTo>
                <a:lnTo>
                  <a:pt x="422" y="1087"/>
                </a:lnTo>
                <a:lnTo>
                  <a:pt x="394" y="1060"/>
                </a:lnTo>
                <a:lnTo>
                  <a:pt x="78" y="769"/>
                </a:lnTo>
                <a:lnTo>
                  <a:pt x="77" y="766"/>
                </a:lnTo>
                <a:lnTo>
                  <a:pt x="73" y="759"/>
                </a:lnTo>
                <a:lnTo>
                  <a:pt x="71" y="753"/>
                </a:lnTo>
                <a:lnTo>
                  <a:pt x="68" y="742"/>
                </a:lnTo>
                <a:lnTo>
                  <a:pt x="68" y="733"/>
                </a:lnTo>
                <a:lnTo>
                  <a:pt x="69" y="721"/>
                </a:lnTo>
                <a:lnTo>
                  <a:pt x="69" y="694"/>
                </a:lnTo>
                <a:lnTo>
                  <a:pt x="68" y="686"/>
                </a:lnTo>
                <a:lnTo>
                  <a:pt x="68" y="681"/>
                </a:lnTo>
                <a:lnTo>
                  <a:pt x="56" y="676"/>
                </a:lnTo>
                <a:lnTo>
                  <a:pt x="47" y="670"/>
                </a:lnTo>
                <a:lnTo>
                  <a:pt x="39" y="660"/>
                </a:lnTo>
                <a:lnTo>
                  <a:pt x="31" y="649"/>
                </a:lnTo>
                <a:lnTo>
                  <a:pt x="29" y="638"/>
                </a:lnTo>
                <a:lnTo>
                  <a:pt x="31" y="626"/>
                </a:lnTo>
                <a:lnTo>
                  <a:pt x="38" y="614"/>
                </a:lnTo>
                <a:lnTo>
                  <a:pt x="43" y="609"/>
                </a:lnTo>
                <a:lnTo>
                  <a:pt x="52" y="601"/>
                </a:lnTo>
                <a:lnTo>
                  <a:pt x="60" y="596"/>
                </a:lnTo>
                <a:lnTo>
                  <a:pt x="68" y="593"/>
                </a:lnTo>
                <a:lnTo>
                  <a:pt x="71" y="547"/>
                </a:lnTo>
                <a:lnTo>
                  <a:pt x="68" y="546"/>
                </a:lnTo>
                <a:lnTo>
                  <a:pt x="60" y="542"/>
                </a:lnTo>
                <a:lnTo>
                  <a:pt x="52" y="536"/>
                </a:lnTo>
                <a:lnTo>
                  <a:pt x="42" y="529"/>
                </a:lnTo>
                <a:lnTo>
                  <a:pt x="33" y="518"/>
                </a:lnTo>
                <a:lnTo>
                  <a:pt x="27" y="508"/>
                </a:lnTo>
                <a:lnTo>
                  <a:pt x="27" y="496"/>
                </a:lnTo>
                <a:lnTo>
                  <a:pt x="31" y="484"/>
                </a:lnTo>
                <a:lnTo>
                  <a:pt x="39" y="474"/>
                </a:lnTo>
                <a:lnTo>
                  <a:pt x="48" y="467"/>
                </a:lnTo>
                <a:lnTo>
                  <a:pt x="57" y="462"/>
                </a:lnTo>
                <a:lnTo>
                  <a:pt x="63" y="458"/>
                </a:lnTo>
                <a:lnTo>
                  <a:pt x="67" y="453"/>
                </a:lnTo>
                <a:lnTo>
                  <a:pt x="69" y="444"/>
                </a:lnTo>
                <a:lnTo>
                  <a:pt x="69" y="431"/>
                </a:lnTo>
                <a:lnTo>
                  <a:pt x="71" y="418"/>
                </a:lnTo>
                <a:lnTo>
                  <a:pt x="71" y="403"/>
                </a:lnTo>
                <a:lnTo>
                  <a:pt x="67" y="402"/>
                </a:lnTo>
                <a:lnTo>
                  <a:pt x="57" y="398"/>
                </a:lnTo>
                <a:lnTo>
                  <a:pt x="47" y="390"/>
                </a:lnTo>
                <a:lnTo>
                  <a:pt x="38" y="384"/>
                </a:lnTo>
                <a:lnTo>
                  <a:pt x="30" y="373"/>
                </a:lnTo>
                <a:lnTo>
                  <a:pt x="27" y="364"/>
                </a:lnTo>
                <a:lnTo>
                  <a:pt x="31" y="352"/>
                </a:lnTo>
                <a:lnTo>
                  <a:pt x="39" y="342"/>
                </a:lnTo>
                <a:lnTo>
                  <a:pt x="47" y="334"/>
                </a:lnTo>
                <a:lnTo>
                  <a:pt x="56" y="326"/>
                </a:lnTo>
                <a:lnTo>
                  <a:pt x="64" y="322"/>
                </a:lnTo>
                <a:lnTo>
                  <a:pt x="67" y="265"/>
                </a:lnTo>
                <a:lnTo>
                  <a:pt x="63" y="263"/>
                </a:lnTo>
                <a:lnTo>
                  <a:pt x="56" y="263"/>
                </a:lnTo>
                <a:lnTo>
                  <a:pt x="47" y="258"/>
                </a:lnTo>
                <a:lnTo>
                  <a:pt x="39" y="250"/>
                </a:lnTo>
                <a:lnTo>
                  <a:pt x="31" y="242"/>
                </a:lnTo>
                <a:lnTo>
                  <a:pt x="29" y="230"/>
                </a:lnTo>
                <a:lnTo>
                  <a:pt x="29" y="60"/>
                </a:lnTo>
                <a:lnTo>
                  <a:pt x="26" y="60"/>
                </a:lnTo>
                <a:lnTo>
                  <a:pt x="22" y="58"/>
                </a:lnTo>
                <a:lnTo>
                  <a:pt x="14" y="54"/>
                </a:lnTo>
                <a:lnTo>
                  <a:pt x="8" y="49"/>
                </a:lnTo>
                <a:lnTo>
                  <a:pt x="1" y="39"/>
                </a:lnTo>
                <a:lnTo>
                  <a:pt x="0" y="26"/>
                </a:lnTo>
                <a:lnTo>
                  <a:pt x="4" y="16"/>
                </a:lnTo>
                <a:lnTo>
                  <a:pt x="8" y="8"/>
                </a:lnTo>
                <a:lnTo>
                  <a:pt x="13" y="4"/>
                </a:lnTo>
                <a:lnTo>
                  <a:pt x="20" y="1"/>
                </a:lnTo>
                <a:lnTo>
                  <a:pt x="23" y="0"/>
                </a:lnTo>
                <a:close/>
              </a:path>
            </a:pathLst>
          </a:custGeom>
          <a:solidFill>
            <a:schemeClr val="bg1">
              <a:lumMod val="85000"/>
            </a:schemeClr>
          </a:solidFill>
          <a:ln w="0">
            <a:noFill/>
            <a:prstDash val="solid"/>
            <a:round/>
          </a:ln>
        </p:spPr>
        <p:txBody>
          <a:bodyPr vert="horz" wrap="square" lIns="91440" tIns="45720" rIns="91440" bIns="45720" numCol="1" anchor="t" anchorCtr="0" compatLnSpc="1"/>
          <a:lstStyle/>
          <a:p>
            <a:endParaRPr lang="en-IN"/>
          </a:p>
        </p:txBody>
      </p:sp>
      <p:sp>
        <p:nvSpPr>
          <p:cNvPr id="22" name="Freeform 21"/>
          <p:cNvSpPr/>
          <p:nvPr/>
        </p:nvSpPr>
        <p:spPr bwMode="auto">
          <a:xfrm>
            <a:off x="5286515" y="3892072"/>
            <a:ext cx="1622191" cy="1105064"/>
          </a:xfrm>
          <a:custGeom>
            <a:avLst/>
            <a:gdLst>
              <a:gd name="T0" fmla="*/ 175 w 1512"/>
              <a:gd name="T1" fmla="*/ 0 h 1030"/>
              <a:gd name="T2" fmla="*/ 146 w 1512"/>
              <a:gd name="T3" fmla="*/ 54 h 1030"/>
              <a:gd name="T4" fmla="*/ 136 w 1512"/>
              <a:gd name="T5" fmla="*/ 115 h 1030"/>
              <a:gd name="T6" fmla="*/ 152 w 1512"/>
              <a:gd name="T7" fmla="*/ 191 h 1030"/>
              <a:gd name="T8" fmla="*/ 192 w 1512"/>
              <a:gd name="T9" fmla="*/ 252 h 1030"/>
              <a:gd name="T10" fmla="*/ 254 w 1512"/>
              <a:gd name="T11" fmla="*/ 293 h 1030"/>
              <a:gd name="T12" fmla="*/ 330 w 1512"/>
              <a:gd name="T13" fmla="*/ 309 h 1030"/>
              <a:gd name="T14" fmla="*/ 404 w 1512"/>
              <a:gd name="T15" fmla="*/ 293 h 1030"/>
              <a:gd name="T16" fmla="*/ 466 w 1512"/>
              <a:gd name="T17" fmla="*/ 252 h 1030"/>
              <a:gd name="T18" fmla="*/ 506 w 1512"/>
              <a:gd name="T19" fmla="*/ 191 h 1030"/>
              <a:gd name="T20" fmla="*/ 522 w 1512"/>
              <a:gd name="T21" fmla="*/ 115 h 1030"/>
              <a:gd name="T22" fmla="*/ 511 w 1512"/>
              <a:gd name="T23" fmla="*/ 54 h 1030"/>
              <a:gd name="T24" fmla="*/ 483 w 1512"/>
              <a:gd name="T25" fmla="*/ 0 h 1030"/>
              <a:gd name="T26" fmla="*/ 1503 w 1512"/>
              <a:gd name="T27" fmla="*/ 33 h 1030"/>
              <a:gd name="T28" fmla="*/ 1488 w 1512"/>
              <a:gd name="T29" fmla="*/ 112 h 1030"/>
              <a:gd name="T30" fmla="*/ 1474 w 1512"/>
              <a:gd name="T31" fmla="*/ 207 h 1030"/>
              <a:gd name="T32" fmla="*/ 1460 w 1512"/>
              <a:gd name="T33" fmla="*/ 328 h 1030"/>
              <a:gd name="T34" fmla="*/ 1452 w 1512"/>
              <a:gd name="T35" fmla="*/ 402 h 1030"/>
              <a:gd name="T36" fmla="*/ 1451 w 1512"/>
              <a:gd name="T37" fmla="*/ 424 h 1030"/>
              <a:gd name="T38" fmla="*/ 1447 w 1512"/>
              <a:gd name="T39" fmla="*/ 464 h 1030"/>
              <a:gd name="T40" fmla="*/ 1436 w 1512"/>
              <a:gd name="T41" fmla="*/ 513 h 1030"/>
              <a:gd name="T42" fmla="*/ 1419 w 1512"/>
              <a:gd name="T43" fmla="*/ 571 h 1030"/>
              <a:gd name="T44" fmla="*/ 1390 w 1512"/>
              <a:gd name="T45" fmla="*/ 627 h 1030"/>
              <a:gd name="T46" fmla="*/ 1350 w 1512"/>
              <a:gd name="T47" fmla="*/ 680 h 1030"/>
              <a:gd name="T48" fmla="*/ 1294 w 1512"/>
              <a:gd name="T49" fmla="*/ 722 h 1030"/>
              <a:gd name="T50" fmla="*/ 988 w 1512"/>
              <a:gd name="T51" fmla="*/ 737 h 1030"/>
              <a:gd name="T52" fmla="*/ 988 w 1512"/>
              <a:gd name="T53" fmla="*/ 746 h 1030"/>
              <a:gd name="T54" fmla="*/ 993 w 1512"/>
              <a:gd name="T55" fmla="*/ 773 h 1030"/>
              <a:gd name="T56" fmla="*/ 1012 w 1512"/>
              <a:gd name="T57" fmla="*/ 808 h 1030"/>
              <a:gd name="T58" fmla="*/ 1046 w 1512"/>
              <a:gd name="T59" fmla="*/ 854 h 1030"/>
              <a:gd name="T60" fmla="*/ 1062 w 1512"/>
              <a:gd name="T61" fmla="*/ 901 h 1030"/>
              <a:gd name="T62" fmla="*/ 1061 w 1512"/>
              <a:gd name="T63" fmla="*/ 932 h 1030"/>
              <a:gd name="T64" fmla="*/ 1058 w 1512"/>
              <a:gd name="T65" fmla="*/ 947 h 1030"/>
              <a:gd name="T66" fmla="*/ 1035 w 1512"/>
              <a:gd name="T67" fmla="*/ 994 h 1030"/>
              <a:gd name="T68" fmla="*/ 998 w 1512"/>
              <a:gd name="T69" fmla="*/ 1020 h 1030"/>
              <a:gd name="T70" fmla="*/ 952 w 1512"/>
              <a:gd name="T71" fmla="*/ 1030 h 1030"/>
              <a:gd name="T72" fmla="*/ 906 w 1512"/>
              <a:gd name="T73" fmla="*/ 1028 h 1030"/>
              <a:gd name="T74" fmla="*/ 866 w 1512"/>
              <a:gd name="T75" fmla="*/ 1008 h 1030"/>
              <a:gd name="T76" fmla="*/ 837 w 1512"/>
              <a:gd name="T77" fmla="*/ 977 h 1030"/>
              <a:gd name="T78" fmla="*/ 823 w 1512"/>
              <a:gd name="T79" fmla="*/ 930 h 1030"/>
              <a:gd name="T80" fmla="*/ 824 w 1512"/>
              <a:gd name="T81" fmla="*/ 884 h 1030"/>
              <a:gd name="T82" fmla="*/ 840 w 1512"/>
              <a:gd name="T83" fmla="*/ 846 h 1030"/>
              <a:gd name="T84" fmla="*/ 859 w 1512"/>
              <a:gd name="T85" fmla="*/ 820 h 1030"/>
              <a:gd name="T86" fmla="*/ 880 w 1512"/>
              <a:gd name="T87" fmla="*/ 796 h 1030"/>
              <a:gd name="T88" fmla="*/ 896 w 1512"/>
              <a:gd name="T89" fmla="*/ 770 h 1030"/>
              <a:gd name="T90" fmla="*/ 899 w 1512"/>
              <a:gd name="T91" fmla="*/ 742 h 1030"/>
              <a:gd name="T92" fmla="*/ 986 w 1512"/>
              <a:gd name="T93" fmla="*/ 737 h 1030"/>
              <a:gd name="T94" fmla="*/ 272 w 1512"/>
              <a:gd name="T95" fmla="*/ 736 h 1030"/>
              <a:gd name="T96" fmla="*/ 256 w 1512"/>
              <a:gd name="T97" fmla="*/ 733 h 1030"/>
              <a:gd name="T98" fmla="*/ 231 w 1512"/>
              <a:gd name="T99" fmla="*/ 724 h 1030"/>
              <a:gd name="T100" fmla="*/ 200 w 1512"/>
              <a:gd name="T101" fmla="*/ 706 h 1030"/>
              <a:gd name="T102" fmla="*/ 166 w 1512"/>
              <a:gd name="T103" fmla="*/ 676 h 1030"/>
              <a:gd name="T104" fmla="*/ 133 w 1512"/>
              <a:gd name="T105" fmla="*/ 631 h 1030"/>
              <a:gd name="T106" fmla="*/ 107 w 1512"/>
              <a:gd name="T107" fmla="*/ 570 h 1030"/>
              <a:gd name="T108" fmla="*/ 90 w 1512"/>
              <a:gd name="T109" fmla="*/ 487 h 1030"/>
              <a:gd name="T110" fmla="*/ 86 w 1512"/>
              <a:gd name="T111" fmla="*/ 434 h 1030"/>
              <a:gd name="T112" fmla="*/ 86 w 1512"/>
              <a:gd name="T113" fmla="*/ 401 h 1030"/>
              <a:gd name="T114" fmla="*/ 84 w 1512"/>
              <a:gd name="T115" fmla="*/ 341 h 1030"/>
              <a:gd name="T116" fmla="*/ 73 w 1512"/>
              <a:gd name="T117" fmla="*/ 259 h 1030"/>
              <a:gd name="T118" fmla="*/ 54 w 1512"/>
              <a:gd name="T119" fmla="*/ 163 h 1030"/>
              <a:gd name="T120" fmla="*/ 22 w 1512"/>
              <a:gd name="T121" fmla="*/ 55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12" h="1030">
                <a:moveTo>
                  <a:pt x="0" y="0"/>
                </a:moveTo>
                <a:lnTo>
                  <a:pt x="175" y="0"/>
                </a:lnTo>
                <a:lnTo>
                  <a:pt x="158" y="25"/>
                </a:lnTo>
                <a:lnTo>
                  <a:pt x="146" y="54"/>
                </a:lnTo>
                <a:lnTo>
                  <a:pt x="139" y="84"/>
                </a:lnTo>
                <a:lnTo>
                  <a:pt x="136" y="115"/>
                </a:lnTo>
                <a:lnTo>
                  <a:pt x="140" y="155"/>
                </a:lnTo>
                <a:lnTo>
                  <a:pt x="152" y="191"/>
                </a:lnTo>
                <a:lnTo>
                  <a:pt x="169" y="224"/>
                </a:lnTo>
                <a:lnTo>
                  <a:pt x="192" y="252"/>
                </a:lnTo>
                <a:lnTo>
                  <a:pt x="221" y="275"/>
                </a:lnTo>
                <a:lnTo>
                  <a:pt x="254" y="293"/>
                </a:lnTo>
                <a:lnTo>
                  <a:pt x="290" y="305"/>
                </a:lnTo>
                <a:lnTo>
                  <a:pt x="330" y="309"/>
                </a:lnTo>
                <a:lnTo>
                  <a:pt x="368" y="305"/>
                </a:lnTo>
                <a:lnTo>
                  <a:pt x="404" y="293"/>
                </a:lnTo>
                <a:lnTo>
                  <a:pt x="437" y="275"/>
                </a:lnTo>
                <a:lnTo>
                  <a:pt x="466" y="252"/>
                </a:lnTo>
                <a:lnTo>
                  <a:pt x="489" y="224"/>
                </a:lnTo>
                <a:lnTo>
                  <a:pt x="506" y="191"/>
                </a:lnTo>
                <a:lnTo>
                  <a:pt x="518" y="155"/>
                </a:lnTo>
                <a:lnTo>
                  <a:pt x="522" y="115"/>
                </a:lnTo>
                <a:lnTo>
                  <a:pt x="519" y="84"/>
                </a:lnTo>
                <a:lnTo>
                  <a:pt x="511" y="54"/>
                </a:lnTo>
                <a:lnTo>
                  <a:pt x="500" y="25"/>
                </a:lnTo>
                <a:lnTo>
                  <a:pt x="483" y="0"/>
                </a:lnTo>
                <a:lnTo>
                  <a:pt x="1512" y="0"/>
                </a:lnTo>
                <a:lnTo>
                  <a:pt x="1503" y="33"/>
                </a:lnTo>
                <a:lnTo>
                  <a:pt x="1495" y="70"/>
                </a:lnTo>
                <a:lnTo>
                  <a:pt x="1488" y="112"/>
                </a:lnTo>
                <a:lnTo>
                  <a:pt x="1481" y="156"/>
                </a:lnTo>
                <a:lnTo>
                  <a:pt x="1474" y="207"/>
                </a:lnTo>
                <a:lnTo>
                  <a:pt x="1466" y="265"/>
                </a:lnTo>
                <a:lnTo>
                  <a:pt x="1460" y="328"/>
                </a:lnTo>
                <a:lnTo>
                  <a:pt x="1452" y="398"/>
                </a:lnTo>
                <a:lnTo>
                  <a:pt x="1452" y="402"/>
                </a:lnTo>
                <a:lnTo>
                  <a:pt x="1452" y="410"/>
                </a:lnTo>
                <a:lnTo>
                  <a:pt x="1451" y="424"/>
                </a:lnTo>
                <a:lnTo>
                  <a:pt x="1449" y="441"/>
                </a:lnTo>
                <a:lnTo>
                  <a:pt x="1447" y="464"/>
                </a:lnTo>
                <a:lnTo>
                  <a:pt x="1443" y="487"/>
                </a:lnTo>
                <a:lnTo>
                  <a:pt x="1436" y="513"/>
                </a:lnTo>
                <a:lnTo>
                  <a:pt x="1430" y="542"/>
                </a:lnTo>
                <a:lnTo>
                  <a:pt x="1419" y="571"/>
                </a:lnTo>
                <a:lnTo>
                  <a:pt x="1406" y="600"/>
                </a:lnTo>
                <a:lnTo>
                  <a:pt x="1390" y="627"/>
                </a:lnTo>
                <a:lnTo>
                  <a:pt x="1372" y="655"/>
                </a:lnTo>
                <a:lnTo>
                  <a:pt x="1350" y="680"/>
                </a:lnTo>
                <a:lnTo>
                  <a:pt x="1324" y="702"/>
                </a:lnTo>
                <a:lnTo>
                  <a:pt x="1294" y="722"/>
                </a:lnTo>
                <a:lnTo>
                  <a:pt x="1260" y="737"/>
                </a:lnTo>
                <a:lnTo>
                  <a:pt x="988" y="737"/>
                </a:lnTo>
                <a:lnTo>
                  <a:pt x="988" y="737"/>
                </a:lnTo>
                <a:lnTo>
                  <a:pt x="988" y="746"/>
                </a:lnTo>
                <a:lnTo>
                  <a:pt x="989" y="758"/>
                </a:lnTo>
                <a:lnTo>
                  <a:pt x="993" y="773"/>
                </a:lnTo>
                <a:lnTo>
                  <a:pt x="999" y="790"/>
                </a:lnTo>
                <a:lnTo>
                  <a:pt x="1012" y="808"/>
                </a:lnTo>
                <a:lnTo>
                  <a:pt x="1029" y="829"/>
                </a:lnTo>
                <a:lnTo>
                  <a:pt x="1046" y="854"/>
                </a:lnTo>
                <a:lnTo>
                  <a:pt x="1058" y="877"/>
                </a:lnTo>
                <a:lnTo>
                  <a:pt x="1062" y="901"/>
                </a:lnTo>
                <a:lnTo>
                  <a:pt x="1062" y="918"/>
                </a:lnTo>
                <a:lnTo>
                  <a:pt x="1061" y="932"/>
                </a:lnTo>
                <a:lnTo>
                  <a:pt x="1059" y="941"/>
                </a:lnTo>
                <a:lnTo>
                  <a:pt x="1058" y="947"/>
                </a:lnTo>
                <a:lnTo>
                  <a:pt x="1048" y="972"/>
                </a:lnTo>
                <a:lnTo>
                  <a:pt x="1035" y="994"/>
                </a:lnTo>
                <a:lnTo>
                  <a:pt x="1016" y="1010"/>
                </a:lnTo>
                <a:lnTo>
                  <a:pt x="998" y="1020"/>
                </a:lnTo>
                <a:lnTo>
                  <a:pt x="976" y="1028"/>
                </a:lnTo>
                <a:lnTo>
                  <a:pt x="952" y="1030"/>
                </a:lnTo>
                <a:lnTo>
                  <a:pt x="930" y="1030"/>
                </a:lnTo>
                <a:lnTo>
                  <a:pt x="906" y="1028"/>
                </a:lnTo>
                <a:lnTo>
                  <a:pt x="885" y="1019"/>
                </a:lnTo>
                <a:lnTo>
                  <a:pt x="866" y="1008"/>
                </a:lnTo>
                <a:lnTo>
                  <a:pt x="850" y="995"/>
                </a:lnTo>
                <a:lnTo>
                  <a:pt x="837" y="977"/>
                </a:lnTo>
                <a:lnTo>
                  <a:pt x="827" y="956"/>
                </a:lnTo>
                <a:lnTo>
                  <a:pt x="823" y="930"/>
                </a:lnTo>
                <a:lnTo>
                  <a:pt x="821" y="905"/>
                </a:lnTo>
                <a:lnTo>
                  <a:pt x="824" y="884"/>
                </a:lnTo>
                <a:lnTo>
                  <a:pt x="831" y="863"/>
                </a:lnTo>
                <a:lnTo>
                  <a:pt x="840" y="846"/>
                </a:lnTo>
                <a:lnTo>
                  <a:pt x="850" y="832"/>
                </a:lnTo>
                <a:lnTo>
                  <a:pt x="859" y="820"/>
                </a:lnTo>
                <a:lnTo>
                  <a:pt x="871" y="807"/>
                </a:lnTo>
                <a:lnTo>
                  <a:pt x="880" y="796"/>
                </a:lnTo>
                <a:lnTo>
                  <a:pt x="888" y="788"/>
                </a:lnTo>
                <a:lnTo>
                  <a:pt x="896" y="770"/>
                </a:lnTo>
                <a:lnTo>
                  <a:pt x="900" y="754"/>
                </a:lnTo>
                <a:lnTo>
                  <a:pt x="899" y="742"/>
                </a:lnTo>
                <a:lnTo>
                  <a:pt x="897" y="737"/>
                </a:lnTo>
                <a:lnTo>
                  <a:pt x="986" y="737"/>
                </a:lnTo>
                <a:lnTo>
                  <a:pt x="273" y="737"/>
                </a:lnTo>
                <a:lnTo>
                  <a:pt x="272" y="736"/>
                </a:lnTo>
                <a:lnTo>
                  <a:pt x="265" y="736"/>
                </a:lnTo>
                <a:lnTo>
                  <a:pt x="256" y="733"/>
                </a:lnTo>
                <a:lnTo>
                  <a:pt x="246" y="729"/>
                </a:lnTo>
                <a:lnTo>
                  <a:pt x="231" y="724"/>
                </a:lnTo>
                <a:lnTo>
                  <a:pt x="217" y="716"/>
                </a:lnTo>
                <a:lnTo>
                  <a:pt x="200" y="706"/>
                </a:lnTo>
                <a:lnTo>
                  <a:pt x="183" y="693"/>
                </a:lnTo>
                <a:lnTo>
                  <a:pt x="166" y="676"/>
                </a:lnTo>
                <a:lnTo>
                  <a:pt x="149" y="656"/>
                </a:lnTo>
                <a:lnTo>
                  <a:pt x="133" y="631"/>
                </a:lnTo>
                <a:lnTo>
                  <a:pt x="119" y="602"/>
                </a:lnTo>
                <a:lnTo>
                  <a:pt x="107" y="570"/>
                </a:lnTo>
                <a:lnTo>
                  <a:pt x="97" y="532"/>
                </a:lnTo>
                <a:lnTo>
                  <a:pt x="90" y="487"/>
                </a:lnTo>
                <a:lnTo>
                  <a:pt x="86" y="437"/>
                </a:lnTo>
                <a:lnTo>
                  <a:pt x="86" y="434"/>
                </a:lnTo>
                <a:lnTo>
                  <a:pt x="86" y="420"/>
                </a:lnTo>
                <a:lnTo>
                  <a:pt x="86" y="401"/>
                </a:lnTo>
                <a:lnTo>
                  <a:pt x="85" y="373"/>
                </a:lnTo>
                <a:lnTo>
                  <a:pt x="84" y="341"/>
                </a:lnTo>
                <a:lnTo>
                  <a:pt x="80" y="301"/>
                </a:lnTo>
                <a:lnTo>
                  <a:pt x="73" y="259"/>
                </a:lnTo>
                <a:lnTo>
                  <a:pt x="65" y="212"/>
                </a:lnTo>
                <a:lnTo>
                  <a:pt x="54" y="163"/>
                </a:lnTo>
                <a:lnTo>
                  <a:pt x="41" y="109"/>
                </a:lnTo>
                <a:lnTo>
                  <a:pt x="22" y="55"/>
                </a:lnTo>
                <a:lnTo>
                  <a:pt x="0" y="0"/>
                </a:lnTo>
                <a:close/>
              </a:path>
            </a:pathLst>
          </a:custGeom>
          <a:solidFill>
            <a:srgbClr val="D50001"/>
          </a:solidFill>
          <a:ln w="0">
            <a:noFill/>
            <a:prstDash val="solid"/>
            <a:round/>
          </a:ln>
        </p:spPr>
        <p:txBody>
          <a:bodyPr vert="horz" wrap="square" lIns="91440" tIns="45720" rIns="91440" bIns="45720" numCol="1" anchor="t" anchorCtr="0" compatLnSpc="1"/>
          <a:lstStyle/>
          <a:p>
            <a:endParaRPr lang="en-IN"/>
          </a:p>
        </p:txBody>
      </p:sp>
      <p:sp>
        <p:nvSpPr>
          <p:cNvPr id="23" name="Freeform 22"/>
          <p:cNvSpPr/>
          <p:nvPr/>
        </p:nvSpPr>
        <p:spPr bwMode="auto">
          <a:xfrm>
            <a:off x="4774751" y="1340769"/>
            <a:ext cx="1520268" cy="1183385"/>
          </a:xfrm>
          <a:custGeom>
            <a:avLst/>
            <a:gdLst>
              <a:gd name="T0" fmla="*/ 1229 w 1417"/>
              <a:gd name="T1" fmla="*/ 0 h 1103"/>
              <a:gd name="T2" fmla="*/ 1291 w 1417"/>
              <a:gd name="T3" fmla="*/ 2 h 1103"/>
              <a:gd name="T4" fmla="*/ 1353 w 1417"/>
              <a:gd name="T5" fmla="*/ 9 h 1103"/>
              <a:gd name="T6" fmla="*/ 1417 w 1417"/>
              <a:gd name="T7" fmla="*/ 17 h 1103"/>
              <a:gd name="T8" fmla="*/ 1417 w 1417"/>
              <a:gd name="T9" fmla="*/ 335 h 1103"/>
              <a:gd name="T10" fmla="*/ 1391 w 1417"/>
              <a:gd name="T11" fmla="*/ 316 h 1103"/>
              <a:gd name="T12" fmla="*/ 1361 w 1417"/>
              <a:gd name="T13" fmla="*/ 302 h 1103"/>
              <a:gd name="T14" fmla="*/ 1328 w 1417"/>
              <a:gd name="T15" fmla="*/ 294 h 1103"/>
              <a:gd name="T16" fmla="*/ 1294 w 1417"/>
              <a:gd name="T17" fmla="*/ 290 h 1103"/>
              <a:gd name="T18" fmla="*/ 1255 w 1417"/>
              <a:gd name="T19" fmla="*/ 294 h 1103"/>
              <a:gd name="T20" fmla="*/ 1220 w 1417"/>
              <a:gd name="T21" fmla="*/ 306 h 1103"/>
              <a:gd name="T22" fmla="*/ 1187 w 1417"/>
              <a:gd name="T23" fmla="*/ 323 h 1103"/>
              <a:gd name="T24" fmla="*/ 1158 w 1417"/>
              <a:gd name="T25" fmla="*/ 347 h 1103"/>
              <a:gd name="T26" fmla="*/ 1135 w 1417"/>
              <a:gd name="T27" fmla="*/ 375 h 1103"/>
              <a:gd name="T28" fmla="*/ 1117 w 1417"/>
              <a:gd name="T29" fmla="*/ 408 h 1103"/>
              <a:gd name="T30" fmla="*/ 1106 w 1417"/>
              <a:gd name="T31" fmla="*/ 445 h 1103"/>
              <a:gd name="T32" fmla="*/ 1102 w 1417"/>
              <a:gd name="T33" fmla="*/ 484 h 1103"/>
              <a:gd name="T34" fmla="*/ 1106 w 1417"/>
              <a:gd name="T35" fmla="*/ 522 h 1103"/>
              <a:gd name="T36" fmla="*/ 1117 w 1417"/>
              <a:gd name="T37" fmla="*/ 559 h 1103"/>
              <a:gd name="T38" fmla="*/ 1135 w 1417"/>
              <a:gd name="T39" fmla="*/ 591 h 1103"/>
              <a:gd name="T40" fmla="*/ 1158 w 1417"/>
              <a:gd name="T41" fmla="*/ 620 h 1103"/>
              <a:gd name="T42" fmla="*/ 1187 w 1417"/>
              <a:gd name="T43" fmla="*/ 644 h 1103"/>
              <a:gd name="T44" fmla="*/ 1220 w 1417"/>
              <a:gd name="T45" fmla="*/ 661 h 1103"/>
              <a:gd name="T46" fmla="*/ 1255 w 1417"/>
              <a:gd name="T47" fmla="*/ 672 h 1103"/>
              <a:gd name="T48" fmla="*/ 1294 w 1417"/>
              <a:gd name="T49" fmla="*/ 676 h 1103"/>
              <a:gd name="T50" fmla="*/ 1328 w 1417"/>
              <a:gd name="T51" fmla="*/ 672 h 1103"/>
              <a:gd name="T52" fmla="*/ 1361 w 1417"/>
              <a:gd name="T53" fmla="*/ 665 h 1103"/>
              <a:gd name="T54" fmla="*/ 1391 w 1417"/>
              <a:gd name="T55" fmla="*/ 650 h 1103"/>
              <a:gd name="T56" fmla="*/ 1417 w 1417"/>
              <a:gd name="T57" fmla="*/ 632 h 1103"/>
              <a:gd name="T58" fmla="*/ 1417 w 1417"/>
              <a:gd name="T59" fmla="*/ 1103 h 1103"/>
              <a:gd name="T60" fmla="*/ 0 w 1417"/>
              <a:gd name="T61" fmla="*/ 1103 h 1103"/>
              <a:gd name="T62" fmla="*/ 7 w 1417"/>
              <a:gd name="T63" fmla="*/ 1043 h 1103"/>
              <a:gd name="T64" fmla="*/ 19 w 1417"/>
              <a:gd name="T65" fmla="*/ 981 h 1103"/>
              <a:gd name="T66" fmla="*/ 40 w 1417"/>
              <a:gd name="T67" fmla="*/ 894 h 1103"/>
              <a:gd name="T68" fmla="*/ 68 w 1417"/>
              <a:gd name="T69" fmla="*/ 810 h 1103"/>
              <a:gd name="T70" fmla="*/ 102 w 1417"/>
              <a:gd name="T71" fmla="*/ 729 h 1103"/>
              <a:gd name="T72" fmla="*/ 139 w 1417"/>
              <a:gd name="T73" fmla="*/ 653 h 1103"/>
              <a:gd name="T74" fmla="*/ 183 w 1417"/>
              <a:gd name="T75" fmla="*/ 580 h 1103"/>
              <a:gd name="T76" fmla="*/ 230 w 1417"/>
              <a:gd name="T77" fmla="*/ 511 h 1103"/>
              <a:gd name="T78" fmla="*/ 282 w 1417"/>
              <a:gd name="T79" fmla="*/ 446 h 1103"/>
              <a:gd name="T80" fmla="*/ 337 w 1417"/>
              <a:gd name="T81" fmla="*/ 386 h 1103"/>
              <a:gd name="T82" fmla="*/ 396 w 1417"/>
              <a:gd name="T83" fmla="*/ 330 h 1103"/>
              <a:gd name="T84" fmla="*/ 457 w 1417"/>
              <a:gd name="T85" fmla="*/ 277 h 1103"/>
              <a:gd name="T86" fmla="*/ 521 w 1417"/>
              <a:gd name="T87" fmla="*/ 229 h 1103"/>
              <a:gd name="T88" fmla="*/ 588 w 1417"/>
              <a:gd name="T89" fmla="*/ 186 h 1103"/>
              <a:gd name="T90" fmla="*/ 657 w 1417"/>
              <a:gd name="T91" fmla="*/ 146 h 1103"/>
              <a:gd name="T92" fmla="*/ 727 w 1417"/>
              <a:gd name="T93" fmla="*/ 111 h 1103"/>
              <a:gd name="T94" fmla="*/ 799 w 1417"/>
              <a:gd name="T95" fmla="*/ 81 h 1103"/>
              <a:gd name="T96" fmla="*/ 871 w 1417"/>
              <a:gd name="T97" fmla="*/ 56 h 1103"/>
              <a:gd name="T98" fmla="*/ 943 w 1417"/>
              <a:gd name="T99" fmla="*/ 35 h 1103"/>
              <a:gd name="T100" fmla="*/ 1015 w 1417"/>
              <a:gd name="T101" fmla="*/ 19 h 1103"/>
              <a:gd name="T102" fmla="*/ 1087 w 1417"/>
              <a:gd name="T103" fmla="*/ 7 h 1103"/>
              <a:gd name="T104" fmla="*/ 1158 w 1417"/>
              <a:gd name="T105" fmla="*/ 1 h 1103"/>
              <a:gd name="T106" fmla="*/ 1229 w 1417"/>
              <a:gd name="T107" fmla="*/ 0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17" h="1103">
                <a:moveTo>
                  <a:pt x="1229" y="0"/>
                </a:moveTo>
                <a:lnTo>
                  <a:pt x="1291" y="2"/>
                </a:lnTo>
                <a:lnTo>
                  <a:pt x="1353" y="9"/>
                </a:lnTo>
                <a:lnTo>
                  <a:pt x="1417" y="17"/>
                </a:lnTo>
                <a:lnTo>
                  <a:pt x="1417" y="335"/>
                </a:lnTo>
                <a:lnTo>
                  <a:pt x="1391" y="316"/>
                </a:lnTo>
                <a:lnTo>
                  <a:pt x="1361" y="302"/>
                </a:lnTo>
                <a:lnTo>
                  <a:pt x="1328" y="294"/>
                </a:lnTo>
                <a:lnTo>
                  <a:pt x="1294" y="290"/>
                </a:lnTo>
                <a:lnTo>
                  <a:pt x="1255" y="294"/>
                </a:lnTo>
                <a:lnTo>
                  <a:pt x="1220" y="306"/>
                </a:lnTo>
                <a:lnTo>
                  <a:pt x="1187" y="323"/>
                </a:lnTo>
                <a:lnTo>
                  <a:pt x="1158" y="347"/>
                </a:lnTo>
                <a:lnTo>
                  <a:pt x="1135" y="375"/>
                </a:lnTo>
                <a:lnTo>
                  <a:pt x="1117" y="408"/>
                </a:lnTo>
                <a:lnTo>
                  <a:pt x="1106" y="445"/>
                </a:lnTo>
                <a:lnTo>
                  <a:pt x="1102" y="484"/>
                </a:lnTo>
                <a:lnTo>
                  <a:pt x="1106" y="522"/>
                </a:lnTo>
                <a:lnTo>
                  <a:pt x="1117" y="559"/>
                </a:lnTo>
                <a:lnTo>
                  <a:pt x="1135" y="591"/>
                </a:lnTo>
                <a:lnTo>
                  <a:pt x="1158" y="620"/>
                </a:lnTo>
                <a:lnTo>
                  <a:pt x="1187" y="644"/>
                </a:lnTo>
                <a:lnTo>
                  <a:pt x="1220" y="661"/>
                </a:lnTo>
                <a:lnTo>
                  <a:pt x="1255" y="672"/>
                </a:lnTo>
                <a:lnTo>
                  <a:pt x="1294" y="676"/>
                </a:lnTo>
                <a:lnTo>
                  <a:pt x="1328" y="672"/>
                </a:lnTo>
                <a:lnTo>
                  <a:pt x="1361" y="665"/>
                </a:lnTo>
                <a:lnTo>
                  <a:pt x="1391" y="650"/>
                </a:lnTo>
                <a:lnTo>
                  <a:pt x="1417" y="632"/>
                </a:lnTo>
                <a:lnTo>
                  <a:pt x="1417" y="1103"/>
                </a:lnTo>
                <a:lnTo>
                  <a:pt x="0" y="1103"/>
                </a:lnTo>
                <a:lnTo>
                  <a:pt x="7" y="1043"/>
                </a:lnTo>
                <a:lnTo>
                  <a:pt x="19" y="981"/>
                </a:lnTo>
                <a:lnTo>
                  <a:pt x="40" y="894"/>
                </a:lnTo>
                <a:lnTo>
                  <a:pt x="68" y="810"/>
                </a:lnTo>
                <a:lnTo>
                  <a:pt x="102" y="729"/>
                </a:lnTo>
                <a:lnTo>
                  <a:pt x="139" y="653"/>
                </a:lnTo>
                <a:lnTo>
                  <a:pt x="183" y="580"/>
                </a:lnTo>
                <a:lnTo>
                  <a:pt x="230" y="511"/>
                </a:lnTo>
                <a:lnTo>
                  <a:pt x="282" y="446"/>
                </a:lnTo>
                <a:lnTo>
                  <a:pt x="337" y="386"/>
                </a:lnTo>
                <a:lnTo>
                  <a:pt x="396" y="330"/>
                </a:lnTo>
                <a:lnTo>
                  <a:pt x="457" y="277"/>
                </a:lnTo>
                <a:lnTo>
                  <a:pt x="521" y="229"/>
                </a:lnTo>
                <a:lnTo>
                  <a:pt x="588" y="186"/>
                </a:lnTo>
                <a:lnTo>
                  <a:pt x="657" y="146"/>
                </a:lnTo>
                <a:lnTo>
                  <a:pt x="727" y="111"/>
                </a:lnTo>
                <a:lnTo>
                  <a:pt x="799" y="81"/>
                </a:lnTo>
                <a:lnTo>
                  <a:pt x="871" y="56"/>
                </a:lnTo>
                <a:lnTo>
                  <a:pt x="943" y="35"/>
                </a:lnTo>
                <a:lnTo>
                  <a:pt x="1015" y="19"/>
                </a:lnTo>
                <a:lnTo>
                  <a:pt x="1087" y="7"/>
                </a:lnTo>
                <a:lnTo>
                  <a:pt x="1158" y="1"/>
                </a:lnTo>
                <a:lnTo>
                  <a:pt x="1229" y="0"/>
                </a:lnTo>
                <a:close/>
              </a:path>
            </a:pathLst>
          </a:custGeom>
          <a:solidFill>
            <a:srgbClr val="00B050"/>
          </a:solidFill>
          <a:ln w="0">
            <a:noFill/>
            <a:prstDash val="solid"/>
            <a:round/>
          </a:ln>
        </p:spPr>
        <p:txBody>
          <a:bodyPr vert="horz" wrap="square" lIns="91440" tIns="45720" rIns="91440" bIns="45720" numCol="1" anchor="t" anchorCtr="0" compatLnSpc="1"/>
          <a:lstStyle/>
          <a:p>
            <a:endParaRPr lang="en-IN"/>
          </a:p>
        </p:txBody>
      </p:sp>
      <p:sp>
        <p:nvSpPr>
          <p:cNvPr id="24" name="Freeform 23"/>
          <p:cNvSpPr/>
          <p:nvPr/>
        </p:nvSpPr>
        <p:spPr bwMode="auto">
          <a:xfrm>
            <a:off x="4767241" y="2591745"/>
            <a:ext cx="1388304" cy="1553527"/>
          </a:xfrm>
          <a:custGeom>
            <a:avLst/>
            <a:gdLst>
              <a:gd name="T0" fmla="*/ 990 w 1294"/>
              <a:gd name="T1" fmla="*/ 0 h 1448"/>
              <a:gd name="T2" fmla="*/ 1001 w 1294"/>
              <a:gd name="T3" fmla="*/ 310 h 1448"/>
              <a:gd name="T4" fmla="*/ 1020 w 1294"/>
              <a:gd name="T5" fmla="*/ 309 h 1448"/>
              <a:gd name="T6" fmla="*/ 1052 w 1294"/>
              <a:gd name="T7" fmla="*/ 297 h 1448"/>
              <a:gd name="T8" fmla="*/ 1092 w 1294"/>
              <a:gd name="T9" fmla="*/ 267 h 1448"/>
              <a:gd name="T10" fmla="*/ 1141 w 1294"/>
              <a:gd name="T11" fmla="*/ 238 h 1448"/>
              <a:gd name="T12" fmla="*/ 1180 w 1294"/>
              <a:gd name="T13" fmla="*/ 234 h 1448"/>
              <a:gd name="T14" fmla="*/ 1205 w 1294"/>
              <a:gd name="T15" fmla="*/ 237 h 1448"/>
              <a:gd name="T16" fmla="*/ 1235 w 1294"/>
              <a:gd name="T17" fmla="*/ 249 h 1448"/>
              <a:gd name="T18" fmla="*/ 1271 w 1294"/>
              <a:gd name="T19" fmla="*/ 280 h 1448"/>
              <a:gd name="T20" fmla="*/ 1290 w 1294"/>
              <a:gd name="T21" fmla="*/ 322 h 1448"/>
              <a:gd name="T22" fmla="*/ 1294 w 1294"/>
              <a:gd name="T23" fmla="*/ 368 h 1448"/>
              <a:gd name="T24" fmla="*/ 1282 w 1294"/>
              <a:gd name="T25" fmla="*/ 411 h 1448"/>
              <a:gd name="T26" fmla="*/ 1257 w 1294"/>
              <a:gd name="T27" fmla="*/ 448 h 1448"/>
              <a:gd name="T28" fmla="*/ 1219 w 1294"/>
              <a:gd name="T29" fmla="*/ 470 h 1448"/>
              <a:gd name="T30" fmla="*/ 1168 w 1294"/>
              <a:gd name="T31" fmla="*/ 477 h 1448"/>
              <a:gd name="T32" fmla="*/ 1126 w 1294"/>
              <a:gd name="T33" fmla="*/ 467 h 1448"/>
              <a:gd name="T34" fmla="*/ 1095 w 1294"/>
              <a:gd name="T35" fmla="*/ 448 h 1448"/>
              <a:gd name="T36" fmla="*/ 1069 w 1294"/>
              <a:gd name="T37" fmla="*/ 425 h 1448"/>
              <a:gd name="T38" fmla="*/ 1050 w 1294"/>
              <a:gd name="T39" fmla="*/ 408 h 1448"/>
              <a:gd name="T40" fmla="*/ 1018 w 1294"/>
              <a:gd name="T41" fmla="*/ 398 h 1448"/>
              <a:gd name="T42" fmla="*/ 990 w 1294"/>
              <a:gd name="T43" fmla="*/ 399 h 1448"/>
              <a:gd name="T44" fmla="*/ 858 w 1294"/>
              <a:gd name="T45" fmla="*/ 1149 h 1448"/>
              <a:gd name="T46" fmla="*/ 858 w 1294"/>
              <a:gd name="T47" fmla="*/ 1164 h 1448"/>
              <a:gd name="T48" fmla="*/ 863 w 1294"/>
              <a:gd name="T49" fmla="*/ 1190 h 1448"/>
              <a:gd name="T50" fmla="*/ 884 w 1294"/>
              <a:gd name="T51" fmla="*/ 1225 h 1448"/>
              <a:gd name="T52" fmla="*/ 918 w 1294"/>
              <a:gd name="T53" fmla="*/ 1271 h 1448"/>
              <a:gd name="T54" fmla="*/ 934 w 1294"/>
              <a:gd name="T55" fmla="*/ 1318 h 1448"/>
              <a:gd name="T56" fmla="*/ 933 w 1294"/>
              <a:gd name="T57" fmla="*/ 1350 h 1448"/>
              <a:gd name="T58" fmla="*/ 929 w 1294"/>
              <a:gd name="T59" fmla="*/ 1364 h 1448"/>
              <a:gd name="T60" fmla="*/ 905 w 1294"/>
              <a:gd name="T61" fmla="*/ 1411 h 1448"/>
              <a:gd name="T62" fmla="*/ 870 w 1294"/>
              <a:gd name="T63" fmla="*/ 1437 h 1448"/>
              <a:gd name="T64" fmla="*/ 824 w 1294"/>
              <a:gd name="T65" fmla="*/ 1448 h 1448"/>
              <a:gd name="T66" fmla="*/ 778 w 1294"/>
              <a:gd name="T67" fmla="*/ 1445 h 1448"/>
              <a:gd name="T68" fmla="*/ 736 w 1294"/>
              <a:gd name="T69" fmla="*/ 1426 h 1448"/>
              <a:gd name="T70" fmla="*/ 708 w 1294"/>
              <a:gd name="T71" fmla="*/ 1394 h 1448"/>
              <a:gd name="T72" fmla="*/ 693 w 1294"/>
              <a:gd name="T73" fmla="*/ 1347 h 1448"/>
              <a:gd name="T74" fmla="*/ 696 w 1294"/>
              <a:gd name="T75" fmla="*/ 1301 h 1448"/>
              <a:gd name="T76" fmla="*/ 712 w 1294"/>
              <a:gd name="T77" fmla="*/ 1263 h 1448"/>
              <a:gd name="T78" fmla="*/ 731 w 1294"/>
              <a:gd name="T79" fmla="*/ 1237 h 1448"/>
              <a:gd name="T80" fmla="*/ 751 w 1294"/>
              <a:gd name="T81" fmla="*/ 1214 h 1448"/>
              <a:gd name="T82" fmla="*/ 766 w 1294"/>
              <a:gd name="T83" fmla="*/ 1189 h 1448"/>
              <a:gd name="T84" fmla="*/ 769 w 1294"/>
              <a:gd name="T85" fmla="*/ 1160 h 1448"/>
              <a:gd name="T86" fmla="*/ 454 w 1294"/>
              <a:gd name="T87" fmla="*/ 1149 h 1448"/>
              <a:gd name="T88" fmla="*/ 412 w 1294"/>
              <a:gd name="T89" fmla="*/ 1079 h 1448"/>
              <a:gd name="T90" fmla="*/ 354 w 1294"/>
              <a:gd name="T91" fmla="*/ 994 h 1448"/>
              <a:gd name="T92" fmla="*/ 290 w 1294"/>
              <a:gd name="T93" fmla="*/ 897 h 1448"/>
              <a:gd name="T94" fmla="*/ 224 w 1294"/>
              <a:gd name="T95" fmla="*/ 789 h 1448"/>
              <a:gd name="T96" fmla="*/ 158 w 1294"/>
              <a:gd name="T97" fmla="*/ 672 h 1448"/>
              <a:gd name="T98" fmla="*/ 98 w 1294"/>
              <a:gd name="T99" fmla="*/ 542 h 1448"/>
              <a:gd name="T100" fmla="*/ 48 w 1294"/>
              <a:gd name="T101" fmla="*/ 402 h 1448"/>
              <a:gd name="T102" fmla="*/ 14 w 1294"/>
              <a:gd name="T103" fmla="*/ 250 h 1448"/>
              <a:gd name="T104" fmla="*/ 0 w 1294"/>
              <a:gd name="T105" fmla="*/ 86 h 1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94" h="1448">
                <a:moveTo>
                  <a:pt x="1" y="0"/>
                </a:moveTo>
                <a:lnTo>
                  <a:pt x="990" y="0"/>
                </a:lnTo>
                <a:lnTo>
                  <a:pt x="990" y="310"/>
                </a:lnTo>
                <a:lnTo>
                  <a:pt x="1001" y="310"/>
                </a:lnTo>
                <a:lnTo>
                  <a:pt x="1008" y="310"/>
                </a:lnTo>
                <a:lnTo>
                  <a:pt x="1020" y="309"/>
                </a:lnTo>
                <a:lnTo>
                  <a:pt x="1035" y="305"/>
                </a:lnTo>
                <a:lnTo>
                  <a:pt x="1052" y="297"/>
                </a:lnTo>
                <a:lnTo>
                  <a:pt x="1070" y="284"/>
                </a:lnTo>
                <a:lnTo>
                  <a:pt x="1092" y="267"/>
                </a:lnTo>
                <a:lnTo>
                  <a:pt x="1116" y="250"/>
                </a:lnTo>
                <a:lnTo>
                  <a:pt x="1141" y="238"/>
                </a:lnTo>
                <a:lnTo>
                  <a:pt x="1163" y="234"/>
                </a:lnTo>
                <a:lnTo>
                  <a:pt x="1180" y="234"/>
                </a:lnTo>
                <a:lnTo>
                  <a:pt x="1194" y="236"/>
                </a:lnTo>
                <a:lnTo>
                  <a:pt x="1205" y="237"/>
                </a:lnTo>
                <a:lnTo>
                  <a:pt x="1209" y="238"/>
                </a:lnTo>
                <a:lnTo>
                  <a:pt x="1235" y="249"/>
                </a:lnTo>
                <a:lnTo>
                  <a:pt x="1256" y="263"/>
                </a:lnTo>
                <a:lnTo>
                  <a:pt x="1271" y="280"/>
                </a:lnTo>
                <a:lnTo>
                  <a:pt x="1283" y="298"/>
                </a:lnTo>
                <a:lnTo>
                  <a:pt x="1290" y="322"/>
                </a:lnTo>
                <a:lnTo>
                  <a:pt x="1294" y="344"/>
                </a:lnTo>
                <a:lnTo>
                  <a:pt x="1294" y="368"/>
                </a:lnTo>
                <a:lnTo>
                  <a:pt x="1290" y="390"/>
                </a:lnTo>
                <a:lnTo>
                  <a:pt x="1282" y="411"/>
                </a:lnTo>
                <a:lnTo>
                  <a:pt x="1270" y="432"/>
                </a:lnTo>
                <a:lnTo>
                  <a:pt x="1257" y="448"/>
                </a:lnTo>
                <a:lnTo>
                  <a:pt x="1239" y="461"/>
                </a:lnTo>
                <a:lnTo>
                  <a:pt x="1219" y="470"/>
                </a:lnTo>
                <a:lnTo>
                  <a:pt x="1192" y="474"/>
                </a:lnTo>
                <a:lnTo>
                  <a:pt x="1168" y="477"/>
                </a:lnTo>
                <a:lnTo>
                  <a:pt x="1146" y="473"/>
                </a:lnTo>
                <a:lnTo>
                  <a:pt x="1126" y="467"/>
                </a:lnTo>
                <a:lnTo>
                  <a:pt x="1109" y="457"/>
                </a:lnTo>
                <a:lnTo>
                  <a:pt x="1095" y="448"/>
                </a:lnTo>
                <a:lnTo>
                  <a:pt x="1082" y="437"/>
                </a:lnTo>
                <a:lnTo>
                  <a:pt x="1069" y="425"/>
                </a:lnTo>
                <a:lnTo>
                  <a:pt x="1059" y="418"/>
                </a:lnTo>
                <a:lnTo>
                  <a:pt x="1050" y="408"/>
                </a:lnTo>
                <a:lnTo>
                  <a:pt x="1033" y="402"/>
                </a:lnTo>
                <a:lnTo>
                  <a:pt x="1018" y="398"/>
                </a:lnTo>
                <a:lnTo>
                  <a:pt x="1005" y="399"/>
                </a:lnTo>
                <a:lnTo>
                  <a:pt x="990" y="399"/>
                </a:lnTo>
                <a:lnTo>
                  <a:pt x="990" y="1149"/>
                </a:lnTo>
                <a:lnTo>
                  <a:pt x="858" y="1149"/>
                </a:lnTo>
                <a:lnTo>
                  <a:pt x="858" y="1156"/>
                </a:lnTo>
                <a:lnTo>
                  <a:pt x="858" y="1164"/>
                </a:lnTo>
                <a:lnTo>
                  <a:pt x="859" y="1176"/>
                </a:lnTo>
                <a:lnTo>
                  <a:pt x="863" y="1190"/>
                </a:lnTo>
                <a:lnTo>
                  <a:pt x="871" y="1207"/>
                </a:lnTo>
                <a:lnTo>
                  <a:pt x="884" y="1225"/>
                </a:lnTo>
                <a:lnTo>
                  <a:pt x="901" y="1246"/>
                </a:lnTo>
                <a:lnTo>
                  <a:pt x="918" y="1271"/>
                </a:lnTo>
                <a:lnTo>
                  <a:pt x="929" y="1295"/>
                </a:lnTo>
                <a:lnTo>
                  <a:pt x="934" y="1318"/>
                </a:lnTo>
                <a:lnTo>
                  <a:pt x="934" y="1335"/>
                </a:lnTo>
                <a:lnTo>
                  <a:pt x="933" y="1350"/>
                </a:lnTo>
                <a:lnTo>
                  <a:pt x="931" y="1360"/>
                </a:lnTo>
                <a:lnTo>
                  <a:pt x="929" y="1364"/>
                </a:lnTo>
                <a:lnTo>
                  <a:pt x="920" y="1389"/>
                </a:lnTo>
                <a:lnTo>
                  <a:pt x="905" y="1411"/>
                </a:lnTo>
                <a:lnTo>
                  <a:pt x="888" y="1427"/>
                </a:lnTo>
                <a:lnTo>
                  <a:pt x="870" y="1437"/>
                </a:lnTo>
                <a:lnTo>
                  <a:pt x="846" y="1445"/>
                </a:lnTo>
                <a:lnTo>
                  <a:pt x="824" y="1448"/>
                </a:lnTo>
                <a:lnTo>
                  <a:pt x="801" y="1448"/>
                </a:lnTo>
                <a:lnTo>
                  <a:pt x="778" y="1445"/>
                </a:lnTo>
                <a:lnTo>
                  <a:pt x="756" y="1436"/>
                </a:lnTo>
                <a:lnTo>
                  <a:pt x="736" y="1426"/>
                </a:lnTo>
                <a:lnTo>
                  <a:pt x="721" y="1413"/>
                </a:lnTo>
                <a:lnTo>
                  <a:pt x="708" y="1394"/>
                </a:lnTo>
                <a:lnTo>
                  <a:pt x="698" y="1373"/>
                </a:lnTo>
                <a:lnTo>
                  <a:pt x="693" y="1347"/>
                </a:lnTo>
                <a:lnTo>
                  <a:pt x="692" y="1322"/>
                </a:lnTo>
                <a:lnTo>
                  <a:pt x="696" y="1301"/>
                </a:lnTo>
                <a:lnTo>
                  <a:pt x="701" y="1282"/>
                </a:lnTo>
                <a:lnTo>
                  <a:pt x="712" y="1263"/>
                </a:lnTo>
                <a:lnTo>
                  <a:pt x="721" y="1250"/>
                </a:lnTo>
                <a:lnTo>
                  <a:pt x="731" y="1237"/>
                </a:lnTo>
                <a:lnTo>
                  <a:pt x="743" y="1224"/>
                </a:lnTo>
                <a:lnTo>
                  <a:pt x="751" y="1214"/>
                </a:lnTo>
                <a:lnTo>
                  <a:pt x="760" y="1206"/>
                </a:lnTo>
                <a:lnTo>
                  <a:pt x="766" y="1189"/>
                </a:lnTo>
                <a:lnTo>
                  <a:pt x="770" y="1173"/>
                </a:lnTo>
                <a:lnTo>
                  <a:pt x="769" y="1160"/>
                </a:lnTo>
                <a:lnTo>
                  <a:pt x="769" y="1149"/>
                </a:lnTo>
                <a:lnTo>
                  <a:pt x="454" y="1149"/>
                </a:lnTo>
                <a:lnTo>
                  <a:pt x="436" y="1118"/>
                </a:lnTo>
                <a:lnTo>
                  <a:pt x="412" y="1079"/>
                </a:lnTo>
                <a:lnTo>
                  <a:pt x="385" y="1037"/>
                </a:lnTo>
                <a:lnTo>
                  <a:pt x="354" y="994"/>
                </a:lnTo>
                <a:lnTo>
                  <a:pt x="323" y="946"/>
                </a:lnTo>
                <a:lnTo>
                  <a:pt x="290" y="897"/>
                </a:lnTo>
                <a:lnTo>
                  <a:pt x="258" y="844"/>
                </a:lnTo>
                <a:lnTo>
                  <a:pt x="224" y="789"/>
                </a:lnTo>
                <a:lnTo>
                  <a:pt x="190" y="732"/>
                </a:lnTo>
                <a:lnTo>
                  <a:pt x="158" y="672"/>
                </a:lnTo>
                <a:lnTo>
                  <a:pt x="127" y="609"/>
                </a:lnTo>
                <a:lnTo>
                  <a:pt x="98" y="542"/>
                </a:lnTo>
                <a:lnTo>
                  <a:pt x="72" y="474"/>
                </a:lnTo>
                <a:lnTo>
                  <a:pt x="48" y="402"/>
                </a:lnTo>
                <a:lnTo>
                  <a:pt x="29" y="327"/>
                </a:lnTo>
                <a:lnTo>
                  <a:pt x="14" y="250"/>
                </a:lnTo>
                <a:lnTo>
                  <a:pt x="4" y="170"/>
                </a:lnTo>
                <a:lnTo>
                  <a:pt x="0" y="86"/>
                </a:lnTo>
                <a:lnTo>
                  <a:pt x="1" y="0"/>
                </a:lnTo>
                <a:close/>
              </a:path>
            </a:pathLst>
          </a:custGeom>
          <a:solidFill>
            <a:schemeClr val="accent4"/>
          </a:solidFill>
          <a:ln w="0">
            <a:noFill/>
            <a:prstDash val="solid"/>
            <a:round/>
          </a:ln>
        </p:spPr>
        <p:txBody>
          <a:bodyPr vert="horz" wrap="square" lIns="91440" tIns="45720" rIns="91440" bIns="45720" numCol="1" anchor="t" anchorCtr="0" compatLnSpc="1"/>
          <a:lstStyle/>
          <a:p>
            <a:endParaRPr lang="en-IN"/>
          </a:p>
        </p:txBody>
      </p:sp>
      <p:sp>
        <p:nvSpPr>
          <p:cNvPr id="26" name="Freeform 25"/>
          <p:cNvSpPr/>
          <p:nvPr/>
        </p:nvSpPr>
        <p:spPr bwMode="auto">
          <a:xfrm>
            <a:off x="6039674" y="1372955"/>
            <a:ext cx="1368992" cy="1477353"/>
          </a:xfrm>
          <a:custGeom>
            <a:avLst/>
            <a:gdLst>
              <a:gd name="T0" fmla="*/ 363 w 1276"/>
              <a:gd name="T1" fmla="*/ 14 h 1377"/>
              <a:gd name="T2" fmla="*/ 486 w 1276"/>
              <a:gd name="T3" fmla="*/ 52 h 1377"/>
              <a:gd name="T4" fmla="*/ 606 w 1276"/>
              <a:gd name="T5" fmla="*/ 104 h 1377"/>
              <a:gd name="T6" fmla="*/ 724 w 1276"/>
              <a:gd name="T7" fmla="*/ 170 h 1377"/>
              <a:gd name="T8" fmla="*/ 836 w 1276"/>
              <a:gd name="T9" fmla="*/ 251 h 1377"/>
              <a:gd name="T10" fmla="*/ 941 w 1276"/>
              <a:gd name="T11" fmla="*/ 345 h 1377"/>
              <a:gd name="T12" fmla="*/ 1035 w 1276"/>
              <a:gd name="T13" fmla="*/ 457 h 1377"/>
              <a:gd name="T14" fmla="*/ 1119 w 1276"/>
              <a:gd name="T15" fmla="*/ 585 h 1377"/>
              <a:gd name="T16" fmla="*/ 1187 w 1276"/>
              <a:gd name="T17" fmla="*/ 730 h 1377"/>
              <a:gd name="T18" fmla="*/ 1240 w 1276"/>
              <a:gd name="T19" fmla="*/ 893 h 1377"/>
              <a:gd name="T20" fmla="*/ 1276 w 1276"/>
              <a:gd name="T21" fmla="*/ 1073 h 1377"/>
              <a:gd name="T22" fmla="*/ 909 w 1276"/>
              <a:gd name="T23" fmla="*/ 1084 h 1377"/>
              <a:gd name="T24" fmla="*/ 911 w 1276"/>
              <a:gd name="T25" fmla="*/ 1103 h 1377"/>
              <a:gd name="T26" fmla="*/ 923 w 1276"/>
              <a:gd name="T27" fmla="*/ 1135 h 1377"/>
              <a:gd name="T28" fmla="*/ 953 w 1276"/>
              <a:gd name="T29" fmla="*/ 1175 h 1377"/>
              <a:gd name="T30" fmla="*/ 981 w 1276"/>
              <a:gd name="T31" fmla="*/ 1224 h 1377"/>
              <a:gd name="T32" fmla="*/ 985 w 1276"/>
              <a:gd name="T33" fmla="*/ 1264 h 1377"/>
              <a:gd name="T34" fmla="*/ 983 w 1276"/>
              <a:gd name="T35" fmla="*/ 1288 h 1377"/>
              <a:gd name="T36" fmla="*/ 971 w 1276"/>
              <a:gd name="T37" fmla="*/ 1318 h 1377"/>
              <a:gd name="T38" fmla="*/ 940 w 1276"/>
              <a:gd name="T39" fmla="*/ 1355 h 1377"/>
              <a:gd name="T40" fmla="*/ 899 w 1276"/>
              <a:gd name="T41" fmla="*/ 1374 h 1377"/>
              <a:gd name="T42" fmla="*/ 853 w 1276"/>
              <a:gd name="T43" fmla="*/ 1377 h 1377"/>
              <a:gd name="T44" fmla="*/ 809 w 1276"/>
              <a:gd name="T45" fmla="*/ 1365 h 1377"/>
              <a:gd name="T46" fmla="*/ 773 w 1276"/>
              <a:gd name="T47" fmla="*/ 1340 h 1377"/>
              <a:gd name="T48" fmla="*/ 750 w 1276"/>
              <a:gd name="T49" fmla="*/ 1302 h 1377"/>
              <a:gd name="T50" fmla="*/ 745 w 1276"/>
              <a:gd name="T51" fmla="*/ 1251 h 1377"/>
              <a:gd name="T52" fmla="*/ 752 w 1276"/>
              <a:gd name="T53" fmla="*/ 1209 h 1377"/>
              <a:gd name="T54" fmla="*/ 773 w 1276"/>
              <a:gd name="T55" fmla="*/ 1178 h 1377"/>
              <a:gd name="T56" fmla="*/ 794 w 1276"/>
              <a:gd name="T57" fmla="*/ 1153 h 1377"/>
              <a:gd name="T58" fmla="*/ 811 w 1276"/>
              <a:gd name="T59" fmla="*/ 1133 h 1377"/>
              <a:gd name="T60" fmla="*/ 823 w 1276"/>
              <a:gd name="T61" fmla="*/ 1101 h 1377"/>
              <a:gd name="T62" fmla="*/ 820 w 1276"/>
              <a:gd name="T63" fmla="*/ 1073 h 1377"/>
              <a:gd name="T64" fmla="*/ 301 w 1276"/>
              <a:gd name="T65" fmla="*/ 501 h 1377"/>
              <a:gd name="T66" fmla="*/ 284 w 1276"/>
              <a:gd name="T67" fmla="*/ 501 h 1377"/>
              <a:gd name="T68" fmla="*/ 258 w 1276"/>
              <a:gd name="T69" fmla="*/ 506 h 1377"/>
              <a:gd name="T70" fmla="*/ 223 w 1276"/>
              <a:gd name="T71" fmla="*/ 526 h 1377"/>
              <a:gd name="T72" fmla="*/ 177 w 1276"/>
              <a:gd name="T73" fmla="*/ 561 h 1377"/>
              <a:gd name="T74" fmla="*/ 130 w 1276"/>
              <a:gd name="T75" fmla="*/ 577 h 1377"/>
              <a:gd name="T76" fmla="*/ 98 w 1276"/>
              <a:gd name="T77" fmla="*/ 576 h 1377"/>
              <a:gd name="T78" fmla="*/ 84 w 1276"/>
              <a:gd name="T79" fmla="*/ 572 h 1377"/>
              <a:gd name="T80" fmla="*/ 37 w 1276"/>
              <a:gd name="T81" fmla="*/ 548 h 1377"/>
              <a:gd name="T82" fmla="*/ 10 w 1276"/>
              <a:gd name="T83" fmla="*/ 513 h 1377"/>
              <a:gd name="T84" fmla="*/ 0 w 1276"/>
              <a:gd name="T85" fmla="*/ 467 h 1377"/>
              <a:gd name="T86" fmla="*/ 3 w 1276"/>
              <a:gd name="T87" fmla="*/ 421 h 1377"/>
              <a:gd name="T88" fmla="*/ 23 w 1276"/>
              <a:gd name="T89" fmla="*/ 379 h 1377"/>
              <a:gd name="T90" fmla="*/ 54 w 1276"/>
              <a:gd name="T91" fmla="*/ 351 h 1377"/>
              <a:gd name="T92" fmla="*/ 101 w 1276"/>
              <a:gd name="T93" fmla="*/ 336 h 1377"/>
              <a:gd name="T94" fmla="*/ 147 w 1276"/>
              <a:gd name="T95" fmla="*/ 337 h 1377"/>
              <a:gd name="T96" fmla="*/ 183 w 1276"/>
              <a:gd name="T97" fmla="*/ 353 h 1377"/>
              <a:gd name="T98" fmla="*/ 211 w 1276"/>
              <a:gd name="T99" fmla="*/ 374 h 1377"/>
              <a:gd name="T100" fmla="*/ 235 w 1276"/>
              <a:gd name="T101" fmla="*/ 394 h 1377"/>
              <a:gd name="T102" fmla="*/ 259 w 1276"/>
              <a:gd name="T103" fmla="*/ 409 h 1377"/>
              <a:gd name="T104" fmla="*/ 288 w 1276"/>
              <a:gd name="T105" fmla="*/ 412 h 1377"/>
              <a:gd name="T106" fmla="*/ 301 w 1276"/>
              <a:gd name="T107" fmla="*/ 0 h 1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6" h="1377">
                <a:moveTo>
                  <a:pt x="301" y="0"/>
                </a:moveTo>
                <a:lnTo>
                  <a:pt x="363" y="14"/>
                </a:lnTo>
                <a:lnTo>
                  <a:pt x="424" y="31"/>
                </a:lnTo>
                <a:lnTo>
                  <a:pt x="486" y="52"/>
                </a:lnTo>
                <a:lnTo>
                  <a:pt x="546" y="77"/>
                </a:lnTo>
                <a:lnTo>
                  <a:pt x="606" y="104"/>
                </a:lnTo>
                <a:lnTo>
                  <a:pt x="666" y="136"/>
                </a:lnTo>
                <a:lnTo>
                  <a:pt x="724" y="170"/>
                </a:lnTo>
                <a:lnTo>
                  <a:pt x="781" y="208"/>
                </a:lnTo>
                <a:lnTo>
                  <a:pt x="836" y="251"/>
                </a:lnTo>
                <a:lnTo>
                  <a:pt x="890" y="296"/>
                </a:lnTo>
                <a:lnTo>
                  <a:pt x="941" y="345"/>
                </a:lnTo>
                <a:lnTo>
                  <a:pt x="989" y="399"/>
                </a:lnTo>
                <a:lnTo>
                  <a:pt x="1035" y="457"/>
                </a:lnTo>
                <a:lnTo>
                  <a:pt x="1078" y="518"/>
                </a:lnTo>
                <a:lnTo>
                  <a:pt x="1119" y="585"/>
                </a:lnTo>
                <a:lnTo>
                  <a:pt x="1155" y="656"/>
                </a:lnTo>
                <a:lnTo>
                  <a:pt x="1187" y="730"/>
                </a:lnTo>
                <a:lnTo>
                  <a:pt x="1216" y="809"/>
                </a:lnTo>
                <a:lnTo>
                  <a:pt x="1240" y="893"/>
                </a:lnTo>
                <a:lnTo>
                  <a:pt x="1260" y="980"/>
                </a:lnTo>
                <a:lnTo>
                  <a:pt x="1276" y="1073"/>
                </a:lnTo>
                <a:lnTo>
                  <a:pt x="909" y="1073"/>
                </a:lnTo>
                <a:lnTo>
                  <a:pt x="909" y="1084"/>
                </a:lnTo>
                <a:lnTo>
                  <a:pt x="909" y="1093"/>
                </a:lnTo>
                <a:lnTo>
                  <a:pt x="911" y="1103"/>
                </a:lnTo>
                <a:lnTo>
                  <a:pt x="916" y="1118"/>
                </a:lnTo>
                <a:lnTo>
                  <a:pt x="923" y="1135"/>
                </a:lnTo>
                <a:lnTo>
                  <a:pt x="936" y="1154"/>
                </a:lnTo>
                <a:lnTo>
                  <a:pt x="953" y="1175"/>
                </a:lnTo>
                <a:lnTo>
                  <a:pt x="970" y="1199"/>
                </a:lnTo>
                <a:lnTo>
                  <a:pt x="981" y="1224"/>
                </a:lnTo>
                <a:lnTo>
                  <a:pt x="985" y="1246"/>
                </a:lnTo>
                <a:lnTo>
                  <a:pt x="985" y="1264"/>
                </a:lnTo>
                <a:lnTo>
                  <a:pt x="984" y="1277"/>
                </a:lnTo>
                <a:lnTo>
                  <a:pt x="983" y="1288"/>
                </a:lnTo>
                <a:lnTo>
                  <a:pt x="981" y="1292"/>
                </a:lnTo>
                <a:lnTo>
                  <a:pt x="971" y="1318"/>
                </a:lnTo>
                <a:lnTo>
                  <a:pt x="957" y="1339"/>
                </a:lnTo>
                <a:lnTo>
                  <a:pt x="940" y="1355"/>
                </a:lnTo>
                <a:lnTo>
                  <a:pt x="921" y="1366"/>
                </a:lnTo>
                <a:lnTo>
                  <a:pt x="899" y="1374"/>
                </a:lnTo>
                <a:lnTo>
                  <a:pt x="875" y="1377"/>
                </a:lnTo>
                <a:lnTo>
                  <a:pt x="853" y="1377"/>
                </a:lnTo>
                <a:lnTo>
                  <a:pt x="830" y="1374"/>
                </a:lnTo>
                <a:lnTo>
                  <a:pt x="809" y="1365"/>
                </a:lnTo>
                <a:lnTo>
                  <a:pt x="789" y="1353"/>
                </a:lnTo>
                <a:lnTo>
                  <a:pt x="773" y="1340"/>
                </a:lnTo>
                <a:lnTo>
                  <a:pt x="760" y="1322"/>
                </a:lnTo>
                <a:lnTo>
                  <a:pt x="750" y="1302"/>
                </a:lnTo>
                <a:lnTo>
                  <a:pt x="746" y="1275"/>
                </a:lnTo>
                <a:lnTo>
                  <a:pt x="745" y="1251"/>
                </a:lnTo>
                <a:lnTo>
                  <a:pt x="747" y="1229"/>
                </a:lnTo>
                <a:lnTo>
                  <a:pt x="752" y="1209"/>
                </a:lnTo>
                <a:lnTo>
                  <a:pt x="763" y="1192"/>
                </a:lnTo>
                <a:lnTo>
                  <a:pt x="773" y="1178"/>
                </a:lnTo>
                <a:lnTo>
                  <a:pt x="783" y="1165"/>
                </a:lnTo>
                <a:lnTo>
                  <a:pt x="794" y="1153"/>
                </a:lnTo>
                <a:lnTo>
                  <a:pt x="802" y="1143"/>
                </a:lnTo>
                <a:lnTo>
                  <a:pt x="811" y="1133"/>
                </a:lnTo>
                <a:lnTo>
                  <a:pt x="818" y="1116"/>
                </a:lnTo>
                <a:lnTo>
                  <a:pt x="823" y="1101"/>
                </a:lnTo>
                <a:lnTo>
                  <a:pt x="822" y="1088"/>
                </a:lnTo>
                <a:lnTo>
                  <a:pt x="820" y="1073"/>
                </a:lnTo>
                <a:lnTo>
                  <a:pt x="301" y="1073"/>
                </a:lnTo>
                <a:lnTo>
                  <a:pt x="301" y="501"/>
                </a:lnTo>
                <a:lnTo>
                  <a:pt x="292" y="501"/>
                </a:lnTo>
                <a:lnTo>
                  <a:pt x="284" y="501"/>
                </a:lnTo>
                <a:lnTo>
                  <a:pt x="272" y="502"/>
                </a:lnTo>
                <a:lnTo>
                  <a:pt x="258" y="506"/>
                </a:lnTo>
                <a:lnTo>
                  <a:pt x="241" y="514"/>
                </a:lnTo>
                <a:lnTo>
                  <a:pt x="223" y="526"/>
                </a:lnTo>
                <a:lnTo>
                  <a:pt x="202" y="544"/>
                </a:lnTo>
                <a:lnTo>
                  <a:pt x="177" y="561"/>
                </a:lnTo>
                <a:lnTo>
                  <a:pt x="152" y="572"/>
                </a:lnTo>
                <a:lnTo>
                  <a:pt x="130" y="577"/>
                </a:lnTo>
                <a:lnTo>
                  <a:pt x="113" y="577"/>
                </a:lnTo>
                <a:lnTo>
                  <a:pt x="98" y="576"/>
                </a:lnTo>
                <a:lnTo>
                  <a:pt x="88" y="573"/>
                </a:lnTo>
                <a:lnTo>
                  <a:pt x="84" y="572"/>
                </a:lnTo>
                <a:lnTo>
                  <a:pt x="58" y="563"/>
                </a:lnTo>
                <a:lnTo>
                  <a:pt x="37" y="548"/>
                </a:lnTo>
                <a:lnTo>
                  <a:pt x="21" y="531"/>
                </a:lnTo>
                <a:lnTo>
                  <a:pt x="10" y="513"/>
                </a:lnTo>
                <a:lnTo>
                  <a:pt x="3" y="489"/>
                </a:lnTo>
                <a:lnTo>
                  <a:pt x="0" y="467"/>
                </a:lnTo>
                <a:lnTo>
                  <a:pt x="0" y="444"/>
                </a:lnTo>
                <a:lnTo>
                  <a:pt x="3" y="421"/>
                </a:lnTo>
                <a:lnTo>
                  <a:pt x="12" y="399"/>
                </a:lnTo>
                <a:lnTo>
                  <a:pt x="23" y="379"/>
                </a:lnTo>
                <a:lnTo>
                  <a:pt x="36" y="364"/>
                </a:lnTo>
                <a:lnTo>
                  <a:pt x="54" y="351"/>
                </a:lnTo>
                <a:lnTo>
                  <a:pt x="74" y="341"/>
                </a:lnTo>
                <a:lnTo>
                  <a:pt x="101" y="336"/>
                </a:lnTo>
                <a:lnTo>
                  <a:pt x="126" y="335"/>
                </a:lnTo>
                <a:lnTo>
                  <a:pt x="147" y="337"/>
                </a:lnTo>
                <a:lnTo>
                  <a:pt x="166" y="344"/>
                </a:lnTo>
                <a:lnTo>
                  <a:pt x="183" y="353"/>
                </a:lnTo>
                <a:lnTo>
                  <a:pt x="198" y="364"/>
                </a:lnTo>
                <a:lnTo>
                  <a:pt x="211" y="374"/>
                </a:lnTo>
                <a:lnTo>
                  <a:pt x="224" y="385"/>
                </a:lnTo>
                <a:lnTo>
                  <a:pt x="235" y="394"/>
                </a:lnTo>
                <a:lnTo>
                  <a:pt x="242" y="403"/>
                </a:lnTo>
                <a:lnTo>
                  <a:pt x="259" y="409"/>
                </a:lnTo>
                <a:lnTo>
                  <a:pt x="275" y="413"/>
                </a:lnTo>
                <a:lnTo>
                  <a:pt x="288" y="412"/>
                </a:lnTo>
                <a:lnTo>
                  <a:pt x="301" y="412"/>
                </a:lnTo>
                <a:lnTo>
                  <a:pt x="301" y="0"/>
                </a:lnTo>
                <a:close/>
              </a:path>
            </a:pathLst>
          </a:custGeom>
          <a:solidFill>
            <a:schemeClr val="accent6"/>
          </a:solidFill>
          <a:ln w="0">
            <a:noFill/>
            <a:prstDash val="solid"/>
            <a:round/>
          </a:ln>
        </p:spPr>
        <p:txBody>
          <a:bodyPr vert="horz" wrap="square" lIns="91440" tIns="45720" rIns="91440" bIns="45720" numCol="1" anchor="t" anchorCtr="0" compatLnSpc="1"/>
          <a:lstStyle/>
          <a:p>
            <a:endParaRPr lang="en-IN"/>
          </a:p>
        </p:txBody>
      </p:sp>
      <p:sp>
        <p:nvSpPr>
          <p:cNvPr id="5" name="TextBox 4"/>
          <p:cNvSpPr txBox="1"/>
          <p:nvPr/>
        </p:nvSpPr>
        <p:spPr>
          <a:xfrm>
            <a:off x="5708226" y="5092781"/>
            <a:ext cx="743024" cy="477054"/>
          </a:xfrm>
          <a:prstGeom prst="rect">
            <a:avLst/>
          </a:prstGeom>
          <a:noFill/>
        </p:spPr>
        <p:txBody>
          <a:bodyPr wrap="none" rtlCol="0">
            <a:spAutoFit/>
          </a:bodyPr>
          <a:lstStyle/>
          <a:p>
            <a:r>
              <a:rPr lang="en-US" altLang="zh-CN" sz="2500" b="1" dirty="0"/>
              <a:t>PDA</a:t>
            </a:r>
            <a:endParaRPr lang="en-US" sz="2500" b="1" dirty="0"/>
          </a:p>
        </p:txBody>
      </p:sp>
      <p:pic>
        <p:nvPicPr>
          <p:cNvPr id="7" name="Graphic 6" descr="Lock"/>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226655" y="1710864"/>
            <a:ext cx="607991" cy="607991"/>
          </a:xfrm>
          <a:prstGeom prst="rect">
            <a:avLst/>
          </a:prstGeom>
        </p:spPr>
      </p:pic>
      <p:pic>
        <p:nvPicPr>
          <p:cNvPr id="11" name="Graphic 10" descr="Bullseye"/>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00047" y="1809583"/>
            <a:ext cx="555469" cy="555469"/>
          </a:xfrm>
          <a:prstGeom prst="rect">
            <a:avLst/>
          </a:prstGeom>
        </p:spPr>
      </p:pic>
      <p:pic>
        <p:nvPicPr>
          <p:cNvPr id="15" name="Graphic 14" descr="Cloud Computi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23445" y="2901401"/>
            <a:ext cx="595601" cy="595601"/>
          </a:xfrm>
          <a:prstGeom prst="rect">
            <a:avLst/>
          </a:prstGeom>
        </p:spPr>
      </p:pic>
      <p:pic>
        <p:nvPicPr>
          <p:cNvPr id="17" name="Graphic 16" descr="Thumbs up sign"/>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79755" y="3957460"/>
            <a:ext cx="595601" cy="595601"/>
          </a:xfrm>
          <a:prstGeom prst="rect">
            <a:avLst/>
          </a:prstGeom>
        </p:spPr>
      </p:pic>
      <p:cxnSp>
        <p:nvCxnSpPr>
          <p:cNvPr id="36" name="Straight Arrow Connector 35"/>
          <p:cNvCxnSpPr/>
          <p:nvPr/>
        </p:nvCxnSpPr>
        <p:spPr>
          <a:xfrm>
            <a:off x="3944891" y="2020049"/>
            <a:ext cx="1371600" cy="1588"/>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flipH="1">
            <a:off x="1490243" y="1809583"/>
            <a:ext cx="2400672" cy="369332"/>
          </a:xfrm>
          <a:prstGeom prst="rect">
            <a:avLst/>
          </a:prstGeom>
          <a:noFill/>
        </p:spPr>
        <p:txBody>
          <a:bodyPr wrap="square" rtlCol="0">
            <a:spAutoFit/>
          </a:bodyPr>
          <a:lstStyle/>
          <a:p>
            <a:pPr algn="ctr"/>
            <a:r>
              <a:rPr lang="en-US" altLang="zh-CN" kern="0" dirty="0">
                <a:latin typeface="Arial" panose="020B0704020202020204" pitchFamily="34" charset="0"/>
                <a:cs typeface="Arial" panose="020B0704020202020204" pitchFamily="34" charset="0"/>
              </a:rPr>
              <a:t>Privacy-preserving</a:t>
            </a:r>
            <a:endParaRPr lang="en-US" kern="0" dirty="0">
              <a:latin typeface="Arial" panose="020B0704020202020204" pitchFamily="34" charset="0"/>
              <a:cs typeface="Arial" panose="020B0704020202020204" pitchFamily="34" charset="0"/>
            </a:endParaRPr>
          </a:p>
        </p:txBody>
      </p:sp>
      <p:cxnSp>
        <p:nvCxnSpPr>
          <p:cNvPr id="38" name="Straight Arrow Connector 37"/>
          <p:cNvCxnSpPr/>
          <p:nvPr/>
        </p:nvCxnSpPr>
        <p:spPr>
          <a:xfrm>
            <a:off x="7186977" y="2336121"/>
            <a:ext cx="984996" cy="0"/>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flipH="1">
            <a:off x="7679475" y="2096636"/>
            <a:ext cx="2400672" cy="369332"/>
          </a:xfrm>
          <a:prstGeom prst="rect">
            <a:avLst/>
          </a:prstGeom>
          <a:noFill/>
        </p:spPr>
        <p:txBody>
          <a:bodyPr wrap="square" rtlCol="0">
            <a:spAutoFit/>
          </a:bodyPr>
          <a:lstStyle/>
          <a:p>
            <a:pPr algn="ctr"/>
            <a:r>
              <a:rPr lang="en-US" altLang="zh-CN" kern="0" dirty="0">
                <a:latin typeface="Arial" panose="020B0704020202020204" pitchFamily="34" charset="0"/>
                <a:cs typeface="Arial" panose="020B0704020202020204" pitchFamily="34" charset="0"/>
              </a:rPr>
              <a:t>Accurate</a:t>
            </a:r>
            <a:endParaRPr lang="en-US" kern="0" dirty="0">
              <a:latin typeface="Arial" panose="020B0704020202020204" pitchFamily="34" charset="0"/>
              <a:cs typeface="Arial" panose="020B0704020202020204" pitchFamily="34" charset="0"/>
            </a:endParaRPr>
          </a:p>
        </p:txBody>
      </p:sp>
      <p:cxnSp>
        <p:nvCxnSpPr>
          <p:cNvPr id="40" name="Straight Arrow Connector 39"/>
          <p:cNvCxnSpPr/>
          <p:nvPr/>
        </p:nvCxnSpPr>
        <p:spPr>
          <a:xfrm>
            <a:off x="3756723" y="3277890"/>
            <a:ext cx="1185561" cy="0"/>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flipH="1">
            <a:off x="829792" y="3073431"/>
            <a:ext cx="3061123" cy="369332"/>
          </a:xfrm>
          <a:prstGeom prst="rect">
            <a:avLst/>
          </a:prstGeom>
          <a:noFill/>
        </p:spPr>
        <p:txBody>
          <a:bodyPr wrap="square" rtlCol="0">
            <a:spAutoFit/>
          </a:bodyPr>
          <a:lstStyle/>
          <a:p>
            <a:pPr algn="ctr"/>
            <a:r>
              <a:rPr lang="en-US" altLang="zh-CN" kern="0" dirty="0">
                <a:latin typeface="Arial" panose="020B0704020202020204" pitchFamily="34" charset="0"/>
                <a:cs typeface="Arial" panose="020B0704020202020204" pitchFamily="34" charset="0"/>
              </a:rPr>
              <a:t>Communication-efficient</a:t>
            </a:r>
            <a:endParaRPr lang="en-US" altLang="zh-CN" kern="0" dirty="0">
              <a:latin typeface="Arial" panose="020B0704020202020204" pitchFamily="34" charset="0"/>
              <a:cs typeface="Arial" panose="020B0704020202020204" pitchFamily="34" charset="0"/>
            </a:endParaRPr>
          </a:p>
        </p:txBody>
      </p:sp>
      <p:cxnSp>
        <p:nvCxnSpPr>
          <p:cNvPr id="42" name="Straight Arrow Connector 41"/>
          <p:cNvCxnSpPr/>
          <p:nvPr/>
        </p:nvCxnSpPr>
        <p:spPr>
          <a:xfrm>
            <a:off x="6803498" y="3513869"/>
            <a:ext cx="1210336" cy="0"/>
          </a:xfrm>
          <a:prstGeom prst="straightConnector1">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flipH="1">
            <a:off x="8094235" y="3331929"/>
            <a:ext cx="2400672" cy="369332"/>
          </a:xfrm>
          <a:prstGeom prst="rect">
            <a:avLst/>
          </a:prstGeom>
          <a:noFill/>
        </p:spPr>
        <p:txBody>
          <a:bodyPr wrap="square" rtlCol="0">
            <a:spAutoFit/>
          </a:bodyPr>
          <a:lstStyle/>
          <a:p>
            <a:pPr algn="ctr"/>
            <a:r>
              <a:rPr lang="en-US" altLang="zh-CN" kern="0" dirty="0">
                <a:latin typeface="Arial" panose="020B0704020202020204" pitchFamily="34" charset="0"/>
                <a:cs typeface="Arial" panose="020B0704020202020204" pitchFamily="34" charset="0"/>
              </a:rPr>
              <a:t>Heterogeneity-aware</a:t>
            </a:r>
            <a:endParaRPr lang="en-US" kern="0" dirty="0">
              <a:latin typeface="Arial" panose="020B0704020202020204" pitchFamily="34" charset="0"/>
              <a:cs typeface="Arial" panose="020B0704020202020204" pitchFamily="34" charset="0"/>
            </a:endParaRPr>
          </a:p>
        </p:txBody>
      </p:sp>
      <p:sp>
        <p:nvSpPr>
          <p:cNvPr id="2" name="Rectangle 1"/>
          <p:cNvSpPr/>
          <p:nvPr/>
        </p:nvSpPr>
        <p:spPr>
          <a:xfrm>
            <a:off x="5461393" y="3154509"/>
            <a:ext cx="304800" cy="246762"/>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9"/>
          <a:stretch>
            <a:fillRect/>
          </a:stretch>
        </p:blipFill>
        <p:spPr>
          <a:xfrm>
            <a:off x="6295583" y="2922863"/>
            <a:ext cx="645322" cy="645322"/>
          </a:xfrm>
          <a:prstGeom prst="rect">
            <a:avLst/>
          </a:prstGeom>
        </p:spPr>
      </p:pic>
      <p:sp>
        <p:nvSpPr>
          <p:cNvPr id="3" name="TextBox 2"/>
          <p:cNvSpPr txBox="1"/>
          <p:nvPr/>
        </p:nvSpPr>
        <p:spPr>
          <a:xfrm>
            <a:off x="1414833" y="2263859"/>
            <a:ext cx="2870112" cy="369332"/>
          </a:xfrm>
          <a:prstGeom prst="rect">
            <a:avLst/>
          </a:prstGeom>
          <a:noFill/>
          <a:ln>
            <a:solidFill>
              <a:schemeClr val="tx1"/>
            </a:solidFill>
          </a:ln>
        </p:spPr>
        <p:txBody>
          <a:bodyPr wrap="square" rtlCol="0">
            <a:spAutoFit/>
          </a:bodyPr>
          <a:lstStyle/>
          <a:p>
            <a:r>
              <a:rPr lang="en-US" dirty="0"/>
              <a:t>Requires AD rather than IPD</a:t>
            </a:r>
            <a:endParaRPr lang="en-US" dirty="0"/>
          </a:p>
        </p:txBody>
      </p:sp>
      <p:sp>
        <p:nvSpPr>
          <p:cNvPr id="4" name="Rectangle 3"/>
          <p:cNvSpPr/>
          <p:nvPr/>
        </p:nvSpPr>
        <p:spPr>
          <a:xfrm>
            <a:off x="7989032" y="2419723"/>
            <a:ext cx="2646878" cy="646331"/>
          </a:xfrm>
          <a:prstGeom prst="rect">
            <a:avLst/>
          </a:prstGeom>
          <a:ln>
            <a:solidFill>
              <a:schemeClr val="tx1"/>
            </a:solidFill>
          </a:ln>
        </p:spPr>
        <p:txBody>
          <a:bodyPr wrap="none">
            <a:spAutoFit/>
          </a:bodyPr>
          <a:lstStyle/>
          <a:p>
            <a:pPr algn="ctr"/>
            <a:r>
              <a:rPr lang="en-US">
                <a:latin typeface="Arial" panose="020B0704020202020204" pitchFamily="34" charset="0"/>
                <a:ea typeface="Arial" panose="020B0704020202020204" pitchFamily="34" charset="0"/>
              </a:rPr>
              <a:t>Obtains results close to </a:t>
            </a:r>
            <a:endParaRPr lang="en-US">
              <a:latin typeface="Arial" panose="020B0704020202020204" pitchFamily="34" charset="0"/>
              <a:ea typeface="Arial" panose="020B0704020202020204" pitchFamily="34" charset="0"/>
            </a:endParaRPr>
          </a:p>
          <a:p>
            <a:pPr algn="ctr"/>
            <a:r>
              <a:rPr lang="en-US">
                <a:latin typeface="Arial" panose="020B0704020202020204" pitchFamily="34" charset="0"/>
                <a:ea typeface="Arial" panose="020B0704020202020204" pitchFamily="34" charset="0"/>
              </a:rPr>
              <a:t>pooled IPD analysis</a:t>
            </a:r>
            <a:r>
              <a:rPr lang="en-US"/>
              <a:t> </a:t>
            </a:r>
            <a:endParaRPr lang="en-US"/>
          </a:p>
        </p:txBody>
      </p:sp>
      <p:sp>
        <p:nvSpPr>
          <p:cNvPr id="6" name="TextBox 5"/>
          <p:cNvSpPr txBox="1"/>
          <p:nvPr/>
        </p:nvSpPr>
        <p:spPr>
          <a:xfrm>
            <a:off x="1352643" y="3479265"/>
            <a:ext cx="2592248" cy="646331"/>
          </a:xfrm>
          <a:prstGeom prst="rect">
            <a:avLst/>
          </a:prstGeom>
          <a:noFill/>
          <a:ln>
            <a:solidFill>
              <a:schemeClr val="tx1"/>
            </a:solidFill>
          </a:ln>
        </p:spPr>
        <p:txBody>
          <a:bodyPr wrap="none" rtlCol="0">
            <a:spAutoFit/>
          </a:bodyPr>
          <a:lstStyle/>
          <a:p>
            <a:pPr algn="ctr"/>
            <a:r>
              <a:rPr lang="en-US" dirty="0"/>
              <a:t>Only requires one round </a:t>
            </a:r>
            <a:endParaRPr lang="en-US" dirty="0"/>
          </a:p>
          <a:p>
            <a:pPr algn="ctr"/>
            <a:r>
              <a:rPr lang="en-US" dirty="0"/>
              <a:t>of AD communication</a:t>
            </a:r>
            <a:r>
              <a:rPr lang="en-US" b="1" dirty="0"/>
              <a:t> </a:t>
            </a:r>
            <a:endParaRPr lang="en-US" dirty="0"/>
          </a:p>
        </p:txBody>
      </p:sp>
      <p:sp>
        <p:nvSpPr>
          <p:cNvPr id="8" name="TextBox 7"/>
          <p:cNvSpPr txBox="1"/>
          <p:nvPr/>
        </p:nvSpPr>
        <p:spPr>
          <a:xfrm>
            <a:off x="7989032" y="3798273"/>
            <a:ext cx="3152786" cy="646331"/>
          </a:xfrm>
          <a:prstGeom prst="rect">
            <a:avLst/>
          </a:prstGeom>
          <a:noFill/>
          <a:ln>
            <a:solidFill>
              <a:schemeClr val="tx1"/>
            </a:solidFill>
          </a:ln>
        </p:spPr>
        <p:txBody>
          <a:bodyPr wrap="none" rtlCol="0">
            <a:spAutoFit/>
          </a:bodyPr>
          <a:lstStyle/>
          <a:p>
            <a:pPr algn="ctr"/>
            <a:r>
              <a:rPr lang="en-US"/>
              <a:t>Accounts for the heterogeneity </a:t>
            </a:r>
            <a:endParaRPr lang="en-US"/>
          </a:p>
          <a:p>
            <a:pPr algn="ctr"/>
            <a:r>
              <a:rPr lang="en-US"/>
              <a:t>of data across sites</a:t>
            </a:r>
            <a:endParaRPr lang="en-US"/>
          </a:p>
        </p:txBody>
      </p:sp>
      <p:sp>
        <p:nvSpPr>
          <p:cNvPr id="9" name="TextBox 8"/>
          <p:cNvSpPr txBox="1"/>
          <p:nvPr/>
        </p:nvSpPr>
        <p:spPr>
          <a:xfrm>
            <a:off x="570155" y="742278"/>
            <a:ext cx="1345240" cy="523220"/>
          </a:xfrm>
          <a:prstGeom prst="rect">
            <a:avLst/>
          </a:prstGeom>
          <a:noFill/>
        </p:spPr>
        <p:txBody>
          <a:bodyPr wrap="none" rtlCol="0">
            <a:spAutoFit/>
          </a:bodyPr>
          <a:lstStyle/>
          <a:p>
            <a:r>
              <a:rPr lang="en-US" sz="2800" b="1" dirty="0"/>
              <a:t>Mission</a:t>
            </a:r>
            <a:endParaRPr lang="en-US" sz="2800" b="1"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PDA-OTA platform</a:t>
            </a:r>
            <a:endParaRPr lang="en-US"/>
          </a:p>
        </p:txBody>
      </p:sp>
      <p:pic>
        <p:nvPicPr>
          <p:cNvPr id="4" name="Picture 3"/>
          <p:cNvPicPr/>
          <p:nvPr/>
        </p:nvPicPr>
        <p:blipFill>
          <a:blip r:embed="rId1"/>
          <a:stretch>
            <a:fillRect/>
          </a:stretch>
        </p:blipFill>
        <p:spPr>
          <a:xfrm>
            <a:off x="1974850" y="1323340"/>
            <a:ext cx="6945630" cy="49104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endParaRPr lang="en-US"/>
          </a:p>
        </p:txBody>
      </p:sp>
      <p:sp>
        <p:nvSpPr>
          <p:cNvPr id="3" name="Title 2"/>
          <p:cNvSpPr>
            <a:spLocks noGrp="1"/>
          </p:cNvSpPr>
          <p:nvPr>
            <p:ph type="title"/>
          </p:nvPr>
        </p:nvSpPr>
        <p:spPr/>
        <p:txBody>
          <a:bodyPr/>
          <a:p>
            <a:r>
              <a:rPr lang="en-US"/>
              <a:t>PDA software</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endParaRPr lang="en-US"/>
          </a:p>
        </p:txBody>
      </p:sp>
      <p:sp>
        <p:nvSpPr>
          <p:cNvPr id="3" name="Title 2"/>
          <p:cNvSpPr>
            <a:spLocks noGrp="1"/>
          </p:cNvSpPr>
          <p:nvPr>
            <p:ph type="title"/>
          </p:nvPr>
        </p:nvSpPr>
        <p:spPr/>
        <p:txBody>
          <a:bodyPr/>
          <a:p>
            <a:r>
              <a:rPr lang="en-US"/>
              <a:t>PDA-OTA platform</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endParaRPr lang="en-US"/>
          </a:p>
        </p:txBody>
      </p:sp>
      <p:sp>
        <p:nvSpPr>
          <p:cNvPr id="3" name="Title 2"/>
          <p:cNvSpPr>
            <a:spLocks noGrp="1"/>
          </p:cNvSpPr>
          <p:nvPr>
            <p:ph type="title"/>
          </p:nvPr>
        </p:nvSpPr>
        <p:spPr/>
        <p:txBody>
          <a:bodyPr/>
          <a:p>
            <a:r>
              <a:rPr lang="en-US"/>
              <a:t>PDA-OTA platform</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Rectangle 21"/>
          <p:cNvSpPr/>
          <p:nvPr/>
        </p:nvSpPr>
        <p:spPr>
          <a:xfrm>
            <a:off x="575682" y="1465827"/>
            <a:ext cx="1282723" cy="301082"/>
          </a:xfrm>
          <a:prstGeom prst="rect">
            <a:avLst/>
          </a:prstGeom>
          <a:solidFill>
            <a:srgbClr val="99BC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r>
              <a:rPr lang="en-US" sz="1600" dirty="0">
                <a:solidFill>
                  <a:schemeClr val="bg1"/>
                </a:solidFill>
                <a:latin typeface="Arial" panose="020B0704020202020204" pitchFamily="34" charset="0"/>
                <a:cs typeface="Arial" panose="020B0704020202020204" pitchFamily="34" charset="0"/>
              </a:rPr>
              <a:t>Participants</a:t>
            </a:r>
            <a:endParaRPr lang="en-US" sz="1600" dirty="0">
              <a:solidFill>
                <a:schemeClr val="bg1"/>
              </a:solidFill>
              <a:latin typeface="Arial" panose="020B0704020202020204" pitchFamily="34" charset="0"/>
              <a:cs typeface="Arial" panose="020B0704020202020204" pitchFamily="34" charset="0"/>
            </a:endParaRPr>
          </a:p>
        </p:txBody>
      </p:sp>
      <p:pic>
        <p:nvPicPr>
          <p:cNvPr id="5" name="Picture 4" descr="A hospital building with a red cross on it&#10;&#10;AI-generated content may be incorrect."/>
          <p:cNvPicPr>
            <a:picLocks noChangeAspect="1"/>
          </p:cNvPicPr>
          <p:nvPr/>
        </p:nvPicPr>
        <p:blipFill>
          <a:blip r:embed="rId1"/>
          <a:stretch>
            <a:fillRect/>
          </a:stretch>
        </p:blipFill>
        <p:spPr>
          <a:xfrm>
            <a:off x="683551" y="1954707"/>
            <a:ext cx="457200" cy="457200"/>
          </a:xfrm>
          <a:prstGeom prst="rect">
            <a:avLst/>
          </a:prstGeom>
        </p:spPr>
      </p:pic>
      <p:pic>
        <p:nvPicPr>
          <p:cNvPr id="10" name="Picture 9" descr="A white building with a red cross on top&#10;&#10;AI-generated content may be incorrect."/>
          <p:cNvPicPr>
            <a:picLocks noChangeAspect="1"/>
          </p:cNvPicPr>
          <p:nvPr/>
        </p:nvPicPr>
        <p:blipFill>
          <a:blip r:embed="rId2"/>
          <a:stretch>
            <a:fillRect/>
          </a:stretch>
        </p:blipFill>
        <p:spPr>
          <a:xfrm>
            <a:off x="1276891" y="1960458"/>
            <a:ext cx="457200" cy="457200"/>
          </a:xfrm>
          <a:prstGeom prst="rect">
            <a:avLst/>
          </a:prstGeom>
        </p:spPr>
      </p:pic>
      <p:sp>
        <p:nvSpPr>
          <p:cNvPr id="35" name="TextBox 34"/>
          <p:cNvSpPr txBox="1"/>
          <p:nvPr/>
        </p:nvSpPr>
        <p:spPr>
          <a:xfrm>
            <a:off x="2091055" y="1940560"/>
            <a:ext cx="5609590" cy="583565"/>
          </a:xfrm>
          <a:prstGeom prst="rect">
            <a:avLst/>
          </a:prstGeom>
          <a:noFill/>
        </p:spPr>
        <p:txBody>
          <a:bodyPr wrap="square" lIns="0" rtlCol="0">
            <a:noAutofit/>
          </a:bodyPr>
          <a:p>
            <a:pPr>
              <a:lnSpc>
                <a:spcPct val="80000"/>
              </a:lnSpc>
            </a:pPr>
            <a:r>
              <a:rPr lang="en-US" sz="1600" u="sng" dirty="0">
                <a:latin typeface="Arial" panose="020B0704020202020204" pitchFamily="34" charset="0"/>
                <a:cs typeface="Arial" panose="020B0704020202020204" pitchFamily="34" charset="0"/>
              </a:rPr>
              <a:t>Step 0:</a:t>
            </a:r>
            <a:r>
              <a:rPr lang="en-US" sz="1600" dirty="0">
                <a:latin typeface="Arial" panose="020B0704020202020204" pitchFamily="34" charset="0"/>
                <a:cs typeface="Arial" panose="020B0704020202020204" pitchFamily="34" charset="0"/>
              </a:rPr>
              <a:t> All the sites prepare a study protocol, and designate one site as the “lead” site.</a:t>
            </a:r>
            <a:endParaRPr lang="en-US" sz="1600" dirty="0">
              <a:latin typeface="Arial" panose="020B0704020202020204" pitchFamily="34" charset="0"/>
              <a:cs typeface="Arial" panose="020B0704020202020204" pitchFamily="34" charset="0"/>
            </a:endParaRPr>
          </a:p>
        </p:txBody>
      </p:sp>
      <p:sp>
        <p:nvSpPr>
          <p:cNvPr id="40" name="Rectangle 39"/>
          <p:cNvSpPr/>
          <p:nvPr/>
        </p:nvSpPr>
        <p:spPr>
          <a:xfrm>
            <a:off x="2091055" y="1471930"/>
            <a:ext cx="5657215" cy="300990"/>
          </a:xfrm>
          <a:prstGeom prst="rect">
            <a:avLst/>
          </a:prstGeom>
          <a:solidFill>
            <a:srgbClr val="99BC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r>
              <a:rPr lang="en-US" sz="1600" dirty="0">
                <a:solidFill>
                  <a:schemeClr val="bg1"/>
                </a:solidFill>
                <a:latin typeface="Arial" panose="020B0704020202020204" pitchFamily="34" charset="0"/>
                <a:cs typeface="Arial" panose="020B0704020202020204" pitchFamily="34" charset="0"/>
              </a:rPr>
              <a:t>Operation</a:t>
            </a:r>
            <a:endParaRPr lang="en-US" sz="1600" dirty="0">
              <a:solidFill>
                <a:schemeClr val="bg1"/>
              </a:solidFill>
              <a:latin typeface="Arial" panose="020B0704020202020204" pitchFamily="34" charset="0"/>
              <a:cs typeface="Arial" panose="020B0704020202020204" pitchFamily="34" charset="0"/>
            </a:endParaRPr>
          </a:p>
        </p:txBody>
      </p:sp>
      <p:pic>
        <p:nvPicPr>
          <p:cNvPr id="44" name="Picture 43" descr="A hospital building with a red cross on it&#10;&#10;AI-generated content may be incorrect."/>
          <p:cNvPicPr>
            <a:picLocks noChangeAspect="1"/>
          </p:cNvPicPr>
          <p:nvPr/>
        </p:nvPicPr>
        <p:blipFill>
          <a:blip r:embed="rId1"/>
          <a:stretch>
            <a:fillRect/>
          </a:stretch>
        </p:blipFill>
        <p:spPr>
          <a:xfrm>
            <a:off x="683551" y="2836352"/>
            <a:ext cx="457200" cy="457200"/>
          </a:xfrm>
          <a:prstGeom prst="rect">
            <a:avLst/>
          </a:prstGeom>
        </p:spPr>
      </p:pic>
      <p:sp>
        <p:nvSpPr>
          <p:cNvPr id="46" name="TextBox 45"/>
          <p:cNvSpPr txBox="1"/>
          <p:nvPr/>
        </p:nvSpPr>
        <p:spPr>
          <a:xfrm>
            <a:off x="2091055" y="2772410"/>
            <a:ext cx="5654040" cy="583565"/>
          </a:xfrm>
          <a:prstGeom prst="rect">
            <a:avLst/>
          </a:prstGeom>
          <a:noFill/>
        </p:spPr>
        <p:txBody>
          <a:bodyPr wrap="square" lIns="0" rtlCol="0">
            <a:spAutoFit/>
          </a:bodyPr>
          <a:p>
            <a:r>
              <a:rPr lang="en-US" sz="1600" u="sng" dirty="0">
                <a:latin typeface="Arial" panose="020B0704020202020204" pitchFamily="34" charset="0"/>
                <a:cs typeface="Arial" panose="020B0704020202020204" pitchFamily="34" charset="0"/>
              </a:rPr>
              <a:t>Step 1.1:</a:t>
            </a:r>
            <a:r>
              <a:rPr lang="en-US" sz="1600" dirty="0">
                <a:latin typeface="Arial" panose="020B0704020202020204" pitchFamily="34" charset="0"/>
                <a:cs typeface="Arial" panose="020B0704020202020204" pitchFamily="34" charset="0"/>
              </a:rPr>
              <a:t> Lead site create an OTA project, setup participants.</a:t>
            </a:r>
            <a:endParaRPr lang="en-US" sz="1600" dirty="0">
              <a:latin typeface="Arial" panose="020B0704020202020204" pitchFamily="34" charset="0"/>
              <a:cs typeface="Arial" panose="020B0704020202020204" pitchFamily="34" charset="0"/>
            </a:endParaRPr>
          </a:p>
          <a:p>
            <a:r>
              <a:rPr lang="en-US" sz="1600" u="sng" dirty="0">
                <a:latin typeface="Arial" panose="020B0704020202020204" pitchFamily="34" charset="0"/>
                <a:cs typeface="Arial" panose="020B0704020202020204" pitchFamily="34" charset="0"/>
              </a:rPr>
              <a:t>Step 1.2:</a:t>
            </a:r>
            <a:r>
              <a:rPr lang="en-US" sz="1600" dirty="0">
                <a:latin typeface="Arial" panose="020B0704020202020204" pitchFamily="34" charset="0"/>
                <a:cs typeface="Arial" panose="020B0704020202020204" pitchFamily="34" charset="0"/>
              </a:rPr>
              <a:t> Lead site create and upload control.json file.</a:t>
            </a:r>
            <a:endParaRPr lang="en-US" sz="1600" b="1" dirty="0">
              <a:latin typeface="Arial" panose="020B0704020202020204" pitchFamily="34" charset="0"/>
              <a:cs typeface="Arial" panose="020B0704020202020204" pitchFamily="34" charset="0"/>
            </a:endParaRPr>
          </a:p>
        </p:txBody>
      </p:sp>
      <p:sp>
        <p:nvSpPr>
          <p:cNvPr id="50" name="TextBox 49"/>
          <p:cNvSpPr txBox="1"/>
          <p:nvPr/>
        </p:nvSpPr>
        <p:spPr>
          <a:xfrm>
            <a:off x="2091055" y="3603625"/>
            <a:ext cx="5631180" cy="807085"/>
          </a:xfrm>
          <a:prstGeom prst="rect">
            <a:avLst/>
          </a:prstGeom>
          <a:noFill/>
        </p:spPr>
        <p:txBody>
          <a:bodyPr wrap="square" lIns="0" rtlCol="0">
            <a:noAutofit/>
          </a:bodyPr>
          <a:p>
            <a:r>
              <a:rPr lang="en-US" sz="1600" u="sng" dirty="0">
                <a:latin typeface="Arial" panose="020B0704020202020204" pitchFamily="34" charset="0"/>
                <a:cs typeface="Arial" panose="020B0704020202020204" pitchFamily="34" charset="0"/>
              </a:rPr>
              <a:t>Step 2.1:</a:t>
            </a:r>
            <a:r>
              <a:rPr lang="en-US" sz="1600" dirty="0">
                <a:latin typeface="Arial" panose="020B0704020202020204" pitchFamily="34" charset="0"/>
                <a:cs typeface="Arial" panose="020B0704020202020204" pitchFamily="34" charset="0"/>
              </a:rPr>
              <a:t> Collab sites download </a:t>
            </a:r>
            <a:r>
              <a:rPr lang="en-US" sz="1600" dirty="0">
                <a:latin typeface="Arial" panose="020B0704020202020204" pitchFamily="34" charset="0"/>
                <a:cs typeface="Arial" panose="020B0704020202020204" pitchFamily="34" charset="0"/>
                <a:sym typeface="+mn-ea"/>
              </a:rPr>
              <a:t>control.json file.</a:t>
            </a:r>
            <a:endParaRPr lang="en-US" sz="1600" dirty="0">
              <a:latin typeface="Arial" panose="020B0704020202020204" pitchFamily="34" charset="0"/>
              <a:cs typeface="Arial" panose="020B0704020202020204" pitchFamily="34" charset="0"/>
              <a:sym typeface="+mn-ea"/>
            </a:endParaRPr>
          </a:p>
          <a:p>
            <a:r>
              <a:rPr lang="en-US" sz="1600" u="sng" dirty="0">
                <a:latin typeface="Arial" panose="020B0704020202020204" pitchFamily="34" charset="0"/>
                <a:cs typeface="Arial" panose="020B0704020202020204" pitchFamily="34" charset="0"/>
                <a:sym typeface="+mn-ea"/>
              </a:rPr>
              <a:t>Step 2.2</a:t>
            </a:r>
            <a:r>
              <a:rPr lang="en-US" sz="1600" dirty="0">
                <a:latin typeface="Arial" panose="020B0704020202020204" pitchFamily="34" charset="0"/>
                <a:cs typeface="Arial" panose="020B0704020202020204" pitchFamily="34" charset="0"/>
                <a:sym typeface="+mn-ea"/>
              </a:rPr>
              <a:t>: Collab sites run R script with the </a:t>
            </a:r>
            <a:r>
              <a:rPr lang="en-US" sz="1600" dirty="0">
                <a:latin typeface="Arial" panose="020B0704020202020204" pitchFamily="34" charset="0"/>
                <a:cs typeface="Arial" panose="020B0704020202020204" pitchFamily="34" charset="0"/>
                <a:sym typeface="+mn-ea"/>
              </a:rPr>
              <a:t>control file and their IPD, produce AD (*_initialize.json ) </a:t>
            </a:r>
            <a:r>
              <a:rPr lang="en-US" sz="1600" dirty="0">
                <a:latin typeface="Arial" panose="020B0704020202020204" pitchFamily="34" charset="0"/>
                <a:cs typeface="Arial" panose="020B0704020202020204" pitchFamily="34" charset="0"/>
                <a:sym typeface="+mn-ea"/>
              </a:rPr>
              <a:t>and upload it.</a:t>
            </a:r>
            <a:endParaRPr lang="en-US" sz="1600" b="1" dirty="0">
              <a:latin typeface="Arial" panose="020B0704020202020204" pitchFamily="34" charset="0"/>
              <a:cs typeface="Arial" panose="020B0704020202020204" pitchFamily="34" charset="0"/>
            </a:endParaRPr>
          </a:p>
          <a:p>
            <a:endParaRPr lang="en-US" sz="1600" b="1" dirty="0">
              <a:latin typeface="Arial" panose="020B0704020202020204" pitchFamily="34" charset="0"/>
              <a:cs typeface="Arial" panose="020B0704020202020204" pitchFamily="34" charset="0"/>
            </a:endParaRPr>
          </a:p>
        </p:txBody>
      </p:sp>
      <p:sp>
        <p:nvSpPr>
          <p:cNvPr id="93" name="TextBox 92"/>
          <p:cNvSpPr txBox="1"/>
          <p:nvPr/>
        </p:nvSpPr>
        <p:spPr>
          <a:xfrm>
            <a:off x="5514340" y="3052445"/>
            <a:ext cx="1058545" cy="255905"/>
          </a:xfrm>
          <a:prstGeom prst="rect">
            <a:avLst/>
          </a:prstGeom>
          <a:solidFill>
            <a:srgbClr val="FAF1E6"/>
          </a:solidFill>
          <a:ln>
            <a:solidFill>
              <a:schemeClr val="tx1"/>
            </a:solidFill>
          </a:ln>
        </p:spPr>
        <p:txBody>
          <a:bodyPr wrap="square" lIns="0" tIns="0" rIns="0" bIns="0" anchor="t">
            <a:noAutofit/>
          </a:bodyPr>
          <a:p>
            <a:pPr algn="ctr"/>
            <a:r>
              <a:rPr lang="en-US" sz="1600" dirty="0">
                <a:latin typeface="Arial" panose="020B0704020202020204" pitchFamily="34" charset="0"/>
                <a:cs typeface="Arial" panose="020B0704020202020204" pitchFamily="34" charset="0"/>
                <a:sym typeface="+mn-ea"/>
              </a:rPr>
              <a:t>control.json</a:t>
            </a:r>
            <a:endParaRPr lang="en-US" sz="1600" dirty="0">
              <a:latin typeface="Baloo Thambi 2" panose="03080502040302020200" pitchFamily="66" charset="77"/>
              <a:cs typeface="Baloo Thambi 2" panose="03080502040302020200" pitchFamily="66" charset="77"/>
            </a:endParaRPr>
          </a:p>
        </p:txBody>
      </p:sp>
      <p:sp>
        <p:nvSpPr>
          <p:cNvPr id="97" name="Rectangle 96"/>
          <p:cNvSpPr/>
          <p:nvPr/>
        </p:nvSpPr>
        <p:spPr>
          <a:xfrm>
            <a:off x="7849493" y="1465827"/>
            <a:ext cx="3237758" cy="301082"/>
          </a:xfrm>
          <a:prstGeom prst="rect">
            <a:avLst/>
          </a:prstGeom>
          <a:solidFill>
            <a:srgbClr val="99BC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r>
              <a:rPr lang="en-US" sz="1600" dirty="0">
                <a:solidFill>
                  <a:schemeClr val="bg1"/>
                </a:solidFill>
                <a:latin typeface="Arial" panose="020B0704020202020204" pitchFamily="34" charset="0"/>
                <a:cs typeface="Arial" panose="020B0704020202020204" pitchFamily="34" charset="0"/>
              </a:rPr>
              <a:t>PDA-OTA</a:t>
            </a:r>
            <a:endParaRPr lang="en-US" sz="1600" dirty="0">
              <a:solidFill>
                <a:schemeClr val="bg1"/>
              </a:solidFill>
              <a:latin typeface="Arial" panose="020B0704020202020204" pitchFamily="34" charset="0"/>
              <a:cs typeface="Arial" panose="020B0704020202020204" pitchFamily="34" charset="0"/>
            </a:endParaRPr>
          </a:p>
        </p:txBody>
      </p:sp>
      <p:pic>
        <p:nvPicPr>
          <p:cNvPr id="105" name="Picture 104" descr="A screenshot of a computer&#10;&#10;AI-generated content may be incorrect."/>
          <p:cNvPicPr>
            <a:picLocks noChangeAspect="1"/>
          </p:cNvPicPr>
          <p:nvPr/>
        </p:nvPicPr>
        <p:blipFill>
          <a:blip r:embed="rId3"/>
          <a:srcRect t="59061"/>
          <a:stretch>
            <a:fillRect/>
          </a:stretch>
        </p:blipFill>
        <p:spPr>
          <a:xfrm>
            <a:off x="7845681" y="2679221"/>
            <a:ext cx="3237759" cy="972701"/>
          </a:xfrm>
          <a:prstGeom prst="rect">
            <a:avLst/>
          </a:prstGeom>
          <a:effectLst/>
        </p:spPr>
      </p:pic>
      <p:pic>
        <p:nvPicPr>
          <p:cNvPr id="107" name="Picture 106" descr="A screenshot of a computer&#10;&#10;AI-generated content may be incorrect."/>
          <p:cNvPicPr>
            <a:picLocks noChangeAspect="1"/>
          </p:cNvPicPr>
          <p:nvPr/>
        </p:nvPicPr>
        <p:blipFill>
          <a:blip r:embed="rId4"/>
          <a:srcRect t="17164" r="5553" b="25907"/>
          <a:stretch>
            <a:fillRect/>
          </a:stretch>
        </p:blipFill>
        <p:spPr>
          <a:xfrm>
            <a:off x="7849491" y="1824831"/>
            <a:ext cx="3241957" cy="601258"/>
          </a:xfrm>
          <a:prstGeom prst="rect">
            <a:avLst/>
          </a:prstGeom>
          <a:effectLst/>
        </p:spPr>
      </p:pic>
      <p:cxnSp>
        <p:nvCxnSpPr>
          <p:cNvPr id="109" name="Straight Connector 108"/>
          <p:cNvCxnSpPr/>
          <p:nvPr/>
        </p:nvCxnSpPr>
        <p:spPr>
          <a:xfrm>
            <a:off x="575682" y="2613018"/>
            <a:ext cx="10507345" cy="0"/>
          </a:xfrm>
          <a:prstGeom prst="line">
            <a:avLst/>
          </a:prstGeom>
          <a:ln w="12700">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575682" y="4564522"/>
            <a:ext cx="10507345" cy="0"/>
          </a:xfrm>
          <a:prstGeom prst="line">
            <a:avLst/>
          </a:prstGeom>
          <a:ln w="12700">
            <a:solidFill>
              <a:schemeClr val="tx1"/>
            </a:solidFill>
            <a:prstDash val="sysDash"/>
          </a:ln>
        </p:spPr>
        <p:style>
          <a:lnRef idx="2">
            <a:schemeClr val="accent1"/>
          </a:lnRef>
          <a:fillRef idx="0">
            <a:schemeClr val="accent1"/>
          </a:fillRef>
          <a:effectRef idx="1">
            <a:schemeClr val="accent1"/>
          </a:effectRef>
          <a:fontRef idx="minor">
            <a:schemeClr val="tx1"/>
          </a:fontRef>
        </p:style>
      </p:cxnSp>
      <p:pic>
        <p:nvPicPr>
          <p:cNvPr id="115" name="Picture 114" descr="A close up of a number&#10;&#10;AI-generated content may be incorrect."/>
          <p:cNvPicPr>
            <a:picLocks noChangeAspect="1"/>
          </p:cNvPicPr>
          <p:nvPr/>
        </p:nvPicPr>
        <p:blipFill>
          <a:blip r:embed="rId5"/>
          <a:stretch>
            <a:fillRect/>
          </a:stretch>
        </p:blipFill>
        <p:spPr>
          <a:xfrm>
            <a:off x="7853936" y="4645883"/>
            <a:ext cx="3237759" cy="983264"/>
          </a:xfrm>
          <a:prstGeom prst="rect">
            <a:avLst/>
          </a:prstGeom>
          <a:effectLst/>
        </p:spPr>
      </p:pic>
      <p:pic>
        <p:nvPicPr>
          <p:cNvPr id="117" name="Picture 116" descr="A screenshot of a computer&#10;&#10;AI-generated content may be incorrect."/>
          <p:cNvPicPr>
            <a:picLocks noChangeAspect="1"/>
          </p:cNvPicPr>
          <p:nvPr/>
        </p:nvPicPr>
        <p:blipFill>
          <a:blip r:embed="rId6"/>
          <a:stretch>
            <a:fillRect/>
          </a:stretch>
        </p:blipFill>
        <p:spPr>
          <a:xfrm>
            <a:off x="7853936" y="3651821"/>
            <a:ext cx="3241957" cy="1032338"/>
          </a:xfrm>
          <a:prstGeom prst="rect">
            <a:avLst/>
          </a:prstGeom>
          <a:effectLst/>
        </p:spPr>
      </p:pic>
      <p:cxnSp>
        <p:nvCxnSpPr>
          <p:cNvPr id="118" name="Straight Connector 117"/>
          <p:cNvCxnSpPr/>
          <p:nvPr/>
        </p:nvCxnSpPr>
        <p:spPr>
          <a:xfrm flipV="1">
            <a:off x="579878" y="6043000"/>
            <a:ext cx="9892445" cy="0"/>
          </a:xfrm>
          <a:prstGeom prst="line">
            <a:avLst/>
          </a:prstGeom>
          <a:ln w="12700">
            <a:solidFill>
              <a:schemeClr val="tx1"/>
            </a:solidFill>
            <a:prstDash val="sysDash"/>
          </a:ln>
        </p:spPr>
        <p:style>
          <a:lnRef idx="2">
            <a:schemeClr val="accent1"/>
          </a:lnRef>
          <a:fillRef idx="0">
            <a:schemeClr val="accent1"/>
          </a:fillRef>
          <a:effectRef idx="1">
            <a:schemeClr val="accent1"/>
          </a:effectRef>
          <a:fontRef idx="minor">
            <a:schemeClr val="tx1"/>
          </a:fontRef>
        </p:style>
      </p:cxnSp>
      <p:pic>
        <p:nvPicPr>
          <p:cNvPr id="153" name="Picture 152" descr="A black text on a white background&#10;&#10;AI-generated content may be incorrect."/>
          <p:cNvPicPr>
            <a:picLocks noChangeAspect="1"/>
          </p:cNvPicPr>
          <p:nvPr/>
        </p:nvPicPr>
        <p:blipFill>
          <a:blip r:embed="rId7"/>
          <a:srcRect l="-13813" t="-658" r="-14100" b="1286"/>
          <a:stretch>
            <a:fillRect/>
          </a:stretch>
        </p:blipFill>
        <p:spPr>
          <a:xfrm>
            <a:off x="7841482" y="5226301"/>
            <a:ext cx="3241957" cy="845968"/>
          </a:xfrm>
          <a:prstGeom prst="rect">
            <a:avLst/>
          </a:prstGeom>
          <a:effectLst/>
        </p:spPr>
      </p:pic>
      <p:sp>
        <p:nvSpPr>
          <p:cNvPr id="154" name="TextBox 153"/>
          <p:cNvSpPr txBox="1"/>
          <p:nvPr/>
        </p:nvSpPr>
        <p:spPr>
          <a:xfrm>
            <a:off x="664696" y="5613335"/>
            <a:ext cx="491096" cy="276999"/>
          </a:xfrm>
          <a:prstGeom prst="rect">
            <a:avLst/>
          </a:prstGeom>
          <a:noFill/>
        </p:spPr>
        <p:txBody>
          <a:bodyPr wrap="none" lIns="0" tIns="0" rIns="0" bIns="0" rtlCol="0">
            <a:spAutoFit/>
          </a:bodyPr>
          <a:p>
            <a:pPr algn="ctr"/>
            <a:r>
              <a:rPr lang="en-US" altLang="zh-CN" dirty="0"/>
              <a:t>Lead</a:t>
            </a:r>
            <a:endParaRPr lang="en-US" dirty="0"/>
          </a:p>
        </p:txBody>
      </p:sp>
      <p:sp>
        <p:nvSpPr>
          <p:cNvPr id="155" name="TextBox 154"/>
          <p:cNvSpPr txBox="1"/>
          <p:nvPr/>
        </p:nvSpPr>
        <p:spPr>
          <a:xfrm>
            <a:off x="1270860" y="5615970"/>
            <a:ext cx="655955" cy="276860"/>
          </a:xfrm>
          <a:prstGeom prst="rect">
            <a:avLst/>
          </a:prstGeom>
          <a:noFill/>
        </p:spPr>
        <p:txBody>
          <a:bodyPr wrap="none" lIns="0" tIns="0" rIns="0" bIns="0" rtlCol="0">
            <a:spAutoFit/>
          </a:bodyPr>
          <a:p>
            <a:pPr algn="ctr"/>
            <a:r>
              <a:rPr lang="en-US" altLang="zh-CN" dirty="0"/>
              <a:t>Collab</a:t>
            </a:r>
            <a:endParaRPr lang="en-US" dirty="0"/>
          </a:p>
        </p:txBody>
      </p:sp>
      <p:pic>
        <p:nvPicPr>
          <p:cNvPr id="156" name="Picture 155" descr="A white building with a red cross on top&#10;&#10;AI-generated content may be incorrect."/>
          <p:cNvPicPr>
            <a:picLocks noChangeAspect="1"/>
          </p:cNvPicPr>
          <p:nvPr/>
        </p:nvPicPr>
        <p:blipFill>
          <a:blip r:embed="rId2">
            <a:duotone>
              <a:schemeClr val="bg2">
                <a:shade val="45000"/>
                <a:satMod val="135000"/>
              </a:schemeClr>
              <a:prstClr val="white"/>
            </a:duotone>
          </a:blip>
          <a:stretch>
            <a:fillRect/>
          </a:stretch>
        </p:blipFill>
        <p:spPr>
          <a:xfrm>
            <a:off x="1276891" y="2840986"/>
            <a:ext cx="457200" cy="457200"/>
          </a:xfrm>
          <a:prstGeom prst="rect">
            <a:avLst/>
          </a:prstGeom>
        </p:spPr>
      </p:pic>
      <p:pic>
        <p:nvPicPr>
          <p:cNvPr id="6" name="Picture 5" descr="A white building with a red cross on top&#10;&#10;AI-generated content may be incorrect."/>
          <p:cNvPicPr>
            <a:picLocks noChangeAspect="1"/>
          </p:cNvPicPr>
          <p:nvPr/>
        </p:nvPicPr>
        <p:blipFill>
          <a:blip r:embed="rId2">
            <a:duotone>
              <a:schemeClr val="bg2">
                <a:shade val="45000"/>
                <a:satMod val="135000"/>
              </a:schemeClr>
              <a:prstClr val="white"/>
            </a:duotone>
          </a:blip>
          <a:stretch>
            <a:fillRect/>
          </a:stretch>
        </p:blipFill>
        <p:spPr>
          <a:xfrm>
            <a:off x="1403891" y="2967986"/>
            <a:ext cx="457200" cy="457200"/>
          </a:xfrm>
          <a:prstGeom prst="rect">
            <a:avLst/>
          </a:prstGeom>
        </p:spPr>
      </p:pic>
      <p:pic>
        <p:nvPicPr>
          <p:cNvPr id="7" name="Picture 6" descr="A white building with a red cross on top&#10;&#10;AI-generated content may be incorrect."/>
          <p:cNvPicPr>
            <a:picLocks noChangeAspect="1"/>
          </p:cNvPicPr>
          <p:nvPr/>
        </p:nvPicPr>
        <p:blipFill>
          <a:blip r:embed="rId2"/>
          <a:stretch>
            <a:fillRect/>
          </a:stretch>
        </p:blipFill>
        <p:spPr>
          <a:xfrm>
            <a:off x="1403891" y="2087458"/>
            <a:ext cx="457200" cy="457200"/>
          </a:xfrm>
          <a:prstGeom prst="rect">
            <a:avLst/>
          </a:prstGeom>
        </p:spPr>
      </p:pic>
      <p:pic>
        <p:nvPicPr>
          <p:cNvPr id="11" name="Picture 10" descr="A white building with a red cross on top&#10;&#10;AI-generated content may be incorrect."/>
          <p:cNvPicPr>
            <a:picLocks noChangeAspect="1"/>
          </p:cNvPicPr>
          <p:nvPr/>
        </p:nvPicPr>
        <p:blipFill>
          <a:blip r:embed="rId2"/>
          <a:stretch>
            <a:fillRect/>
          </a:stretch>
        </p:blipFill>
        <p:spPr>
          <a:xfrm>
            <a:off x="1283241" y="3666377"/>
            <a:ext cx="457200" cy="457200"/>
          </a:xfrm>
          <a:prstGeom prst="rect">
            <a:avLst/>
          </a:prstGeom>
        </p:spPr>
      </p:pic>
      <p:pic>
        <p:nvPicPr>
          <p:cNvPr id="12" name="Picture 11" descr="A hospital building with a red cross on it&#10;&#10;AI-generated content may be incorrect."/>
          <p:cNvPicPr>
            <a:picLocks noChangeAspect="1"/>
          </p:cNvPicPr>
          <p:nvPr/>
        </p:nvPicPr>
        <p:blipFill>
          <a:blip r:embed="rId1">
            <a:duotone>
              <a:schemeClr val="bg2">
                <a:shade val="45000"/>
                <a:satMod val="135000"/>
              </a:schemeClr>
              <a:prstClr val="white"/>
            </a:duotone>
          </a:blip>
          <a:stretch>
            <a:fillRect/>
          </a:stretch>
        </p:blipFill>
        <p:spPr>
          <a:xfrm>
            <a:off x="683550" y="3666377"/>
            <a:ext cx="457200" cy="457200"/>
          </a:xfrm>
          <a:prstGeom prst="rect">
            <a:avLst/>
          </a:prstGeom>
        </p:spPr>
      </p:pic>
      <p:pic>
        <p:nvPicPr>
          <p:cNvPr id="13" name="Picture 12" descr="A white building with a red cross on top&#10;&#10;AI-generated content may be incorrect."/>
          <p:cNvPicPr>
            <a:picLocks noChangeAspect="1"/>
          </p:cNvPicPr>
          <p:nvPr/>
        </p:nvPicPr>
        <p:blipFill>
          <a:blip r:embed="rId2"/>
          <a:stretch>
            <a:fillRect/>
          </a:stretch>
        </p:blipFill>
        <p:spPr>
          <a:xfrm>
            <a:off x="1410241" y="3793377"/>
            <a:ext cx="457200" cy="457200"/>
          </a:xfrm>
          <a:prstGeom prst="rect">
            <a:avLst/>
          </a:prstGeom>
        </p:spPr>
      </p:pic>
      <p:sp>
        <p:nvSpPr>
          <p:cNvPr id="15" name="TextBox 92"/>
          <p:cNvSpPr txBox="1"/>
          <p:nvPr/>
        </p:nvSpPr>
        <p:spPr>
          <a:xfrm>
            <a:off x="4979035" y="3637915"/>
            <a:ext cx="1058545" cy="255905"/>
          </a:xfrm>
          <a:prstGeom prst="rect">
            <a:avLst/>
          </a:prstGeom>
          <a:solidFill>
            <a:srgbClr val="FAF1E6"/>
          </a:solidFill>
          <a:ln>
            <a:solidFill>
              <a:schemeClr val="tx1"/>
            </a:solidFill>
          </a:ln>
        </p:spPr>
        <p:txBody>
          <a:bodyPr wrap="square" lIns="0" tIns="0" rIns="0" bIns="0" anchor="t">
            <a:noAutofit/>
          </a:bodyPr>
          <a:p>
            <a:pPr algn="ctr"/>
            <a:r>
              <a:rPr lang="en-US" sz="1600" dirty="0">
                <a:latin typeface="Arial" panose="020B0704020202020204" pitchFamily="34" charset="0"/>
                <a:cs typeface="Arial" panose="020B0704020202020204" pitchFamily="34" charset="0"/>
                <a:sym typeface="+mn-ea"/>
              </a:rPr>
              <a:t>control.json</a:t>
            </a:r>
            <a:endParaRPr lang="en-US" sz="1600" dirty="0">
              <a:latin typeface="Baloo Thambi 2" panose="03080502040302020200" pitchFamily="66" charset="77"/>
              <a:cs typeface="Baloo Thambi 2" panose="03080502040302020200" pitchFamily="66" charset="77"/>
            </a:endParaRPr>
          </a:p>
        </p:txBody>
      </p:sp>
      <p:sp>
        <p:nvSpPr>
          <p:cNvPr id="16" name="TextBox 92"/>
          <p:cNvSpPr txBox="1"/>
          <p:nvPr/>
        </p:nvSpPr>
        <p:spPr>
          <a:xfrm>
            <a:off x="4181475" y="4123690"/>
            <a:ext cx="1408430" cy="255905"/>
          </a:xfrm>
          <a:prstGeom prst="rect">
            <a:avLst/>
          </a:prstGeom>
          <a:solidFill>
            <a:srgbClr val="FAF1E6"/>
          </a:solidFill>
          <a:ln>
            <a:solidFill>
              <a:schemeClr val="tx1"/>
            </a:solidFill>
          </a:ln>
        </p:spPr>
        <p:txBody>
          <a:bodyPr wrap="square" lIns="0" tIns="0" rIns="0" bIns="0" anchor="t">
            <a:noAutofit/>
          </a:bodyPr>
          <a:p>
            <a:pPr algn="ctr"/>
            <a:r>
              <a:rPr lang="en-US" sz="1600" dirty="0">
                <a:latin typeface="Arial" panose="020B0704020202020204" pitchFamily="34" charset="0"/>
                <a:cs typeface="Arial" panose="020B0704020202020204" pitchFamily="34" charset="0"/>
                <a:sym typeface="+mn-ea"/>
              </a:rPr>
              <a:t>*_initialize.json</a:t>
            </a:r>
            <a:endParaRPr lang="en-US" sz="1600" dirty="0">
              <a:latin typeface="Baloo Thambi 2" panose="03080502040302020200" pitchFamily="66" charset="77"/>
              <a:cs typeface="Baloo Thambi 2" panose="03080502040302020200" pitchFamily="66" charset="77"/>
            </a:endParaRPr>
          </a:p>
        </p:txBody>
      </p:sp>
      <p:pic>
        <p:nvPicPr>
          <p:cNvPr id="17" name="Picture 16" descr="A hospital building with a red cross on it&#10;&#10;AI-generated content may be incorrect."/>
          <p:cNvPicPr>
            <a:picLocks noChangeAspect="1"/>
          </p:cNvPicPr>
          <p:nvPr/>
        </p:nvPicPr>
        <p:blipFill>
          <a:blip r:embed="rId1"/>
          <a:stretch>
            <a:fillRect/>
          </a:stretch>
        </p:blipFill>
        <p:spPr>
          <a:xfrm>
            <a:off x="703236" y="4768657"/>
            <a:ext cx="457200" cy="457200"/>
          </a:xfrm>
          <a:prstGeom prst="rect">
            <a:avLst/>
          </a:prstGeom>
        </p:spPr>
      </p:pic>
      <p:sp>
        <p:nvSpPr>
          <p:cNvPr id="18" name="TextBox 45"/>
          <p:cNvSpPr txBox="1"/>
          <p:nvPr/>
        </p:nvSpPr>
        <p:spPr>
          <a:xfrm>
            <a:off x="2091055" y="4745990"/>
            <a:ext cx="5654040" cy="1076325"/>
          </a:xfrm>
          <a:prstGeom prst="rect">
            <a:avLst/>
          </a:prstGeom>
          <a:noFill/>
        </p:spPr>
        <p:txBody>
          <a:bodyPr wrap="square" lIns="0" rtlCol="0">
            <a:spAutoFit/>
          </a:bodyPr>
          <a:p>
            <a:r>
              <a:rPr lang="en-US" sz="1600" u="sng" dirty="0">
                <a:latin typeface="Arial" panose="020B0704020202020204" pitchFamily="34" charset="0"/>
                <a:cs typeface="Arial" panose="020B0704020202020204" pitchFamily="34" charset="0"/>
              </a:rPr>
              <a:t>Step 3.1:</a:t>
            </a:r>
            <a:r>
              <a:rPr lang="en-US" sz="1600" dirty="0">
                <a:latin typeface="Arial" panose="020B0704020202020204" pitchFamily="34" charset="0"/>
                <a:cs typeface="Arial" panose="020B0704020202020204" pitchFamily="34" charset="0"/>
              </a:rPr>
              <a:t> Lead site download all AD files </a:t>
            </a:r>
            <a:r>
              <a:rPr lang="en-US" sz="1600" dirty="0">
                <a:latin typeface="Arial" panose="020B0704020202020204" pitchFamily="34" charset="0"/>
                <a:cs typeface="Arial" panose="020B0704020202020204" pitchFamily="34" charset="0"/>
                <a:sym typeface="+mn-ea"/>
              </a:rPr>
              <a:t>(*_initialize.json ).</a:t>
            </a:r>
            <a:endParaRPr lang="en-US" sz="1600" dirty="0">
              <a:latin typeface="Arial" panose="020B0704020202020204" pitchFamily="34" charset="0"/>
              <a:cs typeface="Arial" panose="020B0704020202020204" pitchFamily="34" charset="0"/>
              <a:sym typeface="+mn-ea"/>
            </a:endParaRPr>
          </a:p>
          <a:p>
            <a:r>
              <a:rPr lang="en-US" sz="1600" u="sng" dirty="0">
                <a:latin typeface="Arial" panose="020B0704020202020204" pitchFamily="34" charset="0"/>
                <a:cs typeface="Arial" panose="020B0704020202020204" pitchFamily="34" charset="0"/>
                <a:sym typeface="+mn-ea"/>
              </a:rPr>
              <a:t>Step 3.2:</a:t>
            </a:r>
            <a:r>
              <a:rPr lang="en-US" sz="1600" dirty="0">
                <a:latin typeface="Arial" panose="020B0704020202020204" pitchFamily="34" charset="0"/>
                <a:cs typeface="Arial" panose="020B0704020202020204" pitchFamily="34" charset="0"/>
                <a:sym typeface="+mn-ea"/>
              </a:rPr>
              <a:t> Lead site run R script with the AD files, obtain result (*_estimate.json ) file </a:t>
            </a:r>
            <a:r>
              <a:rPr lang="en-US" sz="1600" dirty="0">
                <a:latin typeface="Arial" panose="020B0704020202020204" pitchFamily="34" charset="0"/>
                <a:cs typeface="Arial" panose="020B0704020202020204" pitchFamily="34" charset="0"/>
                <a:sym typeface="+mn-ea"/>
              </a:rPr>
              <a:t>and upload it</a:t>
            </a:r>
            <a:r>
              <a:rPr lang="en-US" sz="1600" dirty="0">
                <a:latin typeface="Arial" panose="020B0704020202020204" pitchFamily="34" charset="0"/>
                <a:cs typeface="Arial" panose="020B0704020202020204" pitchFamily="34" charset="0"/>
                <a:sym typeface="+mn-ea"/>
              </a:rPr>
              <a:t>.</a:t>
            </a:r>
            <a:endParaRPr lang="en-US" sz="1600" dirty="0">
              <a:latin typeface="Arial" panose="020B0704020202020204" pitchFamily="34" charset="0"/>
              <a:cs typeface="Arial" panose="020B0704020202020204" pitchFamily="34" charset="0"/>
              <a:sym typeface="+mn-ea"/>
            </a:endParaRPr>
          </a:p>
          <a:p>
            <a:r>
              <a:rPr lang="en-US" sz="1600" u="sng" dirty="0">
                <a:latin typeface="Arial" panose="020B0704020202020204" pitchFamily="34" charset="0"/>
                <a:cs typeface="Arial" panose="020B0704020202020204" pitchFamily="34" charset="0"/>
                <a:sym typeface="+mn-ea"/>
              </a:rPr>
              <a:t>Step 3.3:</a:t>
            </a:r>
            <a:r>
              <a:rPr lang="en-US" sz="1600" dirty="0">
                <a:latin typeface="Arial" panose="020B0704020202020204" pitchFamily="34" charset="0"/>
                <a:cs typeface="Arial" panose="020B0704020202020204" pitchFamily="34" charset="0"/>
                <a:sym typeface="+mn-ea"/>
              </a:rPr>
              <a:t> </a:t>
            </a:r>
            <a:r>
              <a:rPr lang="en-US" sz="1600" dirty="0">
                <a:latin typeface="Arial" panose="020B0704020202020204" pitchFamily="34" charset="0"/>
                <a:cs typeface="Arial" panose="020B0704020202020204" pitchFamily="34" charset="0"/>
                <a:sym typeface="+mn-ea"/>
              </a:rPr>
              <a:t>Lead site close the project and conclude.</a:t>
            </a:r>
            <a:endParaRPr lang="en-US" sz="1600" b="1" dirty="0">
              <a:latin typeface="Arial" panose="020B0704020202020204" pitchFamily="34" charset="0"/>
              <a:cs typeface="Arial" panose="020B0704020202020204" pitchFamily="34" charset="0"/>
            </a:endParaRPr>
          </a:p>
        </p:txBody>
      </p:sp>
      <p:pic>
        <p:nvPicPr>
          <p:cNvPr id="21" name="Picture 20" descr="A white building with a red cross on top&#10;&#10;AI-generated content may be incorrect."/>
          <p:cNvPicPr>
            <a:picLocks noChangeAspect="1"/>
          </p:cNvPicPr>
          <p:nvPr/>
        </p:nvPicPr>
        <p:blipFill>
          <a:blip r:embed="rId2">
            <a:duotone>
              <a:schemeClr val="bg2">
                <a:shade val="45000"/>
                <a:satMod val="135000"/>
              </a:schemeClr>
              <a:prstClr val="white"/>
            </a:duotone>
          </a:blip>
          <a:stretch>
            <a:fillRect/>
          </a:stretch>
        </p:blipFill>
        <p:spPr>
          <a:xfrm>
            <a:off x="1276891" y="4768846"/>
            <a:ext cx="457200" cy="457200"/>
          </a:xfrm>
          <a:prstGeom prst="rect">
            <a:avLst/>
          </a:prstGeom>
        </p:spPr>
      </p:pic>
      <p:pic>
        <p:nvPicPr>
          <p:cNvPr id="23" name="Picture 22" descr="A white building with a red cross on top&#10;&#10;AI-generated content may be incorrect."/>
          <p:cNvPicPr>
            <a:picLocks noChangeAspect="1"/>
          </p:cNvPicPr>
          <p:nvPr/>
        </p:nvPicPr>
        <p:blipFill>
          <a:blip r:embed="rId2">
            <a:duotone>
              <a:schemeClr val="bg2">
                <a:shade val="45000"/>
                <a:satMod val="135000"/>
              </a:schemeClr>
              <a:prstClr val="white"/>
            </a:duotone>
          </a:blip>
          <a:stretch>
            <a:fillRect/>
          </a:stretch>
        </p:blipFill>
        <p:spPr>
          <a:xfrm>
            <a:off x="1423576" y="4900291"/>
            <a:ext cx="457200" cy="457200"/>
          </a:xfrm>
          <a:prstGeom prst="rect">
            <a:avLst/>
          </a:prstGeom>
        </p:spPr>
      </p:pic>
      <p:sp>
        <p:nvSpPr>
          <p:cNvPr id="24" name="TextBox 92"/>
          <p:cNvSpPr txBox="1"/>
          <p:nvPr/>
        </p:nvSpPr>
        <p:spPr>
          <a:xfrm>
            <a:off x="5859780" y="4782820"/>
            <a:ext cx="1408430" cy="255905"/>
          </a:xfrm>
          <a:prstGeom prst="rect">
            <a:avLst/>
          </a:prstGeom>
          <a:solidFill>
            <a:srgbClr val="FAF1E6"/>
          </a:solidFill>
          <a:ln>
            <a:solidFill>
              <a:schemeClr val="tx1"/>
            </a:solidFill>
          </a:ln>
        </p:spPr>
        <p:txBody>
          <a:bodyPr wrap="square" lIns="0" tIns="0" rIns="0" bIns="0" anchor="t">
            <a:noAutofit/>
          </a:bodyPr>
          <a:p>
            <a:pPr algn="ctr"/>
            <a:r>
              <a:rPr lang="en-US" sz="1600" dirty="0">
                <a:latin typeface="Arial" panose="020B0704020202020204" pitchFamily="34" charset="0"/>
                <a:cs typeface="Arial" panose="020B0704020202020204" pitchFamily="34" charset="0"/>
                <a:sym typeface="+mn-ea"/>
              </a:rPr>
              <a:t>*_initialize.json</a:t>
            </a:r>
            <a:endParaRPr lang="en-US" sz="1600" dirty="0">
              <a:latin typeface="Baloo Thambi 2" panose="03080502040302020200" pitchFamily="66" charset="77"/>
              <a:cs typeface="Baloo Thambi 2" panose="03080502040302020200" pitchFamily="66" charset="77"/>
            </a:endParaRPr>
          </a:p>
        </p:txBody>
      </p:sp>
      <p:sp>
        <p:nvSpPr>
          <p:cNvPr id="25" name="TextBox 92"/>
          <p:cNvSpPr txBox="1"/>
          <p:nvPr/>
        </p:nvSpPr>
        <p:spPr>
          <a:xfrm>
            <a:off x="2162175" y="5285105"/>
            <a:ext cx="1409065" cy="255905"/>
          </a:xfrm>
          <a:prstGeom prst="rect">
            <a:avLst/>
          </a:prstGeom>
          <a:solidFill>
            <a:srgbClr val="FAF1E6"/>
          </a:solidFill>
          <a:ln>
            <a:solidFill>
              <a:schemeClr val="tx1"/>
            </a:solidFill>
          </a:ln>
        </p:spPr>
        <p:txBody>
          <a:bodyPr wrap="square" lIns="0" tIns="0" rIns="0" bIns="0" anchor="t">
            <a:noAutofit/>
          </a:bodyPr>
          <a:p>
            <a:pPr algn="ctr"/>
            <a:r>
              <a:rPr lang="en-US" sz="1600" dirty="0">
                <a:latin typeface="Arial" panose="020B0704020202020204" pitchFamily="34" charset="0"/>
                <a:cs typeface="Arial" panose="020B0704020202020204" pitchFamily="34" charset="0"/>
                <a:sym typeface="+mn-ea"/>
              </a:rPr>
              <a:t>*_estimate.json</a:t>
            </a:r>
            <a:endParaRPr lang="en-US" sz="1600" dirty="0">
              <a:latin typeface="Baloo Thambi 2" panose="03080502040302020200" pitchFamily="66" charset="77"/>
              <a:cs typeface="Baloo Thambi 2" panose="03080502040302020200" pitchFamily="66" charset="77"/>
            </a:endParaRPr>
          </a:p>
        </p:txBody>
      </p:sp>
      <p:cxnSp>
        <p:nvCxnSpPr>
          <p:cNvPr id="26" name="Straight Connector 25"/>
          <p:cNvCxnSpPr/>
          <p:nvPr/>
        </p:nvCxnSpPr>
        <p:spPr>
          <a:xfrm>
            <a:off x="637912" y="3531228"/>
            <a:ext cx="10445115" cy="0"/>
          </a:xfrm>
          <a:prstGeom prst="line">
            <a:avLst/>
          </a:prstGeom>
          <a:ln w="12700">
            <a:solidFill>
              <a:schemeClr val="tx1"/>
            </a:solidFill>
            <a:prstDash val="sysDash"/>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2211705" y="1417955"/>
            <a:ext cx="8087995" cy="4528185"/>
          </a:xfrm>
          <a:prstGeom prst="rect">
            <a:avLst/>
          </a:prstGeom>
        </p:spPr>
      </p:pic>
      <p:sp>
        <p:nvSpPr>
          <p:cNvPr id="3" name="Title 2"/>
          <p:cNvSpPr>
            <a:spLocks noGrp="1"/>
          </p:cNvSpPr>
          <p:nvPr>
            <p:ph type="title"/>
          </p:nvPr>
        </p:nvSpPr>
        <p:spPr>
          <a:xfrm>
            <a:off x="622935" y="437515"/>
            <a:ext cx="10234295" cy="980440"/>
          </a:xfrm>
        </p:spPr>
        <p:txBody>
          <a:bodyPr/>
          <a:p>
            <a:r>
              <a:rPr lang="en-US" dirty="0">
                <a:sym typeface="+mn-ea"/>
              </a:rPr>
              <a:t>Practice project 1: COVID length of stay (DLMM)</a:t>
            </a:r>
            <a:endParaRPr lang="en-US"/>
          </a:p>
        </p:txBody>
      </p:sp>
      <p:sp>
        <p:nvSpPr>
          <p:cNvPr id="5" name="Text Box 4"/>
          <p:cNvSpPr txBox="1"/>
          <p:nvPr/>
        </p:nvSpPr>
        <p:spPr>
          <a:xfrm>
            <a:off x="2886710" y="6021705"/>
            <a:ext cx="6419215" cy="368300"/>
          </a:xfrm>
          <a:prstGeom prst="rect">
            <a:avLst/>
          </a:prstGeom>
          <a:noFill/>
        </p:spPr>
        <p:txBody>
          <a:bodyPr wrap="square" rtlCol="0">
            <a:spAutoFit/>
          </a:bodyPr>
          <a:p>
            <a:r>
              <a:rPr lang="en-US" altLang="en-US"/>
              <a:t>https://www.nature.com/articles/s41467-022-29160-4</a:t>
            </a:r>
            <a:endParaRPr lang="en-US"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fontScale="80000"/>
          </a:bodyPr>
          <a:p>
            <a:r>
              <a:rPr lang="en-US"/>
              <a:t>Practice R code: </a:t>
            </a:r>
            <a:endParaRPr lang="en-US"/>
          </a:p>
          <a:p>
            <a:pPr>
              <a:buFont typeface="Wingdings" panose="05000000000000000000" charset="0"/>
              <a:buChar char=""/>
            </a:pPr>
            <a:r>
              <a:rPr lang="en-US" altLang="en-US">
                <a:sym typeface="+mn-ea"/>
              </a:rPr>
              <a:t>https://github.com/chongliang-luo/UNMC_workshop/</a:t>
            </a:r>
            <a:endParaRPr lang="en-US" altLang="en-US"/>
          </a:p>
          <a:p>
            <a:endParaRPr lang="en-US"/>
          </a:p>
          <a:p>
            <a:r>
              <a:rPr lang="en-US"/>
              <a:t>PDA Over-The-Air (OTA) platform:</a:t>
            </a:r>
            <a:endParaRPr lang="en-US"/>
          </a:p>
          <a:p>
            <a:pPr>
              <a:buFont typeface="Wingdings" panose="05000000000000000000" charset="0"/>
              <a:buChar char=""/>
            </a:pPr>
            <a:r>
              <a:rPr lang="en-US" altLang="en-US">
                <a:sym typeface="+mn-ea"/>
              </a:rPr>
              <a:t>https://pdamethods.org/</a:t>
            </a:r>
            <a:endParaRPr lang="en-US" altLang="en-US">
              <a:sym typeface="+mn-ea"/>
            </a:endParaRPr>
          </a:p>
          <a:p>
            <a:pPr>
              <a:buFont typeface="Wingdings" panose="05000000000000000000" charset="0"/>
              <a:buChar char=""/>
            </a:pPr>
            <a:r>
              <a:rPr lang="en-US" altLang="en-US"/>
              <a:t>https://pda-ota.pdamethods.org/login</a:t>
            </a:r>
            <a:endParaRPr lang="en-US" altLang="en-US"/>
          </a:p>
          <a:p>
            <a:endParaRPr lang="en-US"/>
          </a:p>
          <a:p>
            <a:r>
              <a:rPr lang="en-US"/>
              <a:t>Install R and Rstudio:</a:t>
            </a:r>
            <a:endParaRPr lang="en-US"/>
          </a:p>
          <a:p>
            <a:pPr>
              <a:buFont typeface="Wingdings" panose="05000000000000000000" charset="0"/>
              <a:buChar char=""/>
            </a:pPr>
            <a:r>
              <a:rPr lang="en-US" altLang="en-US"/>
              <a:t>https://posit.co/download/rstudio-desktop/</a:t>
            </a:r>
            <a:endParaRPr lang="en-US" altLang="en-US"/>
          </a:p>
          <a:p>
            <a:pPr>
              <a:buFont typeface="Wingdings" panose="05000000000000000000" charset="0"/>
              <a:buChar char=""/>
            </a:pPr>
            <a:endParaRPr lang="en-US" altLang="en-US"/>
          </a:p>
          <a:p>
            <a:r>
              <a:rPr lang="en-US" altLang="en-US"/>
              <a:t>Interactive whiteboard: Canva</a:t>
            </a:r>
            <a:endParaRPr lang="en-US" altLang="en-US"/>
          </a:p>
        </p:txBody>
      </p:sp>
      <p:sp>
        <p:nvSpPr>
          <p:cNvPr id="3" name="Title 2"/>
          <p:cNvSpPr>
            <a:spLocks noGrp="1"/>
          </p:cNvSpPr>
          <p:nvPr>
            <p:ph type="title"/>
          </p:nvPr>
        </p:nvSpPr>
        <p:spPr/>
        <p:txBody>
          <a:bodyPr/>
          <a:p>
            <a:r>
              <a:rPr lang="en-US"/>
              <a:t>Workshop materials</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idx="1"/>
          </p:nvPr>
        </p:nvPicPr>
        <p:blipFill>
          <a:blip r:embed="rId1"/>
          <a:stretch>
            <a:fillRect/>
          </a:stretch>
        </p:blipFill>
        <p:spPr>
          <a:xfrm>
            <a:off x="5403215" y="2051685"/>
            <a:ext cx="6678930" cy="3874770"/>
          </a:xfrm>
          <a:prstGeom prst="rect">
            <a:avLst/>
          </a:prstGeom>
        </p:spPr>
      </p:pic>
      <p:sp>
        <p:nvSpPr>
          <p:cNvPr id="3" name="Title 2"/>
          <p:cNvSpPr>
            <a:spLocks noGrp="1"/>
          </p:cNvSpPr>
          <p:nvPr>
            <p:ph type="title"/>
          </p:nvPr>
        </p:nvSpPr>
        <p:spPr>
          <a:xfrm>
            <a:off x="622935" y="437515"/>
            <a:ext cx="10465435" cy="980440"/>
          </a:xfrm>
        </p:spPr>
        <p:txBody>
          <a:bodyPr/>
          <a:p>
            <a:r>
              <a:rPr lang="en-US" dirty="0">
                <a:sym typeface="+mn-ea"/>
              </a:rPr>
              <a:t>Practice project 1: COVID length of stay (DLMM)</a:t>
            </a:r>
            <a:endParaRPr lang="en-US"/>
          </a:p>
        </p:txBody>
      </p:sp>
      <p:sp>
        <p:nvSpPr>
          <p:cNvPr id="7" name="Content Placeholder 1"/>
          <p:cNvSpPr>
            <a:spLocks noGrp="1"/>
          </p:cNvSpPr>
          <p:nvPr/>
        </p:nvSpPr>
        <p:spPr>
          <a:xfrm>
            <a:off x="658495" y="1600200"/>
            <a:ext cx="5246370" cy="4777740"/>
          </a:xfrm>
          <a:prstGeom prst="rect">
            <a:avLst/>
          </a:prstGeom>
        </p:spPr>
        <p:txBody>
          <a:bodyPr vert="horz" lIns="91440" tIns="45720" rIns="91440" bIns="45720" rtlCol="0">
            <a:normAutofit fontScale="90000"/>
          </a:bodyPr>
          <a:lstStyle>
            <a:lvl1pPr marL="231775" indent="-231775" algn="l" defTabSz="457200" rtl="0" eaLnBrk="1" latinLnBrk="0" hangingPunct="1">
              <a:spcBef>
                <a:spcPct val="20000"/>
              </a:spcBef>
              <a:buFont typeface="Arial" panose="020B0704020202020204"/>
              <a:buChar char="•"/>
              <a:defRPr sz="2800" b="0" i="0" kern="1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690880" indent="-233680" algn="l" defTabSz="457200" rtl="0" eaLnBrk="1" latinLnBrk="0" hangingPunct="1">
              <a:spcBef>
                <a:spcPct val="20000"/>
              </a:spcBef>
              <a:buFont typeface="Arial" panose="020B0704020202020204"/>
              <a:buChar char="–"/>
              <a:defRPr sz="2400" b="0" i="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085850" indent="-171450" algn="l" defTabSz="457200" rtl="0" eaLnBrk="1" latinLnBrk="0" hangingPunct="1">
              <a:spcBef>
                <a:spcPct val="20000"/>
              </a:spcBef>
              <a:buFont typeface="Arial" panose="020B0704020202020204"/>
              <a:buChar char="•"/>
              <a:defRPr sz="2000" b="0" i="0" kern="12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543050" indent="-171450" algn="l" defTabSz="457200" rtl="0" eaLnBrk="1" latinLnBrk="0" hangingPunct="1">
              <a:spcBef>
                <a:spcPct val="20000"/>
              </a:spcBef>
              <a:buFont typeface="Arial" panose="020B0704020202020204"/>
              <a:buChar char="–"/>
              <a:defRPr sz="1800" b="0" i="0" kern="12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00250" indent="-171450" algn="l" defTabSz="457200" rtl="0" eaLnBrk="1" latinLnBrk="0" hangingPunct="1">
              <a:spcBef>
                <a:spcPct val="20000"/>
              </a:spcBef>
              <a:buFont typeface="Arial" panose="020B0704020202020204"/>
              <a:buChar char="»"/>
              <a:defRPr sz="1800" b="0" i="0" kern="12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algn="l" defTabSz="457200" rtl="0" eaLnBrk="1" latinLnBrk="0" hangingPunct="1">
              <a:spcBef>
                <a:spcPct val="20000"/>
              </a:spcBef>
              <a:buFont typeface="Arial" panose="020B07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7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7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704020202020204"/>
              <a:buChar char="•"/>
              <a:defRPr sz="2000" kern="1200">
                <a:solidFill>
                  <a:schemeClr val="tx1"/>
                </a:solidFill>
                <a:latin typeface="+mn-lt"/>
                <a:ea typeface="+mn-ea"/>
                <a:cs typeface="+mn-cs"/>
              </a:defRPr>
            </a:lvl9pPr>
          </a:lstStyle>
          <a:p>
            <a:r>
              <a:rPr lang="en-US"/>
              <a:t>Outcome = length of stay in days (year 2020).</a:t>
            </a:r>
            <a:endParaRPr lang="en-US"/>
          </a:p>
          <a:p>
            <a:r>
              <a:rPr lang="en-US"/>
              <a:t>Risk factors: </a:t>
            </a:r>
            <a:endParaRPr lang="en-US"/>
          </a:p>
          <a:p>
            <a:pPr>
              <a:buFont typeface="Wingdings" panose="05000000000000000000" charset="0"/>
              <a:buChar char=""/>
            </a:pPr>
            <a:r>
              <a:rPr lang="en-US" altLang="en-US" sz="2665"/>
              <a:t>Age,</a:t>
            </a:r>
            <a:endParaRPr lang="en-US" altLang="en-US" sz="2665"/>
          </a:p>
          <a:p>
            <a:pPr>
              <a:buFont typeface="Wingdings" panose="05000000000000000000" charset="0"/>
              <a:buChar char=""/>
            </a:pPr>
            <a:r>
              <a:rPr lang="en-US" altLang="en-US" sz="2665">
                <a:sym typeface="+mn-ea"/>
              </a:rPr>
              <a:t>Gender,</a:t>
            </a:r>
            <a:endParaRPr lang="en-US" altLang="en-US" sz="2665"/>
          </a:p>
          <a:p>
            <a:pPr>
              <a:buFont typeface="Wingdings" panose="05000000000000000000" charset="0"/>
              <a:buChar char=""/>
            </a:pPr>
            <a:r>
              <a:rPr lang="en-US" altLang="en-US" sz="2665">
                <a:sym typeface="+mn-ea"/>
              </a:rPr>
              <a:t>CCI (</a:t>
            </a:r>
            <a:r>
              <a:rPr lang="en-US" altLang="en-US" sz="2665"/>
              <a:t>Charlson </a:t>
            </a:r>
            <a:r>
              <a:rPr lang="en-US" altLang="en-US" sz="2665">
                <a:sym typeface="+mn-ea"/>
              </a:rPr>
              <a:t>Comorbidities Index),</a:t>
            </a:r>
            <a:endParaRPr lang="en-US" altLang="en-US" sz="2665"/>
          </a:p>
          <a:p>
            <a:pPr>
              <a:buFont typeface="Wingdings" panose="05000000000000000000" charset="0"/>
              <a:buChar char=""/>
            </a:pPr>
            <a:r>
              <a:rPr lang="en-US" altLang="en-US" sz="2665"/>
              <a:t>Admission time,</a:t>
            </a:r>
            <a:endParaRPr lang="en-US" altLang="en-US" sz="2665"/>
          </a:p>
          <a:p>
            <a:pPr>
              <a:buFont typeface="Wingdings" panose="05000000000000000000" charset="0"/>
              <a:buChar char=""/>
            </a:pPr>
            <a:r>
              <a:rPr lang="en-US" altLang="en-US" sz="2665"/>
              <a:t>Comorbidities: Cancer, COPD, Hyperlipidemia, Hypertension, KidneyDisease, Obesity, HeartDisease, Diabetes.</a:t>
            </a:r>
            <a:endParaRPr lang="en-US" altLang="en-US" sz="2665"/>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extLst>
              <a:ext uri="{96DAC541-7B7A-43D3-8B79-37D633B846F1}">
                <asvg:svgBlip xmlns:asvg="http://schemas.microsoft.com/office/drawing/2016/SVG/main" r:embed="rId2"/>
              </a:ext>
            </a:extLst>
          </a:blip>
          <a:stretch>
            <a:fillRect/>
          </a:stretch>
        </p:blipFill>
        <p:spPr>
          <a:xfrm>
            <a:off x="5905500" y="3238500"/>
            <a:ext cx="381000" cy="381000"/>
          </a:xfrm>
          <a:prstGeom prst="rect">
            <a:avLst/>
          </a:prstGeom>
        </p:spPr>
      </p:pic>
      <p:pic>
        <p:nvPicPr>
          <p:cNvPr id="5" name="Picture 4"/>
          <p:cNvPicPr>
            <a:picLocks noChangeAspect="1"/>
          </p:cNvPicPr>
          <p:nvPr/>
        </p:nvPicPr>
        <p:blipFill>
          <a:blip r:embed="rId3"/>
          <a:stretch>
            <a:fillRect/>
          </a:stretch>
        </p:blipFill>
        <p:spPr>
          <a:xfrm>
            <a:off x="321945" y="1238250"/>
            <a:ext cx="10338435" cy="5140325"/>
          </a:xfrm>
          <a:prstGeom prst="rect">
            <a:avLst/>
          </a:prstGeom>
        </p:spPr>
      </p:pic>
      <p:sp>
        <p:nvSpPr>
          <p:cNvPr id="7" name="Text Box 6"/>
          <p:cNvSpPr txBox="1"/>
          <p:nvPr/>
        </p:nvSpPr>
        <p:spPr>
          <a:xfrm>
            <a:off x="321945" y="666115"/>
            <a:ext cx="8373110" cy="368300"/>
          </a:xfrm>
          <a:prstGeom prst="rect">
            <a:avLst/>
          </a:prstGeom>
          <a:noFill/>
        </p:spPr>
        <p:txBody>
          <a:bodyPr wrap="square" rtlCol="0">
            <a:spAutoFit/>
          </a:bodyPr>
          <a:p>
            <a:r>
              <a:rPr lang="en-US" altLang="en-US" b="1"/>
              <a:t>120,609 COVID-19 patients from 11 collaborative data sources worldwide</a:t>
            </a:r>
            <a:endParaRPr lang="en-US" altLang="en-US" b="1"/>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622935" y="437515"/>
            <a:ext cx="10234295" cy="980440"/>
          </a:xfrm>
        </p:spPr>
        <p:txBody>
          <a:bodyPr/>
          <a:p>
            <a:r>
              <a:rPr lang="en-US" dirty="0">
                <a:sym typeface="+mn-ea"/>
              </a:rPr>
              <a:t>Practice project 1: COVID length of stay (DLMM)</a:t>
            </a:r>
            <a:endParaRPr lang="en-US"/>
          </a:p>
        </p:txBody>
      </p:sp>
      <p:pic>
        <p:nvPicPr>
          <p:cNvPr id="8" name="Picture 7"/>
          <p:cNvPicPr>
            <a:picLocks noChangeAspect="1"/>
          </p:cNvPicPr>
          <p:nvPr/>
        </p:nvPicPr>
        <p:blipFill>
          <a:blip r:embed="rId1"/>
          <a:stretch>
            <a:fillRect/>
          </a:stretch>
        </p:blipFill>
        <p:spPr>
          <a:xfrm>
            <a:off x="1007745" y="1571625"/>
            <a:ext cx="9906000" cy="43624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r>
              <a:rPr lang="en-US"/>
              <a:t>Synthetic data </a:t>
            </a:r>
            <a:endParaRPr lang="en-US"/>
          </a:p>
        </p:txBody>
      </p:sp>
      <p:sp>
        <p:nvSpPr>
          <p:cNvPr id="3" name="Title 2"/>
          <p:cNvSpPr>
            <a:spLocks noGrp="1"/>
          </p:cNvSpPr>
          <p:nvPr>
            <p:ph type="title"/>
          </p:nvPr>
        </p:nvSpPr>
        <p:spPr>
          <a:xfrm>
            <a:off x="622935" y="437515"/>
            <a:ext cx="10234295" cy="980440"/>
          </a:xfrm>
        </p:spPr>
        <p:txBody>
          <a:bodyPr/>
          <a:p>
            <a:r>
              <a:rPr lang="en-US" dirty="0">
                <a:sym typeface="+mn-ea"/>
              </a:rPr>
              <a:t>Practice project 1: </a:t>
            </a:r>
            <a:r>
              <a:rPr lang="en-US" dirty="0">
                <a:sym typeface="+mn-ea"/>
              </a:rPr>
              <a:t>COVID length of stay (DLMM)</a:t>
            </a:r>
            <a:endParaRPr lang="en-US"/>
          </a:p>
        </p:txBody>
      </p:sp>
      <p:pic>
        <p:nvPicPr>
          <p:cNvPr id="4" name="Picture 3"/>
          <p:cNvPicPr>
            <a:picLocks noChangeAspect="1"/>
          </p:cNvPicPr>
          <p:nvPr/>
        </p:nvPicPr>
        <p:blipFill>
          <a:blip r:embed="rId1"/>
          <a:stretch>
            <a:fillRect/>
          </a:stretch>
        </p:blipFill>
        <p:spPr>
          <a:xfrm>
            <a:off x="1933575" y="2110105"/>
            <a:ext cx="8324850" cy="43434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2447925" y="1417955"/>
            <a:ext cx="6819900" cy="4777740"/>
          </a:xfrm>
          <a:prstGeom prst="rect">
            <a:avLst/>
          </a:prstGeom>
        </p:spPr>
      </p:pic>
      <p:sp>
        <p:nvSpPr>
          <p:cNvPr id="3" name="Title 2"/>
          <p:cNvSpPr>
            <a:spLocks noGrp="1"/>
          </p:cNvSpPr>
          <p:nvPr>
            <p:ph type="title"/>
          </p:nvPr>
        </p:nvSpPr>
        <p:spPr>
          <a:xfrm>
            <a:off x="622935" y="437515"/>
            <a:ext cx="10234295" cy="980440"/>
          </a:xfrm>
        </p:spPr>
        <p:txBody>
          <a:bodyPr/>
          <a:p>
            <a:r>
              <a:rPr lang="en-US" dirty="0">
                <a:sym typeface="+mn-ea"/>
              </a:rPr>
              <a:t>Practice project 1: COVID length of stay (DLMM)</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2872740" y="1417955"/>
            <a:ext cx="6133465" cy="5175885"/>
          </a:xfrm>
          <a:prstGeom prst="rect">
            <a:avLst/>
          </a:prstGeom>
        </p:spPr>
      </p:pic>
      <p:sp>
        <p:nvSpPr>
          <p:cNvPr id="3" name="Title 2"/>
          <p:cNvSpPr>
            <a:spLocks noGrp="1"/>
          </p:cNvSpPr>
          <p:nvPr>
            <p:ph type="title"/>
          </p:nvPr>
        </p:nvSpPr>
        <p:spPr>
          <a:xfrm>
            <a:off x="622935" y="437515"/>
            <a:ext cx="10494010" cy="980440"/>
          </a:xfrm>
        </p:spPr>
        <p:txBody>
          <a:bodyPr/>
          <a:p>
            <a:r>
              <a:rPr lang="en-US" dirty="0">
                <a:sym typeface="+mn-ea"/>
              </a:rPr>
              <a:t>Practice project 1: COVID length of stay (DLMM)</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622935" y="437515"/>
            <a:ext cx="10234295" cy="980440"/>
          </a:xfrm>
        </p:spPr>
        <p:txBody>
          <a:bodyPr/>
          <a:p>
            <a:r>
              <a:rPr lang="en-US" dirty="0">
                <a:sym typeface="+mn-ea"/>
              </a:rPr>
              <a:t>Practice project 1: COVID length of stay (DLMM)</a:t>
            </a:r>
            <a:endParaRPr lang="en-US"/>
          </a:p>
        </p:txBody>
      </p:sp>
      <p:pic>
        <p:nvPicPr>
          <p:cNvPr id="4" name="Picture 3"/>
          <p:cNvPicPr>
            <a:picLocks noChangeAspect="1"/>
          </p:cNvPicPr>
          <p:nvPr/>
        </p:nvPicPr>
        <p:blipFill>
          <a:blip r:embed="rId1"/>
          <a:stretch>
            <a:fillRect/>
          </a:stretch>
        </p:blipFill>
        <p:spPr>
          <a:xfrm>
            <a:off x="1424305" y="1711325"/>
            <a:ext cx="9432925" cy="45548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endParaRPr lang="en-US"/>
          </a:p>
        </p:txBody>
      </p:sp>
      <p:sp>
        <p:nvSpPr>
          <p:cNvPr id="3" name="Title 2"/>
          <p:cNvSpPr>
            <a:spLocks noGrp="1"/>
          </p:cNvSpPr>
          <p:nvPr>
            <p:ph type="title"/>
          </p:nvPr>
        </p:nvSpPr>
        <p:spPr>
          <a:xfrm>
            <a:off x="622935" y="437515"/>
            <a:ext cx="10234295" cy="980440"/>
          </a:xfrm>
        </p:spPr>
        <p:txBody>
          <a:bodyPr/>
          <a:p>
            <a:r>
              <a:rPr lang="en-US" dirty="0">
                <a:sym typeface="+mn-ea"/>
              </a:rPr>
              <a:t>Practice project 1: COVID length of stay (DLMM)</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endParaRPr lang="en-US"/>
          </a:p>
        </p:txBody>
      </p:sp>
      <p:sp>
        <p:nvSpPr>
          <p:cNvPr id="3" name="Title 2"/>
          <p:cNvSpPr>
            <a:spLocks noGrp="1"/>
          </p:cNvSpPr>
          <p:nvPr>
            <p:ph type="title"/>
          </p:nvPr>
        </p:nvSpPr>
        <p:spPr>
          <a:xfrm>
            <a:off x="622935" y="437515"/>
            <a:ext cx="10234295" cy="980440"/>
          </a:xfrm>
        </p:spPr>
        <p:txBody>
          <a:bodyPr/>
          <a:p>
            <a:r>
              <a:rPr lang="en-US" dirty="0">
                <a:sym typeface="+mn-ea"/>
              </a:rPr>
              <a:t>Practice project 1: COVID length of stay (DLMM)</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lnSpcReduction="10000"/>
          </a:bodyPr>
          <a:p>
            <a:r>
              <a:rPr lang="en-US" altLang="en-US"/>
              <a:t>The ODAL (One-shot Distributed Algorithm for Logistic regression) method was published at JAMIA in 2020. ODAL effectively utilizes the information from the lead site (where the patient-level data are accessible) and incorporates the aggregate data (i.e. the first- and second-order gradients of the likelihood function) from other sites to construct an estimator without requiring iterative communication across sites or transferring patient-level data. ODAL was evaluated via simulation and a study on fetal loss and use of 100 medications with EHR data from the University of Pennsylvania Health System. The estimation accuracy was evaluated by comparing it with the gold standard estimator based on the pooled individual participant data (IPD).</a:t>
            </a:r>
            <a:endParaRPr lang="en-US" altLang="en-US"/>
          </a:p>
          <a:p>
            <a:endParaRPr lang="en-US" altLang="en-US"/>
          </a:p>
          <a:p>
            <a:endParaRPr lang="en-US" altLang="en-US"/>
          </a:p>
        </p:txBody>
      </p:sp>
      <p:sp>
        <p:nvSpPr>
          <p:cNvPr id="3" name="Title 2"/>
          <p:cNvSpPr>
            <a:spLocks noGrp="1"/>
          </p:cNvSpPr>
          <p:nvPr>
            <p:ph type="title"/>
          </p:nvPr>
        </p:nvSpPr>
        <p:spPr>
          <a:xfrm>
            <a:off x="622935" y="437515"/>
            <a:ext cx="10966450" cy="980440"/>
          </a:xfrm>
        </p:spPr>
        <p:txBody>
          <a:bodyPr/>
          <a:p>
            <a:r>
              <a:rPr lang="en-US" dirty="0">
                <a:sym typeface="+mn-ea"/>
              </a:rPr>
              <a:t>Practice </a:t>
            </a:r>
            <a:r>
              <a:rPr lang="en-US" dirty="0">
                <a:sym typeface="+mn-ea"/>
              </a:rPr>
              <a:t>project </a:t>
            </a:r>
            <a:r>
              <a:rPr lang="en-US" dirty="0">
                <a:sym typeface="+mn-ea"/>
              </a:rPr>
              <a:t>2: fetal loss and medication (ODAL)</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PDA software</a:t>
            </a:r>
            <a:endParaRPr lang="en-US" dirty="0"/>
          </a:p>
          <a:p>
            <a:r>
              <a:rPr lang="en-US" dirty="0"/>
              <a:t>PDA-OTA platform</a:t>
            </a:r>
            <a:endParaRPr lang="en-US" dirty="0"/>
          </a:p>
          <a:p>
            <a:r>
              <a:rPr lang="en-US" dirty="0"/>
              <a:t>Practice project 1: COVID length of stay (DLMM)</a:t>
            </a:r>
            <a:endParaRPr lang="en-US" dirty="0"/>
          </a:p>
          <a:p>
            <a:r>
              <a:rPr lang="en-US" dirty="0"/>
              <a:t>Practice </a:t>
            </a:r>
            <a:r>
              <a:rPr lang="en-US" dirty="0">
                <a:sym typeface="+mn-ea"/>
              </a:rPr>
              <a:t>project </a:t>
            </a:r>
            <a:r>
              <a:rPr lang="en-US" dirty="0"/>
              <a:t>2: fetal loss and medication (ODAL)</a:t>
            </a:r>
            <a:endParaRPr lang="en-US" dirty="0"/>
          </a:p>
          <a:p>
            <a:r>
              <a:rPr lang="en-US" dirty="0"/>
              <a:t>Practice </a:t>
            </a:r>
            <a:r>
              <a:rPr lang="en-US" dirty="0">
                <a:sym typeface="+mn-ea"/>
              </a:rPr>
              <a:t>project </a:t>
            </a:r>
            <a:r>
              <a:rPr lang="en-US" dirty="0"/>
              <a:t>3: opioid use disorder (ODACH)</a:t>
            </a:r>
            <a:endParaRPr lang="en-US" dirty="0"/>
          </a:p>
        </p:txBody>
      </p:sp>
      <p:sp>
        <p:nvSpPr>
          <p:cNvPr id="3" name="Title 2"/>
          <p:cNvSpPr>
            <a:spLocks noGrp="1"/>
          </p:cNvSpPr>
          <p:nvPr>
            <p:ph type="title"/>
          </p:nvPr>
        </p:nvSpPr>
        <p:spPr/>
        <p:txBody>
          <a:bodyPr/>
          <a:lstStyle/>
          <a:p>
            <a:r>
              <a:rPr lang="en-US" dirty="0"/>
              <a:t>Overview</a:t>
            </a:r>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endParaRPr lang="en-US"/>
          </a:p>
        </p:txBody>
      </p:sp>
      <p:sp>
        <p:nvSpPr>
          <p:cNvPr id="3" name="Title 2"/>
          <p:cNvSpPr>
            <a:spLocks noGrp="1"/>
          </p:cNvSpPr>
          <p:nvPr>
            <p:ph type="title"/>
          </p:nvPr>
        </p:nvSpPr>
        <p:spPr>
          <a:xfrm>
            <a:off x="622935" y="437515"/>
            <a:ext cx="10966450" cy="980440"/>
          </a:xfrm>
        </p:spPr>
        <p:txBody>
          <a:bodyPr/>
          <a:p>
            <a:r>
              <a:rPr lang="en-US" dirty="0">
                <a:sym typeface="+mn-ea"/>
              </a:rPr>
              <a:t>Practice </a:t>
            </a:r>
            <a:r>
              <a:rPr lang="en-US" dirty="0">
                <a:sym typeface="+mn-ea"/>
              </a:rPr>
              <a:t>project </a:t>
            </a:r>
            <a:r>
              <a:rPr lang="en-US" dirty="0">
                <a:sym typeface="+mn-ea"/>
              </a:rPr>
              <a:t>2: fetal loss and medication (ODAL)</a:t>
            </a:r>
            <a:endParaRPr lang="en-US"/>
          </a:p>
        </p:txBody>
      </p:sp>
      <p:pic>
        <p:nvPicPr>
          <p:cNvPr id="4" name="Picture 3"/>
          <p:cNvPicPr/>
          <p:nvPr/>
        </p:nvPicPr>
        <p:blipFill>
          <a:blip r:embed="rId1"/>
          <a:stretch>
            <a:fillRect/>
          </a:stretch>
        </p:blipFill>
        <p:spPr>
          <a:xfrm>
            <a:off x="2155825" y="1233805"/>
            <a:ext cx="7549515" cy="52946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r>
              <a:rPr lang="en-US" altLang="en-US"/>
              <a:t>Among the 10 identified “harmful” drugs, 6 were category D or X (meaning have known evidence of increase fetal loss risk, based on the FDA’s A-X category system), with 4 being known contraceptives. Three drugs were category C pain relievers. In the 10 medications that are “protective” of fetal loss, 8 are prenatal vitamins, as well as folic acid, that are commonly considered beneficial for pregnancy. In summary, the ODAL algorithms provide estimates that are highly consistent with the pooled estimates, and the identified associations are consistent with current understanding of these medications.</a:t>
            </a:r>
            <a:endParaRPr lang="en-US" altLang="en-US"/>
          </a:p>
          <a:p>
            <a:endParaRPr lang="en-US" altLang="en-US"/>
          </a:p>
          <a:p>
            <a:endParaRPr lang="en-US" altLang="en-US"/>
          </a:p>
        </p:txBody>
      </p:sp>
      <p:sp>
        <p:nvSpPr>
          <p:cNvPr id="3" name="Title 2"/>
          <p:cNvSpPr>
            <a:spLocks noGrp="1"/>
          </p:cNvSpPr>
          <p:nvPr>
            <p:ph type="title"/>
          </p:nvPr>
        </p:nvSpPr>
        <p:spPr>
          <a:xfrm>
            <a:off x="622935" y="437515"/>
            <a:ext cx="10966450" cy="980440"/>
          </a:xfrm>
        </p:spPr>
        <p:txBody>
          <a:bodyPr/>
          <a:p>
            <a:r>
              <a:rPr lang="en-US" dirty="0">
                <a:sym typeface="+mn-ea"/>
              </a:rPr>
              <a:t>Practice </a:t>
            </a:r>
            <a:r>
              <a:rPr lang="en-US" dirty="0">
                <a:sym typeface="+mn-ea"/>
              </a:rPr>
              <a:t>project </a:t>
            </a:r>
            <a:r>
              <a:rPr lang="en-US" dirty="0">
                <a:sym typeface="+mn-ea"/>
              </a:rPr>
              <a:t>2: fetal loss and medication (ODAL)</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r>
              <a:rPr lang="en-US" altLang="en-US"/>
              <a:t>For simplicity of this practice, we will use a synthetic data of fetal loss FetalLoss and ONE category X medication MedX. Other risk factors include Race, Age, Weight, and BMI. The data are from 4 sites, e.g.MedicalCenter, Lincoln, Omaha, and Kearney. The data is summarized as below.</a:t>
            </a:r>
            <a:endParaRPr lang="en-US" altLang="en-US"/>
          </a:p>
        </p:txBody>
      </p:sp>
      <p:sp>
        <p:nvSpPr>
          <p:cNvPr id="3" name="Title 2"/>
          <p:cNvSpPr>
            <a:spLocks noGrp="1"/>
          </p:cNvSpPr>
          <p:nvPr>
            <p:ph type="title"/>
          </p:nvPr>
        </p:nvSpPr>
        <p:spPr>
          <a:xfrm>
            <a:off x="622935" y="437515"/>
            <a:ext cx="10966450" cy="980440"/>
          </a:xfrm>
        </p:spPr>
        <p:txBody>
          <a:bodyPr/>
          <a:p>
            <a:r>
              <a:rPr lang="en-US" dirty="0">
                <a:sym typeface="+mn-ea"/>
              </a:rPr>
              <a:t>Practice </a:t>
            </a:r>
            <a:r>
              <a:rPr lang="en-US" dirty="0">
                <a:sym typeface="+mn-ea"/>
              </a:rPr>
              <a:t>project </a:t>
            </a:r>
            <a:r>
              <a:rPr lang="en-US" dirty="0">
                <a:sym typeface="+mn-ea"/>
              </a:rPr>
              <a:t>2: fetal loss and medication (ODAL)</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2804795" y="2864485"/>
            <a:ext cx="6667500" cy="2247900"/>
          </a:xfrm>
          <a:prstGeom prst="rect">
            <a:avLst/>
          </a:prstGeom>
        </p:spPr>
      </p:pic>
      <p:sp>
        <p:nvSpPr>
          <p:cNvPr id="3" name="Title 2"/>
          <p:cNvSpPr>
            <a:spLocks noGrp="1"/>
          </p:cNvSpPr>
          <p:nvPr>
            <p:ph type="title"/>
          </p:nvPr>
        </p:nvSpPr>
        <p:spPr>
          <a:xfrm>
            <a:off x="622935" y="437515"/>
            <a:ext cx="10966450" cy="980440"/>
          </a:xfrm>
        </p:spPr>
        <p:txBody>
          <a:bodyPr/>
          <a:p>
            <a:r>
              <a:rPr lang="en-US" dirty="0">
                <a:sym typeface="+mn-ea"/>
              </a:rPr>
              <a:t>Practice </a:t>
            </a:r>
            <a:r>
              <a:rPr lang="en-US" dirty="0">
                <a:sym typeface="+mn-ea"/>
              </a:rPr>
              <a:t>project </a:t>
            </a:r>
            <a:r>
              <a:rPr lang="en-US" dirty="0">
                <a:sym typeface="+mn-ea"/>
              </a:rPr>
              <a:t>2: fetal loss and medication (ODAL)</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3117850" y="1600200"/>
            <a:ext cx="6042025" cy="4777740"/>
          </a:xfrm>
          <a:prstGeom prst="rect">
            <a:avLst/>
          </a:prstGeom>
        </p:spPr>
      </p:pic>
      <p:sp>
        <p:nvSpPr>
          <p:cNvPr id="3" name="Title 2"/>
          <p:cNvSpPr>
            <a:spLocks noGrp="1"/>
          </p:cNvSpPr>
          <p:nvPr>
            <p:ph type="title"/>
          </p:nvPr>
        </p:nvSpPr>
        <p:spPr>
          <a:xfrm>
            <a:off x="622935" y="437515"/>
            <a:ext cx="10966450" cy="980440"/>
          </a:xfrm>
        </p:spPr>
        <p:txBody>
          <a:bodyPr/>
          <a:p>
            <a:r>
              <a:rPr lang="en-US" dirty="0">
                <a:sym typeface="+mn-ea"/>
              </a:rPr>
              <a:t>Practice </a:t>
            </a:r>
            <a:r>
              <a:rPr lang="en-US" dirty="0">
                <a:sym typeface="+mn-ea"/>
              </a:rPr>
              <a:t>project </a:t>
            </a:r>
            <a:r>
              <a:rPr lang="en-US" dirty="0">
                <a:sym typeface="+mn-ea"/>
              </a:rPr>
              <a:t>2: fetal loss and medication (ODAL)</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r>
              <a:rPr>
                <a:solidFill>
                  <a:srgbClr val="333333"/>
                </a:solidFill>
                <a:latin typeface="Helvetica Neue" panose="02000503000000020004"/>
                <a:ea typeface="Helvetica Neue" panose="02000503000000020004"/>
                <a:sym typeface="+mn-ea"/>
              </a:rPr>
              <a:t>We will use the logistic regression model to estimate the odds ratio (OR) of the risk factors on fetal loss. First, assume we have all the patients data pooled together, we can run a pooled logistic regression. This will give us gold-standard estimator.</a:t>
            </a:r>
            <a:endParaRPr b="0" i="0">
              <a:solidFill>
                <a:srgbClr val="333333"/>
              </a:solidFill>
              <a:latin typeface="Helvetica Neue" panose="02000503000000020004"/>
              <a:ea typeface="Helvetica Neue" panose="02000503000000020004"/>
            </a:endParaRPr>
          </a:p>
          <a:p>
            <a:endParaRPr lang="en-US"/>
          </a:p>
        </p:txBody>
      </p:sp>
      <p:sp>
        <p:nvSpPr>
          <p:cNvPr id="3" name="Title 2"/>
          <p:cNvSpPr>
            <a:spLocks noGrp="1"/>
          </p:cNvSpPr>
          <p:nvPr>
            <p:ph type="title"/>
          </p:nvPr>
        </p:nvSpPr>
        <p:spPr>
          <a:xfrm>
            <a:off x="622935" y="437515"/>
            <a:ext cx="10966450" cy="980440"/>
          </a:xfrm>
        </p:spPr>
        <p:txBody>
          <a:bodyPr/>
          <a:p>
            <a:r>
              <a:rPr lang="en-US" dirty="0">
                <a:sym typeface="+mn-ea"/>
              </a:rPr>
              <a:t>Practice </a:t>
            </a:r>
            <a:r>
              <a:rPr lang="en-US" dirty="0">
                <a:sym typeface="+mn-ea"/>
              </a:rPr>
              <a:t>project </a:t>
            </a:r>
            <a:r>
              <a:rPr lang="en-US" dirty="0">
                <a:sym typeface="+mn-ea"/>
              </a:rPr>
              <a:t>2: fetal loss and medication (ODAL)</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endParaRPr lang="en-US"/>
          </a:p>
        </p:txBody>
      </p:sp>
      <p:sp>
        <p:nvSpPr>
          <p:cNvPr id="3" name="Title 2"/>
          <p:cNvSpPr>
            <a:spLocks noGrp="1"/>
          </p:cNvSpPr>
          <p:nvPr>
            <p:ph type="title"/>
          </p:nvPr>
        </p:nvSpPr>
        <p:spPr/>
        <p:txBody>
          <a:bodyPr/>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r>
              <a:rPr lang="en-US" altLang="en-US"/>
              <a:t>We now use ODAL to conduct a federated logistic regression. ODAL combined the IPD from the lead site and AD from the collaborating sites. We assume MedicalCenter is the lead site and the other 3 sites (Lincoln, Omaha, Kearney) are the collaborating sites. The diagram below demonstrate the ODAL workflow.</a:t>
            </a:r>
            <a:endParaRPr lang="en-US" altLang="en-US"/>
          </a:p>
          <a:p>
            <a:endParaRPr lang="en-US" altLang="en-US"/>
          </a:p>
          <a:p>
            <a:endParaRPr lang="en-US" altLang="en-US"/>
          </a:p>
        </p:txBody>
      </p:sp>
      <p:sp>
        <p:nvSpPr>
          <p:cNvPr id="3" name="Title 2"/>
          <p:cNvSpPr>
            <a:spLocks noGrp="1"/>
          </p:cNvSpPr>
          <p:nvPr>
            <p:ph type="title"/>
          </p:nvPr>
        </p:nvSpPr>
        <p:spPr/>
        <p:txBody>
          <a:bodyPr/>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r>
              <a:rPr lang="en-US" altLang="en-US"/>
              <a:t>The ODAL workflow starts with setting up a control file for coordinating all the calculation and data communication between sites. This control file can be derived from a protocol with discussion between all sites.</a:t>
            </a:r>
            <a:endParaRPr lang="en-US" altLang="en-US"/>
          </a:p>
          <a:p>
            <a:endParaRPr lang="en-US" altLang="en-US"/>
          </a:p>
          <a:p>
            <a:endParaRPr lang="en-US" altLang="en-US"/>
          </a:p>
        </p:txBody>
      </p:sp>
      <p:sp>
        <p:nvSpPr>
          <p:cNvPr id="3" name="Title 2"/>
          <p:cNvSpPr>
            <a:spLocks noGrp="1"/>
          </p:cNvSpPr>
          <p:nvPr>
            <p:ph type="title"/>
          </p:nvPr>
        </p:nvSpPr>
        <p:spPr/>
        <p:txBody>
          <a:bodyPr/>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428750" y="2078990"/>
            <a:ext cx="9420225" cy="3819525"/>
          </a:xfrm>
          <a:prstGeom prst="rect">
            <a:avLst/>
          </a:prstGeom>
        </p:spPr>
      </p:pic>
      <p:sp>
        <p:nvSpPr>
          <p:cNvPr id="3" name="Title 2"/>
          <p:cNvSpPr>
            <a:spLocks noGrp="1"/>
          </p:cNvSpPr>
          <p:nvPr>
            <p:ph type="title"/>
          </p:nvPr>
        </p:nvSpPr>
        <p:spPr/>
        <p:txBody>
          <a:bodyPr/>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r>
              <a:rPr lang="en-US"/>
              <a:t>Development starts in 2019.</a:t>
            </a:r>
            <a:endParaRPr lang="en-US"/>
          </a:p>
          <a:p>
            <a:r>
              <a:rPr lang="en-US"/>
              <a:t>Incorporates commonly used statistical models, and still growing.</a:t>
            </a:r>
            <a:endParaRPr lang="en-US"/>
          </a:p>
          <a:p>
            <a:r>
              <a:rPr lang="en-US"/>
              <a:t>Available on CRAN and GitHub.</a:t>
            </a:r>
            <a:endParaRPr lang="en-US"/>
          </a:p>
          <a:p>
            <a:r>
              <a:rPr lang="en-US"/>
              <a:t>Supports methodological development and applicational usage.</a:t>
            </a:r>
            <a:endParaRPr lang="en-US"/>
          </a:p>
        </p:txBody>
      </p:sp>
      <p:sp>
        <p:nvSpPr>
          <p:cNvPr id="3" name="Title 2"/>
          <p:cNvSpPr>
            <a:spLocks noGrp="1"/>
          </p:cNvSpPr>
          <p:nvPr>
            <p:ph type="title"/>
          </p:nvPr>
        </p:nvSpPr>
        <p:spPr/>
        <p:txBody>
          <a:bodyPr/>
          <a:p>
            <a:r>
              <a:rPr lang="en-US"/>
              <a:t>PDA software</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r>
              <a:rPr lang="en-US" altLang="en-US"/>
              <a:t>The lead site upload the control file in the pda-ota cloud.</a:t>
            </a:r>
            <a:endParaRPr lang="en-US" altLang="en-US"/>
          </a:p>
          <a:p>
            <a:endParaRPr lang="en-US" altLang="en-US"/>
          </a:p>
          <a:p>
            <a:endParaRPr lang="en-US" altLang="en-US"/>
          </a:p>
        </p:txBody>
      </p:sp>
      <p:sp>
        <p:nvSpPr>
          <p:cNvPr id="3" name="Title 2"/>
          <p:cNvSpPr>
            <a:spLocks noGrp="1"/>
          </p:cNvSpPr>
          <p:nvPr>
            <p:ph type="title"/>
          </p:nvPr>
        </p:nvSpPr>
        <p:spPr/>
        <p:txBody>
          <a:bodyPr/>
          <a:p>
            <a:endParaRPr lang="en-US"/>
          </a:p>
        </p:txBody>
      </p:sp>
      <p:pic>
        <p:nvPicPr>
          <p:cNvPr id="4" name="Picture 3"/>
          <p:cNvPicPr>
            <a:picLocks noChangeAspect="1"/>
          </p:cNvPicPr>
          <p:nvPr/>
        </p:nvPicPr>
        <p:blipFill>
          <a:blip r:embed="rId1"/>
          <a:stretch>
            <a:fillRect/>
          </a:stretch>
        </p:blipFill>
        <p:spPr>
          <a:xfrm>
            <a:off x="1007745" y="2207895"/>
            <a:ext cx="9477375" cy="6953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endParaRPr lang="en-US"/>
          </a:p>
        </p:txBody>
      </p:sp>
      <p:sp>
        <p:nvSpPr>
          <p:cNvPr id="3" name="Title 2"/>
          <p:cNvSpPr>
            <a:spLocks noGrp="1"/>
          </p:cNvSpPr>
          <p:nvPr>
            <p:ph type="title"/>
          </p:nvPr>
        </p:nvSpPr>
        <p:spPr>
          <a:xfrm>
            <a:off x="622935" y="437515"/>
            <a:ext cx="10996930" cy="980440"/>
          </a:xfrm>
        </p:spPr>
        <p:txBody>
          <a:bodyPr/>
          <a:p>
            <a:r>
              <a:rPr lang="en-US" dirty="0">
                <a:sym typeface="+mn-ea"/>
              </a:rPr>
              <a:t>Practice </a:t>
            </a:r>
            <a:r>
              <a:rPr lang="en-US" dirty="0">
                <a:sym typeface="+mn-ea"/>
              </a:rPr>
              <a:t>project </a:t>
            </a:r>
            <a:r>
              <a:rPr lang="en-US" dirty="0">
                <a:sym typeface="+mn-ea"/>
              </a:rPr>
              <a:t>3: opioid use disorder (ODACH)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endParaRPr lang="en-US"/>
          </a:p>
        </p:txBody>
      </p:sp>
      <p:sp>
        <p:nvSpPr>
          <p:cNvPr id="3" name="Title 2"/>
          <p:cNvSpPr>
            <a:spLocks noGrp="1"/>
          </p:cNvSpPr>
          <p:nvPr>
            <p:ph type="title"/>
          </p:nvPr>
        </p:nvSpPr>
        <p:spPr>
          <a:xfrm>
            <a:off x="622935" y="437515"/>
            <a:ext cx="10996930" cy="980440"/>
          </a:xfrm>
        </p:spPr>
        <p:txBody>
          <a:bodyPr/>
          <a:p>
            <a:r>
              <a:rPr lang="en-US" dirty="0">
                <a:sym typeface="+mn-ea"/>
              </a:rPr>
              <a:t>Practice </a:t>
            </a:r>
            <a:r>
              <a:rPr lang="en-US" dirty="0">
                <a:sym typeface="+mn-ea"/>
              </a:rPr>
              <a:t>project </a:t>
            </a:r>
            <a:r>
              <a:rPr lang="en-US" dirty="0">
                <a:sym typeface="+mn-ea"/>
              </a:rPr>
              <a:t>3: opioid use disorder (ODACH)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endParaRPr lang="en-US"/>
          </a:p>
        </p:txBody>
      </p:sp>
      <p:sp>
        <p:nvSpPr>
          <p:cNvPr id="3" name="Title 2"/>
          <p:cNvSpPr>
            <a:spLocks noGrp="1"/>
          </p:cNvSpPr>
          <p:nvPr>
            <p:ph type="title"/>
          </p:nvPr>
        </p:nvSpPr>
        <p:spPr>
          <a:xfrm>
            <a:off x="622935" y="437515"/>
            <a:ext cx="10996930" cy="980440"/>
          </a:xfrm>
        </p:spPr>
        <p:txBody>
          <a:bodyPr/>
          <a:p>
            <a:r>
              <a:rPr lang="en-US" dirty="0">
                <a:sym typeface="+mn-ea"/>
              </a:rPr>
              <a:t>Practice </a:t>
            </a:r>
            <a:r>
              <a:rPr lang="en-US" dirty="0">
                <a:sym typeface="+mn-ea"/>
              </a:rPr>
              <a:t>project </a:t>
            </a:r>
            <a:r>
              <a:rPr lang="en-US" dirty="0">
                <a:sym typeface="+mn-ea"/>
              </a:rPr>
              <a:t>3: opioid use disorder (ODACH)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endParaRPr lang="en-US"/>
          </a:p>
        </p:txBody>
      </p:sp>
      <p:sp>
        <p:nvSpPr>
          <p:cNvPr id="3" name="Title 2"/>
          <p:cNvSpPr>
            <a:spLocks noGrp="1"/>
          </p:cNvSpPr>
          <p:nvPr>
            <p:ph type="title"/>
          </p:nvPr>
        </p:nvSpPr>
        <p:spPr>
          <a:xfrm>
            <a:off x="622935" y="437515"/>
            <a:ext cx="10996930" cy="980440"/>
          </a:xfrm>
        </p:spPr>
        <p:txBody>
          <a:bodyPr/>
          <a:p>
            <a:r>
              <a:rPr lang="en-US" dirty="0">
                <a:sym typeface="+mn-ea"/>
              </a:rPr>
              <a:t>Practice </a:t>
            </a:r>
            <a:r>
              <a:rPr lang="en-US" dirty="0">
                <a:sym typeface="+mn-ea"/>
              </a:rPr>
              <a:t>project </a:t>
            </a:r>
            <a:r>
              <a:rPr lang="en-US" dirty="0">
                <a:sym typeface="+mn-ea"/>
              </a:rPr>
              <a:t>3: opioid use disorder (ODACH)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endParaRPr lang="en-US"/>
          </a:p>
        </p:txBody>
      </p:sp>
      <p:sp>
        <p:nvSpPr>
          <p:cNvPr id="3" name="Title 2"/>
          <p:cNvSpPr>
            <a:spLocks noGrp="1"/>
          </p:cNvSpPr>
          <p:nvPr>
            <p:ph type="title"/>
          </p:nvPr>
        </p:nvSpPr>
        <p:spPr>
          <a:xfrm>
            <a:off x="622935" y="437515"/>
            <a:ext cx="10996930" cy="980440"/>
          </a:xfrm>
        </p:spPr>
        <p:txBody>
          <a:bodyPr/>
          <a:p>
            <a:r>
              <a:rPr lang="en-US" dirty="0">
                <a:sym typeface="+mn-ea"/>
              </a:rPr>
              <a:t>Practice </a:t>
            </a:r>
            <a:r>
              <a:rPr lang="en-US" dirty="0">
                <a:sym typeface="+mn-ea"/>
              </a:rPr>
              <a:t>project </a:t>
            </a:r>
            <a:r>
              <a:rPr lang="en-US" dirty="0">
                <a:sym typeface="+mn-ea"/>
              </a:rPr>
              <a:t>3: opioid use disorder (ODACH)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endParaRPr lang="en-US"/>
          </a:p>
        </p:txBody>
      </p:sp>
      <p:sp>
        <p:nvSpPr>
          <p:cNvPr id="3" name="Title 2"/>
          <p:cNvSpPr>
            <a:spLocks noGrp="1"/>
          </p:cNvSpPr>
          <p:nvPr>
            <p:ph type="title"/>
          </p:nvPr>
        </p:nvSpPr>
        <p:spPr>
          <a:xfrm>
            <a:off x="622935" y="437515"/>
            <a:ext cx="10996930" cy="980440"/>
          </a:xfrm>
        </p:spPr>
        <p:txBody>
          <a:bodyPr/>
          <a:p>
            <a:r>
              <a:rPr lang="en-US" dirty="0">
                <a:sym typeface="+mn-ea"/>
              </a:rPr>
              <a:t>Practice </a:t>
            </a:r>
            <a:r>
              <a:rPr lang="en-US" dirty="0">
                <a:sym typeface="+mn-ea"/>
              </a:rPr>
              <a:t>project </a:t>
            </a:r>
            <a:r>
              <a:rPr lang="en-US" dirty="0">
                <a:sym typeface="+mn-ea"/>
              </a:rPr>
              <a:t>3: opioid use disorder (ODACH)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endParaRPr lang="en-US"/>
          </a:p>
        </p:txBody>
      </p:sp>
      <p:sp>
        <p:nvSpPr>
          <p:cNvPr id="3" name="Title 2"/>
          <p:cNvSpPr>
            <a:spLocks noGrp="1"/>
          </p:cNvSpPr>
          <p:nvPr>
            <p:ph type="title"/>
          </p:nvPr>
        </p:nvSpPr>
        <p:spPr>
          <a:xfrm>
            <a:off x="622935" y="437515"/>
            <a:ext cx="10996930" cy="980440"/>
          </a:xfrm>
        </p:spPr>
        <p:txBody>
          <a:bodyPr/>
          <a:p>
            <a:r>
              <a:rPr lang="en-US" dirty="0">
                <a:sym typeface="+mn-ea"/>
              </a:rPr>
              <a:t>Practice </a:t>
            </a:r>
            <a:r>
              <a:rPr lang="en-US" dirty="0">
                <a:sym typeface="+mn-ea"/>
              </a:rPr>
              <a:t>project </a:t>
            </a:r>
            <a:r>
              <a:rPr lang="en-US" dirty="0">
                <a:sym typeface="+mn-ea"/>
              </a:rPr>
              <a:t>3: opioid use disorder (ODACH)</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endParaRPr lang="en-US"/>
          </a:p>
        </p:txBody>
      </p:sp>
      <p:sp>
        <p:nvSpPr>
          <p:cNvPr id="3" name="Title 2"/>
          <p:cNvSpPr>
            <a:spLocks noGrp="1"/>
          </p:cNvSpPr>
          <p:nvPr>
            <p:ph type="title"/>
          </p:nvPr>
        </p:nvSpPr>
        <p:spPr/>
        <p:txBody>
          <a:bodyPr/>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endParaRPr lang="en-US"/>
          </a:p>
        </p:txBody>
      </p:sp>
      <p:sp>
        <p:nvSpPr>
          <p:cNvPr id="3" name="Title 2"/>
          <p:cNvSpPr>
            <a:spLocks noGrp="1"/>
          </p:cNvSpPr>
          <p:nvPr>
            <p:ph type="title"/>
          </p:nvPr>
        </p:nvSpPr>
        <p:spPr/>
        <p:txBody>
          <a:bodyPr/>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4861088" y="2559707"/>
            <a:ext cx="1668181" cy="1668181"/>
          </a:xfrm>
          <a:prstGeom prst="ellipse">
            <a:avLst/>
          </a:prstGeom>
          <a:solidFill>
            <a:schemeClr val="bg1">
              <a:lumMod val="8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 name="Oval 3"/>
          <p:cNvSpPr/>
          <p:nvPr/>
        </p:nvSpPr>
        <p:spPr>
          <a:xfrm>
            <a:off x="4721406" y="2420023"/>
            <a:ext cx="1947547" cy="1947546"/>
          </a:xfrm>
          <a:prstGeom prst="ellipse">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6" name="TextBox 5"/>
          <p:cNvSpPr txBox="1"/>
          <p:nvPr/>
        </p:nvSpPr>
        <p:spPr>
          <a:xfrm>
            <a:off x="5316457" y="3184014"/>
            <a:ext cx="708144" cy="400110"/>
          </a:xfrm>
          <a:prstGeom prst="rect">
            <a:avLst/>
          </a:prstGeom>
          <a:noFill/>
        </p:spPr>
        <p:txBody>
          <a:bodyPr wrap="none" rtlCol="0" anchor="ctr">
            <a:spAutoFit/>
          </a:bodyPr>
          <a:lstStyle/>
          <a:p>
            <a:pPr algn="ctr"/>
            <a:r>
              <a:rPr lang="en-US" altLang="zh-CN"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PDA</a:t>
            </a:r>
            <a:endParaRPr lang="en-IN"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Oval 9"/>
          <p:cNvSpPr/>
          <p:nvPr/>
        </p:nvSpPr>
        <p:spPr>
          <a:xfrm>
            <a:off x="4872634" y="4633185"/>
            <a:ext cx="1143347" cy="1143345"/>
          </a:xfrm>
          <a:prstGeom prst="ellipse">
            <a:avLst/>
          </a:prstGeom>
          <a:solidFill>
            <a:schemeClr val="accent4"/>
          </a:solidFill>
          <a:ln>
            <a:noFill/>
          </a:ln>
          <a:effectLst>
            <a:outerShdw blurRad="101600" dist="254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cxnSp>
        <p:nvCxnSpPr>
          <p:cNvPr id="36" name="Straight Arrow Connector 35"/>
          <p:cNvCxnSpPr/>
          <p:nvPr/>
        </p:nvCxnSpPr>
        <p:spPr>
          <a:xfrm rot="9156955" flipV="1">
            <a:off x="5442466" y="4269595"/>
            <a:ext cx="211956" cy="312342"/>
          </a:xfrm>
          <a:prstGeom prst="straightConnector1">
            <a:avLst/>
          </a:prstGeom>
          <a:ln w="19050" cap="rnd">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486347" y="4137191"/>
            <a:ext cx="171960" cy="1719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141" name="TextBox 140"/>
          <p:cNvSpPr txBox="1"/>
          <p:nvPr/>
        </p:nvSpPr>
        <p:spPr>
          <a:xfrm>
            <a:off x="3644430" y="5808483"/>
            <a:ext cx="3294703" cy="646331"/>
          </a:xfrm>
          <a:prstGeom prst="rect">
            <a:avLst/>
          </a:prstGeom>
          <a:noFill/>
        </p:spPr>
        <p:txBody>
          <a:bodyPr wrap="square" rtlCol="0">
            <a:spAutoFit/>
          </a:bodyPr>
          <a:lstStyle/>
          <a:p>
            <a:pPr algn="ctr"/>
            <a:r>
              <a:rPr lang="en-US" b="1" dirty="0">
                <a:solidFill>
                  <a:srgbClr val="FFC101"/>
                </a:solidFill>
              </a:rPr>
              <a:t>O</a:t>
            </a:r>
            <a:r>
              <a:rPr lang="en-US" dirty="0">
                <a:solidFill>
                  <a:srgbClr val="FFC101"/>
                </a:solidFill>
              </a:rPr>
              <a:t>ne-shot </a:t>
            </a:r>
            <a:r>
              <a:rPr lang="en-US" b="1" dirty="0">
                <a:solidFill>
                  <a:srgbClr val="FFC101"/>
                </a:solidFill>
              </a:rPr>
              <a:t>D</a:t>
            </a:r>
            <a:r>
              <a:rPr lang="en-US" dirty="0">
                <a:solidFill>
                  <a:srgbClr val="FFC101"/>
                </a:solidFill>
              </a:rPr>
              <a:t>istributed </a:t>
            </a:r>
            <a:r>
              <a:rPr lang="en-US" b="1" dirty="0">
                <a:solidFill>
                  <a:srgbClr val="FFC101"/>
                </a:solidFill>
              </a:rPr>
              <a:t>A</a:t>
            </a:r>
            <a:r>
              <a:rPr lang="en-US" dirty="0">
                <a:solidFill>
                  <a:srgbClr val="FFC101"/>
                </a:solidFill>
              </a:rPr>
              <a:t>lgorithms for </a:t>
            </a:r>
            <a:r>
              <a:rPr lang="en-US" b="1" dirty="0">
                <a:solidFill>
                  <a:srgbClr val="FFC101"/>
                </a:solidFill>
              </a:rPr>
              <a:t>L</a:t>
            </a:r>
            <a:r>
              <a:rPr lang="en-US" dirty="0">
                <a:solidFill>
                  <a:srgbClr val="FFC101"/>
                </a:solidFill>
              </a:rPr>
              <a:t>ogistic regression</a:t>
            </a:r>
            <a:endParaRPr lang="en-US" dirty="0">
              <a:solidFill>
                <a:srgbClr val="FFC101"/>
              </a:solidFill>
            </a:endParaRPr>
          </a:p>
        </p:txBody>
      </p:sp>
      <p:grpSp>
        <p:nvGrpSpPr>
          <p:cNvPr id="14" name="Group 13"/>
          <p:cNvGrpSpPr/>
          <p:nvPr/>
        </p:nvGrpSpPr>
        <p:grpSpPr>
          <a:xfrm>
            <a:off x="6939133" y="5776530"/>
            <a:ext cx="1100155" cy="817936"/>
            <a:chOff x="6357401" y="6222944"/>
            <a:chExt cx="1100155" cy="817936"/>
          </a:xfrm>
        </p:grpSpPr>
        <mc:AlternateContent xmlns:mc="http://schemas.openxmlformats.org/markup-compatibility/2006">
          <mc:Choice xmlns:a14="http://schemas.microsoft.com/office/drawing/2010/main" Requires="a14">
            <p:sp>
              <p:nvSpPr>
                <p:cNvPr id="5" name="TextBox 4"/>
                <p:cNvSpPr txBox="1"/>
                <p:nvPr/>
              </p:nvSpPr>
              <p:spPr>
                <a:xfrm>
                  <a:off x="6357401" y="6376792"/>
                  <a:ext cx="37138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i="1" smtClean="0">
                            <a:ln w="0"/>
                            <a:effectLst>
                              <a:outerShdw blurRad="38100" dist="19050" dir="2700000" algn="tl" rotWithShape="0">
                                <a:schemeClr val="dk1">
                                  <a:alpha val="40000"/>
                                </a:schemeClr>
                              </a:outerShdw>
                            </a:effectLst>
                            <a:latin typeface="Cambria Math" charset="0"/>
                          </a:rPr>
                          <m:t>𝑦</m:t>
                        </m:r>
                      </m:oMath>
                    </m:oMathPara>
                  </a14:m>
                  <a:endParaRPr lang="en-US" dirty="0">
                    <a:ln w="0"/>
                    <a:effectLst>
                      <a:outerShdw blurRad="38100" dist="19050" dir="2700000" algn="tl" rotWithShape="0">
                        <a:schemeClr val="dk1">
                          <a:alpha val="40000"/>
                        </a:schemeClr>
                      </a:outerShdw>
                    </a:effectLst>
                  </a:endParaRPr>
                </a:p>
              </p:txBody>
            </p:sp>
          </mc:Choice>
          <mc:Fallback>
            <p:sp>
              <p:nvSpPr>
                <p:cNvPr id="5" name="TextBox 4"/>
                <p:cNvSpPr txBox="1">
                  <a:spLocks noRot="1" noChangeAspect="1" noMove="1" noResize="1" noEditPoints="1" noAdjustHandles="1" noChangeArrowheads="1" noChangeShapeType="1" noTextEdit="1"/>
                </p:cNvSpPr>
                <p:nvPr/>
              </p:nvSpPr>
              <p:spPr>
                <a:xfrm>
                  <a:off x="6357401" y="6376792"/>
                  <a:ext cx="371384" cy="369332"/>
                </a:xfrm>
                <a:prstGeom prst="rect">
                  <a:avLst/>
                </a:prstGeom>
                <a:blipFill rotWithShape="1">
                  <a:blip r:embed="rId1"/>
                </a:blipFill>
              </p:spPr>
              <p:txBody>
                <a:bodyPr/>
                <a:lstStyle/>
                <a:p>
                  <a:r>
                    <a:rPr lang="en-US" altLang="en-US">
                      <a:noFill/>
                    </a:rPr>
                    <a:t> </a:t>
                  </a:r>
                </a:p>
              </p:txBody>
            </p:sp>
          </mc:Fallback>
        </mc:AlternateContent>
        <p:cxnSp>
          <p:nvCxnSpPr>
            <p:cNvPr id="42" name="Straight Arrow Connector 41"/>
            <p:cNvCxnSpPr/>
            <p:nvPr/>
          </p:nvCxnSpPr>
          <p:spPr>
            <a:xfrm flipV="1">
              <a:off x="6731298" y="6376792"/>
              <a:ext cx="303007" cy="184665"/>
            </a:xfrm>
            <a:prstGeom prst="straightConnector1">
              <a:avLst/>
            </a:prstGeom>
            <a:ln w="19050" cap="rnd">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720412" y="6687234"/>
              <a:ext cx="313893" cy="170766"/>
            </a:xfrm>
            <a:prstGeom prst="straightConnector1">
              <a:avLst/>
            </a:prstGeom>
            <a:ln w="19050" cap="rnd">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7085305" y="6222944"/>
              <a:ext cx="365760" cy="365760"/>
            </a:xfrm>
            <a:prstGeom prst="ellipse">
              <a:avLst/>
            </a:prstGeom>
            <a:solidFill>
              <a:schemeClr val="accent4"/>
            </a:solidFill>
            <a:ln>
              <a:noFill/>
            </a:ln>
            <a:effectLst>
              <a:outerShdw blurRad="101600" dist="254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1</a:t>
              </a:r>
              <a:endParaRPr lang="en-IN" dirty="0">
                <a:ln w="0"/>
                <a:solidFill>
                  <a:schemeClr val="tx1"/>
                </a:solidFill>
                <a:effectLst>
                  <a:outerShdw blurRad="38100" dist="19050" dir="2700000" algn="tl" rotWithShape="0">
                    <a:schemeClr val="dk1">
                      <a:alpha val="40000"/>
                    </a:schemeClr>
                  </a:outerShdw>
                </a:effectLst>
              </a:endParaRPr>
            </a:p>
          </p:txBody>
        </p:sp>
        <p:sp>
          <p:nvSpPr>
            <p:cNvPr id="49" name="Oval 48"/>
            <p:cNvSpPr/>
            <p:nvPr/>
          </p:nvSpPr>
          <p:spPr>
            <a:xfrm>
              <a:off x="7091796" y="6675120"/>
              <a:ext cx="365760" cy="365760"/>
            </a:xfrm>
            <a:prstGeom prst="ellipse">
              <a:avLst/>
            </a:prstGeom>
            <a:solidFill>
              <a:schemeClr val="accent4"/>
            </a:solidFill>
            <a:ln>
              <a:noFill/>
            </a:ln>
            <a:effectLst>
              <a:outerShdw blurRad="101600" dist="254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0</a:t>
              </a:r>
              <a:endParaRPr lang="en-IN" dirty="0">
                <a:ln w="0"/>
                <a:solidFill>
                  <a:schemeClr val="tx1"/>
                </a:solidFill>
                <a:effectLst>
                  <a:outerShdw blurRad="38100" dist="19050" dir="2700000" algn="tl" rotWithShape="0">
                    <a:schemeClr val="dk1">
                      <a:alpha val="40000"/>
                    </a:schemeClr>
                  </a:outerShdw>
                </a:effectLst>
              </a:endParaRPr>
            </a:p>
          </p:txBody>
        </p:sp>
      </p:grpSp>
      <p:sp>
        <p:nvSpPr>
          <p:cNvPr id="15" name="Oval 14"/>
          <p:cNvSpPr/>
          <p:nvPr/>
        </p:nvSpPr>
        <p:spPr>
          <a:xfrm>
            <a:off x="3547265" y="3743794"/>
            <a:ext cx="1143347" cy="1143345"/>
          </a:xfrm>
          <a:prstGeom prst="ellipse">
            <a:avLst/>
          </a:prstGeom>
          <a:solidFill>
            <a:schemeClr val="accent5"/>
          </a:solidFill>
          <a:ln>
            <a:noFill/>
          </a:ln>
          <a:effectLst>
            <a:outerShdw blurRad="101600" dist="254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cxnSp>
        <p:nvCxnSpPr>
          <p:cNvPr id="16" name="Straight Arrow Connector 15"/>
          <p:cNvCxnSpPr/>
          <p:nvPr/>
        </p:nvCxnSpPr>
        <p:spPr>
          <a:xfrm rot="12310858" flipV="1">
            <a:off x="4707743" y="3772727"/>
            <a:ext cx="211956" cy="312342"/>
          </a:xfrm>
          <a:prstGeom prst="straightConnector1">
            <a:avLst/>
          </a:prstGeom>
          <a:ln w="19050" cap="rnd">
            <a:solidFill>
              <a:schemeClr val="accent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898777" y="3749072"/>
            <a:ext cx="171960" cy="17196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18" name="TextBox 17"/>
          <p:cNvSpPr txBox="1"/>
          <p:nvPr/>
        </p:nvSpPr>
        <p:spPr>
          <a:xfrm>
            <a:off x="142688" y="4053032"/>
            <a:ext cx="3600202" cy="646331"/>
          </a:xfrm>
          <a:prstGeom prst="rect">
            <a:avLst/>
          </a:prstGeom>
          <a:noFill/>
        </p:spPr>
        <p:txBody>
          <a:bodyPr wrap="square" rtlCol="0">
            <a:spAutoFit/>
          </a:bodyPr>
          <a:lstStyle/>
          <a:p>
            <a:pPr algn="ctr"/>
            <a:r>
              <a:rPr lang="en-US" b="1" dirty="0">
                <a:solidFill>
                  <a:srgbClr val="5C9BD5"/>
                </a:solidFill>
              </a:rPr>
              <a:t>Robust O</a:t>
            </a:r>
            <a:r>
              <a:rPr lang="en-US" dirty="0">
                <a:solidFill>
                  <a:srgbClr val="5C9BD5"/>
                </a:solidFill>
              </a:rPr>
              <a:t>ne-shot </a:t>
            </a:r>
            <a:r>
              <a:rPr lang="en-US" b="1" dirty="0">
                <a:solidFill>
                  <a:srgbClr val="5C9BD5"/>
                </a:solidFill>
              </a:rPr>
              <a:t>D</a:t>
            </a:r>
            <a:r>
              <a:rPr lang="en-US" dirty="0">
                <a:solidFill>
                  <a:srgbClr val="5C9BD5"/>
                </a:solidFill>
              </a:rPr>
              <a:t>istributed </a:t>
            </a:r>
            <a:r>
              <a:rPr lang="en-US" b="1" dirty="0">
                <a:solidFill>
                  <a:srgbClr val="5C9BD5"/>
                </a:solidFill>
              </a:rPr>
              <a:t>A</a:t>
            </a:r>
            <a:r>
              <a:rPr lang="en-US" dirty="0">
                <a:solidFill>
                  <a:srgbClr val="5C9BD5"/>
                </a:solidFill>
              </a:rPr>
              <a:t>lgorithms for </a:t>
            </a:r>
            <a:r>
              <a:rPr lang="en-US" b="1" dirty="0">
                <a:solidFill>
                  <a:srgbClr val="5C9BD5"/>
                </a:solidFill>
              </a:rPr>
              <a:t>L</a:t>
            </a:r>
            <a:r>
              <a:rPr lang="en-US" dirty="0">
                <a:solidFill>
                  <a:srgbClr val="5C9BD5"/>
                </a:solidFill>
              </a:rPr>
              <a:t>ogistic regression</a:t>
            </a:r>
            <a:endParaRPr lang="en-US" dirty="0">
              <a:solidFill>
                <a:srgbClr val="5C9BD5"/>
              </a:solidFill>
            </a:endParaRPr>
          </a:p>
        </p:txBody>
      </p:sp>
      <p:sp>
        <p:nvSpPr>
          <p:cNvPr id="2" name="TextBox 1"/>
          <p:cNvSpPr txBox="1"/>
          <p:nvPr/>
        </p:nvSpPr>
        <p:spPr>
          <a:xfrm>
            <a:off x="5109664" y="5081190"/>
            <a:ext cx="669286" cy="307777"/>
          </a:xfrm>
          <a:prstGeom prst="rect">
            <a:avLst/>
          </a:prstGeom>
          <a:noFill/>
        </p:spPr>
        <p:txBody>
          <a:bodyPr wrap="none" rtlCol="0">
            <a:spAutoFit/>
          </a:bodyPr>
          <a:lstStyle/>
          <a:p>
            <a:pPr algn="ctr"/>
            <a:r>
              <a:rPr lang="en-US" altLang="zh-CN"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ODAL</a:t>
            </a:r>
            <a:endParaRPr lang="en-IN"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p:cNvSpPr txBox="1"/>
          <p:nvPr/>
        </p:nvSpPr>
        <p:spPr>
          <a:xfrm>
            <a:off x="3454879" y="4184174"/>
            <a:ext cx="1323567" cy="307777"/>
          </a:xfrm>
          <a:prstGeom prst="rect">
            <a:avLst/>
          </a:prstGeom>
          <a:noFill/>
        </p:spPr>
        <p:txBody>
          <a:bodyPr wrap="none" rtlCol="0">
            <a:spAutoFit/>
          </a:bodyPr>
          <a:lstStyle/>
          <a:p>
            <a:pPr algn="ctr"/>
            <a:r>
              <a:rPr lang="en-US" altLang="zh-CN"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Robust-ODAL</a:t>
            </a:r>
            <a:endParaRPr lang="en-IN"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Title 7"/>
          <p:cNvSpPr>
            <a:spLocks noGrp="1"/>
          </p:cNvSpPr>
          <p:nvPr>
            <p:ph type="title"/>
          </p:nvPr>
        </p:nvSpPr>
        <p:spPr/>
        <p:txBody>
          <a:bodyPr/>
          <a:p>
            <a:r>
              <a:rPr lang="en-US"/>
              <a:t>PDA software</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endParaRPr lang="en-US"/>
          </a:p>
        </p:txBody>
      </p:sp>
      <p:sp>
        <p:nvSpPr>
          <p:cNvPr id="3" name="Title 2"/>
          <p:cNvSpPr>
            <a:spLocks noGrp="1"/>
          </p:cNvSpPr>
          <p:nvPr>
            <p:ph type="title"/>
          </p:nvPr>
        </p:nvSpPr>
        <p:spPr/>
        <p:txBody>
          <a:bodyPr/>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endParaRPr lang="en-US"/>
          </a:p>
        </p:txBody>
      </p:sp>
      <p:sp>
        <p:nvSpPr>
          <p:cNvPr id="3" name="Title 2"/>
          <p:cNvSpPr>
            <a:spLocks noGrp="1"/>
          </p:cNvSpPr>
          <p:nvPr>
            <p:ph type="title"/>
          </p:nvPr>
        </p:nvSpPr>
        <p:spPr/>
        <p:txBody>
          <a:bodyPr/>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2243592" y="2467942"/>
            <a:ext cx="7425194" cy="401237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4782946" y="2701947"/>
            <a:ext cx="1668181" cy="1668181"/>
          </a:xfrm>
          <a:prstGeom prst="ellipse">
            <a:avLst/>
          </a:prstGeom>
          <a:solidFill>
            <a:schemeClr val="bg1">
              <a:lumMod val="8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 name="Oval 3"/>
          <p:cNvSpPr/>
          <p:nvPr/>
        </p:nvSpPr>
        <p:spPr>
          <a:xfrm>
            <a:off x="4643264" y="2562263"/>
            <a:ext cx="1947547" cy="1947546"/>
          </a:xfrm>
          <a:prstGeom prst="ellipse">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10" name="Oval 9"/>
          <p:cNvSpPr/>
          <p:nvPr/>
        </p:nvSpPr>
        <p:spPr>
          <a:xfrm>
            <a:off x="4794492" y="4775425"/>
            <a:ext cx="1143347" cy="1143345"/>
          </a:xfrm>
          <a:prstGeom prst="ellipse">
            <a:avLst/>
          </a:prstGeom>
          <a:solidFill>
            <a:schemeClr val="bg2"/>
          </a:solidFill>
          <a:ln>
            <a:noFill/>
          </a:ln>
          <a:effectLst>
            <a:outerShdw blurRad="101600" dist="254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2">
                  <a:lumMod val="75000"/>
                </a:schemeClr>
              </a:solidFill>
            </a:endParaRPr>
          </a:p>
        </p:txBody>
      </p:sp>
      <p:sp>
        <p:nvSpPr>
          <p:cNvPr id="20" name="Oval 19"/>
          <p:cNvSpPr/>
          <p:nvPr/>
        </p:nvSpPr>
        <p:spPr>
          <a:xfrm>
            <a:off x="3469123" y="3886034"/>
            <a:ext cx="1143347" cy="1143345"/>
          </a:xfrm>
          <a:prstGeom prst="ellipse">
            <a:avLst/>
          </a:prstGeom>
          <a:solidFill>
            <a:schemeClr val="bg2"/>
          </a:solidFill>
          <a:ln>
            <a:noFill/>
          </a:ln>
          <a:effectLst>
            <a:outerShdw blurRad="101600" dist="254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cxnSp>
        <p:nvCxnSpPr>
          <p:cNvPr id="36" name="Straight Arrow Connector 35"/>
          <p:cNvCxnSpPr/>
          <p:nvPr/>
        </p:nvCxnSpPr>
        <p:spPr>
          <a:xfrm rot="9156955" flipV="1">
            <a:off x="5364324" y="4411835"/>
            <a:ext cx="211956" cy="312342"/>
          </a:xfrm>
          <a:prstGeom prst="straightConnector1">
            <a:avLst/>
          </a:prstGeom>
          <a:ln w="19050" cap="rnd">
            <a:solidFill>
              <a:schemeClr val="bg2">
                <a:lumMod val="9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408205" y="4279431"/>
            <a:ext cx="171960" cy="17196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00" b="1"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1" name="Straight Arrow Connector 40"/>
          <p:cNvCxnSpPr/>
          <p:nvPr/>
        </p:nvCxnSpPr>
        <p:spPr>
          <a:xfrm rot="12310858" flipV="1">
            <a:off x="4629601" y="3914967"/>
            <a:ext cx="211956" cy="312342"/>
          </a:xfrm>
          <a:prstGeom prst="straightConnector1">
            <a:avLst/>
          </a:prstGeom>
          <a:ln w="19050" cap="rnd">
            <a:solidFill>
              <a:schemeClr val="bg2">
                <a:lumMod val="9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4820635" y="3891312"/>
            <a:ext cx="171960" cy="17196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52" name="TextBox 51"/>
          <p:cNvSpPr txBox="1"/>
          <p:nvPr/>
        </p:nvSpPr>
        <p:spPr>
          <a:xfrm>
            <a:off x="5031522" y="5223430"/>
            <a:ext cx="669286" cy="307777"/>
          </a:xfrm>
          <a:prstGeom prst="rect">
            <a:avLst/>
          </a:prstGeom>
          <a:noFill/>
        </p:spPr>
        <p:txBody>
          <a:bodyPr wrap="none" rtlCol="0">
            <a:spAutoFit/>
          </a:bodyPr>
          <a:lstStyle/>
          <a:p>
            <a:pPr algn="ctr"/>
            <a:r>
              <a:rPr lang="en-US" altLang="zh-CN"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ODAL</a:t>
            </a:r>
            <a:endParaRPr lang="en-IN"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3" name="TextBox 52"/>
          <p:cNvSpPr txBox="1"/>
          <p:nvPr/>
        </p:nvSpPr>
        <p:spPr>
          <a:xfrm>
            <a:off x="3376737" y="4326414"/>
            <a:ext cx="1323567" cy="307777"/>
          </a:xfrm>
          <a:prstGeom prst="rect">
            <a:avLst/>
          </a:prstGeom>
          <a:noFill/>
        </p:spPr>
        <p:txBody>
          <a:bodyPr wrap="none" rtlCol="0">
            <a:spAutoFit/>
          </a:bodyPr>
          <a:lstStyle/>
          <a:p>
            <a:pPr algn="ctr"/>
            <a:r>
              <a:rPr lang="en-US" altLang="zh-CN"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Robust-ODAL</a:t>
            </a:r>
            <a:endParaRPr lang="en-IN"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2" name="TextBox 41"/>
          <p:cNvSpPr txBox="1"/>
          <p:nvPr/>
        </p:nvSpPr>
        <p:spPr>
          <a:xfrm>
            <a:off x="5238315" y="3326254"/>
            <a:ext cx="708144" cy="400110"/>
          </a:xfrm>
          <a:prstGeom prst="rect">
            <a:avLst/>
          </a:prstGeom>
          <a:noFill/>
        </p:spPr>
        <p:txBody>
          <a:bodyPr wrap="none" rtlCol="0" anchor="ctr">
            <a:spAutoFit/>
          </a:bodyPr>
          <a:lstStyle/>
          <a:p>
            <a:pPr algn="ctr"/>
            <a:r>
              <a:rPr lang="en-US" altLang="zh-CN"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PDA</a:t>
            </a:r>
            <a:endParaRPr lang="en-IN"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Oval 12"/>
          <p:cNvSpPr/>
          <p:nvPr/>
        </p:nvSpPr>
        <p:spPr>
          <a:xfrm>
            <a:off x="3338331" y="2325240"/>
            <a:ext cx="1143347" cy="1143345"/>
          </a:xfrm>
          <a:prstGeom prst="ellipse">
            <a:avLst/>
          </a:prstGeom>
          <a:solidFill>
            <a:schemeClr val="accent6"/>
          </a:solidFill>
          <a:ln>
            <a:noFill/>
          </a:ln>
          <a:effectLst>
            <a:outerShdw blurRad="101600" dist="254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cxnSp>
        <p:nvCxnSpPr>
          <p:cNvPr id="14" name="Straight Arrow Connector 13"/>
          <p:cNvCxnSpPr/>
          <p:nvPr/>
        </p:nvCxnSpPr>
        <p:spPr>
          <a:xfrm rot="15355674" flipV="1">
            <a:off x="4555477" y="2989236"/>
            <a:ext cx="211956" cy="312342"/>
          </a:xfrm>
          <a:prstGeom prst="straightConnector1">
            <a:avLst/>
          </a:prstGeom>
          <a:ln w="19050" cap="rnd">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763675" y="3120137"/>
            <a:ext cx="171960" cy="17196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TextBox 15"/>
          <p:cNvSpPr txBox="1"/>
          <p:nvPr/>
        </p:nvSpPr>
        <p:spPr>
          <a:xfrm>
            <a:off x="183271" y="2269456"/>
            <a:ext cx="3369433" cy="646331"/>
          </a:xfrm>
          <a:prstGeom prst="rect">
            <a:avLst/>
          </a:prstGeom>
          <a:noFill/>
        </p:spPr>
        <p:txBody>
          <a:bodyPr wrap="square" rtlCol="0">
            <a:spAutoFit/>
          </a:bodyPr>
          <a:lstStyle/>
          <a:p>
            <a:pPr algn="ctr"/>
            <a:r>
              <a:rPr lang="en-US" b="1" dirty="0">
                <a:solidFill>
                  <a:srgbClr val="70AD47"/>
                </a:solidFill>
              </a:rPr>
              <a:t>O</a:t>
            </a:r>
            <a:r>
              <a:rPr lang="en-US" dirty="0">
                <a:solidFill>
                  <a:srgbClr val="70AD47"/>
                </a:solidFill>
              </a:rPr>
              <a:t>ne-shot </a:t>
            </a:r>
            <a:r>
              <a:rPr lang="en-US" b="1" dirty="0">
                <a:solidFill>
                  <a:srgbClr val="70AD47"/>
                </a:solidFill>
              </a:rPr>
              <a:t>D</a:t>
            </a:r>
            <a:r>
              <a:rPr lang="en-US" dirty="0">
                <a:solidFill>
                  <a:srgbClr val="70AD47"/>
                </a:solidFill>
              </a:rPr>
              <a:t>istributed </a:t>
            </a:r>
            <a:r>
              <a:rPr lang="en-US" b="1" dirty="0">
                <a:solidFill>
                  <a:srgbClr val="70AD47"/>
                </a:solidFill>
              </a:rPr>
              <a:t>A</a:t>
            </a:r>
            <a:r>
              <a:rPr lang="en-US" dirty="0">
                <a:solidFill>
                  <a:srgbClr val="70AD47"/>
                </a:solidFill>
              </a:rPr>
              <a:t>lgorithms for </a:t>
            </a:r>
            <a:r>
              <a:rPr lang="en-US" altLang="zh-CN" b="1" dirty="0">
                <a:solidFill>
                  <a:srgbClr val="70AD47"/>
                </a:solidFill>
              </a:rPr>
              <a:t>C</a:t>
            </a:r>
            <a:r>
              <a:rPr lang="en-US" altLang="zh-CN" dirty="0">
                <a:solidFill>
                  <a:srgbClr val="70AD47"/>
                </a:solidFill>
              </a:rPr>
              <a:t>ox</a:t>
            </a:r>
            <a:r>
              <a:rPr lang="zh-CN" altLang="en-US" dirty="0">
                <a:solidFill>
                  <a:srgbClr val="70AD47"/>
                </a:solidFill>
              </a:rPr>
              <a:t> </a:t>
            </a:r>
            <a:r>
              <a:rPr lang="en-US" altLang="zh-CN" dirty="0">
                <a:solidFill>
                  <a:srgbClr val="70AD47"/>
                </a:solidFill>
              </a:rPr>
              <a:t>regression</a:t>
            </a:r>
            <a:endParaRPr lang="en-US" dirty="0">
              <a:solidFill>
                <a:srgbClr val="70AD47"/>
              </a:solidFill>
            </a:endParaRPr>
          </a:p>
        </p:txBody>
      </p:sp>
      <p:pic>
        <p:nvPicPr>
          <p:cNvPr id="2" name="Picture 1"/>
          <p:cNvPicPr>
            <a:picLocks noChangeAspect="1"/>
          </p:cNvPicPr>
          <p:nvPr/>
        </p:nvPicPr>
        <p:blipFill>
          <a:blip r:embed="rId1"/>
          <a:stretch>
            <a:fillRect/>
          </a:stretch>
        </p:blipFill>
        <p:spPr>
          <a:xfrm>
            <a:off x="654048" y="2982845"/>
            <a:ext cx="2307782" cy="1651346"/>
          </a:xfrm>
          <a:prstGeom prst="rect">
            <a:avLst/>
          </a:prstGeom>
        </p:spPr>
      </p:pic>
      <p:sp>
        <p:nvSpPr>
          <p:cNvPr id="5" name="TextBox 4"/>
          <p:cNvSpPr txBox="1"/>
          <p:nvPr/>
        </p:nvSpPr>
        <p:spPr>
          <a:xfrm>
            <a:off x="3495853" y="2675837"/>
            <a:ext cx="828304" cy="523220"/>
          </a:xfrm>
          <a:prstGeom prst="rect">
            <a:avLst/>
          </a:prstGeom>
          <a:noFill/>
        </p:spPr>
        <p:txBody>
          <a:bodyPr wrap="none" rtlCol="0">
            <a:spAutoFit/>
          </a:bodyPr>
          <a:lstStyle/>
          <a:p>
            <a:pPr algn="ctr"/>
            <a:r>
              <a:rPr lang="en-US" altLang="zh-CN"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ODAC/</a:t>
            </a:r>
            <a:endParaRPr lang="en-US" altLang="zh-CN"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ctr"/>
            <a:r>
              <a:rPr lang="en-US" altLang="zh-CN"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ODACH</a:t>
            </a:r>
            <a:endParaRPr lang="en-IN"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Title 5"/>
          <p:cNvSpPr>
            <a:spLocks noGrp="1"/>
          </p:cNvSpPr>
          <p:nvPr>
            <p:ph type="title"/>
          </p:nvPr>
        </p:nvSpPr>
        <p:spPr/>
        <p:txBody>
          <a:bodyPr/>
          <a:p>
            <a:r>
              <a:rPr lang="en-US"/>
              <a:t>PDA software</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311837" y="1674123"/>
            <a:ext cx="2837967" cy="1926194"/>
          </a:xfrm>
          <a:prstGeom prst="rect">
            <a:avLst/>
          </a:prstGeom>
        </p:spPr>
      </p:pic>
      <p:sp>
        <p:nvSpPr>
          <p:cNvPr id="3" name="Oval 2"/>
          <p:cNvSpPr/>
          <p:nvPr/>
        </p:nvSpPr>
        <p:spPr>
          <a:xfrm>
            <a:off x="4772188" y="3386477"/>
            <a:ext cx="1668181" cy="1668181"/>
          </a:xfrm>
          <a:prstGeom prst="ellipse">
            <a:avLst/>
          </a:prstGeom>
          <a:solidFill>
            <a:schemeClr val="bg1">
              <a:lumMod val="8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 name="Oval 3"/>
          <p:cNvSpPr/>
          <p:nvPr/>
        </p:nvSpPr>
        <p:spPr>
          <a:xfrm>
            <a:off x="4632506" y="3246793"/>
            <a:ext cx="1947547" cy="1947546"/>
          </a:xfrm>
          <a:prstGeom prst="ellipse">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10" name="Oval 9"/>
          <p:cNvSpPr/>
          <p:nvPr/>
        </p:nvSpPr>
        <p:spPr>
          <a:xfrm>
            <a:off x="4783734" y="5459955"/>
            <a:ext cx="1143347" cy="1143345"/>
          </a:xfrm>
          <a:prstGeom prst="ellipse">
            <a:avLst/>
          </a:prstGeom>
          <a:solidFill>
            <a:schemeClr val="bg2"/>
          </a:solidFill>
          <a:ln>
            <a:noFill/>
          </a:ln>
          <a:effectLst>
            <a:outerShdw blurRad="101600" dist="254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2">
                  <a:lumMod val="75000"/>
                </a:schemeClr>
              </a:solidFill>
            </a:endParaRPr>
          </a:p>
        </p:txBody>
      </p:sp>
      <p:sp>
        <p:nvSpPr>
          <p:cNvPr id="20" name="Oval 19"/>
          <p:cNvSpPr/>
          <p:nvPr/>
        </p:nvSpPr>
        <p:spPr>
          <a:xfrm>
            <a:off x="3458365" y="4570564"/>
            <a:ext cx="1143347" cy="1143345"/>
          </a:xfrm>
          <a:prstGeom prst="ellipse">
            <a:avLst/>
          </a:prstGeom>
          <a:solidFill>
            <a:schemeClr val="bg2"/>
          </a:solidFill>
          <a:ln>
            <a:noFill/>
          </a:ln>
          <a:effectLst>
            <a:outerShdw blurRad="101600" dist="254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cxnSp>
        <p:nvCxnSpPr>
          <p:cNvPr id="36" name="Straight Arrow Connector 35"/>
          <p:cNvCxnSpPr/>
          <p:nvPr/>
        </p:nvCxnSpPr>
        <p:spPr>
          <a:xfrm rot="9156955" flipV="1">
            <a:off x="5353566" y="5096365"/>
            <a:ext cx="211956" cy="312342"/>
          </a:xfrm>
          <a:prstGeom prst="straightConnector1">
            <a:avLst/>
          </a:prstGeom>
          <a:ln w="19050" cap="rnd">
            <a:solidFill>
              <a:schemeClr val="bg2">
                <a:lumMod val="9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397447" y="4963961"/>
            <a:ext cx="171960" cy="17196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00" b="1"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1" name="Straight Arrow Connector 40"/>
          <p:cNvCxnSpPr/>
          <p:nvPr/>
        </p:nvCxnSpPr>
        <p:spPr>
          <a:xfrm rot="12310858" flipV="1">
            <a:off x="4618843" y="4599497"/>
            <a:ext cx="211956" cy="312342"/>
          </a:xfrm>
          <a:prstGeom prst="straightConnector1">
            <a:avLst/>
          </a:prstGeom>
          <a:ln w="19050" cap="rnd">
            <a:solidFill>
              <a:schemeClr val="bg2">
                <a:lumMod val="9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4809877" y="4575842"/>
            <a:ext cx="171960" cy="17196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52" name="TextBox 51"/>
          <p:cNvSpPr txBox="1"/>
          <p:nvPr/>
        </p:nvSpPr>
        <p:spPr>
          <a:xfrm>
            <a:off x="5020764" y="5907960"/>
            <a:ext cx="669286" cy="307777"/>
          </a:xfrm>
          <a:prstGeom prst="rect">
            <a:avLst/>
          </a:prstGeom>
          <a:noFill/>
        </p:spPr>
        <p:txBody>
          <a:bodyPr wrap="none" rtlCol="0">
            <a:spAutoFit/>
          </a:bodyPr>
          <a:lstStyle/>
          <a:p>
            <a:pPr algn="ctr"/>
            <a:r>
              <a:rPr lang="en-US" altLang="zh-CN"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ODAL</a:t>
            </a:r>
            <a:endParaRPr lang="en-IN"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3" name="TextBox 52"/>
          <p:cNvSpPr txBox="1"/>
          <p:nvPr/>
        </p:nvSpPr>
        <p:spPr>
          <a:xfrm>
            <a:off x="3365979" y="5010944"/>
            <a:ext cx="1323567" cy="307777"/>
          </a:xfrm>
          <a:prstGeom prst="rect">
            <a:avLst/>
          </a:prstGeom>
          <a:noFill/>
        </p:spPr>
        <p:txBody>
          <a:bodyPr wrap="none" rtlCol="0">
            <a:spAutoFit/>
          </a:bodyPr>
          <a:lstStyle/>
          <a:p>
            <a:pPr algn="ctr"/>
            <a:r>
              <a:rPr lang="en-US" altLang="zh-CN"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Robust-ODAL</a:t>
            </a:r>
            <a:endParaRPr lang="en-IN"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2" name="TextBox 41"/>
          <p:cNvSpPr txBox="1"/>
          <p:nvPr/>
        </p:nvSpPr>
        <p:spPr>
          <a:xfrm>
            <a:off x="5227557" y="4010784"/>
            <a:ext cx="708144" cy="400110"/>
          </a:xfrm>
          <a:prstGeom prst="rect">
            <a:avLst/>
          </a:prstGeom>
          <a:noFill/>
        </p:spPr>
        <p:txBody>
          <a:bodyPr wrap="none" rtlCol="0" anchor="ctr">
            <a:spAutoFit/>
          </a:bodyPr>
          <a:lstStyle/>
          <a:p>
            <a:pPr algn="ctr"/>
            <a:r>
              <a:rPr lang="en-US" altLang="zh-CN"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PDA</a:t>
            </a:r>
            <a:endParaRPr lang="en-IN"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Oval 12"/>
          <p:cNvSpPr/>
          <p:nvPr/>
        </p:nvSpPr>
        <p:spPr>
          <a:xfrm>
            <a:off x="3327573" y="3009770"/>
            <a:ext cx="1143347" cy="1143345"/>
          </a:xfrm>
          <a:prstGeom prst="ellipse">
            <a:avLst/>
          </a:prstGeom>
          <a:solidFill>
            <a:schemeClr val="bg2"/>
          </a:solidFill>
          <a:ln>
            <a:noFill/>
          </a:ln>
          <a:effectLst>
            <a:outerShdw blurRad="101600" dist="254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cxnSp>
        <p:nvCxnSpPr>
          <p:cNvPr id="14" name="Straight Arrow Connector 13"/>
          <p:cNvCxnSpPr/>
          <p:nvPr/>
        </p:nvCxnSpPr>
        <p:spPr>
          <a:xfrm rot="15355674" flipV="1">
            <a:off x="4544719" y="3673766"/>
            <a:ext cx="211956" cy="312342"/>
          </a:xfrm>
          <a:prstGeom prst="straightConnector1">
            <a:avLst/>
          </a:prstGeom>
          <a:ln w="19050" cap="rnd">
            <a:solidFill>
              <a:schemeClr val="bg2">
                <a:lumMod val="9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752917" y="3804667"/>
            <a:ext cx="171960" cy="17196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18" name="Oval 17"/>
          <p:cNvSpPr/>
          <p:nvPr/>
        </p:nvSpPr>
        <p:spPr>
          <a:xfrm>
            <a:off x="4474037" y="1911600"/>
            <a:ext cx="1143347" cy="1143345"/>
          </a:xfrm>
          <a:prstGeom prst="ellipse">
            <a:avLst/>
          </a:prstGeom>
          <a:solidFill>
            <a:schemeClr val="tx2"/>
          </a:solidFill>
          <a:ln>
            <a:noFill/>
          </a:ln>
          <a:effectLst>
            <a:outerShdw blurRad="101600" dist="254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cxnSp>
        <p:nvCxnSpPr>
          <p:cNvPr id="19" name="Straight Arrow Connector 18"/>
          <p:cNvCxnSpPr/>
          <p:nvPr/>
        </p:nvCxnSpPr>
        <p:spPr>
          <a:xfrm rot="18606413" flipV="1">
            <a:off x="5171175" y="3073379"/>
            <a:ext cx="211956" cy="312342"/>
          </a:xfrm>
          <a:prstGeom prst="straightConnector1">
            <a:avLst/>
          </a:prstGeom>
          <a:ln w="19050" cap="rnd">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248854" y="3344323"/>
            <a:ext cx="171960" cy="17196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TextBox 21"/>
          <p:cNvSpPr txBox="1"/>
          <p:nvPr/>
        </p:nvSpPr>
        <p:spPr>
          <a:xfrm>
            <a:off x="2088172" y="1322818"/>
            <a:ext cx="3518106" cy="646331"/>
          </a:xfrm>
          <a:prstGeom prst="rect">
            <a:avLst/>
          </a:prstGeom>
          <a:noFill/>
        </p:spPr>
        <p:txBody>
          <a:bodyPr wrap="square" rtlCol="0">
            <a:spAutoFit/>
          </a:bodyPr>
          <a:lstStyle/>
          <a:p>
            <a:pPr algn="ctr"/>
            <a:r>
              <a:rPr lang="en-US" b="1" dirty="0">
                <a:solidFill>
                  <a:srgbClr val="44546A"/>
                </a:solidFill>
              </a:rPr>
              <a:t>O</a:t>
            </a:r>
            <a:r>
              <a:rPr lang="en-US" dirty="0">
                <a:solidFill>
                  <a:srgbClr val="44546A"/>
                </a:solidFill>
              </a:rPr>
              <a:t>ne-shot </a:t>
            </a:r>
            <a:r>
              <a:rPr lang="en-US" b="1" dirty="0">
                <a:solidFill>
                  <a:srgbClr val="44546A"/>
                </a:solidFill>
              </a:rPr>
              <a:t>D</a:t>
            </a:r>
            <a:r>
              <a:rPr lang="en-US" dirty="0">
                <a:solidFill>
                  <a:srgbClr val="44546A"/>
                </a:solidFill>
              </a:rPr>
              <a:t>istributed </a:t>
            </a:r>
            <a:r>
              <a:rPr lang="en-US" b="1" dirty="0">
                <a:solidFill>
                  <a:srgbClr val="44546A"/>
                </a:solidFill>
              </a:rPr>
              <a:t>A</a:t>
            </a:r>
            <a:r>
              <a:rPr lang="en-US" dirty="0">
                <a:solidFill>
                  <a:srgbClr val="44546A"/>
                </a:solidFill>
              </a:rPr>
              <a:t>lgorithms for </a:t>
            </a:r>
            <a:r>
              <a:rPr lang="en-US" altLang="zh-CN" b="1" dirty="0">
                <a:solidFill>
                  <a:srgbClr val="44546A"/>
                </a:solidFill>
              </a:rPr>
              <a:t>P</a:t>
            </a:r>
            <a:r>
              <a:rPr lang="en-US" altLang="zh-CN" dirty="0">
                <a:solidFill>
                  <a:srgbClr val="44546A"/>
                </a:solidFill>
              </a:rPr>
              <a:t>oisson</a:t>
            </a:r>
            <a:r>
              <a:rPr lang="zh-CN" altLang="en-US" dirty="0">
                <a:solidFill>
                  <a:srgbClr val="44546A"/>
                </a:solidFill>
              </a:rPr>
              <a:t> </a:t>
            </a:r>
            <a:r>
              <a:rPr lang="en-US" altLang="zh-CN" dirty="0">
                <a:solidFill>
                  <a:srgbClr val="44546A"/>
                </a:solidFill>
              </a:rPr>
              <a:t>regression</a:t>
            </a:r>
            <a:endParaRPr lang="en-US" dirty="0">
              <a:solidFill>
                <a:srgbClr val="44546A"/>
              </a:solidFill>
            </a:endParaRPr>
          </a:p>
        </p:txBody>
      </p:sp>
      <p:sp>
        <p:nvSpPr>
          <p:cNvPr id="23" name="Oval 22"/>
          <p:cNvSpPr/>
          <p:nvPr/>
        </p:nvSpPr>
        <p:spPr>
          <a:xfrm>
            <a:off x="6040770" y="2140393"/>
            <a:ext cx="1143347" cy="1143345"/>
          </a:xfrm>
          <a:prstGeom prst="ellipse">
            <a:avLst/>
          </a:prstGeom>
          <a:solidFill>
            <a:schemeClr val="accent1"/>
          </a:solidFill>
          <a:ln>
            <a:noFill/>
          </a:ln>
          <a:effectLst>
            <a:outerShdw blurRad="101600" dist="254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cxnSp>
        <p:nvCxnSpPr>
          <p:cNvPr id="24" name="Straight Arrow Connector 23"/>
          <p:cNvCxnSpPr/>
          <p:nvPr/>
        </p:nvCxnSpPr>
        <p:spPr>
          <a:xfrm flipV="1">
            <a:off x="6059116" y="3218171"/>
            <a:ext cx="211956" cy="312342"/>
          </a:xfrm>
          <a:prstGeom prst="straightConnector1">
            <a:avLst/>
          </a:prstGeom>
          <a:ln w="19050" cap="r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5983060" y="3428358"/>
            <a:ext cx="171960" cy="1719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26" name="TextBox 25"/>
          <p:cNvSpPr txBox="1"/>
          <p:nvPr/>
        </p:nvSpPr>
        <p:spPr>
          <a:xfrm>
            <a:off x="6859457" y="1977708"/>
            <a:ext cx="3425448" cy="646331"/>
          </a:xfrm>
          <a:prstGeom prst="rect">
            <a:avLst/>
          </a:prstGeom>
          <a:noFill/>
        </p:spPr>
        <p:txBody>
          <a:bodyPr wrap="square" rtlCol="0">
            <a:spAutoFit/>
          </a:bodyPr>
          <a:lstStyle/>
          <a:p>
            <a:pPr algn="ctr"/>
            <a:r>
              <a:rPr lang="en-US" b="1" dirty="0">
                <a:solidFill>
                  <a:srgbClr val="4472C4"/>
                </a:solidFill>
              </a:rPr>
              <a:t>O</a:t>
            </a:r>
            <a:r>
              <a:rPr lang="en-US" dirty="0">
                <a:solidFill>
                  <a:srgbClr val="4472C4"/>
                </a:solidFill>
              </a:rPr>
              <a:t>ne-shot </a:t>
            </a:r>
            <a:r>
              <a:rPr lang="en-US" b="1" dirty="0">
                <a:solidFill>
                  <a:srgbClr val="4472C4"/>
                </a:solidFill>
              </a:rPr>
              <a:t>D</a:t>
            </a:r>
            <a:r>
              <a:rPr lang="en-US" dirty="0">
                <a:solidFill>
                  <a:srgbClr val="4472C4"/>
                </a:solidFill>
              </a:rPr>
              <a:t>istributed </a:t>
            </a:r>
            <a:r>
              <a:rPr lang="en-US" b="1" dirty="0">
                <a:solidFill>
                  <a:srgbClr val="4472C4"/>
                </a:solidFill>
              </a:rPr>
              <a:t>A</a:t>
            </a:r>
            <a:r>
              <a:rPr lang="en-US" dirty="0">
                <a:solidFill>
                  <a:srgbClr val="4472C4"/>
                </a:solidFill>
              </a:rPr>
              <a:t>lgorithms for </a:t>
            </a:r>
            <a:r>
              <a:rPr lang="en-US" altLang="zh-CN" b="1" dirty="0">
                <a:solidFill>
                  <a:srgbClr val="4472C4"/>
                </a:solidFill>
              </a:rPr>
              <a:t>H</a:t>
            </a:r>
            <a:r>
              <a:rPr lang="en-US" altLang="zh-CN" dirty="0">
                <a:solidFill>
                  <a:srgbClr val="4472C4"/>
                </a:solidFill>
              </a:rPr>
              <a:t>urdle</a:t>
            </a:r>
            <a:r>
              <a:rPr lang="zh-CN" altLang="en-US" dirty="0">
                <a:solidFill>
                  <a:srgbClr val="4472C4"/>
                </a:solidFill>
              </a:rPr>
              <a:t> </a:t>
            </a:r>
            <a:r>
              <a:rPr lang="en-US" altLang="zh-CN" dirty="0">
                <a:solidFill>
                  <a:srgbClr val="4472C4"/>
                </a:solidFill>
              </a:rPr>
              <a:t>regression</a:t>
            </a:r>
            <a:endParaRPr lang="en-US" dirty="0">
              <a:solidFill>
                <a:srgbClr val="4472C4"/>
              </a:solidFill>
            </a:endParaRPr>
          </a:p>
        </p:txBody>
      </p:sp>
      <p:pic>
        <p:nvPicPr>
          <p:cNvPr id="27" name="Picture 26"/>
          <p:cNvPicPr>
            <a:picLocks noChangeAspect="1"/>
          </p:cNvPicPr>
          <p:nvPr/>
        </p:nvPicPr>
        <p:blipFill>
          <a:blip r:embed="rId2"/>
          <a:stretch>
            <a:fillRect/>
          </a:stretch>
        </p:blipFill>
        <p:spPr>
          <a:xfrm>
            <a:off x="7651241" y="2624039"/>
            <a:ext cx="3023082" cy="2019569"/>
          </a:xfrm>
          <a:prstGeom prst="rect">
            <a:avLst/>
          </a:prstGeom>
        </p:spPr>
      </p:pic>
      <p:sp>
        <p:nvSpPr>
          <p:cNvPr id="2" name="TextBox 1"/>
          <p:cNvSpPr txBox="1"/>
          <p:nvPr/>
        </p:nvSpPr>
        <p:spPr>
          <a:xfrm>
            <a:off x="4701448" y="2323494"/>
            <a:ext cx="688523" cy="307777"/>
          </a:xfrm>
          <a:prstGeom prst="rect">
            <a:avLst/>
          </a:prstGeom>
          <a:noFill/>
        </p:spPr>
        <p:txBody>
          <a:bodyPr wrap="none" rtlCol="0">
            <a:spAutoFit/>
          </a:bodyPr>
          <a:lstStyle/>
          <a:p>
            <a:pPr algn="ctr"/>
            <a:r>
              <a:rPr lang="en-US" altLang="zh-CN"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ODAP</a:t>
            </a:r>
            <a:endParaRPr lang="en-IN"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5"/>
          <p:cNvSpPr txBox="1"/>
          <p:nvPr/>
        </p:nvSpPr>
        <p:spPr>
          <a:xfrm>
            <a:off x="6293028" y="2579721"/>
            <a:ext cx="638829" cy="264688"/>
          </a:xfrm>
          <a:prstGeom prst="rect">
            <a:avLst/>
          </a:prstGeom>
          <a:noFill/>
        </p:spPr>
        <p:txBody>
          <a:bodyPr wrap="none" rtlCol="0">
            <a:spAutoFit/>
          </a:bodyPr>
          <a:lstStyle/>
          <a:p>
            <a:pPr algn="ctr">
              <a:lnSpc>
                <a:spcPct val="80000"/>
              </a:lnSpc>
            </a:pPr>
            <a:r>
              <a:rPr lang="en-US" altLang="zh-CN" sz="1400" b="1" spc="-150" dirty="0">
                <a:solidFill>
                  <a:schemeClr val="bg1"/>
                </a:solidFill>
                <a:latin typeface="Open Sans" panose="020B0606030504020204" pitchFamily="34" charset="0"/>
                <a:ea typeface="Open Sans" panose="020B0606030504020204" pitchFamily="34" charset="0"/>
                <a:cs typeface="Open Sans" panose="020B0606030504020204" pitchFamily="34" charset="0"/>
              </a:rPr>
              <a:t>ODAH</a:t>
            </a:r>
            <a:endParaRPr lang="en-IN" sz="1400" b="1" spc="-15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p:cNvSpPr txBox="1"/>
          <p:nvPr/>
        </p:nvSpPr>
        <p:spPr>
          <a:xfrm>
            <a:off x="3485095" y="3360367"/>
            <a:ext cx="828304" cy="523220"/>
          </a:xfrm>
          <a:prstGeom prst="rect">
            <a:avLst/>
          </a:prstGeom>
          <a:noFill/>
        </p:spPr>
        <p:txBody>
          <a:bodyPr wrap="none" rtlCol="0">
            <a:spAutoFit/>
          </a:bodyPr>
          <a:lstStyle/>
          <a:p>
            <a:pPr algn="ctr"/>
            <a:r>
              <a:rPr lang="en-US" altLang="zh-CN"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ODAC/</a:t>
            </a:r>
            <a:endParaRPr lang="en-US" altLang="zh-CN"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ctr"/>
            <a:r>
              <a:rPr lang="en-US" altLang="zh-CN"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ODACH</a:t>
            </a:r>
            <a:endParaRPr lang="en-IN"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Title 7"/>
          <p:cNvSpPr>
            <a:spLocks noGrp="1"/>
          </p:cNvSpPr>
          <p:nvPr>
            <p:ph type="title"/>
          </p:nvPr>
        </p:nvSpPr>
        <p:spPr/>
        <p:txBody>
          <a:bodyPr/>
          <a:p>
            <a:r>
              <a:rPr lang="en-US"/>
              <a:t>PDA software</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4750672" y="2470807"/>
            <a:ext cx="1668181" cy="1668181"/>
          </a:xfrm>
          <a:prstGeom prst="ellipse">
            <a:avLst/>
          </a:prstGeom>
          <a:solidFill>
            <a:schemeClr val="bg1">
              <a:lumMod val="8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 name="Oval 3"/>
          <p:cNvSpPr/>
          <p:nvPr/>
        </p:nvSpPr>
        <p:spPr>
          <a:xfrm>
            <a:off x="4610990" y="2331123"/>
            <a:ext cx="1947547" cy="1947546"/>
          </a:xfrm>
          <a:prstGeom prst="ellipse">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10" name="Oval 9"/>
          <p:cNvSpPr/>
          <p:nvPr/>
        </p:nvSpPr>
        <p:spPr>
          <a:xfrm>
            <a:off x="4762218" y="4544285"/>
            <a:ext cx="1143347" cy="1143345"/>
          </a:xfrm>
          <a:prstGeom prst="ellipse">
            <a:avLst/>
          </a:prstGeom>
          <a:solidFill>
            <a:schemeClr val="bg2"/>
          </a:solidFill>
          <a:ln>
            <a:noFill/>
          </a:ln>
          <a:effectLst>
            <a:outerShdw blurRad="101600" dist="254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2">
                  <a:lumMod val="75000"/>
                </a:schemeClr>
              </a:solidFill>
            </a:endParaRPr>
          </a:p>
        </p:txBody>
      </p:sp>
      <p:sp>
        <p:nvSpPr>
          <p:cNvPr id="20" name="Oval 19"/>
          <p:cNvSpPr/>
          <p:nvPr/>
        </p:nvSpPr>
        <p:spPr>
          <a:xfrm>
            <a:off x="3436849" y="3654894"/>
            <a:ext cx="1143347" cy="1143345"/>
          </a:xfrm>
          <a:prstGeom prst="ellipse">
            <a:avLst/>
          </a:prstGeom>
          <a:solidFill>
            <a:schemeClr val="bg2"/>
          </a:solidFill>
          <a:ln>
            <a:noFill/>
          </a:ln>
          <a:effectLst>
            <a:outerShdw blurRad="101600" dist="254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cxnSp>
        <p:nvCxnSpPr>
          <p:cNvPr id="36" name="Straight Arrow Connector 35"/>
          <p:cNvCxnSpPr/>
          <p:nvPr/>
        </p:nvCxnSpPr>
        <p:spPr>
          <a:xfrm rot="9156955" flipV="1">
            <a:off x="5332050" y="4180695"/>
            <a:ext cx="211956" cy="312342"/>
          </a:xfrm>
          <a:prstGeom prst="straightConnector1">
            <a:avLst/>
          </a:prstGeom>
          <a:ln w="19050" cap="rnd">
            <a:solidFill>
              <a:schemeClr val="bg2">
                <a:lumMod val="9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375931" y="4048291"/>
            <a:ext cx="171960" cy="17196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00" b="1"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1" name="Straight Arrow Connector 40"/>
          <p:cNvCxnSpPr/>
          <p:nvPr/>
        </p:nvCxnSpPr>
        <p:spPr>
          <a:xfrm rot="12310858" flipV="1">
            <a:off x="4597327" y="3683827"/>
            <a:ext cx="211956" cy="312342"/>
          </a:xfrm>
          <a:prstGeom prst="straightConnector1">
            <a:avLst/>
          </a:prstGeom>
          <a:ln w="19050" cap="rnd">
            <a:solidFill>
              <a:schemeClr val="bg2">
                <a:lumMod val="9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4788361" y="3660172"/>
            <a:ext cx="171960" cy="17196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52" name="TextBox 51"/>
          <p:cNvSpPr txBox="1"/>
          <p:nvPr/>
        </p:nvSpPr>
        <p:spPr>
          <a:xfrm>
            <a:off x="4999248" y="4992290"/>
            <a:ext cx="669286" cy="307777"/>
          </a:xfrm>
          <a:prstGeom prst="rect">
            <a:avLst/>
          </a:prstGeom>
          <a:noFill/>
        </p:spPr>
        <p:txBody>
          <a:bodyPr wrap="none" rtlCol="0">
            <a:spAutoFit/>
          </a:bodyPr>
          <a:lstStyle/>
          <a:p>
            <a:pPr algn="ctr"/>
            <a:r>
              <a:rPr lang="en-US" altLang="zh-CN"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ODAL</a:t>
            </a:r>
            <a:endParaRPr lang="en-IN"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3" name="TextBox 52"/>
          <p:cNvSpPr txBox="1"/>
          <p:nvPr/>
        </p:nvSpPr>
        <p:spPr>
          <a:xfrm>
            <a:off x="3344463" y="4095274"/>
            <a:ext cx="1323567" cy="307777"/>
          </a:xfrm>
          <a:prstGeom prst="rect">
            <a:avLst/>
          </a:prstGeom>
          <a:noFill/>
        </p:spPr>
        <p:txBody>
          <a:bodyPr wrap="none" rtlCol="0">
            <a:spAutoFit/>
          </a:bodyPr>
          <a:lstStyle/>
          <a:p>
            <a:pPr algn="ctr"/>
            <a:r>
              <a:rPr lang="en-US" altLang="zh-CN"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Robust-ODAL</a:t>
            </a:r>
            <a:endParaRPr lang="en-IN"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2" name="TextBox 41"/>
          <p:cNvSpPr txBox="1"/>
          <p:nvPr/>
        </p:nvSpPr>
        <p:spPr>
          <a:xfrm>
            <a:off x="5206041" y="3095114"/>
            <a:ext cx="708144" cy="400110"/>
          </a:xfrm>
          <a:prstGeom prst="rect">
            <a:avLst/>
          </a:prstGeom>
          <a:noFill/>
        </p:spPr>
        <p:txBody>
          <a:bodyPr wrap="none" rtlCol="0" anchor="ctr">
            <a:spAutoFit/>
          </a:bodyPr>
          <a:lstStyle/>
          <a:p>
            <a:pPr algn="ctr"/>
            <a:r>
              <a:rPr lang="en-US" altLang="zh-CN"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PDA</a:t>
            </a:r>
            <a:endParaRPr lang="en-IN"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Oval 12"/>
          <p:cNvSpPr/>
          <p:nvPr/>
        </p:nvSpPr>
        <p:spPr>
          <a:xfrm>
            <a:off x="3306057" y="2094100"/>
            <a:ext cx="1143347" cy="1143345"/>
          </a:xfrm>
          <a:prstGeom prst="ellipse">
            <a:avLst/>
          </a:prstGeom>
          <a:solidFill>
            <a:schemeClr val="bg2"/>
          </a:solidFill>
          <a:ln>
            <a:noFill/>
          </a:ln>
          <a:effectLst>
            <a:outerShdw blurRad="101600" dist="254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cxnSp>
        <p:nvCxnSpPr>
          <p:cNvPr id="14" name="Straight Arrow Connector 13"/>
          <p:cNvCxnSpPr/>
          <p:nvPr/>
        </p:nvCxnSpPr>
        <p:spPr>
          <a:xfrm rot="15355674" flipV="1">
            <a:off x="4523203" y="2758096"/>
            <a:ext cx="211956" cy="312342"/>
          </a:xfrm>
          <a:prstGeom prst="straightConnector1">
            <a:avLst/>
          </a:prstGeom>
          <a:ln w="19050" cap="rnd">
            <a:solidFill>
              <a:schemeClr val="bg2">
                <a:lumMod val="9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731401" y="2888997"/>
            <a:ext cx="171960" cy="17196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TextBox 16"/>
          <p:cNvSpPr txBox="1"/>
          <p:nvPr/>
        </p:nvSpPr>
        <p:spPr>
          <a:xfrm>
            <a:off x="3534014" y="2530759"/>
            <a:ext cx="687432" cy="307777"/>
          </a:xfrm>
          <a:prstGeom prst="rect">
            <a:avLst/>
          </a:prstGeom>
          <a:noFill/>
        </p:spPr>
        <p:txBody>
          <a:bodyPr wrap="none" rtlCol="0">
            <a:spAutoFit/>
          </a:bodyPr>
          <a:lstStyle/>
          <a:p>
            <a:pPr algn="ctr"/>
            <a:r>
              <a:rPr lang="en-US" altLang="zh-CN"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ODAC</a:t>
            </a:r>
            <a:endParaRPr lang="en-IN"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Oval 17"/>
          <p:cNvSpPr/>
          <p:nvPr/>
        </p:nvSpPr>
        <p:spPr>
          <a:xfrm>
            <a:off x="4452521" y="995930"/>
            <a:ext cx="1143347" cy="1143345"/>
          </a:xfrm>
          <a:prstGeom prst="ellipse">
            <a:avLst/>
          </a:prstGeom>
          <a:solidFill>
            <a:schemeClr val="bg2"/>
          </a:solidFill>
          <a:ln>
            <a:noFill/>
          </a:ln>
          <a:effectLst>
            <a:outerShdw blurRad="101600" dist="254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cxnSp>
        <p:nvCxnSpPr>
          <p:cNvPr id="19" name="Straight Arrow Connector 18"/>
          <p:cNvCxnSpPr/>
          <p:nvPr/>
        </p:nvCxnSpPr>
        <p:spPr>
          <a:xfrm rot="18606413" flipV="1">
            <a:off x="5149659" y="2157709"/>
            <a:ext cx="211956" cy="312342"/>
          </a:xfrm>
          <a:prstGeom prst="straightConnector1">
            <a:avLst/>
          </a:prstGeom>
          <a:ln w="19050" cap="rnd">
            <a:solidFill>
              <a:schemeClr val="bg2">
                <a:lumMod val="9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227338" y="2428653"/>
            <a:ext cx="171960" cy="17196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TextBox 22"/>
          <p:cNvSpPr txBox="1"/>
          <p:nvPr/>
        </p:nvSpPr>
        <p:spPr>
          <a:xfrm>
            <a:off x="4679932" y="1407824"/>
            <a:ext cx="688523" cy="307777"/>
          </a:xfrm>
          <a:prstGeom prst="rect">
            <a:avLst/>
          </a:prstGeom>
          <a:noFill/>
        </p:spPr>
        <p:txBody>
          <a:bodyPr wrap="none" rtlCol="0">
            <a:spAutoFit/>
          </a:bodyPr>
          <a:lstStyle/>
          <a:p>
            <a:pPr algn="ctr"/>
            <a:r>
              <a:rPr lang="en-US" altLang="zh-CN"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ODAP</a:t>
            </a:r>
            <a:endParaRPr lang="en-IN"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Oval 21"/>
          <p:cNvSpPr/>
          <p:nvPr/>
        </p:nvSpPr>
        <p:spPr>
          <a:xfrm>
            <a:off x="6019254" y="1224723"/>
            <a:ext cx="1143347" cy="1143345"/>
          </a:xfrm>
          <a:prstGeom prst="ellipse">
            <a:avLst/>
          </a:prstGeom>
          <a:solidFill>
            <a:schemeClr val="bg2"/>
          </a:solidFill>
          <a:ln>
            <a:noFill/>
          </a:ln>
          <a:effectLst>
            <a:outerShdw blurRad="101600" dist="254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cxnSp>
        <p:nvCxnSpPr>
          <p:cNvPr id="24" name="Straight Arrow Connector 23"/>
          <p:cNvCxnSpPr/>
          <p:nvPr/>
        </p:nvCxnSpPr>
        <p:spPr>
          <a:xfrm flipV="1">
            <a:off x="6037600" y="2302501"/>
            <a:ext cx="211956" cy="312342"/>
          </a:xfrm>
          <a:prstGeom prst="straightConnector1">
            <a:avLst/>
          </a:prstGeom>
          <a:ln w="19050" cap="rnd">
            <a:solidFill>
              <a:schemeClr val="bg2">
                <a:lumMod val="9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5961544" y="2512688"/>
            <a:ext cx="171960" cy="17196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27" name="TextBox 26"/>
          <p:cNvSpPr txBox="1"/>
          <p:nvPr/>
        </p:nvSpPr>
        <p:spPr>
          <a:xfrm>
            <a:off x="6271512" y="1664051"/>
            <a:ext cx="638829" cy="264688"/>
          </a:xfrm>
          <a:prstGeom prst="rect">
            <a:avLst/>
          </a:prstGeom>
          <a:noFill/>
        </p:spPr>
        <p:txBody>
          <a:bodyPr wrap="none" rtlCol="0">
            <a:spAutoFit/>
          </a:bodyPr>
          <a:lstStyle/>
          <a:p>
            <a:pPr algn="ctr">
              <a:lnSpc>
                <a:spcPct val="80000"/>
              </a:lnSpc>
            </a:pPr>
            <a:r>
              <a:rPr lang="en-US" altLang="zh-CN" sz="1400" b="1" spc="-150" dirty="0">
                <a:solidFill>
                  <a:schemeClr val="bg1"/>
                </a:solidFill>
                <a:latin typeface="Open Sans" panose="020B0606030504020204" pitchFamily="34" charset="0"/>
                <a:ea typeface="Open Sans" panose="020B0606030504020204" pitchFamily="34" charset="0"/>
                <a:cs typeface="Open Sans" panose="020B0606030504020204" pitchFamily="34" charset="0"/>
              </a:rPr>
              <a:t>ODAH</a:t>
            </a:r>
            <a:endParaRPr lang="en-IN" sz="1400" b="1" spc="-15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Oval 25"/>
          <p:cNvSpPr/>
          <p:nvPr/>
        </p:nvSpPr>
        <p:spPr>
          <a:xfrm>
            <a:off x="6829898" y="2562535"/>
            <a:ext cx="1143347" cy="1143345"/>
          </a:xfrm>
          <a:prstGeom prst="ellipse">
            <a:avLst/>
          </a:prstGeom>
          <a:solidFill>
            <a:srgbClr val="00B050"/>
          </a:solidFill>
          <a:ln>
            <a:noFill/>
          </a:ln>
          <a:effectLst>
            <a:outerShdw blurRad="101600" dist="254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cxnSp>
        <p:nvCxnSpPr>
          <p:cNvPr id="28" name="Straight Arrow Connector 27"/>
          <p:cNvCxnSpPr/>
          <p:nvPr/>
        </p:nvCxnSpPr>
        <p:spPr>
          <a:xfrm rot="3021332" flipV="1">
            <a:off x="6491666" y="3090142"/>
            <a:ext cx="211956" cy="312342"/>
          </a:xfrm>
          <a:prstGeom prst="straightConnector1">
            <a:avLst/>
          </a:prstGeom>
          <a:ln w="19050" cap="rnd">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6336263" y="3175691"/>
            <a:ext cx="171960" cy="1719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30" name="TextBox 29"/>
          <p:cNvSpPr txBox="1"/>
          <p:nvPr/>
        </p:nvSpPr>
        <p:spPr>
          <a:xfrm>
            <a:off x="7175102" y="1592229"/>
            <a:ext cx="4084234" cy="369332"/>
          </a:xfrm>
          <a:prstGeom prst="rect">
            <a:avLst/>
          </a:prstGeom>
          <a:noFill/>
        </p:spPr>
        <p:txBody>
          <a:bodyPr wrap="square" rtlCol="0">
            <a:spAutoFit/>
          </a:bodyPr>
          <a:lstStyle/>
          <a:p>
            <a:pPr algn="ctr"/>
            <a:r>
              <a:rPr lang="en-US" altLang="zh-CN" b="1" dirty="0">
                <a:solidFill>
                  <a:srgbClr val="00B050"/>
                </a:solidFill>
              </a:rPr>
              <a:t>D</a:t>
            </a:r>
            <a:r>
              <a:rPr lang="en-US" altLang="zh-CN" dirty="0">
                <a:solidFill>
                  <a:srgbClr val="00B050"/>
                </a:solidFill>
              </a:rPr>
              <a:t>istributed</a:t>
            </a:r>
            <a:r>
              <a:rPr lang="zh-CN" altLang="en-US" dirty="0">
                <a:solidFill>
                  <a:srgbClr val="00B050"/>
                </a:solidFill>
              </a:rPr>
              <a:t> </a:t>
            </a:r>
            <a:r>
              <a:rPr lang="en-US" altLang="zh-CN" b="1" dirty="0">
                <a:solidFill>
                  <a:srgbClr val="00B050"/>
                </a:solidFill>
              </a:rPr>
              <a:t>L</a:t>
            </a:r>
            <a:r>
              <a:rPr lang="en-US" altLang="zh-CN" dirty="0">
                <a:solidFill>
                  <a:srgbClr val="00B050"/>
                </a:solidFill>
              </a:rPr>
              <a:t>inear</a:t>
            </a:r>
            <a:r>
              <a:rPr lang="zh-CN" altLang="en-US" dirty="0">
                <a:solidFill>
                  <a:srgbClr val="00B050"/>
                </a:solidFill>
              </a:rPr>
              <a:t> </a:t>
            </a:r>
            <a:r>
              <a:rPr lang="en-US" altLang="zh-CN" b="1" dirty="0">
                <a:solidFill>
                  <a:srgbClr val="00B050"/>
                </a:solidFill>
              </a:rPr>
              <a:t>M</a:t>
            </a:r>
            <a:r>
              <a:rPr lang="en-US" altLang="zh-CN" dirty="0">
                <a:solidFill>
                  <a:srgbClr val="00B050"/>
                </a:solidFill>
              </a:rPr>
              <a:t>ixed</a:t>
            </a:r>
            <a:r>
              <a:rPr lang="zh-CN" altLang="en-US" dirty="0">
                <a:solidFill>
                  <a:srgbClr val="00B050"/>
                </a:solidFill>
              </a:rPr>
              <a:t> </a:t>
            </a:r>
            <a:r>
              <a:rPr lang="en-US" altLang="zh-CN" b="1" dirty="0">
                <a:solidFill>
                  <a:srgbClr val="00B050"/>
                </a:solidFill>
              </a:rPr>
              <a:t>M</a:t>
            </a:r>
            <a:r>
              <a:rPr lang="en-US" altLang="zh-CN" dirty="0">
                <a:solidFill>
                  <a:srgbClr val="00B050"/>
                </a:solidFill>
              </a:rPr>
              <a:t>odel</a:t>
            </a:r>
            <a:endParaRPr lang="en-US" altLang="zh-CN" dirty="0">
              <a:solidFill>
                <a:srgbClr val="00B050"/>
              </a:solidFill>
            </a:endParaRPr>
          </a:p>
        </p:txBody>
      </p:sp>
      <p:pic>
        <p:nvPicPr>
          <p:cNvPr id="6" name="Picture 5"/>
          <p:cNvPicPr>
            <a:picLocks noChangeAspect="1"/>
          </p:cNvPicPr>
          <p:nvPr/>
        </p:nvPicPr>
        <p:blipFill>
          <a:blip r:embed="rId1"/>
          <a:stretch>
            <a:fillRect/>
          </a:stretch>
        </p:blipFill>
        <p:spPr>
          <a:xfrm>
            <a:off x="8152034" y="1930473"/>
            <a:ext cx="2130370" cy="2019009"/>
          </a:xfrm>
          <a:prstGeom prst="rect">
            <a:avLst/>
          </a:prstGeom>
        </p:spPr>
      </p:pic>
      <p:sp>
        <p:nvSpPr>
          <p:cNvPr id="2" name="TextBox 1"/>
          <p:cNvSpPr txBox="1"/>
          <p:nvPr/>
        </p:nvSpPr>
        <p:spPr>
          <a:xfrm>
            <a:off x="7013906" y="3021802"/>
            <a:ext cx="752129" cy="307777"/>
          </a:xfrm>
          <a:prstGeom prst="rect">
            <a:avLst/>
          </a:prstGeom>
          <a:noFill/>
        </p:spPr>
        <p:txBody>
          <a:bodyPr wrap="none" rtlCol="0">
            <a:spAutoFit/>
          </a:bodyPr>
          <a:lstStyle/>
          <a:p>
            <a:pPr algn="ctr"/>
            <a:r>
              <a:rPr lang="en-US" altLang="zh-CN"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DLMM</a:t>
            </a:r>
            <a:endParaRPr lang="en-IN"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TextBox 4"/>
          <p:cNvSpPr txBox="1"/>
          <p:nvPr/>
        </p:nvSpPr>
        <p:spPr>
          <a:xfrm>
            <a:off x="6485937" y="4415370"/>
            <a:ext cx="673582" cy="307777"/>
          </a:xfrm>
          <a:prstGeom prst="rect">
            <a:avLst/>
          </a:prstGeom>
          <a:noFill/>
        </p:spPr>
        <p:txBody>
          <a:bodyPr wrap="none" rtlCol="0">
            <a:spAutoFit/>
          </a:bodyPr>
          <a:lstStyle/>
          <a:p>
            <a:pPr algn="ctr"/>
            <a:r>
              <a:rPr lang="en-US" altLang="zh-CN"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DPQL</a:t>
            </a:r>
            <a:endParaRPr lang="en-IN"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Oval 7"/>
          <p:cNvSpPr/>
          <p:nvPr/>
        </p:nvSpPr>
        <p:spPr>
          <a:xfrm>
            <a:off x="6240296" y="4053014"/>
            <a:ext cx="1143347" cy="1143345"/>
          </a:xfrm>
          <a:prstGeom prst="ellipse">
            <a:avLst/>
          </a:prstGeom>
          <a:solidFill>
            <a:srgbClr val="7030A0"/>
          </a:solidFill>
          <a:ln>
            <a:noFill/>
          </a:ln>
          <a:effectLst>
            <a:outerShdw blurRad="101600" dist="254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9" name="TextBox 8"/>
          <p:cNvSpPr txBox="1"/>
          <p:nvPr/>
        </p:nvSpPr>
        <p:spPr>
          <a:xfrm>
            <a:off x="6487727" y="4427918"/>
            <a:ext cx="673582" cy="307777"/>
          </a:xfrm>
          <a:prstGeom prst="rect">
            <a:avLst/>
          </a:prstGeom>
          <a:noFill/>
        </p:spPr>
        <p:txBody>
          <a:bodyPr wrap="none" rtlCol="0">
            <a:spAutoFit/>
          </a:bodyPr>
          <a:lstStyle/>
          <a:p>
            <a:pPr algn="ctr"/>
            <a:r>
              <a:rPr lang="en-US" altLang="zh-CN"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DPQL</a:t>
            </a:r>
            <a:endParaRPr lang="en-IN"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p:cNvPicPr>
            <a:picLocks noChangeAspect="1"/>
          </p:cNvPicPr>
          <p:nvPr/>
        </p:nvPicPr>
        <p:blipFill>
          <a:blip r:embed="rId2"/>
          <a:stretch>
            <a:fillRect/>
          </a:stretch>
        </p:blipFill>
        <p:spPr>
          <a:xfrm>
            <a:off x="7799063" y="4507094"/>
            <a:ext cx="2619331" cy="1944804"/>
          </a:xfrm>
          <a:prstGeom prst="rect">
            <a:avLst/>
          </a:prstGeom>
        </p:spPr>
      </p:pic>
      <p:sp>
        <p:nvSpPr>
          <p:cNvPr id="16" name="TextBox 15"/>
          <p:cNvSpPr txBox="1"/>
          <p:nvPr/>
        </p:nvSpPr>
        <p:spPr>
          <a:xfrm>
            <a:off x="7480998" y="4123558"/>
            <a:ext cx="3926011" cy="369332"/>
          </a:xfrm>
          <a:prstGeom prst="rect">
            <a:avLst/>
          </a:prstGeom>
          <a:noFill/>
        </p:spPr>
        <p:txBody>
          <a:bodyPr wrap="none" rtlCol="0">
            <a:spAutoFit/>
          </a:bodyPr>
          <a:lstStyle/>
          <a:p>
            <a:r>
              <a:rPr lang="en-US" altLang="zh-CN" b="1" dirty="0">
                <a:solidFill>
                  <a:srgbClr val="7030A0"/>
                </a:solidFill>
              </a:rPr>
              <a:t>D</a:t>
            </a:r>
            <a:r>
              <a:rPr lang="en-US" altLang="zh-CN" dirty="0">
                <a:solidFill>
                  <a:srgbClr val="7030A0"/>
                </a:solidFill>
              </a:rPr>
              <a:t>istributed</a:t>
            </a:r>
            <a:r>
              <a:rPr lang="zh-CN" altLang="en-US" dirty="0">
                <a:solidFill>
                  <a:srgbClr val="7030A0"/>
                </a:solidFill>
              </a:rPr>
              <a:t> </a:t>
            </a:r>
            <a:r>
              <a:rPr lang="en-US" altLang="zh-CN" b="1" dirty="0">
                <a:solidFill>
                  <a:srgbClr val="7030A0"/>
                </a:solidFill>
              </a:rPr>
              <a:t>P</a:t>
            </a:r>
            <a:r>
              <a:rPr lang="en-US" altLang="zh-CN" dirty="0">
                <a:solidFill>
                  <a:srgbClr val="7030A0"/>
                </a:solidFill>
              </a:rPr>
              <a:t>enalized </a:t>
            </a:r>
            <a:r>
              <a:rPr lang="en-US" altLang="zh-CN" b="1" dirty="0">
                <a:solidFill>
                  <a:srgbClr val="7030A0"/>
                </a:solidFill>
              </a:rPr>
              <a:t>Q</a:t>
            </a:r>
            <a:r>
              <a:rPr lang="en-US" altLang="zh-CN" dirty="0">
                <a:solidFill>
                  <a:srgbClr val="7030A0"/>
                </a:solidFill>
              </a:rPr>
              <a:t>uasi</a:t>
            </a:r>
            <a:r>
              <a:rPr lang="en-US" altLang="zh-CN" b="1" dirty="0">
                <a:solidFill>
                  <a:srgbClr val="7030A0"/>
                </a:solidFill>
              </a:rPr>
              <a:t>-L</a:t>
            </a:r>
            <a:r>
              <a:rPr lang="en-US" altLang="zh-CN" dirty="0">
                <a:solidFill>
                  <a:srgbClr val="7030A0"/>
                </a:solidFill>
              </a:rPr>
              <a:t>ikelihood</a:t>
            </a:r>
            <a:endParaRPr lang="en-US" dirty="0">
              <a:solidFill>
                <a:srgbClr val="7030A0"/>
              </a:solidFill>
            </a:endParaRPr>
          </a:p>
        </p:txBody>
      </p:sp>
      <p:cxnSp>
        <p:nvCxnSpPr>
          <p:cNvPr id="34" name="Straight Arrow Connector 33"/>
          <p:cNvCxnSpPr/>
          <p:nvPr/>
        </p:nvCxnSpPr>
        <p:spPr>
          <a:xfrm rot="6131288" flipV="1">
            <a:off x="6179798" y="3884742"/>
            <a:ext cx="211956" cy="312342"/>
          </a:xfrm>
          <a:prstGeom prst="straightConnector1">
            <a:avLst/>
          </a:prstGeom>
          <a:ln w="19050" cap="rnd">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6076702" y="3827278"/>
            <a:ext cx="171960" cy="17196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Title 6"/>
          <p:cNvSpPr>
            <a:spLocks noGrp="1"/>
          </p:cNvSpPr>
          <p:nvPr>
            <p:ph type="title"/>
          </p:nvPr>
        </p:nvSpPr>
        <p:spPr/>
        <p:txBody>
          <a:bodyPr/>
          <a:p>
            <a:r>
              <a:rPr lang="en-US"/>
              <a:t>PDA software</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4772188" y="2470807"/>
            <a:ext cx="1668181" cy="1668181"/>
          </a:xfrm>
          <a:prstGeom prst="ellipse">
            <a:avLst/>
          </a:prstGeom>
          <a:solidFill>
            <a:schemeClr val="bg1">
              <a:lumMod val="8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 name="Oval 3"/>
          <p:cNvSpPr/>
          <p:nvPr/>
        </p:nvSpPr>
        <p:spPr>
          <a:xfrm>
            <a:off x="4632506" y="2331123"/>
            <a:ext cx="1947547" cy="1947546"/>
          </a:xfrm>
          <a:prstGeom prst="ellipse">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6" name="TextBox 5"/>
          <p:cNvSpPr txBox="1"/>
          <p:nvPr/>
        </p:nvSpPr>
        <p:spPr>
          <a:xfrm>
            <a:off x="5227557" y="3095114"/>
            <a:ext cx="708144" cy="400110"/>
          </a:xfrm>
          <a:prstGeom prst="rect">
            <a:avLst/>
          </a:prstGeom>
          <a:noFill/>
        </p:spPr>
        <p:txBody>
          <a:bodyPr wrap="none" rtlCol="0" anchor="ctr">
            <a:spAutoFit/>
          </a:bodyPr>
          <a:lstStyle/>
          <a:p>
            <a:pPr algn="ctr"/>
            <a:r>
              <a:rPr lang="en-US" altLang="zh-CN"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PDA</a:t>
            </a:r>
            <a:endParaRPr lang="en-IN"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Oval 6"/>
          <p:cNvSpPr/>
          <p:nvPr/>
        </p:nvSpPr>
        <p:spPr>
          <a:xfrm>
            <a:off x="6040770" y="1224723"/>
            <a:ext cx="1143347" cy="1143345"/>
          </a:xfrm>
          <a:prstGeom prst="ellipse">
            <a:avLst/>
          </a:prstGeom>
          <a:solidFill>
            <a:schemeClr val="accent1"/>
          </a:solidFill>
          <a:ln>
            <a:noFill/>
          </a:ln>
          <a:effectLst>
            <a:outerShdw blurRad="101600" dist="254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8" name="Oval 7"/>
          <p:cNvSpPr/>
          <p:nvPr/>
        </p:nvSpPr>
        <p:spPr>
          <a:xfrm>
            <a:off x="6851414" y="2562535"/>
            <a:ext cx="1143347" cy="1143345"/>
          </a:xfrm>
          <a:prstGeom prst="ellipse">
            <a:avLst/>
          </a:prstGeom>
          <a:solidFill>
            <a:srgbClr val="00B050"/>
          </a:solidFill>
          <a:ln>
            <a:noFill/>
          </a:ln>
          <a:effectLst>
            <a:outerShdw blurRad="101600" dist="254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9" name="Oval 8"/>
          <p:cNvSpPr/>
          <p:nvPr/>
        </p:nvSpPr>
        <p:spPr>
          <a:xfrm>
            <a:off x="6272572" y="4058690"/>
            <a:ext cx="1143347" cy="1143345"/>
          </a:xfrm>
          <a:prstGeom prst="ellipse">
            <a:avLst/>
          </a:prstGeom>
          <a:solidFill>
            <a:srgbClr val="7030A0"/>
          </a:solidFill>
          <a:ln>
            <a:noFill/>
          </a:ln>
          <a:effectLst>
            <a:outerShdw blurRad="101600" dist="254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highlight>
                <a:srgbClr val="000080"/>
              </a:highlight>
            </a:endParaRPr>
          </a:p>
        </p:txBody>
      </p:sp>
      <p:sp>
        <p:nvSpPr>
          <p:cNvPr id="10" name="Oval 9"/>
          <p:cNvSpPr/>
          <p:nvPr/>
        </p:nvSpPr>
        <p:spPr>
          <a:xfrm>
            <a:off x="4783734" y="4544285"/>
            <a:ext cx="1143347" cy="1143345"/>
          </a:xfrm>
          <a:prstGeom prst="ellipse">
            <a:avLst/>
          </a:prstGeom>
          <a:solidFill>
            <a:schemeClr val="accent4"/>
          </a:solidFill>
          <a:ln>
            <a:noFill/>
          </a:ln>
          <a:effectLst>
            <a:outerShdw blurRad="101600" dist="254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20" name="Oval 19"/>
          <p:cNvSpPr/>
          <p:nvPr/>
        </p:nvSpPr>
        <p:spPr>
          <a:xfrm>
            <a:off x="3458365" y="3654894"/>
            <a:ext cx="1143347" cy="1143345"/>
          </a:xfrm>
          <a:prstGeom prst="ellipse">
            <a:avLst/>
          </a:prstGeom>
          <a:solidFill>
            <a:schemeClr val="accent5"/>
          </a:solidFill>
          <a:ln>
            <a:noFill/>
          </a:ln>
          <a:effectLst>
            <a:outerShdw blurRad="101600" dist="254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21" name="Oval 20"/>
          <p:cNvSpPr/>
          <p:nvPr/>
        </p:nvSpPr>
        <p:spPr>
          <a:xfrm>
            <a:off x="3327573" y="2094100"/>
            <a:ext cx="1143347" cy="1143345"/>
          </a:xfrm>
          <a:prstGeom prst="ellipse">
            <a:avLst/>
          </a:prstGeom>
          <a:solidFill>
            <a:schemeClr val="accent6"/>
          </a:solidFill>
          <a:ln>
            <a:noFill/>
          </a:ln>
          <a:effectLst>
            <a:outerShdw blurRad="101600" dist="254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22" name="Oval 21"/>
          <p:cNvSpPr/>
          <p:nvPr/>
        </p:nvSpPr>
        <p:spPr>
          <a:xfrm>
            <a:off x="4474037" y="995930"/>
            <a:ext cx="1143347" cy="1143345"/>
          </a:xfrm>
          <a:prstGeom prst="ellipse">
            <a:avLst/>
          </a:prstGeom>
          <a:solidFill>
            <a:schemeClr val="tx2"/>
          </a:solidFill>
          <a:ln>
            <a:noFill/>
          </a:ln>
          <a:effectLst>
            <a:outerShdw blurRad="101600" dist="254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cxnSp>
        <p:nvCxnSpPr>
          <p:cNvPr id="25" name="Straight Arrow Connector 24"/>
          <p:cNvCxnSpPr/>
          <p:nvPr/>
        </p:nvCxnSpPr>
        <p:spPr>
          <a:xfrm flipV="1">
            <a:off x="6059116" y="2302501"/>
            <a:ext cx="211956" cy="312342"/>
          </a:xfrm>
          <a:prstGeom prst="straightConnector1">
            <a:avLst/>
          </a:prstGeom>
          <a:ln w="19050" cap="r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5983060" y="2512688"/>
            <a:ext cx="171960" cy="1719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00" b="1"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30" name="Straight Arrow Connector 29"/>
          <p:cNvCxnSpPr/>
          <p:nvPr/>
        </p:nvCxnSpPr>
        <p:spPr>
          <a:xfrm rot="3021332" flipV="1">
            <a:off x="6513182" y="3090142"/>
            <a:ext cx="211956" cy="312342"/>
          </a:xfrm>
          <a:prstGeom prst="straightConnector1">
            <a:avLst/>
          </a:prstGeom>
          <a:ln w="19050" cap="rnd">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6357779" y="3175691"/>
            <a:ext cx="171960" cy="1719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00" b="1"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32" name="Straight Arrow Connector 31"/>
          <p:cNvCxnSpPr/>
          <p:nvPr/>
        </p:nvCxnSpPr>
        <p:spPr>
          <a:xfrm rot="6131288" flipV="1">
            <a:off x="6201314" y="3884742"/>
            <a:ext cx="211956" cy="312342"/>
          </a:xfrm>
          <a:prstGeom prst="straightConnector1">
            <a:avLst/>
          </a:prstGeom>
          <a:ln w="19050" cap="rnd">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6098218" y="3827278"/>
            <a:ext cx="171960" cy="17196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00" b="1"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36" name="Straight Arrow Connector 35"/>
          <p:cNvCxnSpPr/>
          <p:nvPr/>
        </p:nvCxnSpPr>
        <p:spPr>
          <a:xfrm rot="9156955" flipV="1">
            <a:off x="5353566" y="4180695"/>
            <a:ext cx="211956" cy="312342"/>
          </a:xfrm>
          <a:prstGeom prst="straightConnector1">
            <a:avLst/>
          </a:prstGeom>
          <a:ln w="19050" cap="rnd">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397447" y="4048291"/>
            <a:ext cx="171960" cy="1719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00" b="1"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1" name="Straight Arrow Connector 40"/>
          <p:cNvCxnSpPr/>
          <p:nvPr/>
        </p:nvCxnSpPr>
        <p:spPr>
          <a:xfrm rot="12310858" flipV="1">
            <a:off x="4618843" y="3683827"/>
            <a:ext cx="211956" cy="312342"/>
          </a:xfrm>
          <a:prstGeom prst="straightConnector1">
            <a:avLst/>
          </a:prstGeom>
          <a:ln w="19050" cap="rnd">
            <a:solidFill>
              <a:schemeClr val="accent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4809877" y="3660172"/>
            <a:ext cx="171960" cy="17196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00" b="1"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4" name="Straight Arrow Connector 43"/>
          <p:cNvCxnSpPr/>
          <p:nvPr/>
        </p:nvCxnSpPr>
        <p:spPr>
          <a:xfrm rot="15355674" flipV="1">
            <a:off x="4544719" y="2758096"/>
            <a:ext cx="211956" cy="312342"/>
          </a:xfrm>
          <a:prstGeom prst="straightConnector1">
            <a:avLst/>
          </a:prstGeom>
          <a:ln w="19050" cap="rnd">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752917" y="2888997"/>
            <a:ext cx="171960" cy="17196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00" b="1"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8" name="Straight Arrow Connector 47"/>
          <p:cNvCxnSpPr/>
          <p:nvPr/>
        </p:nvCxnSpPr>
        <p:spPr>
          <a:xfrm rot="18606413" flipV="1">
            <a:off x="5171175" y="2157709"/>
            <a:ext cx="211956" cy="312342"/>
          </a:xfrm>
          <a:prstGeom prst="straightConnector1">
            <a:avLst/>
          </a:prstGeom>
          <a:ln w="19050" cap="rnd">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5248854" y="2428653"/>
            <a:ext cx="171960" cy="17196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52" name="TextBox 51"/>
          <p:cNvSpPr txBox="1"/>
          <p:nvPr/>
        </p:nvSpPr>
        <p:spPr>
          <a:xfrm>
            <a:off x="5020764" y="4992290"/>
            <a:ext cx="669286" cy="307777"/>
          </a:xfrm>
          <a:prstGeom prst="rect">
            <a:avLst/>
          </a:prstGeom>
          <a:noFill/>
        </p:spPr>
        <p:txBody>
          <a:bodyPr wrap="none" rtlCol="0">
            <a:spAutoFit/>
          </a:bodyPr>
          <a:lstStyle/>
          <a:p>
            <a:pPr algn="ctr"/>
            <a:r>
              <a:rPr lang="en-US" altLang="zh-CN"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ODAL</a:t>
            </a:r>
            <a:endParaRPr lang="en-IN"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3" name="TextBox 52"/>
          <p:cNvSpPr txBox="1"/>
          <p:nvPr/>
        </p:nvSpPr>
        <p:spPr>
          <a:xfrm>
            <a:off x="3365979" y="4095274"/>
            <a:ext cx="1323567" cy="307777"/>
          </a:xfrm>
          <a:prstGeom prst="rect">
            <a:avLst/>
          </a:prstGeom>
          <a:noFill/>
        </p:spPr>
        <p:txBody>
          <a:bodyPr wrap="none" rtlCol="0">
            <a:spAutoFit/>
          </a:bodyPr>
          <a:lstStyle/>
          <a:p>
            <a:pPr algn="ctr"/>
            <a:r>
              <a:rPr lang="en-US" altLang="zh-CN"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Robust-ODAL</a:t>
            </a:r>
            <a:endParaRPr lang="en-IN"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4" name="TextBox 53"/>
          <p:cNvSpPr txBox="1"/>
          <p:nvPr/>
        </p:nvSpPr>
        <p:spPr>
          <a:xfrm>
            <a:off x="3555530" y="2530759"/>
            <a:ext cx="687432" cy="307777"/>
          </a:xfrm>
          <a:prstGeom prst="rect">
            <a:avLst/>
          </a:prstGeom>
          <a:noFill/>
        </p:spPr>
        <p:txBody>
          <a:bodyPr wrap="none" rtlCol="0">
            <a:spAutoFit/>
          </a:bodyPr>
          <a:lstStyle/>
          <a:p>
            <a:pPr algn="ctr"/>
            <a:r>
              <a:rPr lang="en-US" altLang="zh-CN"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ODAC</a:t>
            </a:r>
            <a:endParaRPr lang="en-IN"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5" name="TextBox 54"/>
          <p:cNvSpPr txBox="1"/>
          <p:nvPr/>
        </p:nvSpPr>
        <p:spPr>
          <a:xfrm>
            <a:off x="4701448" y="1407824"/>
            <a:ext cx="688523" cy="307777"/>
          </a:xfrm>
          <a:prstGeom prst="rect">
            <a:avLst/>
          </a:prstGeom>
          <a:noFill/>
        </p:spPr>
        <p:txBody>
          <a:bodyPr wrap="none" rtlCol="0">
            <a:spAutoFit/>
          </a:bodyPr>
          <a:lstStyle/>
          <a:p>
            <a:pPr algn="ctr"/>
            <a:r>
              <a:rPr lang="en-US" altLang="zh-CN"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ODAP</a:t>
            </a:r>
            <a:endParaRPr lang="en-IN"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6" name="TextBox 55"/>
          <p:cNvSpPr txBox="1"/>
          <p:nvPr/>
        </p:nvSpPr>
        <p:spPr>
          <a:xfrm>
            <a:off x="6293028" y="1664051"/>
            <a:ext cx="638829" cy="264688"/>
          </a:xfrm>
          <a:prstGeom prst="rect">
            <a:avLst/>
          </a:prstGeom>
          <a:noFill/>
        </p:spPr>
        <p:txBody>
          <a:bodyPr wrap="none" rtlCol="0">
            <a:spAutoFit/>
          </a:bodyPr>
          <a:lstStyle/>
          <a:p>
            <a:pPr algn="ctr">
              <a:lnSpc>
                <a:spcPct val="80000"/>
              </a:lnSpc>
            </a:pPr>
            <a:r>
              <a:rPr lang="en-US" altLang="zh-CN" sz="1400" b="1" spc="-150" dirty="0">
                <a:solidFill>
                  <a:schemeClr val="bg1"/>
                </a:solidFill>
                <a:latin typeface="Open Sans" panose="020B0606030504020204" pitchFamily="34" charset="0"/>
                <a:ea typeface="Open Sans" panose="020B0606030504020204" pitchFamily="34" charset="0"/>
                <a:cs typeface="Open Sans" panose="020B0606030504020204" pitchFamily="34" charset="0"/>
              </a:rPr>
              <a:t>ODAH</a:t>
            </a:r>
            <a:endParaRPr lang="en-IN" sz="1400" b="1" spc="-15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7" name="TextBox 56"/>
          <p:cNvSpPr txBox="1"/>
          <p:nvPr/>
        </p:nvSpPr>
        <p:spPr>
          <a:xfrm>
            <a:off x="7035422" y="3021802"/>
            <a:ext cx="752129" cy="307777"/>
          </a:xfrm>
          <a:prstGeom prst="rect">
            <a:avLst/>
          </a:prstGeom>
          <a:noFill/>
        </p:spPr>
        <p:txBody>
          <a:bodyPr wrap="none" rtlCol="0">
            <a:spAutoFit/>
          </a:bodyPr>
          <a:lstStyle/>
          <a:p>
            <a:pPr algn="ctr"/>
            <a:r>
              <a:rPr lang="en-US" altLang="zh-CN"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DLMM</a:t>
            </a:r>
            <a:endParaRPr lang="en-IN"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8" name="TextBox 57"/>
          <p:cNvSpPr txBox="1"/>
          <p:nvPr/>
        </p:nvSpPr>
        <p:spPr>
          <a:xfrm>
            <a:off x="6507453" y="4415370"/>
            <a:ext cx="673582" cy="307777"/>
          </a:xfrm>
          <a:prstGeom prst="rect">
            <a:avLst/>
          </a:prstGeom>
          <a:noFill/>
        </p:spPr>
        <p:txBody>
          <a:bodyPr wrap="none" rtlCol="0">
            <a:spAutoFit/>
          </a:bodyPr>
          <a:lstStyle/>
          <a:p>
            <a:pPr algn="ctr"/>
            <a:r>
              <a:rPr lang="en-US" altLang="zh-CN"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DPQL</a:t>
            </a:r>
            <a:endParaRPr lang="en-IN"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TextBox 1"/>
          <p:cNvSpPr txBox="1"/>
          <p:nvPr/>
        </p:nvSpPr>
        <p:spPr>
          <a:xfrm>
            <a:off x="7796313" y="3768878"/>
            <a:ext cx="3690369" cy="2677656"/>
          </a:xfrm>
          <a:prstGeom prst="rect">
            <a:avLst/>
          </a:prstGeom>
          <a:noFill/>
        </p:spPr>
        <p:txBody>
          <a:bodyPr wrap="none" rtlCol="0">
            <a:spAutoFit/>
          </a:bodyPr>
          <a:lstStyle/>
          <a:p>
            <a:r>
              <a:rPr lang="en-US" sz="2400" dirty="0" err="1"/>
              <a:t>dGEM</a:t>
            </a:r>
            <a:r>
              <a:rPr lang="en-US" sz="2400" dirty="0"/>
              <a:t>: hospital profiling</a:t>
            </a:r>
            <a:endParaRPr lang="en-US" sz="2400" dirty="0"/>
          </a:p>
          <a:p>
            <a:r>
              <a:rPr lang="en-US" sz="2400" dirty="0" err="1"/>
              <a:t>dPLR</a:t>
            </a:r>
            <a:r>
              <a:rPr lang="en-US" sz="2400" dirty="0"/>
              <a:t>: </a:t>
            </a:r>
            <a:r>
              <a:rPr lang="en-US" sz="2400" b="0" i="0" dirty="0">
                <a:solidFill>
                  <a:srgbClr val="1F2328"/>
                </a:solidFill>
                <a:effectLst/>
                <a:latin typeface="-apple-system"/>
              </a:rPr>
              <a:t>semi-parametric reg</a:t>
            </a:r>
            <a:endParaRPr lang="en-US" sz="2400" dirty="0"/>
          </a:p>
          <a:p>
            <a:r>
              <a:rPr lang="en-US" sz="2400" dirty="0"/>
              <a:t>ADAP: high-d regression</a:t>
            </a:r>
            <a:endParaRPr lang="en-US" sz="2400" dirty="0"/>
          </a:p>
          <a:p>
            <a:r>
              <a:rPr lang="en-US" sz="2400" dirty="0" err="1"/>
              <a:t>dMLCA</a:t>
            </a:r>
            <a:r>
              <a:rPr lang="en-US" sz="2400" dirty="0"/>
              <a:t>: latent clustering </a:t>
            </a:r>
            <a:endParaRPr lang="en-US" sz="2400" dirty="0"/>
          </a:p>
          <a:p>
            <a:r>
              <a:rPr lang="en-US" sz="2400" dirty="0"/>
              <a:t>DisC2o-HD: causal inference</a:t>
            </a:r>
            <a:endParaRPr lang="en-US" sz="2400" dirty="0"/>
          </a:p>
          <a:p>
            <a:r>
              <a:rPr lang="en-US" sz="2400" dirty="0" err="1"/>
              <a:t>dGAMLSS</a:t>
            </a:r>
            <a:r>
              <a:rPr lang="en-US" sz="2400" dirty="0"/>
              <a:t>: additive models</a:t>
            </a:r>
            <a:endParaRPr lang="en-US" sz="2400" dirty="0"/>
          </a:p>
          <a:p>
            <a:r>
              <a:rPr lang="en-US" sz="2400" dirty="0"/>
              <a:t>…</a:t>
            </a:r>
            <a:endParaRPr lang="en-US" sz="2400" dirty="0"/>
          </a:p>
        </p:txBody>
      </p:sp>
      <p:sp>
        <p:nvSpPr>
          <p:cNvPr id="5" name="TextBox 4"/>
          <p:cNvSpPr txBox="1"/>
          <p:nvPr/>
        </p:nvSpPr>
        <p:spPr>
          <a:xfrm>
            <a:off x="6076564" y="5196455"/>
            <a:ext cx="343364" cy="369332"/>
          </a:xfrm>
          <a:prstGeom prst="rect">
            <a:avLst/>
          </a:prstGeom>
          <a:noFill/>
        </p:spPr>
        <p:txBody>
          <a:bodyPr wrap="none" rtlCol="0">
            <a:spAutoFit/>
          </a:bodyPr>
          <a:lstStyle/>
          <a:p>
            <a:r>
              <a:rPr lang="en-US" dirty="0"/>
              <a:t>…</a:t>
            </a:r>
            <a:endParaRPr lang="en-US" dirty="0"/>
          </a:p>
        </p:txBody>
      </p:sp>
      <p:sp>
        <p:nvSpPr>
          <p:cNvPr id="15" name="Title 14"/>
          <p:cNvSpPr>
            <a:spLocks noGrp="1"/>
          </p:cNvSpPr>
          <p:nvPr>
            <p:ph type="title"/>
          </p:nvPr>
        </p:nvSpPr>
        <p:spPr/>
        <p:txBody>
          <a:bodyPr/>
          <a:p>
            <a:r>
              <a:rPr lang="en-US"/>
              <a:t>PDA software</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Office Theme">
  <a:themeElements>
    <a:clrScheme name="WashU Medicine">
      <a:dk1>
        <a:srgbClr val="000000"/>
      </a:dk1>
      <a:lt1>
        <a:srgbClr val="FFFFFF"/>
      </a:lt1>
      <a:dk2>
        <a:srgbClr val="BA0C2F"/>
      </a:dk2>
      <a:lt2>
        <a:srgbClr val="D7D2CB"/>
      </a:lt2>
      <a:accent1>
        <a:srgbClr val="BA0C2F"/>
      </a:accent1>
      <a:accent2>
        <a:srgbClr val="D9D9D9"/>
      </a:accent2>
      <a:accent3>
        <a:srgbClr val="205732"/>
      </a:accent3>
      <a:accent4>
        <a:srgbClr val="B5E2D7"/>
      </a:accent4>
      <a:accent5>
        <a:srgbClr val="404040"/>
      </a:accent5>
      <a:accent6>
        <a:srgbClr val="007D8A"/>
      </a:accent6>
      <a:hlink>
        <a:srgbClr val="BA0C2F"/>
      </a:hlink>
      <a:folHlink>
        <a:srgbClr val="BA0C2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6830</Words>
  <Application>WPS Writer</Application>
  <PresentationFormat>Widescreen</PresentationFormat>
  <Paragraphs>328</Paragraphs>
  <Slides>52</Slides>
  <Notes>2</Notes>
  <HiddenSlides>0</HiddenSlides>
  <MMClips>0</MMClips>
  <ScaleCrop>false</ScaleCrop>
  <HeadingPairs>
    <vt:vector size="6" baseType="variant">
      <vt:variant>
        <vt:lpstr>已用的字体</vt:lpstr>
      </vt:variant>
      <vt:variant>
        <vt:i4>29</vt:i4>
      </vt:variant>
      <vt:variant>
        <vt:lpstr>主题</vt:lpstr>
      </vt:variant>
      <vt:variant>
        <vt:i4>1</vt:i4>
      </vt:variant>
      <vt:variant>
        <vt:lpstr>幻灯片标题</vt:lpstr>
      </vt:variant>
      <vt:variant>
        <vt:i4>52</vt:i4>
      </vt:variant>
    </vt:vector>
  </HeadingPairs>
  <TitlesOfParts>
    <vt:vector size="82" baseType="lpstr">
      <vt:lpstr>Arial</vt:lpstr>
      <vt:lpstr>SimSun</vt:lpstr>
      <vt:lpstr>Wingdings</vt:lpstr>
      <vt:lpstr>Georgia</vt:lpstr>
      <vt:lpstr>Times New Roman</vt:lpstr>
      <vt:lpstr>Arial</vt:lpstr>
      <vt:lpstr>Calibri</vt:lpstr>
      <vt:lpstr>Helvetica Neue</vt:lpstr>
      <vt:lpstr>Helvetica</vt:lpstr>
      <vt:lpstr>Calibri</vt:lpstr>
      <vt:lpstr>Google Sans</vt:lpstr>
      <vt:lpstr>Thonburi</vt:lpstr>
      <vt:lpstr>Roboto</vt:lpstr>
      <vt:lpstr>Cambria Math</vt:lpstr>
      <vt:lpstr>Kingsoft Math</vt:lpstr>
      <vt:lpstr>Microsoft YaHei</vt:lpstr>
      <vt:lpstr>汉仪旗黑</vt:lpstr>
      <vt:lpstr>Arial Unicode MS</vt:lpstr>
      <vt:lpstr>苹方-简</vt:lpstr>
      <vt:lpstr>宋体-简</vt:lpstr>
      <vt:lpstr>DejaVu Math TeX Gyre</vt:lpstr>
      <vt:lpstr>Wingdings</vt:lpstr>
      <vt:lpstr>Helvetica Neue</vt:lpstr>
      <vt:lpstr>Baloo Thambi 2</vt:lpstr>
      <vt:lpstr>Helvetica Light</vt:lpstr>
      <vt:lpstr>SimSun</vt:lpstr>
      <vt:lpstr>SimSun</vt:lpstr>
      <vt:lpstr>Open Sans</vt:lpstr>
      <vt:lpstr>-apple-system</vt:lpstr>
      <vt:lpstr>Office Theme</vt:lpstr>
      <vt:lpstr>Optimal surrogate-assisted sampling for cost-efficient validation of electronic health record outcomes</vt:lpstr>
      <vt:lpstr>PowerPoint 演示文稿</vt:lpstr>
      <vt:lpstr>Overview</vt:lpstr>
      <vt:lpstr>PowerPoint 演示文稿</vt:lpstr>
      <vt:lpstr>PDA software</vt:lpstr>
      <vt:lpstr>PDA software</vt:lpstr>
      <vt:lpstr>PDA software</vt:lpstr>
      <vt:lpstr>PDA software</vt:lpstr>
      <vt:lpstr>PDA software</vt:lpstr>
      <vt:lpstr>PowerPoint 演示文稿</vt:lpstr>
      <vt:lpstr>PowerPoint 演示文稿</vt:lpstr>
      <vt:lpstr>PowerPoint 演示文稿</vt:lpstr>
      <vt:lpstr>PowerPoint 演示文稿</vt:lpstr>
      <vt:lpstr>PowerPoint 演示文稿</vt:lpstr>
      <vt:lpstr>PDA software</vt:lpstr>
      <vt:lpstr>PDA-OTA platform</vt:lpstr>
      <vt:lpstr>PDA-OTA platform</vt:lpstr>
      <vt:lpstr>PowerPoint 演示文稿</vt:lpstr>
      <vt:lpstr>PowerPoint 演示文稿</vt:lpstr>
      <vt:lpstr>PowerPoint 演示文稿</vt:lpstr>
      <vt:lpstr>Practice project 1: COVID length of stay (DLMM)</vt:lpstr>
      <vt:lpstr>Practice project 1: COVID length of stay (DLMM)</vt:lpstr>
      <vt:lpstr>Practice project 1: COVID length of stay (DLMM)</vt:lpstr>
      <vt:lpstr>Practice project 1: COVID length of stay (DLMM)</vt:lpstr>
      <vt:lpstr>PowerPoint 演示文稿</vt:lpstr>
      <vt:lpstr>Practice project 1: COVID length of stay (DLMM)</vt:lpstr>
      <vt:lpstr>Practice project 1: COVID length of stay (DLMM)</vt:lpstr>
      <vt:lpstr>Practice project 1: COVID length of stay (DLMM)</vt:lpstr>
      <vt:lpstr>Practice project 1: COVID length of stay (DLMM)</vt:lpstr>
      <vt:lpstr>Practice project 2: fetal loss and medication (ODAL)</vt:lpstr>
      <vt:lpstr>Practice project 2: fetal loss and medication (ODAL)</vt:lpstr>
      <vt:lpstr>Practice project 2: fetal loss and medication (ODAL)</vt:lpstr>
      <vt:lpstr>Practice project 2: fetal loss and medication (ODAL)</vt:lpstr>
      <vt:lpstr>Practice project 2: fetal loss and medication (ODAL)</vt:lpstr>
      <vt:lpstr>Practice project 2: fetal loss and medication (ODAL)</vt:lpstr>
      <vt:lpstr>PowerPoint 演示文稿</vt:lpstr>
      <vt:lpstr>PowerPoint 演示文稿</vt:lpstr>
      <vt:lpstr>PowerPoint 演示文稿</vt:lpstr>
      <vt:lpstr>PowerPoint 演示文稿</vt:lpstr>
      <vt:lpstr>PowerPoint 演示文稿</vt:lpstr>
      <vt:lpstr>PowerPoint 演示文稿</vt:lpstr>
      <vt:lpstr>Practice project 3: opioid use disorder (ODACH)</vt:lpstr>
      <vt:lpstr>Practice project 3: opioid use disorder (ODACH)</vt:lpstr>
      <vt:lpstr>Practice project 3: opioid use disorder (ODACH)</vt:lpstr>
      <vt:lpstr>Practice project 3: opioid use disorder (ODACH)</vt:lpstr>
      <vt:lpstr>Practice project 3: opioid use disorder (ODACH)</vt:lpstr>
      <vt:lpstr>Practice project 3: opioid use disorder (ODACH)</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default</dc:creator>
  <cp:lastModifiedBy>chongliang</cp:lastModifiedBy>
  <cp:revision>358</cp:revision>
  <dcterms:created xsi:type="dcterms:W3CDTF">2025-04-30T02:52:09Z</dcterms:created>
  <dcterms:modified xsi:type="dcterms:W3CDTF">2025-04-30T02:52:09Z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D1B05015027D8832A95E0068B5CA7A60_42</vt:lpwstr>
  </property>
  <property fmtid="{D5CDD505-2E9C-101B-9397-08002B2CF9AE}" pid="3" name="KSOProductBuildVer">
    <vt:lpwstr>1033-6.13.0.8707</vt:lpwstr>
  </property>
</Properties>
</file>