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sz="5400" b="1">
                <a:solidFill>
                  <a:srgbClr val="000000"/>
                </a:solidFill>
              </a:rPr>
              <a:t>探索强化学习的智能未来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sz="3200">
                <a:solidFill>
                  <a:srgbClr val="404040"/>
                </a:solidFill>
              </a:rPr>
              <a:t>专业报告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sz="4400" b="1">
                <a:solidFill>
                  <a:srgbClr val="27477D"/>
                </a:solidFill>
              </a:rPr>
              <a:t>谢谢观看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sz="2800">
                <a:solidFill>
                  <a:srgbClr val="4F81BD"/>
                </a:solidFill>
              </a:rPr>
              <a:t>欢迎提问与讨论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000" b="1">
                <a:solidFill>
                  <a:srgbClr val="27477D"/>
                </a:solidFill>
              </a:rPr>
              <a:t>目录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/>
            <a:r>
              <a:rPr sz="2800" b="1">
                <a:solidFill>
                  <a:srgbClr val="4F81BD"/>
                </a:solidFill>
              </a:rPr>
              <a:t>1. 强化学习基础与理论框架</a:t>
            </a:r>
          </a:p>
          <a:p>
            <a:pPr algn="l"/>
            <a:r>
              <a:rPr sz="2800" b="1">
                <a:solidFill>
                  <a:srgbClr val="4F81BD"/>
                </a:solidFill>
              </a:rPr>
              <a:t>2. 经典算法与深度强化学习突破</a:t>
            </a:r>
          </a:p>
          <a:p>
            <a:pPr algn="l"/>
            <a:r>
              <a:rPr sz="2800" b="1">
                <a:solidFill>
                  <a:srgbClr val="4F81BD"/>
                </a:solidFill>
              </a:rPr>
              <a:t>3. 前沿应用与研究挑战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 b="1">
                <a:solidFill>
                  <a:srgbClr val="27477D"/>
                </a:solidFill>
              </a:rPr>
              <a:t>强化学习基础与理论框架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595959"/>
                </a:solidFill>
              </a:rPr>
              <a:t>• 章节概述:</a:t>
            </a:r>
          </a:p>
          <a:p>
            <a:r>
              <a:rPr sz="2400" b="1">
                <a:solidFill>
                  <a:srgbClr val="4F81BD"/>
                </a:solidFill>
              </a:rPr>
              <a:t>• 马尔可夫决策过程（MDP）的核心要素：状态、动作、转移概率与奖励函数</a:t>
            </a:r>
          </a:p>
          <a:p>
            <a:r>
              <a:rPr sz="2200">
                <a:solidFill>
                  <a:srgbClr val="595959"/>
                </a:solidFill>
              </a:rPr>
              <a:t>• 奖励机制设计：稀疏奖励、稠密奖励与信用分配问题</a:t>
            </a:r>
          </a:p>
          <a:p>
            <a:r>
              <a:rPr sz="2200">
                <a:solidFill>
                  <a:srgbClr val="595959"/>
                </a:solidFill>
              </a:rPr>
              <a:t>• 贝尔曼方程与动态规划：值迭代与策略迭代的理论基础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 b="1">
                <a:solidFill>
                  <a:srgbClr val="27477D"/>
                </a:solidFill>
              </a:rPr>
              <a:t>强化学习基础与理论框架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595959"/>
                </a:solidFill>
              </a:rPr>
              <a:t>- 马尔可夫决策过程(MDP)是强化学习的数学基础框架</a:t>
            </a:r>
          </a:p>
          <a:p>
            <a:r>
              <a:rPr sz="2400" b="1">
                <a:solidFill>
                  <a:srgbClr val="4F81BD"/>
                </a:solidFill>
              </a:rPr>
              <a:t>- MDP包含四个核心要素：状态(环境观测)、动作(智能体行为)</a:t>
            </a:r>
          </a:p>
          <a:p>
            <a:r>
              <a:rPr sz="2200">
                <a:solidFill>
                  <a:srgbClr val="595959"/>
                </a:solidFill>
              </a:rPr>
              <a:t>- 转移概率(状态间转换规律)和奖励函数(行为评估标准)</a:t>
            </a:r>
          </a:p>
          <a:p>
            <a:r>
              <a:rPr sz="2200">
                <a:solidFill>
                  <a:srgbClr val="595959"/>
                </a:solidFill>
              </a:rPr>
              <a:t>- 这四要素共同定义了智能体与环境的交互范式</a:t>
            </a:r>
          </a:p>
          <a:p>
            <a:r>
              <a:rPr sz="2200">
                <a:solidFill>
                  <a:srgbClr val="595959"/>
                </a:solidFill>
              </a:rPr>
              <a:t>- 奖励机制设计直接影响智能体的学习效率与方向</a:t>
            </a:r>
          </a:p>
          <a:p>
            <a:r>
              <a:rPr sz="2400" b="1">
                <a:solidFill>
                  <a:srgbClr val="4F81BD"/>
                </a:solidFill>
              </a:rPr>
              <a:t>- 稀疏奖励仅在关键节点提供反馈，探索难度大但更接近现实</a:t>
            </a:r>
          </a:p>
          <a:p>
            <a:r>
              <a:rPr sz="2200">
                <a:solidFill>
                  <a:srgbClr val="595959"/>
                </a:solidFill>
              </a:rPr>
              <a:t>- 稠密奖励提供持续反馈，加速训练但可能引导出次优策略</a:t>
            </a:r>
          </a:p>
          <a:p>
            <a:r>
              <a:rPr sz="2200">
                <a:solidFill>
                  <a:srgbClr val="595959"/>
                </a:solidFill>
              </a:rPr>
              <a:t>- 信用分配问题指如何将长期回报合理归因于具体动作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 b="1">
                <a:solidFill>
                  <a:srgbClr val="27477D"/>
                </a:solidFill>
              </a:rPr>
              <a:t>强化学习基础与理论框架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595959"/>
                </a:solidFill>
              </a:rPr>
              <a:t>- 贝尔曼方程形式化表达了状态价值与后续状态的递归关系</a:t>
            </a:r>
          </a:p>
          <a:p>
            <a:r>
              <a:rPr sz="2200">
                <a:solidFill>
                  <a:srgbClr val="595959"/>
                </a:solidFill>
              </a:rPr>
              <a:t>- 动态规划通过值迭代(优化价值函数)和策略迭代(交替优化策略与价值)</a:t>
            </a:r>
          </a:p>
          <a:p>
            <a:r>
              <a:rPr sz="2200">
                <a:solidFill>
                  <a:srgbClr val="595959"/>
                </a:solidFill>
              </a:rPr>
              <a:t>- 这两种方法为现代强化学习算法提供了理论基础</a:t>
            </a:r>
          </a:p>
          <a:p>
            <a:r>
              <a:rPr sz="2200">
                <a:solidFill>
                  <a:srgbClr val="595959"/>
                </a:solidFill>
              </a:rPr>
              <a:t>- 理论框架支撑着从游戏AI到机器人控制的各类智能应用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 b="1">
                <a:solidFill>
                  <a:srgbClr val="27477D"/>
                </a:solidFill>
              </a:rPr>
              <a:t>经典算法与深度强化学习突破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595959"/>
                </a:solidFill>
              </a:rPr>
              <a:t>• 章节概述:</a:t>
            </a:r>
          </a:p>
          <a:p>
            <a:r>
              <a:rPr sz="2200">
                <a:solidFill>
                  <a:srgbClr val="595959"/>
                </a:solidFill>
              </a:rPr>
              <a:t>• 表格型方法对比：Q-learning（离策略）与SARSA（在策略）的收敛特性</a:t>
            </a:r>
          </a:p>
          <a:p>
            <a:r>
              <a:rPr sz="2200">
                <a:solidFill>
                  <a:srgbClr val="595959"/>
                </a:solidFill>
              </a:rPr>
              <a:t>• 策略梯度方法：REINFORCE算法与Actor-Critic架构的优化原理</a:t>
            </a:r>
          </a:p>
          <a:p>
            <a:r>
              <a:rPr sz="2200">
                <a:solidFill>
                  <a:srgbClr val="595959"/>
                </a:solidFill>
              </a:rPr>
              <a:t>• 深度强化学习里程碑：DQN的经验回放与目标网络，PPO的截断策略优化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 b="1">
                <a:solidFill>
                  <a:srgbClr val="27477D"/>
                </a:solidFill>
              </a:rPr>
              <a:t>经典算法与深度强化学习突破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554480"/>
            <a:ext cx="5029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000">
                <a:solidFill>
                  <a:srgbClr val="595959"/>
                </a:solidFill>
              </a:rPr>
              <a:t>- Q-learning作为离策略算法，通过最大化下一状态Q值更新当前Q值</a:t>
            </a:r>
          </a:p>
          <a:p>
            <a:r>
              <a:rPr sz="2000">
                <a:solidFill>
                  <a:srgbClr val="595959"/>
                </a:solidFill>
              </a:rPr>
              <a:t>- SARSA作为在策略算法，严格遵循当前策略选择动作进行Q值更新</a:t>
            </a:r>
          </a:p>
          <a:p>
            <a:r>
              <a:rPr sz="2000">
                <a:solidFill>
                  <a:srgbClr val="595959"/>
                </a:solidFill>
              </a:rPr>
              <a:t>- Q-learning收敛更快但可能不稳定，SARSA更保守但策略更安全</a:t>
            </a:r>
          </a:p>
          <a:p>
            <a:r>
              <a:rPr sz="2000">
                <a:solidFill>
                  <a:srgbClr val="595959"/>
                </a:solidFill>
              </a:rPr>
              <a:t>- REINFORCE算法直接优化策略参数，通过蒙特卡洛采样计算梯度</a:t>
            </a:r>
          </a:p>
          <a:p>
            <a:r>
              <a:rPr sz="2000">
                <a:solidFill>
                  <a:srgbClr val="595959"/>
                </a:solidFill>
              </a:rPr>
              <a:t>- Actor-Critic架构结合值函数估计与策略优化，降低方差提升稳定性</a:t>
            </a:r>
          </a:p>
          <a:p>
            <a:r>
              <a:rPr sz="2200" b="1">
                <a:solidFill>
                  <a:srgbClr val="4F81BD"/>
                </a:solidFill>
              </a:rPr>
              <a:t>- 优势函数(A2C)和时序差分(TD)误差是常见Critic实现方式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0" y="1554480"/>
            <a:ext cx="5029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000">
                <a:solidFill>
                  <a:srgbClr val="595959"/>
                </a:solidFill>
              </a:rPr>
              <a:t>- DQN引入经验回放机制，打破数据相关性提升样本效率</a:t>
            </a:r>
          </a:p>
          <a:p>
            <a:r>
              <a:rPr sz="2000">
                <a:solidFill>
                  <a:srgbClr val="595959"/>
                </a:solidFill>
              </a:rPr>
              <a:t>- 目标网络固定参数减少Q值估计波动，解决非平稳性问题</a:t>
            </a:r>
          </a:p>
          <a:p>
            <a:r>
              <a:rPr sz="2000">
                <a:solidFill>
                  <a:srgbClr val="595959"/>
                </a:solidFill>
              </a:rPr>
              <a:t>- PPO通过策略更新幅度限制(Clip机制)，平衡训练稳定性与效率</a:t>
            </a:r>
          </a:p>
          <a:p>
            <a:r>
              <a:rPr sz="2000">
                <a:solidFill>
                  <a:srgbClr val="595959"/>
                </a:solidFill>
              </a:rPr>
              <a:t>- 表格型方法奠定理论基础，策略梯度拓展连续动作空间处理能力</a:t>
            </a:r>
          </a:p>
          <a:p>
            <a:r>
              <a:rPr sz="2000">
                <a:solidFill>
                  <a:srgbClr val="595959"/>
                </a:solidFill>
              </a:rPr>
              <a:t>- 深度强化学习突破体现在神经网络函数逼近与训练技巧创新</a:t>
            </a:r>
          </a:p>
          <a:p>
            <a:r>
              <a:rPr sz="2000">
                <a:solidFill>
                  <a:srgbClr val="595959"/>
                </a:solidFill>
              </a:rPr>
              <a:t>- 从离散到连续，从低维到高维，算法演进推动智能决策边界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 b="1">
                <a:solidFill>
                  <a:srgbClr val="27477D"/>
                </a:solidFill>
              </a:rPr>
              <a:t>前沿应用与研究挑战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595959"/>
                </a:solidFill>
              </a:rPr>
              <a:t>• 章节概述:</a:t>
            </a:r>
          </a:p>
          <a:p>
            <a:r>
              <a:rPr sz="2200">
                <a:solidFill>
                  <a:srgbClr val="595959"/>
                </a:solidFill>
              </a:rPr>
              <a:t>• 游戏领域的突破：AlphaGo的蒙特卡洛树搜索与星际争霸II的层次化RL</a:t>
            </a:r>
          </a:p>
          <a:p>
            <a:r>
              <a:rPr sz="2200">
                <a:solidFill>
                  <a:srgbClr val="595959"/>
                </a:solidFill>
              </a:rPr>
              <a:t>• 机器人控制中的sim-to-real迁移：域随机化与元强化学习实践</a:t>
            </a:r>
          </a:p>
          <a:p>
            <a:r>
              <a:rPr sz="2200">
                <a:solidFill>
                  <a:srgbClr val="595959"/>
                </a:solidFill>
              </a:rPr>
              <a:t>• 开放性问题：样本效率瓶颈、安全探索与多智能体博弈均衡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 b="1">
                <a:solidFill>
                  <a:srgbClr val="27477D"/>
                </a:solidFill>
              </a:rPr>
              <a:t>前沿应用与研究挑战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554480"/>
            <a:ext cx="5029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000">
                <a:solidFill>
                  <a:srgbClr val="595959"/>
                </a:solidFill>
              </a:rPr>
              <a:t>- AlphaGo通过蒙特卡洛树搜索(MCTS)结合深度神经网络</a:t>
            </a:r>
          </a:p>
          <a:p>
            <a:r>
              <a:rPr sz="2000">
                <a:solidFill>
                  <a:srgbClr val="595959"/>
                </a:solidFill>
              </a:rPr>
              <a:t>• 突破传统围棋AI限制，实现人类顶级棋手击败</a:t>
            </a:r>
          </a:p>
          <a:p>
            <a:r>
              <a:rPr sz="2000">
                <a:solidFill>
                  <a:srgbClr val="595959"/>
                </a:solidFill>
              </a:rPr>
              <a:t>- 星际争霸II采用层次化强化学习架构</a:t>
            </a:r>
          </a:p>
          <a:p>
            <a:r>
              <a:rPr sz="2000">
                <a:solidFill>
                  <a:srgbClr val="595959"/>
                </a:solidFill>
              </a:rPr>
              <a:t>• 分层决策机制解决即时战略游戏的高维状态空间挑战</a:t>
            </a:r>
          </a:p>
          <a:p>
            <a:r>
              <a:rPr sz="2000">
                <a:solidFill>
                  <a:srgbClr val="595959"/>
                </a:solidFill>
              </a:rPr>
              <a:t>- 游戏领域验证了RL在复杂序列决策中的潜力</a:t>
            </a:r>
          </a:p>
          <a:p>
            <a:r>
              <a:rPr sz="2000">
                <a:solidFill>
                  <a:srgbClr val="595959"/>
                </a:solidFill>
              </a:rPr>
              <a:t>• 为现实世界应用提供算法验证平台</a:t>
            </a:r>
          </a:p>
          <a:p>
            <a:r>
              <a:rPr sz="2000">
                <a:solidFill>
                  <a:srgbClr val="595959"/>
                </a:solidFill>
              </a:rPr>
              <a:t>- 机器人控制通过域随机化增强仿真适应性</a:t>
            </a:r>
          </a:p>
          <a:p>
            <a:r>
              <a:rPr sz="2000">
                <a:solidFill>
                  <a:srgbClr val="595959"/>
                </a:solidFill>
              </a:rPr>
              <a:t>• 在虚拟环境中生成多样化训练场景提升泛化能力</a:t>
            </a:r>
          </a:p>
          <a:p>
            <a:r>
              <a:rPr sz="2000">
                <a:solidFill>
                  <a:srgbClr val="595959"/>
                </a:solidFill>
              </a:rPr>
              <a:t>- 元强化学习(meta-RL)实现快速适应新任务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0" y="1554480"/>
            <a:ext cx="5029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000">
                <a:solidFill>
                  <a:srgbClr val="595959"/>
                </a:solidFill>
              </a:rPr>
              <a:t>• 通过少量样本完成sim-to-real的知识迁移</a:t>
            </a:r>
          </a:p>
          <a:p>
            <a:r>
              <a:rPr sz="2000">
                <a:solidFill>
                  <a:srgbClr val="595959"/>
                </a:solidFill>
              </a:rPr>
              <a:t>- 两项技术显著降低真实环境训练成本</a:t>
            </a:r>
          </a:p>
          <a:p>
            <a:r>
              <a:rPr sz="2000">
                <a:solidFill>
                  <a:srgbClr val="595959"/>
                </a:solidFill>
              </a:rPr>
              <a:t>• 推动机器人自主决策系统落地应用</a:t>
            </a:r>
          </a:p>
          <a:p>
            <a:r>
              <a:rPr sz="2000">
                <a:solidFill>
                  <a:srgbClr val="595959"/>
                </a:solidFill>
              </a:rPr>
              <a:t>- 样本效率瓶颈制约RL实际部署</a:t>
            </a:r>
          </a:p>
          <a:p>
            <a:r>
              <a:rPr sz="2000">
                <a:solidFill>
                  <a:srgbClr val="595959"/>
                </a:solidFill>
              </a:rPr>
              <a:t>• 稀疏奖励场景需更高效的经验利用机制</a:t>
            </a:r>
          </a:p>
          <a:p>
            <a:r>
              <a:rPr sz="2000">
                <a:solidFill>
                  <a:srgbClr val="595959"/>
                </a:solidFill>
              </a:rPr>
              <a:t>- 安全探索要求平衡探索风险与收益</a:t>
            </a:r>
          </a:p>
          <a:p>
            <a:r>
              <a:rPr sz="2200" b="1">
                <a:solidFill>
                  <a:srgbClr val="4F81BD"/>
                </a:solidFill>
              </a:rPr>
              <a:t>• 关键领域需建立可靠的行为约束框架</a:t>
            </a:r>
          </a:p>
          <a:p>
            <a:r>
              <a:rPr sz="2000">
                <a:solidFill>
                  <a:srgbClr val="595959"/>
                </a:solidFill>
              </a:rPr>
              <a:t>- 多智能体博弈面临均衡收敛难题</a:t>
            </a:r>
          </a:p>
          <a:p>
            <a:r>
              <a:rPr sz="2000">
                <a:solidFill>
                  <a:srgbClr val="595959"/>
                </a:solidFill>
              </a:rPr>
              <a:t>• 非平稳环境中的策略协调亟待新理论突破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