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12188952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sz="4400" b="1">
                <a:solidFill>
                  <a:srgbClr val="000000"/>
                </a:solidFill>
              </a:rPr>
              <a:t>深度学习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sz="2400">
                <a:solidFill>
                  <a:srgbClr val="404040"/>
                </a:solidFill>
              </a:rPr>
              <a:t>专业报告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sz="4000" b="1">
                <a:solidFill>
                  <a:srgbClr val="27477D"/>
                </a:solidFill>
              </a:rPr>
              <a:t>目录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algn="l"/>
            <a:r>
              <a:rPr sz="2800" b="1">
                <a:solidFill>
                  <a:srgbClr val="4F81BD"/>
                </a:solidFill>
              </a:rPr>
              <a:t>1. 深度学习基础与核心组件</a:t>
            </a:r>
          </a:p>
          <a:p>
            <a:pPr algn="l"/>
            <a:r>
              <a:rPr sz="2800" b="1">
                <a:solidFill>
                  <a:srgbClr val="4F81BD"/>
                </a:solidFill>
              </a:rPr>
              <a:t>2. 主流网络架构与训练优化</a:t>
            </a:r>
          </a:p>
          <a:p>
            <a:pPr algn="l"/>
            <a:r>
              <a:rPr sz="2800" b="1">
                <a:solidFill>
                  <a:srgbClr val="4F81BD"/>
                </a:solidFill>
              </a:rPr>
              <a:t>3. 深度学习的应用与落地挑战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600" b="1">
                <a:solidFill>
                  <a:srgbClr val="27477D"/>
                </a:solidFill>
              </a:rPr>
              <a:t>深度学习基础与核心组件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algn="l"/>
            <a:r>
              <a:rPr sz="2800" b="1">
                <a:solidFill>
                  <a:srgbClr val="4F81BD"/>
                </a:solidFill>
              </a:rPr>
              <a:t>章节概述</a:t>
            </a:r>
          </a:p>
          <a:p/>
          <a:p>
            <a:pPr algn="l"/>
            <a:r>
              <a:rPr sz="2400">
                <a:solidFill>
                  <a:srgbClr val="595959"/>
                </a:solidFill>
              </a:rPr>
              <a:t>• 神经网络基础：感知器模型与多层架构</a:t>
            </a:r>
          </a:p>
          <a:p>
            <a:pPr algn="l"/>
            <a:r>
              <a:rPr sz="2400">
                <a:solidFill>
                  <a:srgbClr val="595959"/>
                </a:solidFill>
              </a:rPr>
              <a:t>• 激活函数的作用与常见类型（ReLU、Sigmoid、Tanh）</a:t>
            </a:r>
          </a:p>
          <a:p>
            <a:pPr algn="l"/>
            <a:r>
              <a:rPr sz="2400">
                <a:solidFill>
                  <a:srgbClr val="595959"/>
                </a:solidFill>
              </a:rPr>
              <a:t>• 反向传播算法：梯度下降与参数优化原理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800">
                <a:solidFill>
                  <a:srgbClr val="404040"/>
                </a:solidFill>
              </a:rPr>
              <a:t>深度学习基础与核心组件 (1/4)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109728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r>
              <a:rPr sz="2200" b="1">
                <a:solidFill>
                  <a:srgbClr val="4F81BD"/>
                </a:solidFill>
              </a:rPr>
              <a:t>神经网络基础：感知器与多层架构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2194560"/>
            <a:ext cx="109728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r>
              <a:rPr sz="1800">
                <a:solidFill>
                  <a:srgbClr val="595959"/>
                </a:solidFill>
              </a:rPr>
              <a:t>- 感知器是神经网络的基本单元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3017520"/>
            <a:ext cx="109728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r>
              <a:rPr sz="1800">
                <a:solidFill>
                  <a:srgbClr val="595959"/>
                </a:solidFill>
              </a:rPr>
              <a:t>- 输入加权求和后通过激活函数输出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3840480"/>
            <a:ext cx="109728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r>
              <a:rPr sz="1800">
                <a:solidFill>
                  <a:srgbClr val="595959"/>
                </a:solidFill>
              </a:rPr>
              <a:t>- 多层架构实现复杂特征提取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4663440"/>
            <a:ext cx="109728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r>
              <a:rPr sz="1800">
                <a:solidFill>
                  <a:srgbClr val="595959"/>
                </a:solidFill>
              </a:rPr>
              <a:t>常见激活函数类型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200" y="5486400"/>
            <a:ext cx="109728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r>
              <a:rPr sz="1800">
                <a:solidFill>
                  <a:srgbClr val="595959"/>
                </a:solidFill>
              </a:rPr>
              <a:t>- ReLU：解决梯度消失，计算高效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6309360"/>
            <a:ext cx="109728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r>
              <a:rPr sz="1800">
                <a:solidFill>
                  <a:srgbClr val="595959"/>
                </a:solidFill>
              </a:rPr>
              <a:t>- Sigmoid：输出0-1，适合二分类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7200" y="7132320"/>
            <a:ext cx="109728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r>
              <a:rPr sz="1800">
                <a:solidFill>
                  <a:srgbClr val="595959"/>
                </a:solidFill>
              </a:rPr>
              <a:t>- Tanh：输出-1到1，中心对称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800">
                <a:solidFill>
                  <a:srgbClr val="404040"/>
                </a:solidFill>
              </a:rPr>
              <a:t>深度学习基础与核心组件 (2/4)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109728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r>
              <a:rPr sz="2200" b="1">
                <a:solidFill>
                  <a:srgbClr val="4F81BD"/>
                </a:solidFill>
              </a:rPr>
              <a:t>反向传播与优化原理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2194560"/>
            <a:ext cx="109728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r>
              <a:rPr sz="1800">
                <a:solidFill>
                  <a:srgbClr val="595959"/>
                </a:solidFill>
              </a:rPr>
              <a:t>- 通过链式法则计算梯度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3017520"/>
            <a:ext cx="109728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r>
              <a:rPr sz="1800">
                <a:solidFill>
                  <a:srgbClr val="595959"/>
                </a:solidFill>
              </a:rPr>
              <a:t>- 梯度下降更新网络参数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3840480"/>
            <a:ext cx="109728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r>
              <a:rPr sz="1800">
                <a:solidFill>
                  <a:srgbClr val="595959"/>
                </a:solidFill>
              </a:rPr>
              <a:t>- 优化器如Adam加速收敛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4663440"/>
            <a:ext cx="109728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r>
              <a:rPr sz="1800">
                <a:solidFill>
                  <a:srgbClr val="595959"/>
                </a:solidFill>
              </a:rPr>
              <a:t>神经网络架构应用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200" y="5486400"/>
            <a:ext cx="109728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r>
              <a:rPr sz="1800">
                <a:solidFill>
                  <a:srgbClr val="595959"/>
                </a:solidFill>
              </a:rPr>
              <a:t>- CNN处理图像数据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6309360"/>
            <a:ext cx="109728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r>
              <a:rPr sz="1800">
                <a:solidFill>
                  <a:srgbClr val="595959"/>
                </a:solidFill>
              </a:rPr>
              <a:t>- RNN适合序列建模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7200" y="7132320"/>
            <a:ext cx="109728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r>
              <a:rPr sz="1800">
                <a:solidFill>
                  <a:srgbClr val="595959"/>
                </a:solidFill>
              </a:rPr>
              <a:t>- Transformer在NLP表现优异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800">
                <a:solidFill>
                  <a:srgbClr val="404040"/>
                </a:solidFill>
              </a:rPr>
              <a:t>深度学习基础与核心组件 (3/4)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109728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r>
              <a:rPr sz="2200" b="1">
                <a:solidFill>
                  <a:srgbClr val="4F81BD"/>
                </a:solidFill>
              </a:rPr>
              <a:t>训练策略与挑战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2194560"/>
            <a:ext cx="109728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r>
              <a:rPr sz="1800">
                <a:solidFill>
                  <a:srgbClr val="595959"/>
                </a:solidFill>
              </a:rPr>
              <a:t>- 批量归一化稳定训练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3017520"/>
            <a:ext cx="109728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r>
              <a:rPr sz="1800">
                <a:solidFill>
                  <a:srgbClr val="595959"/>
                </a:solidFill>
              </a:rPr>
              <a:t>- Dropout防止过拟合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3840480"/>
            <a:ext cx="109728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r>
              <a:rPr sz="1800">
                <a:solidFill>
                  <a:srgbClr val="595959"/>
                </a:solidFill>
              </a:rPr>
              <a:t>- 需大量标注数据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4663440"/>
            <a:ext cx="109728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r>
              <a:rPr sz="1800">
                <a:solidFill>
                  <a:srgbClr val="595959"/>
                </a:solidFill>
              </a:rPr>
              <a:t>深度学习优势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200" y="5486400"/>
            <a:ext cx="109728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r>
              <a:rPr sz="1800">
                <a:solidFill>
                  <a:srgbClr val="595959"/>
                </a:solidFill>
              </a:rPr>
              <a:t>- 自动特征提取能力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6309360"/>
            <a:ext cx="109728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r>
              <a:rPr sz="1800">
                <a:solidFill>
                  <a:srgbClr val="595959"/>
                </a:solidFill>
              </a:rPr>
              <a:t>- 端到端学习简化流程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7200" y="7132320"/>
            <a:ext cx="109728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r>
              <a:rPr sz="1800">
                <a:solidFill>
                  <a:srgbClr val="595959"/>
                </a:solidFill>
              </a:rPr>
              <a:t>- 在CV/NLP领域突破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800">
                <a:solidFill>
                  <a:srgbClr val="404040"/>
                </a:solidFill>
              </a:rPr>
              <a:t>深度学习基础与核心组件 (4/4)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109728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r>
              <a:rPr sz="2200" b="1">
                <a:solidFill>
                  <a:srgbClr val="4F81BD"/>
                </a:solidFill>
              </a:rPr>
              <a:t>当前研究进展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2194560"/>
            <a:ext cx="109728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r>
              <a:rPr sz="1800">
                <a:solidFill>
                  <a:srgbClr val="595959"/>
                </a:solidFill>
              </a:rPr>
              <a:t>- 自监督学习减少数据依赖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3017520"/>
            <a:ext cx="109728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r>
              <a:rPr sz="1800">
                <a:solidFill>
                  <a:srgbClr val="595959"/>
                </a:solidFill>
              </a:rPr>
              <a:t>- 轻量化模型部署移动端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3840480"/>
            <a:ext cx="109728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r>
              <a:rPr sz="1800">
                <a:solidFill>
                  <a:srgbClr val="595959"/>
                </a:solidFill>
              </a:rPr>
              <a:t>- 多模态融合成为趋势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