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5400" b="1">
                <a:solidFill>
                  <a:srgbClr val="000000"/>
                </a:solidFill>
              </a:rPr>
              <a:t>华夏五千年：中国历史巡礼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3200">
                <a:solidFill>
                  <a:srgbClr val="404040"/>
                </a:solidFill>
              </a:rPr>
              <a:t>专业报告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7477D"/>
                </a:solidFill>
              </a:rP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2800" b="1">
                <a:solidFill>
                  <a:srgbClr val="4F81BD"/>
                </a:solidFill>
              </a:rPr>
              <a:t>1. 华夏文明的起源与早期发展</a:t>
            </a:r>
          </a:p>
          <a:p>
            <a:pPr algn="l"/>
            <a:r>
              <a:rPr sz="2800" b="1">
                <a:solidFill>
                  <a:srgbClr val="4F81BD"/>
                </a:solidFill>
              </a:rPr>
              <a:t>2. 帝国时代的辉煌与变革</a:t>
            </a:r>
          </a:p>
          <a:p>
            <a:pPr algn="l"/>
            <a:r>
              <a:rPr sz="2800" b="1">
                <a:solidFill>
                  <a:srgbClr val="4F81BD"/>
                </a:solidFill>
              </a:rPr>
              <a:t>3. 近现代中国的转型与复兴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27477D"/>
                </a:solidFill>
              </a:rPr>
              <a:t>华夏文明的起源与早期发展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595959"/>
                </a:solidFill>
              </a:rPr>
              <a:t>• 章节概述:</a:t>
            </a:r>
          </a:p>
          <a:p>
            <a:r>
              <a:rPr sz="2200">
                <a:solidFill>
                  <a:srgbClr val="595959"/>
                </a:solidFill>
              </a:rPr>
              <a:t>• 新石器时代的文化遗址：仰韶文化、龙山文化</a:t>
            </a:r>
          </a:p>
          <a:p>
            <a:r>
              <a:rPr sz="2200">
                <a:solidFill>
                  <a:srgbClr val="595959"/>
                </a:solidFill>
              </a:rPr>
              <a:t>• 夏商周三代的王朝更迭与青铜文明</a:t>
            </a:r>
          </a:p>
          <a:p>
            <a:r>
              <a:rPr sz="2200">
                <a:solidFill>
                  <a:srgbClr val="595959"/>
                </a:solidFill>
              </a:rPr>
              <a:t>• 甲骨文与早期文字系统的形成</a:t>
            </a:r>
          </a:p>
          <a:p>
            <a:r>
              <a:rPr sz="2200">
                <a:solidFill>
                  <a:srgbClr val="595959"/>
                </a:solidFill>
              </a:rPr>
              <a:t>• 周礼制度与封建体系的建立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27477D"/>
                </a:solidFill>
              </a:rPr>
              <a:t>华夏文明的起源与早期发展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54480"/>
            <a:ext cx="5029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>
                <a:solidFill>
                  <a:srgbClr val="595959"/>
                </a:solidFill>
              </a:rPr>
              <a:t>- 仰韶文化（约5000-3000BC）代表新石器时代彩陶文明</a:t>
            </a:r>
          </a:p>
          <a:p>
            <a:r>
              <a:rPr sz="2000">
                <a:solidFill>
                  <a:srgbClr val="595959"/>
                </a:solidFill>
              </a:rPr>
              <a:t>- 龙山文化（约2500-2000BC）以黑陶和城址为典型特征</a:t>
            </a:r>
          </a:p>
          <a:p>
            <a:r>
              <a:rPr sz="2000">
                <a:solidFill>
                  <a:srgbClr val="595959"/>
                </a:solidFill>
              </a:rPr>
              <a:t>- 夏朝（约2070-1600BC）开启中国王朝世袭制度先河</a:t>
            </a:r>
          </a:p>
          <a:p>
            <a:r>
              <a:rPr sz="2000">
                <a:solidFill>
                  <a:srgbClr val="595959"/>
                </a:solidFill>
              </a:rPr>
              <a:t>- 商朝（1600-1046BC）青铜器铸造技术达到巅峰水平</a:t>
            </a:r>
          </a:p>
          <a:p>
            <a:r>
              <a:rPr sz="2000">
                <a:solidFill>
                  <a:srgbClr val="595959"/>
                </a:solidFill>
              </a:rPr>
              <a:t>- 周朝（1046-256BC）建立分封制与宗法制度体系</a:t>
            </a:r>
          </a:p>
          <a:p>
            <a:r>
              <a:rPr sz="2000">
                <a:solidFill>
                  <a:srgbClr val="595959"/>
                </a:solidFill>
              </a:rPr>
              <a:t>- 商朝甲骨文为现存最成熟的早期汉字系统</a:t>
            </a:r>
          </a:p>
          <a:p>
            <a:r>
              <a:rPr sz="2000">
                <a:solidFill>
                  <a:srgbClr val="595959"/>
                </a:solidFill>
              </a:rPr>
              <a:t>- 青铜器铭文推动文字载体多样化发展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1554480"/>
            <a:ext cx="5029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>
                <a:solidFill>
                  <a:srgbClr val="595959"/>
                </a:solidFill>
              </a:rPr>
              <a:t>- 周礼确立"五礼"规范社会等级秩序</a:t>
            </a:r>
          </a:p>
          <a:p>
            <a:r>
              <a:rPr sz="2000">
                <a:solidFill>
                  <a:srgbClr val="595959"/>
                </a:solidFill>
              </a:rPr>
              <a:t>- 分封制通过土地分授构建政治统治网络</a:t>
            </a:r>
          </a:p>
          <a:p>
            <a:r>
              <a:rPr sz="2000">
                <a:solidFill>
                  <a:srgbClr val="595959"/>
                </a:solidFill>
              </a:rPr>
              <a:t>- 宗法制以血缘关系维系国家治理结构</a:t>
            </a:r>
          </a:p>
          <a:p>
            <a:r>
              <a:rPr sz="2000">
                <a:solidFill>
                  <a:srgbClr val="595959"/>
                </a:solidFill>
              </a:rPr>
              <a:t>- 新石器文化奠定华夏农耕文明基础</a:t>
            </a:r>
          </a:p>
          <a:p>
            <a:r>
              <a:rPr sz="2000">
                <a:solidFill>
                  <a:srgbClr val="595959"/>
                </a:solidFill>
              </a:rPr>
              <a:t>- 三代王朝确立中国早期国家形态</a:t>
            </a:r>
          </a:p>
          <a:p>
            <a:r>
              <a:rPr sz="2200" b="1">
                <a:solidFill>
                  <a:srgbClr val="4F81BD"/>
                </a:solidFill>
              </a:rPr>
              <a:t>- 青铜与文字成为文明发展核心标志</a:t>
            </a:r>
          </a:p>
          <a:p>
            <a:r>
              <a:rPr sz="2000">
                <a:solidFill>
                  <a:srgbClr val="595959"/>
                </a:solidFill>
              </a:rPr>
              <a:t>- 礼乐制度影响后世政治文化三千年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27477D"/>
                </a:solidFill>
              </a:rPr>
              <a:t>帝国时代的辉煌与变革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595959"/>
                </a:solidFill>
              </a:rPr>
              <a:t>• 章节概述:</a:t>
            </a:r>
          </a:p>
          <a:p>
            <a:r>
              <a:rPr sz="2200">
                <a:solidFill>
                  <a:srgbClr val="595959"/>
                </a:solidFill>
              </a:rPr>
              <a:t>• 秦汉大一统：中央集权制度的确立</a:t>
            </a:r>
          </a:p>
          <a:p>
            <a:r>
              <a:rPr sz="2200">
                <a:solidFill>
                  <a:srgbClr val="595959"/>
                </a:solidFill>
              </a:rPr>
              <a:t>• 丝绸之路与中外文化交流</a:t>
            </a:r>
          </a:p>
          <a:p>
            <a:r>
              <a:rPr sz="2200">
                <a:solidFill>
                  <a:srgbClr val="595959"/>
                </a:solidFill>
              </a:rPr>
              <a:t>• 唐宋时期的科举制度与文化繁荣</a:t>
            </a:r>
          </a:p>
          <a:p>
            <a:r>
              <a:rPr sz="2200">
                <a:solidFill>
                  <a:srgbClr val="595959"/>
                </a:solidFill>
              </a:rPr>
              <a:t>• 元明清三代的帝国治理与边疆拓展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27477D"/>
                </a:solidFill>
              </a:rPr>
              <a:t>近现代中国的转型与复兴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595959"/>
                </a:solidFill>
              </a:rPr>
              <a:t>• 章节概述:</a:t>
            </a:r>
          </a:p>
          <a:p>
            <a:r>
              <a:rPr sz="2200">
                <a:solidFill>
                  <a:srgbClr val="595959"/>
                </a:solidFill>
              </a:rPr>
              <a:t>• 鸦片战争与半殖民地化的历史进程</a:t>
            </a:r>
          </a:p>
          <a:p>
            <a:r>
              <a:rPr sz="2200">
                <a:solidFill>
                  <a:srgbClr val="595959"/>
                </a:solidFill>
              </a:rPr>
              <a:t>• 辛亥革命与封建帝制的终结</a:t>
            </a:r>
          </a:p>
          <a:p>
            <a:r>
              <a:rPr sz="2200">
                <a:solidFill>
                  <a:srgbClr val="595959"/>
                </a:solidFill>
              </a:rPr>
              <a:t>• 抗日战争与民族意识的觉醒</a:t>
            </a:r>
          </a:p>
          <a:p>
            <a:r>
              <a:rPr sz="2200">
                <a:solidFill>
                  <a:srgbClr val="595959"/>
                </a:solidFill>
              </a:rPr>
              <a:t>• 改革开放以来的现代化进程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27477D"/>
                </a:solidFill>
              </a:rPr>
              <a:t>谢谢观看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800">
                <a:solidFill>
                  <a:srgbClr val="4F81BD"/>
                </a:solidFill>
              </a:rPr>
              <a:t>欢迎提问与讨论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