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2980B9"/>
                </a:solidFill>
              </a:rPr>
              <a:t>量化投资：寻找阿尔法因子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400" i="1">
                <a:solidFill>
                  <a:srgbClr val="2C3E50"/>
                </a:solidFill>
              </a:rPr>
              <a:t>AI自动生成的演示文稿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阿尔法因子的定义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阿尔法因子的定义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阿尔法因子是指能够解释资产超额收益的变量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通常用于预测股票或其他金融资产的未来表现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阿尔法因子的来源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来源于市场数据、财务报表、宏观经济指标等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通过统计分析和机器学习方法提取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阿尔法因子的重要性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帮助投资者识别市场中的定价错误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是实现超额收益的关键工具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阿尔法因子的特性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具有预测性和稳定性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需要定期验证和调整以保持有效性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阿尔法因子的分类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基本面因子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基于公司财务报表数据，如市盈率、市净率等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反映公司内在价值和盈利能力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技术面因子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基于市场价格和交易量数据，如动量、波动率等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反映市场情绪和价格趋势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情绪因子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基于市场参与者的情绪指标，如新闻情绪、社交媒体情绪等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反映市场情绪变化和投资者行为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宏观经济因子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基于宏观经济数据，如GDP增长率、通货膨胀率等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反映经济环境和政策影响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阿尔法因子的应用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阿尔法因子在投资组合优化中的应用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通过识别和利用阿尔法因子，投资者可以构建更有效的投资组合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阿尔法因子帮助投资者在风险调整的基础上最大化收益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阿尔法因子在风险管理中的作用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阿尔法因子可用于识别和量化投资中的潜在风险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通过因子分析，投资者可以更好地理解和管理市场波动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阿尔法因子在策略开发中的重要性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阿尔法因子是量化策略开发的核心，帮助策略师识别市场中的非效率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利用阿尔法因子，可以设计出适应不同市场条件的交易策略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3200400"/>
            <a:ext cx="5029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>
                <a:solidFill>
                  <a:srgbClr val="2C3E50"/>
                </a:solidFill>
              </a:defRPr>
            </a:pPr>
            <a:r>
              <a:t>[图片: 图片应该展示一个投资组合的图表，其中包含多个阿尔法因子的影响，以及这些因子如何共同作用以优化投资组合的表现。图表可以是动态的，展示因子随时间的变化和其对投资组合收益的影响。]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阿尔法因子的评估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阿尔法因子的定义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阿尔法因子是指能够带来超额收益的投资策略或特征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通常通过统计方法或经济理论来识别和验证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阿尔法因子的分类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基本面因子：如市盈率、市净率等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技术面因子：如动量、波动率等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阿尔法因子的评估方法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回测分析：通过历史数据测试因子的有效性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风险调整：考虑因子在不同市场条件下的表现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阿尔法因子的应用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构建投资组合：利用有效因子优化投资组合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风险管理：通过因子分析控制投资风险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阿尔法因子的持续监控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定期评估因子的表现，确保其持续有效性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根据市场变化调整因子权重或替换失效因子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阿尔法因子的未来趋势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人工智能与机器学习的广泛应用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利用AI技术挖掘非线性关系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机器学习模型优化因子组合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另类数据的兴起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社交媒体、卫星图像等非传统数据源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增强因子预测能力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因子投资全球化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跨市场、跨资产类别的因子研究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适应不同市场环境的因子策略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因子动态调整与风险管理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实时监控因子表现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动态调整因子权重以控制风险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ESG因子的整合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环境、社会和治理因素纳入因子模型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满足可持续投资需求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980B9"/>
                </a:solidFill>
              </a:rPr>
              <a:t>阿尔法因子的挖掘与验证方法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阿尔法因子挖掘与验证方法概述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数据驱动的因子挖掘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利用大数据技术分析历史市场数据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通过机器学习算法识别潜在的有效因子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因子有效性验证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使用统计方法如回归分析检验因子与收益的关系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通过样本外测试验证因子的稳定性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因子组合优化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采用多因子模型整合多个有效因子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通过优化算法如均值-方差优化确定因子权重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风险管理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评估因子在不同市场环境下的表现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实施风险控制措施以降低因子失效的风险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阿尔法因子挖掘方法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理论基础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建立在坚实的研究基础上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有完整的理论体系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核心优势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高效、可靠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易于实施和推广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实际应用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已在多个领域成功应用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取得了显著成效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未来展望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将继续发展和完善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有更广阔的应用前景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阿尔法因子验证方法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历史回测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通过历史数据验证因子的有效性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评估因子在不同市场环境下的表现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统计检验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使用t检验、F检验等统计方法验证因子的显著性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确保因子具有统计上的显著性和稳定性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因子组合测试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将新因子与现有因子组合进行测试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评估因子在组合中的贡献和独立性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样本外测试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在未参与训练的样本数据上测试因子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验证因子的泛化能力和鲁棒性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经济逻辑验证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确保因子背后的经济逻辑合理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避免数据挖掘偏差和过拟合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阿尔法因子验证流程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数据收集与预处理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收集历史市场数据，包括价格、交易量等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清洗数据，处理缺失值和异常值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因子构建与初步筛选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基于经济理论或统计方法构建潜在阿尔法因子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使用统计测试初步筛选出有潜力的因子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因子回测与性能评估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在历史数据上回测因子的表现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评估因子的稳定性、预测能力和风险调整后的收益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因子优化与组合构建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通过优化算法调整因子权重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构建多因子组合以增强收益并降低风险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2980B9"/>
                </a:solidFill>
              </a:defRPr>
            </a:pPr>
            <a:r>
              <a:t>目录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645920"/>
            <a:ext cx="10972800" cy="45720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201168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2000"/>
              </a:spcAft>
              <a:defRPr sz="2400" b="1">
                <a:solidFill>
                  <a:srgbClr val="2C3E50"/>
                </a:solidFill>
              </a:defRPr>
            </a:pPr>
            <a:r>
              <a:t>1. 引言：量化投资与阿尔法因子概述</a:t>
            </a:r>
          </a:p>
          <a:p>
            <a:pPr>
              <a:spcAft>
                <a:spcPts val="2000"/>
              </a:spcAft>
              <a:defRPr sz="2400" b="1">
                <a:solidFill>
                  <a:srgbClr val="2C3E50"/>
                </a:solidFill>
              </a:defRPr>
            </a:pPr>
            <a:r>
              <a:t>2. 阿尔法因子的定义与分类</a:t>
            </a:r>
          </a:p>
          <a:p>
            <a:pPr>
              <a:spcAft>
                <a:spcPts val="2000"/>
              </a:spcAft>
              <a:defRPr sz="2400" b="1">
                <a:solidFill>
                  <a:srgbClr val="2C3E50"/>
                </a:solidFill>
              </a:defRPr>
            </a:pPr>
            <a:r>
              <a:t>3. 阿尔法因子的挖掘与验证方法</a:t>
            </a:r>
          </a:p>
          <a:p>
            <a:pPr>
              <a:spcAft>
                <a:spcPts val="2000"/>
              </a:spcAft>
              <a:defRPr sz="2400" b="1">
                <a:solidFill>
                  <a:srgbClr val="2C3E50"/>
                </a:solidFill>
              </a:defRPr>
            </a:pPr>
            <a:r>
              <a:t>4. 阿尔法因子在投资组合中的应用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201168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2000"/>
              </a:spcAft>
              <a:defRPr sz="2400" b="1">
                <a:solidFill>
                  <a:srgbClr val="2C3E50"/>
                </a:solidFill>
              </a:defRPr>
            </a:pPr>
            <a:r>
              <a:t>5. 阿尔法因子的风险与挑战</a:t>
            </a:r>
          </a:p>
          <a:p>
            <a:pPr>
              <a:spcAft>
                <a:spcPts val="2000"/>
              </a:spcAft>
              <a:defRPr sz="2400" b="1">
                <a:solidFill>
                  <a:srgbClr val="2C3E50"/>
                </a:solidFill>
              </a:defRPr>
            </a:pPr>
            <a:r>
              <a:t>6. 案例研究：成功的阿尔法因子策略</a:t>
            </a:r>
          </a:p>
          <a:p>
            <a:pPr>
              <a:spcAft>
                <a:spcPts val="2000"/>
              </a:spcAft>
              <a:defRPr sz="2400" b="1">
                <a:solidFill>
                  <a:srgbClr val="2C3E50"/>
                </a:solidFill>
              </a:defRPr>
            </a:pPr>
            <a:r>
              <a:t>7. 结论与未来展望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阿尔法因子挖掘与验证的挑战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数据质量与可用性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历史数据可能存在缺失或偏差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高频数据获取成本高且处理复杂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因子过拟合风险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过度依赖历史数据可能导致模型失效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需通过样本外测试验证因子稳定性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市场环境变化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因子在不同市场周期表现可能不一致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需动态调整因子以适应市场变化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计算复杂度与资源限制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大规模因子挖掘需要高性能计算资源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实时因子验证对系统响应速度要求高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因子解释性与经济意义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统计显著的因子可能缺乏经济逻辑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需结合金融理论解释因子有效性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980B9"/>
                </a:solidFill>
              </a:rPr>
              <a:t>阿尔法因子在投资组合中的应用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阿尔法因子简介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阿尔法因子的定义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阿尔法因子是用于预测资产超额收益的指标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通常通过统计或机器学习方法从历史数据中提取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阿尔法因子的类型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基本面因子：如市盈率、市净率等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技术面因子：如动量、波动率等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阿尔法因子的应用场景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用于构建多因子模型，优化投资组合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帮助投资者识别市场中的定价错误，获取超额收益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阿尔法因子的挑战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因子有效性可能随时间变化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需要持续监控和更新因子库以保持竞争力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阿尔法因子的类型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基本面因子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基于公司财务报表数据，如市盈率、市净率等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常用于价值投资策略，寻找被低估的股票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技术面因子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基于市场交易数据，如价格、成交量等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常用于趋势跟踪策略，捕捉市场动量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情绪因子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基于市场情绪指标，如新闻情绪、社交媒体情绪等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用于捕捉市场情绪变化对股价的影响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风险因子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基于风险指标，如波动率、贝塔系数等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用于管理投资组合的风险暴露，优化风险调整后的收益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阿尔法因子在投资组合中的应用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阿尔法因子的定义与重要性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阿尔法因子用于衡量投资组合的超额收益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通过识别和利用阿尔法因子，投资者可以超越市场基准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阿尔法因子的选择与验证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选择阿尔法因子需基于历史数据和统计显著性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通过回测和模拟验证因子的有效性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阿尔法因子在投资组合中的配置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根据风险偏好和投资目标调整因子权重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动态调整因子组合以应对市场变化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阿尔法因子的风险管理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监控因子暴露以控制潜在风险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使用对冲策略减少因子失效带来的损失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阿尔法因子的持续优化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定期评估和更新因子库以保持竞争力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结合机器学习和大数据技术提升因子预测能力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阿尔法因子的优化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因子权重的动态调整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根据市场环境变化，动态调整各因子的权重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利用机器学习模型预测因子表现，优化权重分配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因子组合的多样化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通过组合多个低相关性的因子，降低投资组合的风险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使用统计方法评估因子间的相关性，确保组合的多样性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因子表现的持续监控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定期评估因子的表现，及时剔除失效因子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建立预警机制，对因子表现异常进行实时监控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因子优化的自动化流程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利用算法实现因子优化的自动化，提高效率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通过回测系统验证优化策略的有效性，确保策略的稳定性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阿尔法因子的挑战与未来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数据质量与可用性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高质量数据是构建有效阿尔法因子的基础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数据获取成本高且存在滞后性问题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因子拥挤与失效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过度依赖某些因子导致市场拥挤，降低其有效性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市场环境变化可能导致因子失效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模型复杂性与解释性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复杂模型可能难以解释和验证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需要平衡模型复杂性与实际应用效果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未来发展方向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引入更多非传统数据源（如社交媒体、卫星图像）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结合人工智能技术提升因子挖掘与优化能力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980B9"/>
                </a:solidFill>
              </a:rPr>
              <a:t>阿尔法因子的风险与挑战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阿尔法因子的风险概述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市场环境变化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阿尔法因子在不同市场周期中表现不稳定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经济政策、市场情绪等外部因素影响因子有效性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数据质量与偏差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历史数据可能存在偏差或不完整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数据清洗和预处理过程中的误差影响因子准确性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模型过拟合风险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过度依赖历史数据可能导致模型在样本外表现不佳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复杂的模型结构可能增加过拟合的可能性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竞争加剧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越来越多的投资者使用相似的因子策略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因子拥挤导致收益稀释和风险增加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监管与合规风险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金融监管政策的变化可能影响因子策略的实施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合规要求增加可能导致策略调整成本上升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市场风险与模型风险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市场风险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市场波动性可能导致阿尔法因子失效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宏观经济变化和政策调整影响市场环境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流动性风险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市场流动性不足可能导致交易成本增加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在极端市场条件下，可能难以执行交易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模型风险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模型假设可能与实际市场情况不符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过度拟合历史数据可能导致未来预测不准确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数据质量风险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数据不完整或错误可能导致模型输出偏差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数据延迟或更新不及时影响模型实时性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980B9"/>
                </a:solidFill>
              </a:rPr>
              <a:t>引言：量化投资与阿尔法因子概述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操作风险与数据质量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操作风险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模型实施中的错误可能导致重大损失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交易执行延迟或错误影响策略效果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技术故障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软件或硬件故障可能导致交易中断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系统更新或维护期间的风险增加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数据质量问题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数据不准确或不完整影响模型预测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历史数据可能无法准确反映未来市场情况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数据获取与处理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数据源多样性和复杂性增加处理难度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实时数据处理要求高，技术挑战大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应对策略与风险管理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多样化因子组合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通过组合多个不相关的阿尔法因子，降低单一因子失效的风险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定期评估因子相关性，确保组合的多样性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动态因子调整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根据市场环境变化，动态调整因子权重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利用机器学习模型实时监测因子表现，及时优化策略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严格的风险控制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设定风险预算，限制单一因子的最大暴露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使用VaR（风险价值）等工具监控组合风险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持续研究与创新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跟踪学术研究和行业实践，发现新的阿尔法因子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定期回测和验证新因子的有效性，确保策略的前瞻性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案例分析：因子失效的实例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市场环境变化导致因子失效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2008年金融危机期间，传统的动量因子表现大幅下滑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市场波动性增加，导致因子模型无法准确预测收益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数据挖掘偏差引发因子失效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过度依赖历史数据可能导致因子在未来的表现不佳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数据挖掘偏差使得因子在实际应用中失去预测能力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因子拥挤效应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当多个投资者使用相同的因子策略时，因子的有效性会降低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因子拥挤导致市场过度反应，削弱了因子的收益潜力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模型假设与现实的偏差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因子模型通常基于简化假设，如市场有效性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现实市场中，信息不对称和交易成本等因素可能导致因子失效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980B9"/>
                </a:solidFill>
              </a:rPr>
              <a:t>案例研究：成功的阿尔法因子策略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案例研究：成功的阿尔法因子策略概述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案例研究：成功的阿尔法因子策略概述的核心要素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包含多个关键组成部分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这些组成部分相互关联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应用场景广泛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适用于多个领域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有丰富的实践案例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未来发展趋势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将继续创新和完善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有望解决更多实际问题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案例1：动量因子策略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理论基础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建立在坚实的研究基础上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有完整的理论体系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核心优势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高效、可靠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易于实施和推广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实际应用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已在多个领域成功应用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取得了显著成效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未来展望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将继续发展和完善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有更广阔的应用前景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案例2：价值因子策略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策略概述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价值因子策略基于低估值股票通常表现优于高估值股票的理论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通过市盈率（P/E）、市净率（P/B）等指标筛选股票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实施步骤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定期筛选低市盈率和低市净率的股票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构建投资组合并定期调整以保持低估值特性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绩效表现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历史数据显示，价值因子策略在长期内通常能提供超额收益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在某些市场周期中，价值因子策略表现尤为突出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风险与挑战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价值陷阱：低估值股票可能持续表现不佳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市场风格转换时，价值因子策略可能暂时失效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案例3：质量因子策略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质量因子的定义与核心指标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质量因子通常包括盈利能力、财务稳健性和管理效率等指标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常用指标如ROE（净资产收益率）、资产负债率、现金流稳定性等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质量因子策略的长期表现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研究表明，高质量公司股票在长期内表现优于低质量公司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例如，标普500中高质量公司在过去10年的年化收益率显著高于低质量公司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质量因子策略的风险管理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通过分散投资于多个高质量公司，降低单一公司风险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定期评估公司财务健康状况，及时剔除质量下降的公司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质量因子策略的实际应用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许多对冲基金和机构投资者采用质量因子策略构建投资组合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例如，某知名基金通过质量因子策略在过去5年实现了年均15%的回报率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总结与启示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阿尔法因子的多样性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成功的策略通常结合多个阿尔法因子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如动量因子、价值因子和质量因子的组合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数据质量的重要性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高质量的数据是构建有效阿尔法因子的基础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数据清洗和预处理步骤不可忽视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持续优化与适应性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市场环境变化要求策略持续优化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定期回测和调整策略以适应新市场条件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风险管理的关键作用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有效的风险管理策略可以显著提高投资回报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使用止损和头寸管理来控制潜在损失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980B9"/>
                </a:solidFill>
              </a:rPr>
              <a:t>结论与未来展望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量化投资简介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量化投资定义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利用数学模型和算法进行投资决策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减少人为情绪干扰，提高决策效率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阿尔法因子的重要性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阿尔法因子是超额收益的来源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通过历史数据分析和统计方法识别有效因子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量化投资的优势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能够处理大量数据，快速响应市场变化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通过回测验证策略的有效性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量化投资的应用领域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股票、期货、外汇等多个金融市场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广泛应用于对冲基金和资产管理公司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结论：阿尔法因子的重要性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阿尔法因子是量化投资的核心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阿尔法因子帮助识别超额收益机会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通过数据驱动的方法优化投资组合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持续的研究和验证是关键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市场环境变化要求因子持续更新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历史数据回测和实时表现验证因子的有效性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多因子模型提升投资策略的稳定性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结合多个因子降低单一因子的风险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通过因子组合实现更稳健的收益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未来展望：技术与数据的深度融合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人工智能和机器学习将增强因子挖掘能力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大数据技术提供更丰富的因子来源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未来展望：阿尔法因子的研究方向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多因子模型的优化与整合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探索更高效的多因子组合方法，以提高模型的预测能力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研究因子之间的非线性关系，提升模型的适应性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机器学习与人工智能的应用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利用深度学习技术挖掘潜在的阿尔法因子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开发自适应算法以应对市场动态变化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因子数据的多样性与质量提升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引入更多非传统数据源，如社交媒体和卫星图像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提高数据清洗和处理的自动化水平，确保数据质量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因子研究的跨市场应用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研究不同市场环境下因子的表现差异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开发全球统一的因子评估框架，增强模型的普适性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未来展望：市场环境的影响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市场波动性增加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全球经济不确定性上升，导致市场波动加剧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投资者需调整策略以应对更频繁的市场变化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技术进步的影响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人工智能和大数据技术的进步将改变因子分析的方式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算法交易和自动化策略将更普及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监管环境的变化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全球金融监管趋严，影响投资策略的制定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需要关注政策变动对市场流动性和成本的影响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环境、社会和治理（ESG）因素的整合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ESG因素逐渐成为投资决策的重要组成部分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投资者需考虑如何将ESG因子纳入量化模型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全球化与地缘政治风险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地缘政治紧张可能影响全球资本流动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投资者需评估跨国投资的风险和机会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结论与未来展望：综合视角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量化投资的核心在于阿尔法因子的有效识别与利用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通过数据分析和模型优化，能够持续挖掘市场中的超额收益机会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阿尔法因子的多样性和动态调整是策略成功的关键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技术进步推动量化投资的发展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机器学习和人工智能的应用提高了因子挖掘的效率和准确性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大数据技术使得更广泛的数据源被纳入分析范围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未来量化投资将更加注重风险管理和合规性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随着市场环境的变化，风险管理成为策略设计中不可忽视的部分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监管要求的提高促使量化投资策略更加透明和合规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跨学科融合为量化投资带来新的视角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结合经济学、心理学等学科理论，可以开发出更具创新性的投资策略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跨领域合作有助于理解复杂市场行为，提升策略的适应性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980B9"/>
                </a:solidFill>
              </a:rPr>
              <a:t>总结与问答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ctr"/>
            <a:r>
              <a:rPr sz="2800">
                <a:solidFill>
                  <a:srgbClr val="2C3E50"/>
                </a:solidFill>
              </a:rPr>
              <a:t>我们探讨了量化投资：寻找阿尔法因子的多个关键方面</a:t>
            </a:r>
          </a:p>
          <a:p>
            <a:pPr algn="ctr"/>
            <a:r>
              <a:rPr sz="2800">
                <a:solidFill>
                  <a:srgbClr val="2C3E50"/>
                </a:solidFill>
              </a:rPr>
              <a:t>理解这些概念对把握量化投资：寻找阿尔法因子的本质至关重要</a:t>
            </a:r>
          </a:p>
          <a:p>
            <a:pPr algn="ctr"/>
            <a:r>
              <a:rPr sz="2800">
                <a:solidFill>
                  <a:srgbClr val="2C3E50"/>
                </a:solidFill>
              </a:rPr>
              <a:t>未来发展将带来更多机遇和挑战</a:t>
            </a:r>
          </a:p>
          <a:p>
            <a:pPr algn="ctr"/>
            <a:r>
              <a:rPr sz="2800">
                <a:solidFill>
                  <a:srgbClr val="2C3E50"/>
                </a:solidFill>
              </a:rPr>
              <a:t>感谢您的关注！有任何问题欢迎提问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阿尔法因子的定义与重要性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阿尔法因子的定义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阿尔法因子是指能够解释资产超额收益的变量或特征。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通常用于量化投资策略中，以预测和捕捉市场中的非系统性收益。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阿尔法因子的来源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阿尔法因子可以来源于基本面数据、技术指标、市场情绪等多种信息。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常见的阿尔法因子包括市盈率、动量、波动率等。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阿尔法因子的重要性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阿尔法因子是量化投资策略的核心，直接影响投资组合的表现。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通过有效识别和利用阿尔法因子，投资者可以获得超越市场基准的收益。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阿尔法因子的挑战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阿尔法因子的有效性可能随时间变化，需要持续优化和验证。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市场环境的变化可能导致阿尔法因子失效，增加投资风险。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量化投资与阿尔法因子的关系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量化投资的核心目标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通过数学模型和算法识别市场机会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旨在超越市场基准，获取超额收益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阿尔法因子的定义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阿尔法因子是预测资产未来收益的指标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通常基于历史数据，如价格、成交量等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量化投资与阿尔法因子的关系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量化投资依赖阿尔法因子构建投资策略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通过多因子模型优化投资组合，提高收益稳定性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阿尔法因子的重要性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有效的阿尔法因子能显著提升投资绩效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因子的选择和组合是量化投资成功的关键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阿尔法因子的类型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基本面因子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基于公司财务报表数据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如市盈率、市净率等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技术面因子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基于市场交易数据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如动量、波动率等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1371600"/>
            <a:ext cx="594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情绪因子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基于市场情绪和投资者行为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如新闻情绪、社交媒体情绪等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宏观经济因子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基于宏观经济指标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如GDP增长率、通货膨胀率等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34495E"/>
                </a:solidFill>
                <a:latin typeface="微软雅黑"/>
              </a:defRPr>
            </a:pPr>
            <a:r>
              <a:t>量化投资流程与阿尔法因子的应用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188720"/>
            <a:ext cx="12801600" cy="27432"/>
          </a:xfrm>
          <a:prstGeom prst="rect">
            <a:avLst/>
          </a:prstGeom>
          <a:solidFill>
            <a:srgbClr val="2980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量化投资流程与阿尔法因子的应用的图示说明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直观展示关键概念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帮助理解复杂关系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实际案例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展示真实应用场景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验证理论的有效性</a:t>
            </a:r>
          </a:p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  <a:latin typeface="微软雅黑"/>
              </a:defRPr>
            </a:pPr>
            <a:r>
              <a:t>▪ 对比分析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与其他方法的对比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3E50"/>
                </a:solidFill>
                <a:latin typeface="微软雅黑"/>
              </a:defRPr>
            </a:pPr>
            <a:r>
              <a:t>• 突出独特优势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3200400"/>
            <a:ext cx="5029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>
                <a:solidFill>
                  <a:srgbClr val="2C3E50"/>
                </a:solidFill>
              </a:defRPr>
            </a:pPr>
            <a:r>
              <a:t>[图片: 关于量化投资流程与阿尔法因子的应用的图示，展示其核心概念和关系]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980B9"/>
                </a:solidFill>
              </a:rPr>
              <a:t>阿尔法因子的定义与分类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