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0" r:id="rId2"/>
    <p:sldId id="294" r:id="rId3"/>
    <p:sldId id="271" r:id="rId4"/>
    <p:sldId id="272" r:id="rId5"/>
    <p:sldId id="275" r:id="rId6"/>
    <p:sldId id="277" r:id="rId7"/>
    <p:sldId id="276" r:id="rId8"/>
    <p:sldId id="280" r:id="rId9"/>
    <p:sldId id="282" r:id="rId10"/>
    <p:sldId id="285" r:id="rId11"/>
    <p:sldId id="284" r:id="rId12"/>
    <p:sldId id="286" r:id="rId13"/>
    <p:sldId id="288" r:id="rId14"/>
    <p:sldId id="287" r:id="rId15"/>
    <p:sldId id="289" r:id="rId16"/>
    <p:sldId id="290" r:id="rId17"/>
    <p:sldId id="292" r:id="rId18"/>
    <p:sldId id="291" r:id="rId19"/>
    <p:sldId id="293" r:id="rId20"/>
    <p:sldId id="283" r:id="rId21"/>
    <p:sldId id="270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18E"/>
    <a:srgbClr val="DB3235"/>
    <a:srgbClr val="005DA3"/>
    <a:srgbClr val="005DA2"/>
    <a:srgbClr val="005CA2"/>
    <a:srgbClr val="DB6BDB"/>
    <a:srgbClr val="305480"/>
    <a:srgbClr val="F1D52F"/>
    <a:srgbClr val="A14D07"/>
    <a:srgbClr val="C5D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20" autoAdjust="0"/>
    <p:restoredTop sz="94660"/>
  </p:normalViewPr>
  <p:slideViewPr>
    <p:cSldViewPr>
      <p:cViewPr varScale="1">
        <p:scale>
          <a:sx n="75" d="100"/>
          <a:sy n="75" d="100"/>
        </p:scale>
        <p:origin x="118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815B1-37A2-4EA6-81FE-624E3679883E}" type="datetimeFigureOut">
              <a:rPr lang="zh-CN" altLang="en-US" smtClean="0"/>
              <a:t>2016/4/12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D29A34-8D9A-49B0-86D8-8BBB69809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713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928802"/>
            <a:ext cx="9144000" cy="292895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TEST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5720" y="357166"/>
            <a:ext cx="4286280" cy="1034515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2843808" y="5264015"/>
            <a:ext cx="50720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英才实验学院</a:t>
            </a:r>
            <a:endParaRPr lang="en-US" altLang="zh-CN" sz="2400" b="1" dirty="0" smtClean="0">
              <a:solidFill>
                <a:schemeClr val="accent1">
                  <a:lumMod val="7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高崇铭（</a:t>
            </a:r>
            <a:r>
              <a:rPr lang="en-US" altLang="zh-CN" sz="2400" b="1" dirty="0" smtClean="0">
                <a:solidFill>
                  <a:schemeClr val="accent1">
                    <a:lumMod val="7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2012001010016</a:t>
            </a: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）</a:t>
            </a:r>
            <a:endParaRPr lang="en-US" altLang="zh-CN" sz="2400" b="1" dirty="0" smtClean="0">
              <a:solidFill>
                <a:schemeClr val="accent1">
                  <a:lumMod val="7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指导老师：邵俊明</a:t>
            </a:r>
            <a:endParaRPr lang="en-US" altLang="zh-CN" sz="2400" b="1" dirty="0" smtClean="0">
              <a:solidFill>
                <a:schemeClr val="accent1">
                  <a:lumMod val="7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endParaRPr lang="en-US" altLang="zh-CN" sz="2400" b="1" dirty="0" smtClean="0">
              <a:solidFill>
                <a:schemeClr val="accent1">
                  <a:lumMod val="7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pic>
        <p:nvPicPr>
          <p:cNvPr id="11" name="Picture 2" descr="http://portal.uestc.edu.cn/login/images/login_11.jpg"/>
          <p:cNvPicPr>
            <a:picLocks noChangeAspect="1" noChangeArrowheads="1"/>
          </p:cNvPicPr>
          <p:nvPr userDrawn="1"/>
        </p:nvPicPr>
        <p:blipFill>
          <a:blip r:embed="rId3">
            <a:lum bright="18000" contrast="2000"/>
          </a:blip>
          <a:srcRect/>
          <a:stretch>
            <a:fillRect/>
          </a:stretch>
        </p:blipFill>
        <p:spPr bwMode="auto">
          <a:xfrm>
            <a:off x="5572132" y="357166"/>
            <a:ext cx="3286148" cy="12581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 userDrawn="1"/>
        </p:nvCxnSpPr>
        <p:spPr>
          <a:xfrm flipV="1">
            <a:off x="0" y="549525"/>
            <a:ext cx="9144000" cy="7414"/>
          </a:xfrm>
          <a:prstGeom prst="line">
            <a:avLst/>
          </a:prstGeom>
          <a:ln w="28575">
            <a:gradFill flip="none" rotWithShape="1">
              <a:gsLst>
                <a:gs pos="100000">
                  <a:srgbClr val="005DA2"/>
                </a:gs>
                <a:gs pos="0">
                  <a:schemeClr val="bg1">
                    <a:lumMod val="7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23251" y="629792"/>
            <a:ext cx="8286808" cy="506169"/>
          </a:xfrm>
          <a:prstGeom prst="rect">
            <a:avLst/>
          </a:prstGeom>
        </p:spPr>
        <p:txBody>
          <a:bodyPr/>
          <a:lstStyle>
            <a:lvl1pPr marL="271463" indent="-271463">
              <a:buFont typeface="Wingdings" panose="05000000000000000000" pitchFamily="2" charset="2"/>
              <a:buChar char="Ø"/>
              <a:tabLst>
                <a:tab pos="177800" algn="l"/>
              </a:tabLst>
              <a:defRPr lang="zh-CN" altLang="en-US" sz="2600" kern="1200" dirty="0" smtClean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n-cs"/>
              </a:defRPr>
            </a:lvl1pPr>
            <a:lvl2pPr marL="449263" indent="-354013">
              <a:buFont typeface="Arial" panose="020B0604020202020204" pitchFamily="34" charset="0"/>
              <a:buChar char="•"/>
              <a:defRPr lang="zh-CN" altLang="en-US" sz="2400" smtClean="0">
                <a:latin typeface="Palatino Linotype" panose="02040502050505030304" pitchFamily="18" charset="0"/>
              </a:defRPr>
            </a:lvl2pPr>
            <a:lvl3pPr marL="449263" indent="-354013">
              <a:defRPr lang="zh-CN" altLang="en-US" sz="2000" smtClean="0">
                <a:latin typeface="Palatino Linotype" panose="02040502050505030304" pitchFamily="18" charset="0"/>
              </a:defRPr>
            </a:lvl3pPr>
            <a:lvl4pPr marL="449263" indent="-354013">
              <a:defRPr lang="zh-CN" altLang="en-US" sz="1800" smtClean="0">
                <a:latin typeface="Palatino Linotype" panose="02040502050505030304" pitchFamily="18" charset="0"/>
              </a:defRPr>
            </a:lvl4pPr>
            <a:lvl5pPr marL="449263" indent="-354013">
              <a:defRPr lang="zh-CN" altLang="en-US" dirty="0">
                <a:latin typeface="Palatino Linotype" panose="02040502050505030304" pitchFamily="18" charset="0"/>
              </a:defRPr>
            </a:lvl5pPr>
          </a:lstStyle>
          <a:p>
            <a:pPr lvl="0"/>
            <a:r>
              <a:rPr lang="en-US" altLang="zh-CN" dirty="0" smtClean="0"/>
              <a:t>Big data is big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815A-162B-4AE0-A79F-FEF9A245BB30}" type="datetimeFigureOut">
              <a:rPr lang="zh-CN" altLang="en-US" smtClean="0"/>
              <a:t>2016/4/12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9107-FF35-42A6-8630-C988F7FE1BF5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6" name="内容占位符 2"/>
          <p:cNvSpPr>
            <a:spLocks noGrp="1"/>
          </p:cNvSpPr>
          <p:nvPr>
            <p:ph idx="13" hasCustomPrompt="1"/>
          </p:nvPr>
        </p:nvSpPr>
        <p:spPr>
          <a:xfrm>
            <a:off x="23251" y="-87"/>
            <a:ext cx="8286808" cy="476759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lang="zh-CN" altLang="en-US" sz="2800" b="0" kern="1200" baseline="0" dirty="0" smtClean="0">
                <a:solidFill>
                  <a:srgbClr val="C00000"/>
                </a:solidFill>
                <a:latin typeface="Palatino Linotype" panose="02040502050505030304" pitchFamily="18" charset="0"/>
                <a:ea typeface="+mj-ea"/>
                <a:cs typeface="+mn-cs"/>
              </a:defRPr>
            </a:lvl1pPr>
            <a:lvl2pPr marL="449263" indent="-354013">
              <a:buFont typeface="Arial" panose="020B0604020202020204" pitchFamily="34" charset="0"/>
              <a:buChar char="•"/>
              <a:defRPr lang="zh-CN" altLang="en-US" sz="2400" smtClean="0">
                <a:latin typeface="Palatino Linotype" panose="02040502050505030304" pitchFamily="18" charset="0"/>
              </a:defRPr>
            </a:lvl2pPr>
            <a:lvl3pPr marL="449263" indent="-354013">
              <a:defRPr lang="zh-CN" altLang="en-US" sz="2000" smtClean="0">
                <a:latin typeface="Palatino Linotype" panose="02040502050505030304" pitchFamily="18" charset="0"/>
              </a:defRPr>
            </a:lvl3pPr>
            <a:lvl4pPr marL="449263" indent="-354013">
              <a:defRPr lang="zh-CN" altLang="en-US" sz="1800" smtClean="0">
                <a:latin typeface="Palatino Linotype" panose="02040502050505030304" pitchFamily="18" charset="0"/>
              </a:defRPr>
            </a:lvl4pPr>
            <a:lvl5pPr marL="449263" indent="-354013">
              <a:defRPr lang="zh-CN" altLang="en-US" dirty="0">
                <a:latin typeface="Palatino Linotype" panose="02040502050505030304" pitchFamily="18" charset="0"/>
              </a:defRPr>
            </a:lvl5pPr>
          </a:lstStyle>
          <a:p>
            <a:pPr lvl="0"/>
            <a:r>
              <a:rPr lang="en-US" altLang="zh-CN" dirty="0" smtClean="0"/>
              <a:t>1.1 Big data</a:t>
            </a:r>
            <a:endParaRPr lang="zh-CN" altLang="en-US" dirty="0" smtClean="0"/>
          </a:p>
        </p:txBody>
      </p:sp>
      <p:sp>
        <p:nvSpPr>
          <p:cNvPr id="27" name="内容占位符 2"/>
          <p:cNvSpPr>
            <a:spLocks noGrp="1"/>
          </p:cNvSpPr>
          <p:nvPr>
            <p:ph idx="14" hasCustomPrompt="1"/>
          </p:nvPr>
        </p:nvSpPr>
        <p:spPr>
          <a:xfrm>
            <a:off x="485304" y="1101785"/>
            <a:ext cx="4446736" cy="3479343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lang="zh-CN" altLang="en-US" sz="2200" kern="1200" baseline="0" dirty="0" smtClean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n-cs"/>
              </a:defRPr>
            </a:lvl1pPr>
            <a:lvl2pPr marL="449263" indent="-354013">
              <a:buFont typeface="Arial" panose="020B0604020202020204" pitchFamily="34" charset="0"/>
              <a:buChar char="•"/>
              <a:defRPr lang="zh-CN" altLang="en-US" sz="2400" smtClean="0">
                <a:latin typeface="Palatino Linotype" panose="02040502050505030304" pitchFamily="18" charset="0"/>
              </a:defRPr>
            </a:lvl2pPr>
            <a:lvl3pPr marL="449263" indent="-354013">
              <a:defRPr lang="zh-CN" altLang="en-US" sz="2000" smtClean="0">
                <a:latin typeface="Palatino Linotype" panose="02040502050505030304" pitchFamily="18" charset="0"/>
              </a:defRPr>
            </a:lvl3pPr>
            <a:lvl4pPr marL="449263" indent="-354013">
              <a:defRPr lang="zh-CN" altLang="en-US" sz="1800" smtClean="0">
                <a:latin typeface="Palatino Linotype" panose="02040502050505030304" pitchFamily="18" charset="0"/>
              </a:defRPr>
            </a:lvl4pPr>
            <a:lvl5pPr marL="449263" indent="-354013">
              <a:defRPr lang="zh-CN" altLang="en-US" dirty="0">
                <a:latin typeface="Palatino Linotype" panose="02040502050505030304" pitchFamily="18" charset="0"/>
              </a:defRPr>
            </a:lvl5pPr>
          </a:lstStyle>
          <a:p>
            <a:pPr lvl="0"/>
            <a:r>
              <a:rPr lang="en-US" altLang="zh-CN" dirty="0" smtClean="0"/>
              <a:t>The data that is big</a:t>
            </a:r>
            <a:endParaRPr lang="zh-CN" altLang="en-US" dirty="0" smtClean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53683"/>
            <a:ext cx="1266933" cy="12669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FC8A0-E5C6-4166-80A3-05C146AAD18C}" type="datetimeFigureOut">
              <a:rPr lang="zh-CN" altLang="en-US" smtClean="0"/>
              <a:t>2016/4/12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CCFBB-F71B-42AB-997E-5C3584E065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680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7815A-162B-4AE0-A79F-FEF9A245BB30}" type="datetimeFigureOut">
              <a:rPr lang="zh-CN" altLang="en-US" smtClean="0"/>
              <a:t>2016/4/12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69107-FF35-42A6-8630-C988F7FE1B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13" Type="http://schemas.openxmlformats.org/officeDocument/2006/relationships/image" Target="../media/image49.wmf"/><Relationship Id="rId3" Type="http://schemas.openxmlformats.org/officeDocument/2006/relationships/image" Target="../media/image50.png"/><Relationship Id="rId7" Type="http://schemas.openxmlformats.org/officeDocument/2006/relationships/image" Target="../media/image54.emf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3.png"/><Relationship Id="rId11" Type="http://schemas.openxmlformats.org/officeDocument/2006/relationships/image" Target="../media/image49.wmf"/><Relationship Id="rId5" Type="http://schemas.openxmlformats.org/officeDocument/2006/relationships/image" Target="../media/image52.png"/><Relationship Id="rId10" Type="http://schemas.openxmlformats.org/officeDocument/2006/relationships/oleObject" Target="../embeddings/oleObject1.bin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5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 txBox="1"/>
          <p:nvPr/>
        </p:nvSpPr>
        <p:spPr>
          <a:xfrm>
            <a:off x="35496" y="2611660"/>
            <a:ext cx="9001000" cy="74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800" b="1" dirty="0" smtClean="0">
                <a:solidFill>
                  <a:schemeClr val="bg1"/>
                </a:solidFill>
                <a:cs typeface="+mn-ea"/>
                <a:sym typeface="+mn-lt"/>
              </a:rPr>
              <a:t>基于同步原理的多边聚类算法研究</a:t>
            </a:r>
            <a:endParaRPr lang="en-US" altLang="zh-CN" sz="3800" b="1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15138" y="3431509"/>
            <a:ext cx="1620958" cy="5735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20000"/>
              </a:lnSpc>
            </a:pPr>
            <a:r>
              <a:rPr lang="zh-CN" altLang="en-US" sz="2800" b="1" dirty="0" smtClean="0">
                <a:solidFill>
                  <a:prstClr val="white"/>
                </a:solidFill>
                <a:cs typeface="+mn-ea"/>
                <a:sym typeface="+mn-lt"/>
              </a:rPr>
              <a:t>中期答辩</a:t>
            </a:r>
            <a:endParaRPr lang="zh-CN" altLang="en-US" sz="28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b="1" dirty="0" smtClean="0">
                <a:solidFill>
                  <a:srgbClr val="005DA3"/>
                </a:solidFill>
                <a:cs typeface="+mn-ea"/>
                <a:sym typeface="+mn-lt"/>
              </a:rPr>
              <a:t>4. Co-Sync</a:t>
            </a:r>
            <a:r>
              <a:rPr lang="zh-CN" altLang="en-US" b="1" dirty="0" smtClean="0">
                <a:solidFill>
                  <a:srgbClr val="005DA3"/>
                </a:solidFill>
                <a:cs typeface="+mn-ea"/>
                <a:sym typeface="+mn-lt"/>
              </a:rPr>
              <a:t>在人工数据集上的表现</a:t>
            </a:r>
            <a:endParaRPr lang="zh-CN" altLang="en-US" b="1" dirty="0">
              <a:solidFill>
                <a:srgbClr val="005DA3"/>
              </a:solidFill>
              <a:cs typeface="+mn-ea"/>
              <a:sym typeface="+mn-lt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23251" y="618575"/>
            <a:ext cx="8286808" cy="506169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边际效应及其改进措施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51521" y="1988840"/>
            <a:ext cx="4464496" cy="3960440"/>
            <a:chOff x="773410" y="1478853"/>
            <a:chExt cx="6661818" cy="5226747"/>
          </a:xfrm>
        </p:grpSpPr>
        <p:pic>
          <p:nvPicPr>
            <p:cNvPr id="11" name="图片 10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773410" y="1478853"/>
              <a:ext cx="6661818" cy="5226747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</p:pic>
        <p:sp>
          <p:nvSpPr>
            <p:cNvPr id="12" name="矩形 11"/>
            <p:cNvSpPr/>
            <p:nvPr/>
          </p:nvSpPr>
          <p:spPr>
            <a:xfrm>
              <a:off x="1145059" y="1680431"/>
              <a:ext cx="2545492" cy="230668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205416" y="1680431"/>
              <a:ext cx="111211" cy="2306683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764716" y="1680431"/>
              <a:ext cx="111211" cy="2306683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4985066" y="1680430"/>
              <a:ext cx="111211" cy="2306683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5247421" y="1680429"/>
              <a:ext cx="111211" cy="230668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4336593" y="1680428"/>
              <a:ext cx="111211" cy="230668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1145059" y="5436467"/>
              <a:ext cx="2545492" cy="107083"/>
            </a:xfrm>
            <a:prstGeom prst="rect">
              <a:avLst/>
            </a:prstGeom>
            <a:noFill/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1145059" y="4733556"/>
              <a:ext cx="2545492" cy="10708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145059" y="6237340"/>
              <a:ext cx="2545492" cy="10708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5247421" y="6216368"/>
              <a:ext cx="111211" cy="128055"/>
            </a:xfrm>
            <a:prstGeom prst="rect">
              <a:avLst/>
            </a:prstGeom>
            <a:noFill/>
            <a:ln w="317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5247421" y="4712584"/>
              <a:ext cx="105630" cy="128055"/>
            </a:xfrm>
            <a:prstGeom prst="rect">
              <a:avLst/>
            </a:prstGeom>
            <a:noFill/>
            <a:ln w="317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24" name="矩形 23"/>
          <p:cNvSpPr/>
          <p:nvPr/>
        </p:nvSpPr>
        <p:spPr>
          <a:xfrm>
            <a:off x="5512468" y="3717032"/>
            <a:ext cx="3182915" cy="101566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>
                <a:latin typeface="Garamond" panose="02020404030301010803" pitchFamily="18" charset="0"/>
              </a:rPr>
              <a:t>在行列交互中都引入一个权重</a:t>
            </a:r>
            <a:r>
              <a:rPr lang="en-US" altLang="zh-CN" sz="2000" dirty="0" smtClean="0">
                <a:latin typeface="Garamond" panose="02020404030301010803" pitchFamily="18" charset="0"/>
              </a:rPr>
              <a:t>weight, </a:t>
            </a:r>
            <a:r>
              <a:rPr lang="zh-CN" altLang="en-US" sz="2000" dirty="0">
                <a:latin typeface="Garamond" panose="02020404030301010803" pitchFamily="18" charset="0"/>
              </a:rPr>
              <a:t>考虑</a:t>
            </a:r>
            <a:r>
              <a:rPr lang="zh-CN" altLang="en-US" sz="2000" dirty="0" smtClean="0">
                <a:latin typeface="Garamond" panose="02020404030301010803" pitchFamily="18" charset="0"/>
              </a:rPr>
              <a:t>取</a:t>
            </a:r>
            <a:r>
              <a:rPr lang="zh-CN" altLang="en-US" sz="2000" dirty="0" smtClean="0">
                <a:solidFill>
                  <a:srgbClr val="C00000"/>
                </a:solidFill>
                <a:latin typeface="Garamond" panose="02020404030301010803" pitchFamily="18" charset="0"/>
              </a:rPr>
              <a:t>熵</a:t>
            </a:r>
            <a:r>
              <a:rPr lang="zh-CN" altLang="en-US" sz="2000" dirty="0" smtClean="0">
                <a:latin typeface="Garamond" panose="02020404030301010803" pitchFamily="18" charset="0"/>
              </a:rPr>
              <a:t>或者</a:t>
            </a:r>
            <a:r>
              <a:rPr lang="zh-CN" altLang="en-US" sz="2000" dirty="0" smtClean="0">
                <a:solidFill>
                  <a:srgbClr val="C00000"/>
                </a:solidFill>
                <a:latin typeface="Garamond" panose="02020404030301010803" pitchFamily="18" charset="0"/>
              </a:rPr>
              <a:t>指数衰减函数</a:t>
            </a:r>
            <a:endParaRPr lang="zh-CN" altLang="en-US" sz="2000" dirty="0">
              <a:solidFill>
                <a:srgbClr val="C00000"/>
              </a:solidFill>
              <a:latin typeface="Garamond" panose="02020404030301010803" pitchFamily="18" charset="0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5364089" y="3510967"/>
            <a:ext cx="3384376" cy="1358194"/>
          </a:xfrm>
          <a:prstGeom prst="round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86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b="1" dirty="0" smtClean="0">
                <a:solidFill>
                  <a:srgbClr val="005DA3"/>
                </a:solidFill>
                <a:cs typeface="+mn-ea"/>
                <a:sym typeface="+mn-lt"/>
              </a:rPr>
              <a:t>4. Co-Sync</a:t>
            </a:r>
            <a:r>
              <a:rPr lang="zh-CN" altLang="en-US" b="1" dirty="0" smtClean="0">
                <a:solidFill>
                  <a:srgbClr val="005DA3"/>
                </a:solidFill>
                <a:cs typeface="+mn-ea"/>
                <a:sym typeface="+mn-lt"/>
              </a:rPr>
              <a:t>在人工数据集上的表现</a:t>
            </a:r>
            <a:endParaRPr lang="zh-CN" altLang="en-US" b="1" dirty="0">
              <a:solidFill>
                <a:srgbClr val="005DA3"/>
              </a:solidFill>
              <a:cs typeface="+mn-ea"/>
              <a:sym typeface="+mn-lt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23251" y="618575"/>
            <a:ext cx="8286808" cy="506169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单个</a:t>
            </a:r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pattern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实验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7" name="图片 26"/>
          <p:cNvPicPr/>
          <p:nvPr/>
        </p:nvPicPr>
        <p:blipFill>
          <a:blip r:embed="rId2"/>
          <a:stretch>
            <a:fillRect/>
          </a:stretch>
        </p:blipFill>
        <p:spPr>
          <a:xfrm>
            <a:off x="971601" y="1124745"/>
            <a:ext cx="2592287" cy="230425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3717032"/>
            <a:ext cx="2916722" cy="262848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166655" y="1772816"/>
            <a:ext cx="4824536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mu1 = 1.2;</a:t>
            </a:r>
            <a:endParaRPr lang="zh-CN" altLang="zh-CN" sz="1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mu2 = 0.4;</a:t>
            </a:r>
            <a:endParaRPr lang="zh-CN" altLang="zh-CN" sz="1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sigma = 0.1;</a:t>
            </a:r>
            <a:endParaRPr lang="zh-CN" altLang="zh-CN" sz="1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 = 40;</a:t>
            </a:r>
            <a:endParaRPr lang="zh-CN" altLang="zh-CN" sz="1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 = rand(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n,n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)*pi/2;</a:t>
            </a:r>
            <a:endParaRPr lang="zh-CN" altLang="zh-CN" sz="1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data(1:20,1:30</a:t>
            </a:r>
            <a:r>
              <a:rPr lang="en-US" altLang="zh-CN" sz="1200" kern="10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)= mu1 + sigma* 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randn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(20,30);</a:t>
            </a:r>
            <a:endParaRPr lang="zh-CN" altLang="zh-CN" sz="1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8" name="图片 27"/>
          <p:cNvPicPr/>
          <p:nvPr/>
        </p:nvPicPr>
        <p:blipFill>
          <a:blip r:embed="rId4"/>
          <a:stretch>
            <a:fillRect/>
          </a:stretch>
        </p:blipFill>
        <p:spPr>
          <a:xfrm>
            <a:off x="3203848" y="3717032"/>
            <a:ext cx="2880320" cy="2628482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2756" y="3680838"/>
            <a:ext cx="2915748" cy="2628482"/>
          </a:xfrm>
          <a:prstGeom prst="rect">
            <a:avLst/>
          </a:prstGeom>
        </p:spPr>
      </p:pic>
      <p:cxnSp>
        <p:nvCxnSpPr>
          <p:cNvPr id="30" name="直接连接符 29"/>
          <p:cNvCxnSpPr/>
          <p:nvPr/>
        </p:nvCxnSpPr>
        <p:spPr>
          <a:xfrm>
            <a:off x="179512" y="3573016"/>
            <a:ext cx="8811679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683568" y="6417522"/>
            <a:ext cx="16433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原始</a:t>
            </a:r>
            <a:r>
              <a:rPr lang="en-US" altLang="zh-CN" sz="2000" dirty="0" smtClean="0"/>
              <a:t>Co-Sync</a:t>
            </a:r>
            <a:endParaRPr lang="zh-CN" altLang="en-US" sz="2000" dirty="0"/>
          </a:p>
        </p:txBody>
      </p:sp>
      <p:sp>
        <p:nvSpPr>
          <p:cNvPr id="33" name="矩形 32"/>
          <p:cNvSpPr/>
          <p:nvPr/>
        </p:nvSpPr>
        <p:spPr>
          <a:xfrm>
            <a:off x="3491880" y="6412995"/>
            <a:ext cx="21563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基于熵的</a:t>
            </a:r>
            <a:r>
              <a:rPr lang="en-US" altLang="zh-CN" sz="2000" dirty="0" smtClean="0"/>
              <a:t>Co-Sync</a:t>
            </a:r>
            <a:endParaRPr lang="zh-CN" altLang="en-US" sz="2000" dirty="0"/>
          </a:p>
        </p:txBody>
      </p:sp>
      <p:sp>
        <p:nvSpPr>
          <p:cNvPr id="34" name="矩形 33"/>
          <p:cNvSpPr/>
          <p:nvPr/>
        </p:nvSpPr>
        <p:spPr>
          <a:xfrm>
            <a:off x="6156176" y="6412995"/>
            <a:ext cx="29258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基于指数函数的</a:t>
            </a:r>
            <a:r>
              <a:rPr lang="en-US" altLang="zh-CN" sz="2000" dirty="0" smtClean="0"/>
              <a:t>Co-Sync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5193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b="1" dirty="0" smtClean="0">
                <a:solidFill>
                  <a:srgbClr val="005DA3"/>
                </a:solidFill>
                <a:cs typeface="+mn-ea"/>
                <a:sym typeface="+mn-lt"/>
              </a:rPr>
              <a:t>4. Co-Sync</a:t>
            </a:r>
            <a:r>
              <a:rPr lang="zh-CN" altLang="en-US" b="1" dirty="0" smtClean="0">
                <a:solidFill>
                  <a:srgbClr val="005DA3"/>
                </a:solidFill>
                <a:cs typeface="+mn-ea"/>
                <a:sym typeface="+mn-lt"/>
              </a:rPr>
              <a:t>在人工数据集上的表现</a:t>
            </a:r>
            <a:endParaRPr lang="zh-CN" altLang="en-US" b="1" dirty="0">
              <a:solidFill>
                <a:srgbClr val="005DA3"/>
              </a:solidFill>
              <a:cs typeface="+mn-ea"/>
              <a:sym typeface="+mn-lt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23251" y="618575"/>
            <a:ext cx="8286808" cy="506169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双</a:t>
            </a:r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pattern,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无重叠实验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66655" y="1772816"/>
            <a:ext cx="4824536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mu1 = 1.2;</a:t>
            </a:r>
            <a:endParaRPr lang="zh-CN" altLang="zh-CN" sz="1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mu2 = 0.5;</a:t>
            </a:r>
            <a:endParaRPr lang="zh-CN" altLang="zh-CN" sz="1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sigma = 0.1;</a:t>
            </a:r>
            <a:endParaRPr lang="zh-CN" altLang="zh-CN" sz="1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 = 40;</a:t>
            </a:r>
            <a:endParaRPr lang="zh-CN" altLang="zh-CN" sz="1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 = rand(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n,n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)*pi/2;</a:t>
            </a:r>
            <a:endParaRPr lang="zh-CN" altLang="zh-CN" sz="1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data(1:15,1:15) = mu1 + sigma * 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randn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(15,15);</a:t>
            </a:r>
            <a:endParaRPr lang="zh-CN" altLang="zh-CN" sz="1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data(16:30,16:30) = mu2 + sigma * 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randn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(15,15);</a:t>
            </a:r>
            <a:endParaRPr lang="zh-CN" altLang="zh-CN" sz="1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179512" y="3573016"/>
            <a:ext cx="8811679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683568" y="6417522"/>
            <a:ext cx="16433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原始</a:t>
            </a:r>
            <a:r>
              <a:rPr lang="en-US" altLang="zh-CN" sz="2000" dirty="0" smtClean="0"/>
              <a:t>Co-Sync</a:t>
            </a:r>
            <a:endParaRPr lang="zh-CN" altLang="en-US" sz="2000" dirty="0"/>
          </a:p>
        </p:txBody>
      </p:sp>
      <p:sp>
        <p:nvSpPr>
          <p:cNvPr id="33" name="矩形 32"/>
          <p:cNvSpPr/>
          <p:nvPr/>
        </p:nvSpPr>
        <p:spPr>
          <a:xfrm>
            <a:off x="3491880" y="6412995"/>
            <a:ext cx="21563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基于熵的</a:t>
            </a:r>
            <a:r>
              <a:rPr lang="en-US" altLang="zh-CN" sz="2000" dirty="0" smtClean="0"/>
              <a:t>Co-Sync</a:t>
            </a:r>
            <a:endParaRPr lang="zh-CN" altLang="en-US" sz="2000" dirty="0"/>
          </a:p>
        </p:txBody>
      </p:sp>
      <p:sp>
        <p:nvSpPr>
          <p:cNvPr id="34" name="矩形 33"/>
          <p:cNvSpPr/>
          <p:nvPr/>
        </p:nvSpPr>
        <p:spPr>
          <a:xfrm>
            <a:off x="6156176" y="6412995"/>
            <a:ext cx="29258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基于指数函数的</a:t>
            </a:r>
            <a:r>
              <a:rPr lang="en-US" altLang="zh-CN" sz="2000" dirty="0" smtClean="0"/>
              <a:t>Co-Sync</a:t>
            </a:r>
            <a:endParaRPr lang="zh-CN" altLang="en-US" sz="2000" dirty="0"/>
          </a:p>
        </p:txBody>
      </p:sp>
      <p:pic>
        <p:nvPicPr>
          <p:cNvPr id="13" name="图片 12"/>
          <p:cNvPicPr/>
          <p:nvPr/>
        </p:nvPicPr>
        <p:blipFill>
          <a:blip r:embed="rId2"/>
          <a:stretch>
            <a:fillRect/>
          </a:stretch>
        </p:blipFill>
        <p:spPr>
          <a:xfrm>
            <a:off x="1007760" y="1217945"/>
            <a:ext cx="2484120" cy="2261870"/>
          </a:xfrm>
          <a:prstGeom prst="rect">
            <a:avLst/>
          </a:prstGeom>
        </p:spPr>
      </p:pic>
      <p:pic>
        <p:nvPicPr>
          <p:cNvPr id="15" name="图片 14"/>
          <p:cNvPicPr/>
          <p:nvPr/>
        </p:nvPicPr>
        <p:blipFill>
          <a:blip r:embed="rId3"/>
          <a:stretch>
            <a:fillRect/>
          </a:stretch>
        </p:blipFill>
        <p:spPr>
          <a:xfrm>
            <a:off x="150672" y="3717032"/>
            <a:ext cx="2765144" cy="2607288"/>
          </a:xfrm>
          <a:prstGeom prst="rect">
            <a:avLst/>
          </a:prstGeom>
        </p:spPr>
      </p:pic>
      <p:pic>
        <p:nvPicPr>
          <p:cNvPr id="16" name="图片 15"/>
          <p:cNvPicPr/>
          <p:nvPr/>
        </p:nvPicPr>
        <p:blipFill>
          <a:blip r:embed="rId4"/>
          <a:stretch>
            <a:fillRect/>
          </a:stretch>
        </p:blipFill>
        <p:spPr>
          <a:xfrm>
            <a:off x="3123185" y="3717031"/>
            <a:ext cx="2888975" cy="2602761"/>
          </a:xfrm>
          <a:prstGeom prst="rect">
            <a:avLst/>
          </a:prstGeom>
        </p:spPr>
      </p:pic>
      <p:pic>
        <p:nvPicPr>
          <p:cNvPr id="17" name="图片 16"/>
          <p:cNvPicPr/>
          <p:nvPr/>
        </p:nvPicPr>
        <p:blipFill>
          <a:blip r:embed="rId5"/>
          <a:stretch>
            <a:fillRect/>
          </a:stretch>
        </p:blipFill>
        <p:spPr>
          <a:xfrm>
            <a:off x="6156176" y="3717031"/>
            <a:ext cx="2835015" cy="269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37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b="1" dirty="0" smtClean="0">
                <a:solidFill>
                  <a:srgbClr val="005DA3"/>
                </a:solidFill>
                <a:cs typeface="+mn-ea"/>
                <a:sym typeface="+mn-lt"/>
              </a:rPr>
              <a:t>4. Co-Sync</a:t>
            </a:r>
            <a:r>
              <a:rPr lang="zh-CN" altLang="en-US" b="1" dirty="0" smtClean="0">
                <a:solidFill>
                  <a:srgbClr val="005DA3"/>
                </a:solidFill>
                <a:cs typeface="+mn-ea"/>
                <a:sym typeface="+mn-lt"/>
              </a:rPr>
              <a:t>在人工数据集上的表现</a:t>
            </a:r>
            <a:endParaRPr lang="zh-CN" altLang="en-US" b="1" dirty="0">
              <a:solidFill>
                <a:srgbClr val="005DA3"/>
              </a:solidFill>
              <a:cs typeface="+mn-ea"/>
              <a:sym typeface="+mn-lt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23251" y="618575"/>
            <a:ext cx="8286808" cy="506169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双</a:t>
            </a:r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pattern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并列实验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067944" y="1748715"/>
            <a:ext cx="4824536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mu1 = 1.2;</a:t>
            </a:r>
            <a:endParaRPr lang="zh-CN" altLang="zh-CN" sz="1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mu2 = 0.5;</a:t>
            </a:r>
            <a:endParaRPr lang="zh-CN" altLang="zh-CN" sz="1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sigma = 0.1;</a:t>
            </a:r>
            <a:endParaRPr lang="zh-CN" altLang="zh-CN" sz="1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 = 40;</a:t>
            </a:r>
            <a:endParaRPr lang="zh-CN" altLang="zh-CN" sz="1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 = rand(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n,n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)*pi/2;</a:t>
            </a:r>
            <a:endParaRPr lang="zh-CN" altLang="zh-CN" sz="1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data(1:20,1:15) = mu1 + sigma * 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randn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(20,15);</a:t>
            </a:r>
            <a:endParaRPr lang="zh-CN" altLang="zh-CN" sz="1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data(1:20,16:30) = mu2 + sigma * 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randn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(20,15);</a:t>
            </a:r>
            <a:endParaRPr lang="zh-CN" altLang="zh-CN" sz="1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179512" y="3573016"/>
            <a:ext cx="8811679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683568" y="6417522"/>
            <a:ext cx="16433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原始</a:t>
            </a:r>
            <a:r>
              <a:rPr lang="en-US" altLang="zh-CN" sz="2000" dirty="0" smtClean="0"/>
              <a:t>Co-Sync</a:t>
            </a:r>
            <a:endParaRPr lang="zh-CN" altLang="en-US" sz="2000" dirty="0"/>
          </a:p>
        </p:txBody>
      </p:sp>
      <p:sp>
        <p:nvSpPr>
          <p:cNvPr id="33" name="矩形 32"/>
          <p:cNvSpPr/>
          <p:nvPr/>
        </p:nvSpPr>
        <p:spPr>
          <a:xfrm>
            <a:off x="3491880" y="6412995"/>
            <a:ext cx="21563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基于熵的</a:t>
            </a:r>
            <a:r>
              <a:rPr lang="en-US" altLang="zh-CN" sz="2000" dirty="0" smtClean="0"/>
              <a:t>Co-Sync</a:t>
            </a:r>
            <a:endParaRPr lang="zh-CN" altLang="en-US" sz="2000" dirty="0"/>
          </a:p>
        </p:txBody>
      </p:sp>
      <p:sp>
        <p:nvSpPr>
          <p:cNvPr id="34" name="矩形 33"/>
          <p:cNvSpPr/>
          <p:nvPr/>
        </p:nvSpPr>
        <p:spPr>
          <a:xfrm>
            <a:off x="6156176" y="6412995"/>
            <a:ext cx="29258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基于指数函数的</a:t>
            </a:r>
            <a:r>
              <a:rPr lang="en-US" altLang="zh-CN" sz="2000" dirty="0" smtClean="0"/>
              <a:t>Co-Sync</a:t>
            </a:r>
            <a:endParaRPr lang="zh-CN" altLang="en-US" sz="2000" dirty="0"/>
          </a:p>
        </p:txBody>
      </p:sp>
      <p:pic>
        <p:nvPicPr>
          <p:cNvPr id="13" name="图片 12"/>
          <p:cNvPicPr/>
          <p:nvPr/>
        </p:nvPicPr>
        <p:blipFill>
          <a:blip r:embed="rId2"/>
          <a:stretch>
            <a:fillRect/>
          </a:stretch>
        </p:blipFill>
        <p:spPr>
          <a:xfrm>
            <a:off x="1066827" y="1124744"/>
            <a:ext cx="2520280" cy="2318075"/>
          </a:xfrm>
          <a:prstGeom prst="rect">
            <a:avLst/>
          </a:prstGeom>
        </p:spPr>
      </p:pic>
      <p:pic>
        <p:nvPicPr>
          <p:cNvPr id="15" name="图片 14"/>
          <p:cNvPicPr/>
          <p:nvPr/>
        </p:nvPicPr>
        <p:blipFill>
          <a:blip r:embed="rId3"/>
          <a:stretch>
            <a:fillRect/>
          </a:stretch>
        </p:blipFill>
        <p:spPr>
          <a:xfrm>
            <a:off x="323528" y="3750724"/>
            <a:ext cx="2664296" cy="2594790"/>
          </a:xfrm>
          <a:prstGeom prst="rect">
            <a:avLst/>
          </a:prstGeom>
        </p:spPr>
      </p:pic>
      <p:pic>
        <p:nvPicPr>
          <p:cNvPr id="16" name="图片 15"/>
          <p:cNvPicPr/>
          <p:nvPr/>
        </p:nvPicPr>
        <p:blipFill>
          <a:blip r:embed="rId4"/>
          <a:stretch>
            <a:fillRect/>
          </a:stretch>
        </p:blipFill>
        <p:spPr>
          <a:xfrm>
            <a:off x="3203848" y="3752531"/>
            <a:ext cx="2787665" cy="2530266"/>
          </a:xfrm>
          <a:prstGeom prst="rect">
            <a:avLst/>
          </a:prstGeom>
        </p:spPr>
      </p:pic>
      <p:pic>
        <p:nvPicPr>
          <p:cNvPr id="17" name="图片 16"/>
          <p:cNvPicPr/>
          <p:nvPr/>
        </p:nvPicPr>
        <p:blipFill>
          <a:blip r:embed="rId5"/>
          <a:stretch>
            <a:fillRect/>
          </a:stretch>
        </p:blipFill>
        <p:spPr>
          <a:xfrm>
            <a:off x="6122634" y="3750724"/>
            <a:ext cx="2927985" cy="263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82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b="1" dirty="0" smtClean="0">
                <a:solidFill>
                  <a:srgbClr val="005DA3"/>
                </a:solidFill>
                <a:cs typeface="+mn-ea"/>
                <a:sym typeface="+mn-lt"/>
              </a:rPr>
              <a:t>4. Co-Sync</a:t>
            </a:r>
            <a:r>
              <a:rPr lang="zh-CN" altLang="en-US" b="1" dirty="0" smtClean="0">
                <a:solidFill>
                  <a:srgbClr val="005DA3"/>
                </a:solidFill>
                <a:cs typeface="+mn-ea"/>
                <a:sym typeface="+mn-lt"/>
              </a:rPr>
              <a:t>在人工数据集上的表现</a:t>
            </a:r>
            <a:endParaRPr lang="zh-CN" altLang="en-US" b="1" dirty="0">
              <a:solidFill>
                <a:srgbClr val="005DA3"/>
              </a:solidFill>
              <a:cs typeface="+mn-ea"/>
              <a:sym typeface="+mn-lt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23251" y="618575"/>
            <a:ext cx="8286808" cy="506169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双</a:t>
            </a:r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pattern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有不规则重叠实验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66655" y="1772816"/>
            <a:ext cx="4824536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mu1 = 1.2;</a:t>
            </a:r>
            <a:endParaRPr lang="zh-CN" altLang="zh-CN" sz="1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mu2 = 0.5;</a:t>
            </a:r>
            <a:endParaRPr lang="zh-CN" altLang="zh-CN" sz="1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sigma = 0.1;</a:t>
            </a:r>
            <a:endParaRPr lang="zh-CN" altLang="zh-CN" sz="1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 = 40;</a:t>
            </a:r>
            <a:endParaRPr lang="zh-CN" altLang="zh-CN" sz="1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 = rand(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n,n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)*pi/2;</a:t>
            </a:r>
            <a:endParaRPr lang="zh-CN" altLang="zh-CN" sz="1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data(1:15,1:20) = mu1 + sigma * 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randn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(15,20);</a:t>
            </a:r>
            <a:endParaRPr lang="zh-CN" altLang="zh-CN" sz="1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data(16:35,11:35) = mu2 + sigma * 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randn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(20,25);</a:t>
            </a:r>
            <a:endParaRPr lang="zh-CN" altLang="zh-CN" sz="1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179512" y="3573016"/>
            <a:ext cx="8811679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683568" y="6417522"/>
            <a:ext cx="16433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原始</a:t>
            </a:r>
            <a:r>
              <a:rPr lang="en-US" altLang="zh-CN" sz="2000" dirty="0" smtClean="0"/>
              <a:t>Co-Sync</a:t>
            </a:r>
            <a:endParaRPr lang="zh-CN" altLang="en-US" sz="2000" dirty="0"/>
          </a:p>
        </p:txBody>
      </p:sp>
      <p:sp>
        <p:nvSpPr>
          <p:cNvPr id="33" name="矩形 32"/>
          <p:cNvSpPr/>
          <p:nvPr/>
        </p:nvSpPr>
        <p:spPr>
          <a:xfrm>
            <a:off x="3491880" y="6412995"/>
            <a:ext cx="21563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基于熵的</a:t>
            </a:r>
            <a:r>
              <a:rPr lang="en-US" altLang="zh-CN" sz="2000" dirty="0" smtClean="0"/>
              <a:t>Co-Sync</a:t>
            </a:r>
            <a:endParaRPr lang="zh-CN" altLang="en-US" sz="2000" dirty="0"/>
          </a:p>
        </p:txBody>
      </p:sp>
      <p:sp>
        <p:nvSpPr>
          <p:cNvPr id="34" name="矩形 33"/>
          <p:cNvSpPr/>
          <p:nvPr/>
        </p:nvSpPr>
        <p:spPr>
          <a:xfrm>
            <a:off x="6156176" y="6412995"/>
            <a:ext cx="29258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基于指数函数的</a:t>
            </a:r>
            <a:r>
              <a:rPr lang="en-US" altLang="zh-CN" sz="2000" dirty="0" smtClean="0"/>
              <a:t>Co-Sync</a:t>
            </a:r>
            <a:endParaRPr lang="zh-CN" altLang="en-US" sz="2000" dirty="0"/>
          </a:p>
        </p:txBody>
      </p:sp>
      <p:pic>
        <p:nvPicPr>
          <p:cNvPr id="13" name="图片 12"/>
          <p:cNvPicPr/>
          <p:nvPr/>
        </p:nvPicPr>
        <p:blipFill>
          <a:blip r:embed="rId2"/>
          <a:stretch>
            <a:fillRect/>
          </a:stretch>
        </p:blipFill>
        <p:spPr>
          <a:xfrm>
            <a:off x="971600" y="1134273"/>
            <a:ext cx="2592288" cy="2294728"/>
          </a:xfrm>
          <a:prstGeom prst="rect">
            <a:avLst/>
          </a:prstGeom>
        </p:spPr>
      </p:pic>
      <p:pic>
        <p:nvPicPr>
          <p:cNvPr id="15" name="图片 14"/>
          <p:cNvPicPr/>
          <p:nvPr/>
        </p:nvPicPr>
        <p:blipFill>
          <a:blip r:embed="rId3"/>
          <a:stretch>
            <a:fillRect/>
          </a:stretch>
        </p:blipFill>
        <p:spPr>
          <a:xfrm>
            <a:off x="89852" y="3717031"/>
            <a:ext cx="2894092" cy="2695963"/>
          </a:xfrm>
          <a:prstGeom prst="rect">
            <a:avLst/>
          </a:prstGeom>
        </p:spPr>
      </p:pic>
      <p:pic>
        <p:nvPicPr>
          <p:cNvPr id="16" name="图片 15"/>
          <p:cNvPicPr/>
          <p:nvPr/>
        </p:nvPicPr>
        <p:blipFill>
          <a:blip r:embed="rId4"/>
          <a:stretch>
            <a:fillRect/>
          </a:stretch>
        </p:blipFill>
        <p:spPr>
          <a:xfrm>
            <a:off x="3131840" y="3717031"/>
            <a:ext cx="2808312" cy="2628483"/>
          </a:xfrm>
          <a:prstGeom prst="rect">
            <a:avLst/>
          </a:prstGeom>
        </p:spPr>
      </p:pic>
      <p:pic>
        <p:nvPicPr>
          <p:cNvPr id="17" name="图片 16"/>
          <p:cNvPicPr/>
          <p:nvPr/>
        </p:nvPicPr>
        <p:blipFill>
          <a:blip r:embed="rId5"/>
          <a:stretch>
            <a:fillRect/>
          </a:stretch>
        </p:blipFill>
        <p:spPr>
          <a:xfrm>
            <a:off x="6035901" y="3717031"/>
            <a:ext cx="2955290" cy="269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04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b="1" dirty="0" smtClean="0">
                <a:solidFill>
                  <a:srgbClr val="005DA3"/>
                </a:solidFill>
                <a:cs typeface="+mn-ea"/>
                <a:sym typeface="+mn-lt"/>
              </a:rPr>
              <a:t>4. Co-Sync</a:t>
            </a:r>
            <a:r>
              <a:rPr lang="zh-CN" altLang="en-US" b="1" dirty="0" smtClean="0">
                <a:solidFill>
                  <a:srgbClr val="005DA3"/>
                </a:solidFill>
                <a:cs typeface="+mn-ea"/>
                <a:sym typeface="+mn-lt"/>
              </a:rPr>
              <a:t>在人工数据集上的表现</a:t>
            </a:r>
            <a:endParaRPr lang="zh-CN" altLang="en-US" b="1" dirty="0">
              <a:solidFill>
                <a:srgbClr val="005DA3"/>
              </a:solidFill>
              <a:cs typeface="+mn-ea"/>
              <a:sym typeface="+mn-lt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23251" y="618575"/>
            <a:ext cx="8286808" cy="506169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三</a:t>
            </a:r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pattern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无重叠实验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067944" y="1302451"/>
            <a:ext cx="4824536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mu1 = 0.8;</a:t>
            </a:r>
            <a:endParaRPr lang="zh-CN" altLang="zh-CN" sz="1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mu2 = 0.3;</a:t>
            </a:r>
            <a:endParaRPr lang="zh-CN" altLang="zh-CN" sz="1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mu3 = 1.3;</a:t>
            </a:r>
            <a:endParaRPr lang="zh-CN" altLang="zh-CN" sz="1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 mu4 = 1.0;</a:t>
            </a:r>
            <a:endParaRPr lang="zh-CN" altLang="zh-CN" sz="1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sigma = 0.1;</a:t>
            </a:r>
            <a:endParaRPr lang="zh-CN" altLang="zh-CN" sz="1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 = 40;</a:t>
            </a:r>
            <a:endParaRPr lang="zh-CN" altLang="zh-CN" sz="1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 = rand(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n,n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)*pi/2;</a:t>
            </a:r>
            <a:endParaRPr lang="zh-CN" altLang="zh-CN" sz="1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data(1:13,1:13) = mu1 + sigma * 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randn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(13,13);</a:t>
            </a:r>
            <a:endParaRPr lang="zh-CN" altLang="zh-CN" sz="1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data(14:26,14:26) = mu2 + sigma * 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randn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(13,13);</a:t>
            </a:r>
            <a:endParaRPr lang="zh-CN" altLang="zh-CN" sz="1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data(27:40,27:40) = mu3 + sigma * 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randn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(14,14);</a:t>
            </a:r>
            <a:endParaRPr lang="zh-CN" altLang="zh-CN" sz="1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179512" y="3573016"/>
            <a:ext cx="8811679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683568" y="6417522"/>
            <a:ext cx="16433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原始</a:t>
            </a:r>
            <a:r>
              <a:rPr lang="en-US" altLang="zh-CN" sz="2000" dirty="0" smtClean="0"/>
              <a:t>Co-Sync</a:t>
            </a:r>
            <a:endParaRPr lang="zh-CN" altLang="en-US" sz="2000" dirty="0"/>
          </a:p>
        </p:txBody>
      </p:sp>
      <p:sp>
        <p:nvSpPr>
          <p:cNvPr id="33" name="矩形 32"/>
          <p:cNvSpPr/>
          <p:nvPr/>
        </p:nvSpPr>
        <p:spPr>
          <a:xfrm>
            <a:off x="3491880" y="6412995"/>
            <a:ext cx="21563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基于熵的</a:t>
            </a:r>
            <a:r>
              <a:rPr lang="en-US" altLang="zh-CN" sz="2000" dirty="0" smtClean="0"/>
              <a:t>Co-Sync</a:t>
            </a:r>
            <a:endParaRPr lang="zh-CN" altLang="en-US" sz="2000" dirty="0"/>
          </a:p>
        </p:txBody>
      </p:sp>
      <p:sp>
        <p:nvSpPr>
          <p:cNvPr id="34" name="矩形 33"/>
          <p:cNvSpPr/>
          <p:nvPr/>
        </p:nvSpPr>
        <p:spPr>
          <a:xfrm>
            <a:off x="6156176" y="6412995"/>
            <a:ext cx="29258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基于指数函数的</a:t>
            </a:r>
            <a:r>
              <a:rPr lang="en-US" altLang="zh-CN" sz="2000" dirty="0" smtClean="0"/>
              <a:t>Co-Sync</a:t>
            </a:r>
            <a:endParaRPr lang="zh-CN" altLang="en-US" sz="2000" dirty="0"/>
          </a:p>
        </p:txBody>
      </p:sp>
      <p:pic>
        <p:nvPicPr>
          <p:cNvPr id="18" name="图片 17"/>
          <p:cNvPicPr/>
          <p:nvPr/>
        </p:nvPicPr>
        <p:blipFill>
          <a:blip r:embed="rId2"/>
          <a:stretch>
            <a:fillRect/>
          </a:stretch>
        </p:blipFill>
        <p:spPr>
          <a:xfrm>
            <a:off x="1259632" y="1075427"/>
            <a:ext cx="2448272" cy="2318075"/>
          </a:xfrm>
          <a:prstGeom prst="rect">
            <a:avLst/>
          </a:prstGeom>
        </p:spPr>
      </p:pic>
      <p:pic>
        <p:nvPicPr>
          <p:cNvPr id="19" name="图片 18"/>
          <p:cNvPicPr/>
          <p:nvPr/>
        </p:nvPicPr>
        <p:blipFill>
          <a:blip r:embed="rId3"/>
          <a:stretch>
            <a:fillRect/>
          </a:stretch>
        </p:blipFill>
        <p:spPr>
          <a:xfrm>
            <a:off x="288252" y="3759430"/>
            <a:ext cx="2810796" cy="2630353"/>
          </a:xfrm>
          <a:prstGeom prst="rect">
            <a:avLst/>
          </a:prstGeom>
        </p:spPr>
      </p:pic>
      <p:pic>
        <p:nvPicPr>
          <p:cNvPr id="20" name="图片 19"/>
          <p:cNvPicPr/>
          <p:nvPr/>
        </p:nvPicPr>
        <p:blipFill>
          <a:blip r:embed="rId4"/>
          <a:stretch>
            <a:fillRect/>
          </a:stretch>
        </p:blipFill>
        <p:spPr>
          <a:xfrm>
            <a:off x="3099048" y="3750724"/>
            <a:ext cx="2913112" cy="2639060"/>
          </a:xfrm>
          <a:prstGeom prst="rect">
            <a:avLst/>
          </a:prstGeom>
        </p:spPr>
      </p:pic>
      <p:pic>
        <p:nvPicPr>
          <p:cNvPr id="22" name="图片 21"/>
          <p:cNvPicPr/>
          <p:nvPr/>
        </p:nvPicPr>
        <p:blipFill>
          <a:blip r:embed="rId5"/>
          <a:stretch>
            <a:fillRect/>
          </a:stretch>
        </p:blipFill>
        <p:spPr>
          <a:xfrm>
            <a:off x="6172344" y="3750724"/>
            <a:ext cx="2909633" cy="261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95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b="1" dirty="0" smtClean="0">
                <a:solidFill>
                  <a:srgbClr val="005DA3"/>
                </a:solidFill>
                <a:cs typeface="+mn-ea"/>
                <a:sym typeface="+mn-lt"/>
              </a:rPr>
              <a:t>4. Co-Sync</a:t>
            </a:r>
            <a:r>
              <a:rPr lang="zh-CN" altLang="en-US" b="1" dirty="0" smtClean="0">
                <a:solidFill>
                  <a:srgbClr val="005DA3"/>
                </a:solidFill>
                <a:cs typeface="+mn-ea"/>
                <a:sym typeface="+mn-lt"/>
              </a:rPr>
              <a:t>在人工数据集上的表现</a:t>
            </a:r>
            <a:endParaRPr lang="zh-CN" altLang="en-US" b="1" dirty="0">
              <a:solidFill>
                <a:srgbClr val="005DA3"/>
              </a:solidFill>
              <a:cs typeface="+mn-ea"/>
              <a:sym typeface="+mn-lt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23251" y="618575"/>
            <a:ext cx="8286808" cy="506169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三</a:t>
            </a:r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pattern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规则实验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66475" y="1486159"/>
            <a:ext cx="4824536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mu1 = 0.8;</a:t>
            </a:r>
            <a:endParaRPr lang="zh-CN" altLang="zh-CN" sz="1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mu2 = 0.3;</a:t>
            </a:r>
            <a:endParaRPr lang="zh-CN" altLang="zh-CN" sz="1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mu3 = 1.3</a:t>
            </a:r>
            <a:endParaRPr lang="zh-CN" altLang="zh-CN" sz="1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sigma = 0.1;</a:t>
            </a:r>
            <a:endParaRPr lang="zh-CN" altLang="zh-CN" sz="1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 = 40;</a:t>
            </a:r>
            <a:endParaRPr lang="zh-CN" altLang="zh-CN" sz="1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 = rand(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n,n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)*pi/2;</a:t>
            </a:r>
            <a:endParaRPr lang="zh-CN" altLang="zh-CN" sz="1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data(1:20,1:20) = mu1 + sigma * 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randn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(20,20);</a:t>
            </a:r>
            <a:endParaRPr lang="zh-CN" altLang="zh-CN" sz="1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data(21:40,21:40) = mu2 + sigma * 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randn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(20,20);</a:t>
            </a:r>
            <a:endParaRPr lang="zh-CN" altLang="zh-CN" sz="1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data(1:20,21:40) = mu3 + sigma * 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randn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(20,20);</a:t>
            </a:r>
            <a:endParaRPr lang="zh-CN" altLang="zh-CN" sz="1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179512" y="3573016"/>
            <a:ext cx="8811679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683568" y="6417522"/>
            <a:ext cx="16433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原始</a:t>
            </a:r>
            <a:r>
              <a:rPr lang="en-US" altLang="zh-CN" sz="2000" dirty="0" smtClean="0"/>
              <a:t>Co-Sync</a:t>
            </a:r>
            <a:endParaRPr lang="zh-CN" altLang="en-US" sz="2000" dirty="0"/>
          </a:p>
        </p:txBody>
      </p:sp>
      <p:sp>
        <p:nvSpPr>
          <p:cNvPr id="33" name="矩形 32"/>
          <p:cNvSpPr/>
          <p:nvPr/>
        </p:nvSpPr>
        <p:spPr>
          <a:xfrm>
            <a:off x="3491880" y="6412995"/>
            <a:ext cx="21563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基于熵的</a:t>
            </a:r>
            <a:r>
              <a:rPr lang="en-US" altLang="zh-CN" sz="2000" dirty="0" smtClean="0"/>
              <a:t>Co-Sync</a:t>
            </a:r>
            <a:endParaRPr lang="zh-CN" altLang="en-US" sz="2000" dirty="0"/>
          </a:p>
        </p:txBody>
      </p:sp>
      <p:sp>
        <p:nvSpPr>
          <p:cNvPr id="34" name="矩形 33"/>
          <p:cNvSpPr/>
          <p:nvPr/>
        </p:nvSpPr>
        <p:spPr>
          <a:xfrm>
            <a:off x="6156176" y="6412995"/>
            <a:ext cx="29258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基于指数函数的</a:t>
            </a:r>
            <a:r>
              <a:rPr lang="en-US" altLang="zh-CN" sz="2000" dirty="0" smtClean="0"/>
              <a:t>Co-Sync</a:t>
            </a:r>
            <a:endParaRPr lang="zh-CN" altLang="en-US" sz="2000" dirty="0"/>
          </a:p>
        </p:txBody>
      </p:sp>
      <p:pic>
        <p:nvPicPr>
          <p:cNvPr id="18" name="图片 17"/>
          <p:cNvPicPr/>
          <p:nvPr/>
        </p:nvPicPr>
        <p:blipFill>
          <a:blip r:embed="rId2"/>
          <a:stretch>
            <a:fillRect/>
          </a:stretch>
        </p:blipFill>
        <p:spPr>
          <a:xfrm>
            <a:off x="1259632" y="1118963"/>
            <a:ext cx="2664296" cy="2364296"/>
          </a:xfrm>
          <a:prstGeom prst="rect">
            <a:avLst/>
          </a:prstGeom>
        </p:spPr>
      </p:pic>
      <p:pic>
        <p:nvPicPr>
          <p:cNvPr id="19" name="图片 18"/>
          <p:cNvPicPr/>
          <p:nvPr/>
        </p:nvPicPr>
        <p:blipFill>
          <a:blip r:embed="rId3"/>
          <a:stretch>
            <a:fillRect/>
          </a:stretch>
        </p:blipFill>
        <p:spPr>
          <a:xfrm>
            <a:off x="184309" y="3710029"/>
            <a:ext cx="2809875" cy="2570480"/>
          </a:xfrm>
          <a:prstGeom prst="rect">
            <a:avLst/>
          </a:prstGeom>
        </p:spPr>
      </p:pic>
      <p:pic>
        <p:nvPicPr>
          <p:cNvPr id="20" name="图片 19"/>
          <p:cNvPicPr/>
          <p:nvPr/>
        </p:nvPicPr>
        <p:blipFill>
          <a:blip r:embed="rId4"/>
          <a:stretch>
            <a:fillRect/>
          </a:stretch>
        </p:blipFill>
        <p:spPr>
          <a:xfrm>
            <a:off x="3206408" y="3753069"/>
            <a:ext cx="2661736" cy="2527440"/>
          </a:xfrm>
          <a:prstGeom prst="rect">
            <a:avLst/>
          </a:prstGeom>
        </p:spPr>
      </p:pic>
      <p:pic>
        <p:nvPicPr>
          <p:cNvPr id="21" name="图片 20"/>
          <p:cNvPicPr/>
          <p:nvPr/>
        </p:nvPicPr>
        <p:blipFill>
          <a:blip r:embed="rId5"/>
          <a:stretch>
            <a:fillRect/>
          </a:stretch>
        </p:blipFill>
        <p:spPr>
          <a:xfrm>
            <a:off x="6077850" y="3783311"/>
            <a:ext cx="2742622" cy="249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42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b="1" dirty="0" smtClean="0">
                <a:solidFill>
                  <a:srgbClr val="005DA3"/>
                </a:solidFill>
                <a:cs typeface="+mn-ea"/>
                <a:sym typeface="+mn-lt"/>
              </a:rPr>
              <a:t>4. Co-Sync</a:t>
            </a:r>
            <a:r>
              <a:rPr lang="zh-CN" altLang="en-US" b="1" dirty="0" smtClean="0">
                <a:solidFill>
                  <a:srgbClr val="005DA3"/>
                </a:solidFill>
                <a:cs typeface="+mn-ea"/>
                <a:sym typeface="+mn-lt"/>
              </a:rPr>
              <a:t>在人工数据集上的表现</a:t>
            </a:r>
            <a:endParaRPr lang="zh-CN" altLang="en-US" b="1" dirty="0">
              <a:solidFill>
                <a:srgbClr val="005DA3"/>
              </a:solidFill>
              <a:cs typeface="+mn-ea"/>
              <a:sym typeface="+mn-lt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23251" y="618575"/>
            <a:ext cx="8286808" cy="506169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三</a:t>
            </a:r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pattern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一般化实验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66475" y="1486159"/>
            <a:ext cx="4824536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mu1 = 0.8;</a:t>
            </a:r>
            <a:endParaRPr lang="zh-CN" altLang="zh-CN" sz="1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mu2 = 0.3;</a:t>
            </a:r>
            <a:endParaRPr lang="zh-CN" altLang="zh-CN" sz="1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mu3 = 1.3</a:t>
            </a:r>
            <a:endParaRPr lang="zh-CN" altLang="zh-CN" sz="1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sigma = 0.1;</a:t>
            </a:r>
            <a:endParaRPr lang="zh-CN" altLang="zh-CN" sz="1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 = 40;</a:t>
            </a:r>
            <a:endParaRPr lang="zh-CN" altLang="zh-CN" sz="1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 = rand(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n,n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)*pi/2;</a:t>
            </a:r>
            <a:endParaRPr lang="zh-CN" altLang="zh-CN" sz="1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data(1:20,1:15) = mu1 + sigma * 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randn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(20,15);</a:t>
            </a:r>
            <a:endParaRPr lang="zh-CN" altLang="zh-CN" sz="1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data(1:20,16:35) = mu2 + sigma * 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randn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(20,20);</a:t>
            </a:r>
            <a:endParaRPr lang="zh-CN" altLang="zh-CN" sz="1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data(21:40,11:30) = mu3 + sigma * 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randn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(20,20);</a:t>
            </a:r>
            <a:endParaRPr lang="zh-CN" altLang="zh-CN" sz="1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179512" y="3573016"/>
            <a:ext cx="8811679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683568" y="6417522"/>
            <a:ext cx="16433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原始</a:t>
            </a:r>
            <a:r>
              <a:rPr lang="en-US" altLang="zh-CN" sz="2000" dirty="0" smtClean="0"/>
              <a:t>Co-Sync</a:t>
            </a:r>
            <a:endParaRPr lang="zh-CN" altLang="en-US" sz="2000" dirty="0"/>
          </a:p>
        </p:txBody>
      </p:sp>
      <p:sp>
        <p:nvSpPr>
          <p:cNvPr id="33" name="矩形 32"/>
          <p:cNvSpPr/>
          <p:nvPr/>
        </p:nvSpPr>
        <p:spPr>
          <a:xfrm>
            <a:off x="3491880" y="6412995"/>
            <a:ext cx="21563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基于熵的</a:t>
            </a:r>
            <a:r>
              <a:rPr lang="en-US" altLang="zh-CN" sz="2000" dirty="0" smtClean="0"/>
              <a:t>Co-Sync</a:t>
            </a:r>
            <a:endParaRPr lang="zh-CN" altLang="en-US" sz="2000" dirty="0"/>
          </a:p>
        </p:txBody>
      </p:sp>
      <p:sp>
        <p:nvSpPr>
          <p:cNvPr id="34" name="矩形 33"/>
          <p:cNvSpPr/>
          <p:nvPr/>
        </p:nvSpPr>
        <p:spPr>
          <a:xfrm>
            <a:off x="6100224" y="6412995"/>
            <a:ext cx="29258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基于指数函数的</a:t>
            </a:r>
            <a:r>
              <a:rPr lang="en-US" altLang="zh-CN" sz="2000" dirty="0" smtClean="0"/>
              <a:t>Co-Sync</a:t>
            </a:r>
            <a:endParaRPr lang="zh-CN" altLang="en-US" sz="2000" dirty="0"/>
          </a:p>
        </p:txBody>
      </p:sp>
      <p:pic>
        <p:nvPicPr>
          <p:cNvPr id="13" name="图片 12"/>
          <p:cNvPicPr/>
          <p:nvPr/>
        </p:nvPicPr>
        <p:blipFill>
          <a:blip r:embed="rId2"/>
          <a:stretch>
            <a:fillRect/>
          </a:stretch>
        </p:blipFill>
        <p:spPr>
          <a:xfrm>
            <a:off x="1259632" y="1102008"/>
            <a:ext cx="2664296" cy="2380982"/>
          </a:xfrm>
          <a:prstGeom prst="rect">
            <a:avLst/>
          </a:prstGeom>
        </p:spPr>
      </p:pic>
      <p:pic>
        <p:nvPicPr>
          <p:cNvPr id="15" name="图片 14"/>
          <p:cNvPicPr/>
          <p:nvPr/>
        </p:nvPicPr>
        <p:blipFill>
          <a:blip r:embed="rId3"/>
          <a:stretch>
            <a:fillRect/>
          </a:stretch>
        </p:blipFill>
        <p:spPr>
          <a:xfrm>
            <a:off x="314462" y="3815521"/>
            <a:ext cx="2682240" cy="2466975"/>
          </a:xfrm>
          <a:prstGeom prst="rect">
            <a:avLst/>
          </a:prstGeom>
        </p:spPr>
      </p:pic>
      <p:pic>
        <p:nvPicPr>
          <p:cNvPr id="16" name="图片 15"/>
          <p:cNvPicPr/>
          <p:nvPr/>
        </p:nvPicPr>
        <p:blipFill>
          <a:blip r:embed="rId4"/>
          <a:stretch>
            <a:fillRect/>
          </a:stretch>
        </p:blipFill>
        <p:spPr>
          <a:xfrm>
            <a:off x="3216652" y="3832249"/>
            <a:ext cx="2579484" cy="2448260"/>
          </a:xfrm>
          <a:prstGeom prst="rect">
            <a:avLst/>
          </a:prstGeom>
        </p:spPr>
      </p:pic>
      <p:pic>
        <p:nvPicPr>
          <p:cNvPr id="17" name="图片 16"/>
          <p:cNvPicPr/>
          <p:nvPr/>
        </p:nvPicPr>
        <p:blipFill>
          <a:blip r:embed="rId5"/>
          <a:stretch>
            <a:fillRect/>
          </a:stretch>
        </p:blipFill>
        <p:spPr>
          <a:xfrm>
            <a:off x="6041148" y="3846693"/>
            <a:ext cx="2949863" cy="243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14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b="1" dirty="0" smtClean="0">
                <a:solidFill>
                  <a:srgbClr val="005DA3"/>
                </a:solidFill>
                <a:cs typeface="+mn-ea"/>
                <a:sym typeface="+mn-lt"/>
              </a:rPr>
              <a:t>4. Co-Sync</a:t>
            </a:r>
            <a:r>
              <a:rPr lang="zh-CN" altLang="en-US" b="1" dirty="0" smtClean="0">
                <a:solidFill>
                  <a:srgbClr val="005DA3"/>
                </a:solidFill>
                <a:cs typeface="+mn-ea"/>
                <a:sym typeface="+mn-lt"/>
              </a:rPr>
              <a:t>在人工数据集上的表现</a:t>
            </a:r>
            <a:endParaRPr lang="zh-CN" altLang="en-US" b="1" dirty="0">
              <a:solidFill>
                <a:srgbClr val="005DA3"/>
              </a:solidFill>
              <a:cs typeface="+mn-ea"/>
              <a:sym typeface="+mn-lt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23251" y="618575"/>
            <a:ext cx="8286808" cy="506169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挑战：双</a:t>
            </a:r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pattern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混合实验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66655" y="1123775"/>
            <a:ext cx="4824536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mu1 = 1.2;</a:t>
            </a:r>
            <a:endParaRPr lang="zh-CN" altLang="zh-CN" sz="1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mu2 = 0.4;</a:t>
            </a:r>
            <a:endParaRPr lang="zh-CN" altLang="zh-CN" sz="1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sigma = 0.1;</a:t>
            </a:r>
            <a:endParaRPr lang="zh-CN" altLang="zh-CN" sz="1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 = 40;</a:t>
            </a:r>
            <a:endParaRPr lang="zh-CN" altLang="zh-CN" sz="1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 = rand(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n,n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)*pi/2;</a:t>
            </a:r>
            <a:endParaRPr lang="zh-CN" altLang="zh-CN" sz="1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data(1:20,1:30) = mu1 + sigma * 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randn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(20,30);</a:t>
            </a:r>
            <a:endParaRPr lang="zh-CN" altLang="zh-CN" sz="1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data(6:30,11:35) = mu2 + sigma * 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randn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(25,25);</a:t>
            </a:r>
            <a:endParaRPr lang="zh-CN" altLang="zh-CN" sz="1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randnum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randi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(2,15,20);</a:t>
            </a:r>
            <a:endParaRPr lang="zh-CN" altLang="zh-CN" sz="1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overlapping = data(6:20,11:30);</a:t>
            </a:r>
            <a:endParaRPr lang="zh-CN" altLang="zh-CN" sz="1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temp = mu1 + 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randn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(size(overlapping)) * sigma;</a:t>
            </a:r>
            <a:endParaRPr lang="zh-CN" altLang="zh-CN" sz="1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overlapping(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randnum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== 2) = temp(</a:t>
            </a:r>
            <a:r>
              <a:rPr lang="en-US" altLang="zh-CN" sz="1200" kern="10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randnum</a:t>
            </a: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==2 );</a:t>
            </a:r>
            <a:endParaRPr lang="zh-CN" altLang="zh-CN" sz="1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data(6:20,11:30) = overlapping;</a:t>
            </a:r>
            <a:endParaRPr lang="zh-CN" altLang="zh-CN" sz="1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179512" y="3573016"/>
            <a:ext cx="8811679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683568" y="6417522"/>
            <a:ext cx="16433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原始</a:t>
            </a:r>
            <a:r>
              <a:rPr lang="en-US" altLang="zh-CN" sz="2000" dirty="0" smtClean="0"/>
              <a:t>Co-Sync</a:t>
            </a:r>
            <a:endParaRPr lang="zh-CN" altLang="en-US" sz="2000" dirty="0"/>
          </a:p>
        </p:txBody>
      </p:sp>
      <p:sp>
        <p:nvSpPr>
          <p:cNvPr id="33" name="矩形 32"/>
          <p:cNvSpPr/>
          <p:nvPr/>
        </p:nvSpPr>
        <p:spPr>
          <a:xfrm>
            <a:off x="3491880" y="6412995"/>
            <a:ext cx="21563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基于熵的</a:t>
            </a:r>
            <a:r>
              <a:rPr lang="en-US" altLang="zh-CN" sz="2000" dirty="0" smtClean="0"/>
              <a:t>Co-Sync</a:t>
            </a:r>
            <a:endParaRPr lang="zh-CN" altLang="en-US" sz="2000" dirty="0"/>
          </a:p>
        </p:txBody>
      </p:sp>
      <p:sp>
        <p:nvSpPr>
          <p:cNvPr id="34" name="矩形 33"/>
          <p:cNvSpPr/>
          <p:nvPr/>
        </p:nvSpPr>
        <p:spPr>
          <a:xfrm>
            <a:off x="6156176" y="6412995"/>
            <a:ext cx="29258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基于指数函数的</a:t>
            </a:r>
            <a:r>
              <a:rPr lang="en-US" altLang="zh-CN" sz="2000" dirty="0" smtClean="0"/>
              <a:t>Co-Sync</a:t>
            </a:r>
            <a:endParaRPr lang="zh-CN" altLang="en-US" sz="2000" dirty="0"/>
          </a:p>
        </p:txBody>
      </p:sp>
      <p:pic>
        <p:nvPicPr>
          <p:cNvPr id="18" name="图片 17"/>
          <p:cNvPicPr/>
          <p:nvPr/>
        </p:nvPicPr>
        <p:blipFill>
          <a:blip r:embed="rId2"/>
          <a:stretch>
            <a:fillRect/>
          </a:stretch>
        </p:blipFill>
        <p:spPr>
          <a:xfrm>
            <a:off x="1115616" y="1129490"/>
            <a:ext cx="2664296" cy="2336818"/>
          </a:xfrm>
          <a:prstGeom prst="rect">
            <a:avLst/>
          </a:prstGeom>
        </p:spPr>
      </p:pic>
      <p:pic>
        <p:nvPicPr>
          <p:cNvPr id="19" name="图片 18"/>
          <p:cNvPicPr/>
          <p:nvPr/>
        </p:nvPicPr>
        <p:blipFill>
          <a:blip r:embed="rId3"/>
          <a:stretch>
            <a:fillRect/>
          </a:stretch>
        </p:blipFill>
        <p:spPr>
          <a:xfrm>
            <a:off x="323528" y="3750723"/>
            <a:ext cx="2664296" cy="2532073"/>
          </a:xfrm>
          <a:prstGeom prst="rect">
            <a:avLst/>
          </a:prstGeom>
        </p:spPr>
      </p:pic>
      <p:pic>
        <p:nvPicPr>
          <p:cNvPr id="20" name="图片 19"/>
          <p:cNvPicPr/>
          <p:nvPr/>
        </p:nvPicPr>
        <p:blipFill>
          <a:blip r:embed="rId4"/>
          <a:stretch>
            <a:fillRect/>
          </a:stretch>
        </p:blipFill>
        <p:spPr>
          <a:xfrm>
            <a:off x="3165400" y="3767740"/>
            <a:ext cx="2774751" cy="2515055"/>
          </a:xfrm>
          <a:prstGeom prst="rect">
            <a:avLst/>
          </a:prstGeom>
        </p:spPr>
      </p:pic>
      <p:pic>
        <p:nvPicPr>
          <p:cNvPr id="21" name="图片 20"/>
          <p:cNvPicPr/>
          <p:nvPr/>
        </p:nvPicPr>
        <p:blipFill>
          <a:blip r:embed="rId5"/>
          <a:stretch>
            <a:fillRect/>
          </a:stretch>
        </p:blipFill>
        <p:spPr>
          <a:xfrm>
            <a:off x="6117727" y="3821813"/>
            <a:ext cx="2873464" cy="246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5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b="1" dirty="0" smtClean="0">
                <a:solidFill>
                  <a:srgbClr val="005DA3"/>
                </a:solidFill>
                <a:cs typeface="+mn-ea"/>
                <a:sym typeface="+mn-lt"/>
              </a:rPr>
              <a:t>5. </a:t>
            </a:r>
            <a:r>
              <a:rPr lang="zh-CN" altLang="en-US" b="1" dirty="0">
                <a:solidFill>
                  <a:srgbClr val="005DA3"/>
                </a:solidFill>
                <a:cs typeface="+mn-ea"/>
                <a:sym typeface="+mn-lt"/>
              </a:rPr>
              <a:t>阶段总结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23251" y="618575"/>
            <a:ext cx="8286808" cy="506169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已经完成的工作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99592" y="1238853"/>
            <a:ext cx="806489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>
                <a:latin typeface="Garamond" panose="02020404030301010803" pitchFamily="18" charset="0"/>
              </a:rPr>
              <a:t>阅读了大量相关论文，夯实基础。</a:t>
            </a:r>
            <a:endParaRPr lang="en-US" altLang="zh-CN" sz="2000" dirty="0" smtClean="0">
              <a:latin typeface="Garamond" panose="02020404030301010803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>
                <a:latin typeface="Garamond" panose="02020404030301010803" pitchFamily="18" charset="0"/>
              </a:rPr>
              <a:t>确定并实现了</a:t>
            </a:r>
            <a:r>
              <a:rPr lang="en-US" altLang="zh-CN" sz="2000" dirty="0" smtClean="0">
                <a:latin typeface="Garamond" panose="02020404030301010803" pitchFamily="18" charset="0"/>
              </a:rPr>
              <a:t>Co-Sync</a:t>
            </a:r>
            <a:r>
              <a:rPr lang="zh-CN" altLang="en-US" sz="2000" dirty="0" smtClean="0">
                <a:latin typeface="Garamond" panose="02020404030301010803" pitchFamily="18" charset="0"/>
              </a:rPr>
              <a:t>的基本框架。</a:t>
            </a:r>
            <a:endParaRPr lang="en-US" altLang="zh-CN" sz="2000" dirty="0" smtClean="0">
              <a:latin typeface="Garamond" panose="02020404030301010803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>
                <a:latin typeface="Garamond" panose="02020404030301010803" pitchFamily="18" charset="0"/>
              </a:rPr>
              <a:t>解释并找到了合适的方法来消除“边际效应”。</a:t>
            </a:r>
            <a:endParaRPr lang="en-US" altLang="zh-CN" sz="2000" dirty="0" smtClean="0">
              <a:latin typeface="Garamond" panose="02020404030301010803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Garamond" panose="02020404030301010803" pitchFamily="18" charset="0"/>
              </a:rPr>
              <a:t>在人工数据</a:t>
            </a:r>
            <a:r>
              <a:rPr lang="zh-CN" altLang="en-US" sz="2000" dirty="0" smtClean="0">
                <a:latin typeface="Garamond" panose="02020404030301010803" pitchFamily="18" charset="0"/>
              </a:rPr>
              <a:t>集上进行了大量实验，得到了目前比较理想的结果。</a:t>
            </a:r>
            <a:endParaRPr lang="en-US" altLang="zh-CN" sz="2000" dirty="0" smtClean="0">
              <a:latin typeface="Garamond" panose="02020404030301010803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sz="2000" dirty="0"/>
          </a:p>
        </p:txBody>
      </p:sp>
      <p:sp>
        <p:nvSpPr>
          <p:cNvPr id="17" name="内容占位符 13"/>
          <p:cNvSpPr>
            <a:spLocks noGrp="1"/>
          </p:cNvSpPr>
          <p:nvPr>
            <p:ph idx="1"/>
          </p:nvPr>
        </p:nvSpPr>
        <p:spPr>
          <a:xfrm>
            <a:off x="23251" y="3166819"/>
            <a:ext cx="8286808" cy="506169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后续工作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9592" y="3534013"/>
            <a:ext cx="807167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>
                <a:latin typeface="Garamond" panose="02020404030301010803" pitchFamily="18" charset="0"/>
              </a:rPr>
              <a:t>对人工</a:t>
            </a:r>
            <a:r>
              <a:rPr lang="zh-CN" altLang="en-US" sz="2000" dirty="0">
                <a:latin typeface="Garamond" panose="02020404030301010803" pitchFamily="18" charset="0"/>
              </a:rPr>
              <a:t>数据</a:t>
            </a:r>
            <a:r>
              <a:rPr lang="zh-CN" altLang="en-US" sz="2000" dirty="0" smtClean="0">
                <a:latin typeface="Garamond" panose="02020404030301010803" pitchFamily="18" charset="0"/>
              </a:rPr>
              <a:t>集上一些特殊情况效果仍然不理想，并且方法对指数函数中的参数不够鲁班，需要找寻进一步的解决方案。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 smtClean="0">
                <a:latin typeface="Garamond" panose="02020404030301010803" pitchFamily="18" charset="0"/>
              </a:rPr>
              <a:t>Co-Sync</a:t>
            </a:r>
            <a:r>
              <a:rPr lang="zh-CN" altLang="en-US" sz="2000" dirty="0" smtClean="0">
                <a:latin typeface="Garamond" panose="02020404030301010803" pitchFamily="18" charset="0"/>
              </a:rPr>
              <a:t>要求数据集不能稀疏，需确定比较好的</a:t>
            </a:r>
            <a:r>
              <a:rPr lang="zh-CN" altLang="en-US" sz="2000" dirty="0" smtClean="0">
                <a:solidFill>
                  <a:srgbClr val="C00000"/>
                </a:solidFill>
                <a:latin typeface="Garamond" panose="02020404030301010803" pitchFamily="18" charset="0"/>
              </a:rPr>
              <a:t>实际数据集</a:t>
            </a:r>
            <a:r>
              <a:rPr lang="zh-CN" altLang="en-US" sz="2000" dirty="0" smtClean="0">
                <a:latin typeface="Garamond" panose="02020404030301010803" pitchFamily="18" charset="0"/>
              </a:rPr>
              <a:t>，确保</a:t>
            </a:r>
            <a:r>
              <a:rPr lang="en-US" altLang="zh-CN" sz="2000" dirty="0" smtClean="0">
                <a:latin typeface="Garamond" panose="02020404030301010803" pitchFamily="18" charset="0"/>
              </a:rPr>
              <a:t>Co-Sync</a:t>
            </a:r>
            <a:r>
              <a:rPr lang="zh-CN" altLang="en-US" sz="2000" dirty="0" smtClean="0">
                <a:latin typeface="Garamond" panose="02020404030301010803" pitchFamily="18" charset="0"/>
              </a:rPr>
              <a:t>可以很好的发挥作用。同时提出适合</a:t>
            </a:r>
            <a:r>
              <a:rPr lang="en-US" altLang="zh-CN" sz="2000" dirty="0" smtClean="0">
                <a:latin typeface="Garamond" panose="02020404030301010803" pitchFamily="18" charset="0"/>
              </a:rPr>
              <a:t>Co-Sync</a:t>
            </a:r>
            <a:r>
              <a:rPr lang="zh-CN" altLang="en-US" sz="2000" dirty="0" smtClean="0">
                <a:latin typeface="Garamond" panose="02020404030301010803" pitchFamily="18" charset="0"/>
              </a:rPr>
              <a:t>的归一化方法与缺失值处理方法。</a:t>
            </a:r>
            <a:endParaRPr lang="en-US" altLang="zh-CN" sz="2000" dirty="0" smtClean="0">
              <a:latin typeface="Garamond" panose="02020404030301010803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>
                <a:latin typeface="Garamond" panose="02020404030301010803" pitchFamily="18" charset="0"/>
              </a:rPr>
              <a:t>对找出的</a:t>
            </a:r>
            <a:r>
              <a:rPr lang="en-US" altLang="zh-CN" sz="2000" dirty="0" smtClean="0">
                <a:latin typeface="Garamond" panose="02020404030301010803" pitchFamily="18" charset="0"/>
              </a:rPr>
              <a:t>pattern</a:t>
            </a:r>
            <a:r>
              <a:rPr lang="zh-CN" altLang="en-US" sz="2000" dirty="0" smtClean="0">
                <a:latin typeface="Garamond" panose="02020404030301010803" pitchFamily="18" charset="0"/>
              </a:rPr>
              <a:t>进行自动识别。</a:t>
            </a:r>
            <a:endParaRPr lang="en-US" altLang="zh-CN" sz="2000" dirty="0" smtClean="0">
              <a:latin typeface="Garamond" panose="02020404030301010803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>
                <a:latin typeface="Garamond" panose="02020404030301010803" pitchFamily="18" charset="0"/>
              </a:rPr>
              <a:t>整理工作，写论文。之后对该算法的其他可能方案进行思考并扩展</a:t>
            </a:r>
            <a:endParaRPr lang="en-US" altLang="zh-CN" sz="2000" dirty="0" smtClean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67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b="1" dirty="0">
                <a:solidFill>
                  <a:srgbClr val="005DA3"/>
                </a:solidFill>
                <a:latin typeface="+mn-lt"/>
                <a:ea typeface="+mn-ea"/>
                <a:cs typeface="+mn-ea"/>
                <a:sym typeface="+mn-lt"/>
              </a:rPr>
              <a:t>目录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323528" y="1052736"/>
            <a:ext cx="8286808" cy="3600400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2400" dirty="0" smtClean="0">
                <a:latin typeface="+mn-lt"/>
                <a:ea typeface="+mn-ea"/>
                <a:cs typeface="+mn-ea"/>
                <a:sym typeface="+mn-lt"/>
              </a:rPr>
              <a:t>背景与动机</a:t>
            </a:r>
            <a:endParaRPr lang="en-US" altLang="zh-CN" sz="2400" dirty="0" smtClean="0">
              <a:latin typeface="+mn-lt"/>
              <a:ea typeface="+mn-ea"/>
              <a:cs typeface="+mn-ea"/>
              <a:sym typeface="+mn-lt"/>
            </a:endParaRPr>
          </a:p>
          <a:p>
            <a:pPr marL="514350" indent="-51435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2400" dirty="0" smtClean="0">
                <a:latin typeface="+mn-lt"/>
                <a:ea typeface="+mn-ea"/>
                <a:cs typeface="+mn-ea"/>
                <a:sym typeface="+mn-lt"/>
              </a:rPr>
              <a:t>算法简介</a:t>
            </a:r>
            <a:endParaRPr lang="en-US" altLang="zh-CN" sz="2400" dirty="0" smtClean="0">
              <a:latin typeface="+mn-lt"/>
              <a:ea typeface="+mn-ea"/>
              <a:cs typeface="+mn-ea"/>
              <a:sym typeface="+mn-lt"/>
            </a:endParaRPr>
          </a:p>
          <a:p>
            <a:pPr marL="514350" indent="-51435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人工数据</a:t>
            </a:r>
            <a:r>
              <a:rPr lang="zh-CN" altLang="en-US" sz="2400" dirty="0" smtClean="0">
                <a:latin typeface="+mn-lt"/>
                <a:ea typeface="+mn-ea"/>
                <a:cs typeface="+mn-ea"/>
                <a:sym typeface="+mn-lt"/>
              </a:rPr>
              <a:t>集上的结果</a:t>
            </a:r>
            <a:endParaRPr lang="en-US" altLang="zh-CN" sz="2400" dirty="0" smtClean="0">
              <a:latin typeface="+mn-lt"/>
              <a:ea typeface="+mn-ea"/>
              <a:cs typeface="+mn-ea"/>
              <a:sym typeface="+mn-lt"/>
            </a:endParaRPr>
          </a:p>
          <a:p>
            <a:pPr marL="514350" indent="-51435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阶段</a:t>
            </a:r>
            <a:r>
              <a:rPr lang="zh-CN" altLang="en-US" sz="2400" dirty="0" smtClean="0">
                <a:latin typeface="+mn-lt"/>
                <a:ea typeface="+mn-ea"/>
                <a:cs typeface="+mn-ea"/>
                <a:sym typeface="+mn-lt"/>
              </a:rPr>
              <a:t>总结</a:t>
            </a:r>
            <a:endParaRPr lang="en-US" altLang="zh-CN" sz="2400" dirty="0" smtClean="0">
              <a:latin typeface="+mn-lt"/>
              <a:ea typeface="+mn-ea"/>
              <a:cs typeface="+mn-ea"/>
              <a:sym typeface="+mn-lt"/>
            </a:endParaRPr>
          </a:p>
          <a:p>
            <a:pPr marL="514350" indent="-51435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展望</a:t>
            </a:r>
          </a:p>
        </p:txBody>
      </p:sp>
      <p:sp>
        <p:nvSpPr>
          <p:cNvPr id="18" name="TextBox 9"/>
          <p:cNvSpPr txBox="1"/>
          <p:nvPr/>
        </p:nvSpPr>
        <p:spPr>
          <a:xfrm>
            <a:off x="5868144" y="5189642"/>
            <a:ext cx="50720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sym typeface="+mn-lt"/>
              </a:rPr>
              <a:t>双边聚类算法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sym typeface="+mn-lt"/>
              </a:rPr>
              <a:t>Co-Sync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英才实验学院</a:t>
            </a:r>
            <a:endParaRPr lang="en-US" altLang="zh-CN" sz="2400" b="1" dirty="0" smtClean="0">
              <a:solidFill>
                <a:schemeClr val="accent1">
                  <a:lumMod val="7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高崇铭（</a:t>
            </a:r>
            <a:r>
              <a:rPr lang="en-US" altLang="zh-CN" sz="2400" b="1" dirty="0" smtClean="0">
                <a:solidFill>
                  <a:schemeClr val="accent1">
                    <a:lumMod val="7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2012001010016</a:t>
            </a: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）</a:t>
            </a:r>
            <a:endParaRPr lang="en-US" altLang="zh-CN" sz="2400" b="1" dirty="0" smtClean="0">
              <a:solidFill>
                <a:schemeClr val="accent1">
                  <a:lumMod val="7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指导老师：邵俊明</a:t>
            </a:r>
            <a:endParaRPr lang="en-US" altLang="zh-CN" sz="2400" b="1" dirty="0" smtClean="0">
              <a:solidFill>
                <a:schemeClr val="accent1">
                  <a:lumMod val="7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endParaRPr lang="en-US" altLang="zh-CN" sz="2400" b="1" dirty="0" smtClean="0">
              <a:solidFill>
                <a:schemeClr val="accent1">
                  <a:lumMod val="7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20" name="TextBox 7"/>
          <p:cNvSpPr txBox="1"/>
          <p:nvPr/>
        </p:nvSpPr>
        <p:spPr>
          <a:xfrm>
            <a:off x="35496" y="2611660"/>
            <a:ext cx="9001000" cy="79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800" b="1" dirty="0" smtClean="0">
                <a:solidFill>
                  <a:schemeClr val="bg1"/>
                </a:solidFill>
                <a:cs typeface="+mn-ea"/>
                <a:sym typeface="+mn-lt"/>
              </a:rPr>
              <a:t>双边</a:t>
            </a:r>
            <a:r>
              <a:rPr lang="zh-CN" altLang="en-US" sz="3800" b="1" dirty="0">
                <a:solidFill>
                  <a:schemeClr val="bg1"/>
                </a:solidFill>
                <a:cs typeface="+mn-ea"/>
                <a:sym typeface="+mn-lt"/>
              </a:rPr>
              <a:t>聚类算法</a:t>
            </a:r>
            <a:r>
              <a:rPr lang="en-US" altLang="zh-CN" sz="3800" b="1" dirty="0">
                <a:solidFill>
                  <a:schemeClr val="bg1"/>
                </a:solidFill>
                <a:cs typeface="+mn-ea"/>
                <a:sym typeface="+mn-lt"/>
              </a:rPr>
              <a:t>Co-Sync</a:t>
            </a:r>
            <a:endParaRPr lang="en-US" altLang="zh-CN" sz="3800" b="1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70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b="1" dirty="0">
                <a:solidFill>
                  <a:srgbClr val="005DA3"/>
                </a:solidFill>
                <a:cs typeface="+mn-ea"/>
                <a:sym typeface="+mn-lt"/>
              </a:rPr>
              <a:t>6</a:t>
            </a:r>
            <a:r>
              <a:rPr lang="en-US" altLang="zh-CN" b="1" dirty="0" smtClean="0">
                <a:solidFill>
                  <a:srgbClr val="005DA3"/>
                </a:solidFill>
                <a:cs typeface="+mn-ea"/>
                <a:sym typeface="+mn-lt"/>
              </a:rPr>
              <a:t>. </a:t>
            </a:r>
            <a:r>
              <a:rPr lang="zh-CN" altLang="en-US" b="1" dirty="0" smtClean="0">
                <a:solidFill>
                  <a:srgbClr val="005DA3"/>
                </a:solidFill>
                <a:cs typeface="+mn-ea"/>
                <a:sym typeface="+mn-lt"/>
              </a:rPr>
              <a:t>后续思考</a:t>
            </a:r>
            <a:endParaRPr lang="zh-CN" altLang="en-US" b="1" dirty="0">
              <a:solidFill>
                <a:srgbClr val="005DA3"/>
              </a:solidFill>
              <a:cs typeface="+mn-ea"/>
              <a:sym typeface="+mn-lt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23251" y="618575"/>
            <a:ext cx="8286808" cy="506169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Multi-Sync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：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83568" y="2900731"/>
            <a:ext cx="7790531" cy="1471482"/>
            <a:chOff x="480259" y="3186424"/>
            <a:chExt cx="8492999" cy="1719207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0259" y="3186424"/>
              <a:ext cx="1795849" cy="1687183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19939" y="3310039"/>
              <a:ext cx="1514088" cy="1508174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00142" y="3761811"/>
              <a:ext cx="2173116" cy="971264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71850" y="3293161"/>
              <a:ext cx="848081" cy="1612470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56426" y="3988423"/>
              <a:ext cx="1015424" cy="402709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301045" y="3972032"/>
              <a:ext cx="418894" cy="419100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31699" y="3968094"/>
              <a:ext cx="418894" cy="419100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496943" y="4789779"/>
            <a:ext cx="8350702" cy="1015663"/>
            <a:chOff x="496943" y="4789779"/>
            <a:chExt cx="8350702" cy="10156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/>
                <p:cNvSpPr/>
                <p:nvPr/>
              </p:nvSpPr>
              <p:spPr>
                <a:xfrm>
                  <a:off x="496943" y="4789779"/>
                  <a:ext cx="8350702" cy="101566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sz="2000" dirty="0" smtClean="0">
                      <a:latin typeface="Garamond" panose="02020404030301010803" pitchFamily="18" charset="0"/>
                    </a:rPr>
                    <a:t>高维</a:t>
                  </a:r>
                  <a:r>
                    <a:rPr lang="en-US" altLang="zh-CN" sz="2000" dirty="0" smtClean="0">
                      <a:latin typeface="Garamond" panose="02020404030301010803" pitchFamily="18" charset="0"/>
                    </a:rPr>
                    <a:t>tensor</a:t>
                  </a:r>
                  <a:r>
                    <a:rPr lang="zh-CN" altLang="en-US" sz="2000" dirty="0" smtClean="0">
                      <a:latin typeface="Garamond" panose="02020404030301010803" pitchFamily="18" charset="0"/>
                    </a:rPr>
                    <a:t>：</a:t>
                  </a:r>
                  <a:r>
                    <a:rPr lang="zh-CN" altLang="en-US" sz="2000" dirty="0" smtClean="0"/>
                    <a:t>思路一样， 将其</a:t>
                  </a:r>
                  <a:r>
                    <a:rPr lang="zh-CN" altLang="en-US" sz="2000" dirty="0"/>
                    <a:t>拆</a:t>
                  </a:r>
                  <a:r>
                    <a:rPr lang="zh-CN" altLang="en-US" sz="2000" dirty="0" smtClean="0"/>
                    <a:t>解为很多二维空间的数据矩阵。其中</a:t>
                  </a:r>
                  <a14:m>
                    <m:oMath xmlns:m="http://schemas.openxmlformats.org/officeDocument/2006/math">
                      <m:r>
                        <a:rPr lang="en-US" altLang="zh-CN" sz="20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a14:m>
                  <a:r>
                    <a:rPr lang="zh-CN" altLang="en-US" sz="2000" dirty="0" smtClean="0"/>
                    <a:t>维空间的</a:t>
                  </a:r>
                  <a:r>
                    <a:rPr lang="en-US" altLang="zh-CN" sz="2000" dirty="0" smtClean="0"/>
                    <a:t>tensor</a:t>
                  </a:r>
                  <a:r>
                    <a:rPr lang="zh-CN" altLang="en-US" sz="2000" dirty="0" smtClean="0"/>
                    <a:t>可拆解在</a:t>
                  </a:r>
                  <a:r>
                    <a:rPr lang="en-US" altLang="zh-CN" sz="2000" dirty="0"/>
                    <a:t> </a:t>
                  </a:r>
                  <a:r>
                    <a:rPr lang="en-US" altLang="zh-CN" sz="2000" dirty="0" smtClean="0"/>
                    <a:t>      </a:t>
                  </a:r>
                  <a:r>
                    <a:rPr lang="zh-CN" altLang="en-US" sz="2000" dirty="0" smtClean="0"/>
                    <a:t>个方向上的子矩阵。</a:t>
                  </a:r>
                  <a:endParaRPr lang="en-US" altLang="zh-CN" sz="2000" b="1" i="1" dirty="0" smtClean="0">
                    <a:latin typeface="Garamond" panose="02020404030301010803" pitchFamily="18" charset="0"/>
                  </a:endParaRPr>
                </a:p>
              </p:txBody>
            </p:sp>
          </mc:Choice>
          <mc:Fallback xmlns=""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943" y="4789779"/>
                  <a:ext cx="8350702" cy="1015663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804" b="-54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5" name="对象 1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090346114"/>
                    </p:ext>
                  </p:extLst>
                </p:nvPr>
              </p:nvGraphicFramePr>
              <p:xfrm>
                <a:off x="3146842" y="5365257"/>
                <a:ext cx="336568" cy="399674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141" name="Equation" r:id="rId10" imgW="203040" imgH="241200" progId="Equation.DSMT4">
                        <p:embed/>
                      </p:oleObj>
                    </mc:Choice>
                    <mc:Fallback>
                      <p:oleObj name="Equation" r:id="rId10" imgW="203040" imgH="24120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146842" y="5365257"/>
                              <a:ext cx="336568" cy="399674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5" name="对象 1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090346114"/>
                    </p:ext>
                  </p:extLst>
                </p:nvPr>
              </p:nvGraphicFramePr>
              <p:xfrm>
                <a:off x="3146842" y="5365257"/>
                <a:ext cx="336568" cy="399674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130" name="Equation" r:id="rId12" imgW="203040" imgH="241200" progId="Equation.DSMT4">
                        <p:embed/>
                      </p:oleObj>
                    </mc:Choice>
                    <mc:Fallback>
                      <p:oleObj name="Equation" r:id="rId12" imgW="203040" imgH="24120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146842" y="5365257"/>
                              <a:ext cx="336568" cy="399674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517808" y="1556792"/>
                <a:ext cx="7872693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Garamond" panose="02020404030301010803" pitchFamily="18" charset="0"/>
                  </a:rPr>
                  <a:t>数据</a:t>
                </a:r>
                <a:r>
                  <a:rPr lang="zh-CN" altLang="en-US" dirty="0" smtClean="0">
                    <a:latin typeface="Garamond" panose="02020404030301010803" pitchFamily="18" charset="0"/>
                  </a:rPr>
                  <a:t>立方体：将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>
                    <a:latin typeface="Garamond" panose="02020404030301010803" pitchFamily="18" charset="0"/>
                  </a:rPr>
                  <a:t>数据立方体拆解为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dirty="0" smtClean="0">
                    <a:latin typeface="Garamond" panose="02020404030301010803" pitchFamily="18" charset="0"/>
                  </a:rPr>
                  <a:t>个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个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个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zh-CN" altLang="en-US" dirty="0" smtClean="0">
                    <a:latin typeface="Garamond" panose="02020404030301010803" pitchFamily="18" charset="0"/>
                  </a:rPr>
                  <a:t>的矩阵，分别进行</a:t>
                </a:r>
                <a:r>
                  <a:rPr lang="en-US" altLang="zh-CN" dirty="0" smtClean="0">
                    <a:latin typeface="Garamond" panose="02020404030301010803" pitchFamily="18" charset="0"/>
                  </a:rPr>
                  <a:t>Co-Sync</a:t>
                </a:r>
                <a:r>
                  <a:rPr lang="zh-CN" altLang="en-US" dirty="0" smtClean="0">
                    <a:latin typeface="Garamond" panose="02020404030301010803" pitchFamily="18" charset="0"/>
                  </a:rPr>
                  <a:t>算法后将改变量矩阵叠加进原矩阵，迭代这一过程。</a:t>
                </a:r>
                <a:endParaRPr lang="en-US" altLang="zh-CN" dirty="0" smtClean="0">
                  <a:latin typeface="Garamond" panose="02020404030301010803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08" y="1556792"/>
                <a:ext cx="7872693" cy="1754326"/>
              </a:xfrm>
              <a:prstGeom prst="rect">
                <a:avLst/>
              </a:prstGeom>
              <a:blipFill rotWithShape="0">
                <a:blip r:embed="rId14"/>
                <a:stretch>
                  <a:fillRect l="-6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035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5940152" y="4939201"/>
            <a:ext cx="3203848" cy="1947444"/>
          </a:xfrm>
        </p:spPr>
        <p:txBody>
          <a:bodyPr>
            <a:normAutofit fontScale="85000" lnSpcReduction="20000"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zh-CN" altLang="en-US" sz="2800" dirty="0"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英才实验学院</a:t>
            </a:r>
            <a:endParaRPr lang="en-US" altLang="zh-CN" sz="2800" dirty="0"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zh-CN" altLang="en-US" sz="2800" dirty="0" smtClean="0"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高崇铭</a:t>
            </a:r>
            <a:endParaRPr lang="en-US" altLang="zh-CN" sz="2800" dirty="0" smtClean="0"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en-US" altLang="zh-CN" sz="2800" dirty="0" smtClean="0"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2012001010016</a:t>
            </a:r>
          </a:p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zh-CN" altLang="en-US" sz="2800" dirty="0" smtClean="0"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指导教师</a:t>
            </a:r>
            <a:r>
              <a:rPr lang="en-US" altLang="zh-CN" sz="2800" dirty="0" smtClean="0"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:</a:t>
            </a:r>
            <a:r>
              <a:rPr lang="zh-CN" altLang="en-US" sz="2800" dirty="0" smtClean="0"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邵俊明</a:t>
            </a:r>
            <a:endParaRPr lang="en-US" altLang="zh-CN" sz="2800" dirty="0" smtClean="0"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  <a:p>
            <a:pPr algn="r">
              <a:lnSpc>
                <a:spcPct val="140000"/>
              </a:lnSpc>
              <a:spcBef>
                <a:spcPct val="0"/>
              </a:spcBef>
            </a:pPr>
            <a:endParaRPr lang="en-US" altLang="zh-CN" sz="2800" dirty="0" smtClean="0"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  <a:p>
            <a:pPr algn="r">
              <a:lnSpc>
                <a:spcPct val="140000"/>
              </a:lnSpc>
              <a:spcBef>
                <a:spcPct val="0"/>
              </a:spcBef>
            </a:pPr>
            <a:endParaRPr lang="zh-CN" altLang="en-US" sz="2800" i="1" dirty="0">
              <a:cs typeface="+mn-ea"/>
              <a:sym typeface="+mn-lt"/>
            </a:endParaRP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120835"/>
            <a:ext cx="1584176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zh-CN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851331"/>
            <a:ext cx="7772400" cy="1612599"/>
          </a:xfrm>
        </p:spPr>
        <p:txBody>
          <a:bodyPr>
            <a:normAutofit/>
          </a:bodyPr>
          <a:lstStyle/>
          <a:p>
            <a:r>
              <a:rPr lang="en-US" altLang="zh-CN" i="1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Thanks</a:t>
            </a:r>
            <a:endParaRPr lang="zh-CN" altLang="en-US" i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77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b="1" dirty="0" smtClean="0">
                <a:solidFill>
                  <a:srgbClr val="005DA3"/>
                </a:solidFill>
                <a:latin typeface="+mn-lt"/>
                <a:ea typeface="+mn-ea"/>
                <a:cs typeface="+mn-ea"/>
                <a:sym typeface="+mn-lt"/>
              </a:rPr>
              <a:t>1. </a:t>
            </a:r>
            <a:r>
              <a:rPr lang="zh-CN" altLang="en-US" b="1" dirty="0" smtClean="0">
                <a:solidFill>
                  <a:srgbClr val="005DA3"/>
                </a:solidFill>
                <a:latin typeface="+mn-lt"/>
                <a:ea typeface="+mn-ea"/>
                <a:cs typeface="+mn-ea"/>
                <a:sym typeface="+mn-lt"/>
              </a:rPr>
              <a:t>背景与动机</a:t>
            </a:r>
            <a:endParaRPr lang="zh-CN" altLang="en-US" b="1" dirty="0">
              <a:solidFill>
                <a:srgbClr val="005DA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4"/>
          </p:nvPr>
        </p:nvSpPr>
        <p:spPr>
          <a:xfrm>
            <a:off x="1969629" y="1157412"/>
            <a:ext cx="360040" cy="36004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Y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469366"/>
              </p:ext>
            </p:extLst>
          </p:nvPr>
        </p:nvGraphicFramePr>
        <p:xfrm>
          <a:off x="503493" y="1556785"/>
          <a:ext cx="3244976" cy="3312375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202811"/>
                <a:gridCol w="202811"/>
                <a:gridCol w="202811"/>
                <a:gridCol w="202811"/>
                <a:gridCol w="202811"/>
                <a:gridCol w="202811"/>
                <a:gridCol w="202811"/>
                <a:gridCol w="202811"/>
                <a:gridCol w="202811"/>
                <a:gridCol w="202811"/>
                <a:gridCol w="202811"/>
                <a:gridCol w="202811"/>
                <a:gridCol w="202811"/>
                <a:gridCol w="202811"/>
                <a:gridCol w="202811"/>
                <a:gridCol w="202811"/>
              </a:tblGrid>
              <a:tr h="220825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0825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20825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0825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0825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0825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0825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0825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0825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0825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0825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0825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0825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20825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20825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9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332" marR="48332" marT="24166" marB="24166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内容占位符 3"/>
          <p:cNvSpPr txBox="1">
            <a:spLocks/>
          </p:cNvSpPr>
          <p:nvPr/>
        </p:nvSpPr>
        <p:spPr>
          <a:xfrm>
            <a:off x="91097" y="2996952"/>
            <a:ext cx="360040" cy="36004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lang="zh-CN" altLang="en-US" sz="2200" kern="1200" baseline="0" dirty="0" smtClean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n-cs"/>
              </a:defRPr>
            </a:lvl1pPr>
            <a:lvl2pPr marL="449263" indent="-354013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zh-CN" altLang="en-US" sz="2400" kern="1200" smtClean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449263" indent="-354013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zh-CN" altLang="en-US" sz="2000" kern="1200" smtClean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449263" indent="-3540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zh-CN" altLang="en-US" sz="1800" kern="1200" smtClean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449263" indent="-354013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zh-CN" altLang="en-US" sz="2000" kern="1200" dirty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X</a:t>
            </a:r>
            <a:endParaRPr 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Co-clustering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基本思想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内容占位符 3"/>
          <p:cNvSpPr txBox="1">
            <a:spLocks/>
          </p:cNvSpPr>
          <p:nvPr/>
        </p:nvSpPr>
        <p:spPr>
          <a:xfrm>
            <a:off x="437470" y="5037963"/>
            <a:ext cx="3558466" cy="36004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lang="zh-CN" altLang="en-US" sz="2200" kern="1200" baseline="0" dirty="0" smtClean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n-cs"/>
              </a:defRPr>
            </a:lvl1pPr>
            <a:lvl2pPr marL="449263" indent="-354013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zh-CN" altLang="en-US" sz="2400" kern="1200" smtClean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449263" indent="-354013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zh-CN" altLang="en-US" sz="2000" kern="1200" smtClean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449263" indent="-3540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zh-CN" altLang="en-US" sz="1800" kern="1200" smtClean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449263" indent="-354013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zh-CN" altLang="en-US" sz="2000" kern="1200" dirty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1800" dirty="0" smtClean="0">
                <a:latin typeface="+mn-lt"/>
                <a:ea typeface="+mn-ea"/>
                <a:cs typeface="+mn-ea"/>
                <a:sym typeface="+mn-lt"/>
              </a:rPr>
              <a:t>X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和</a:t>
            </a:r>
            <a:r>
              <a:rPr lang="en-US" altLang="zh-CN" sz="1800" dirty="0" smtClean="0">
                <a:latin typeface="+mn-lt"/>
                <a:ea typeface="+mn-ea"/>
                <a:cs typeface="+mn-ea"/>
                <a:sym typeface="+mn-lt"/>
              </a:rPr>
              <a:t>Y</a:t>
            </a:r>
            <a:r>
              <a:rPr lang="zh-CN" altLang="en-US" sz="1800" dirty="0" smtClean="0">
                <a:latin typeface="+mn-lt"/>
                <a:ea typeface="+mn-ea"/>
                <a:cs typeface="+mn-ea"/>
                <a:sym typeface="+mn-lt"/>
              </a:rPr>
              <a:t>的含义：</a:t>
            </a:r>
            <a:endParaRPr lang="en-US" altLang="zh-CN" sz="18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内容占位符 3"/>
          <p:cNvSpPr txBox="1">
            <a:spLocks/>
          </p:cNvSpPr>
          <p:nvPr/>
        </p:nvSpPr>
        <p:spPr>
          <a:xfrm>
            <a:off x="733962" y="5462080"/>
            <a:ext cx="3528392" cy="140544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lang="zh-CN" altLang="en-US" sz="2200" kern="1200" baseline="0" dirty="0" smtClean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n-cs"/>
              </a:defRPr>
            </a:lvl1pPr>
            <a:lvl2pPr marL="449263" indent="-354013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zh-CN" altLang="en-US" sz="2400" kern="1200" smtClean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449263" indent="-354013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zh-CN" altLang="en-US" sz="2000" kern="1200" smtClean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449263" indent="-3540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zh-CN" altLang="en-US" sz="1800" kern="1200" smtClean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449263" indent="-354013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zh-CN" altLang="en-US" sz="2000" kern="1200" dirty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1800" dirty="0" smtClean="0">
                <a:latin typeface="+mn-lt"/>
                <a:ea typeface="+mn-ea"/>
                <a:cs typeface="+mn-ea"/>
                <a:sym typeface="+mn-lt"/>
              </a:rPr>
              <a:t>推荐系统：商品与顾客</a:t>
            </a:r>
            <a:endParaRPr lang="en-US" altLang="zh-CN" sz="1800" dirty="0" smtClean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1800" dirty="0" smtClean="0">
                <a:latin typeface="+mn-lt"/>
                <a:ea typeface="+mn-ea"/>
                <a:cs typeface="+mn-ea"/>
                <a:sym typeface="+mn-lt"/>
              </a:rPr>
              <a:t>文本分析：文档与词汇</a:t>
            </a:r>
            <a:endParaRPr lang="en-US" altLang="zh-CN" sz="1800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1800" dirty="0" smtClean="0">
                <a:latin typeface="+mn-lt"/>
                <a:ea typeface="+mn-ea"/>
                <a:cs typeface="+mn-ea"/>
                <a:sym typeface="+mn-lt"/>
              </a:rPr>
              <a:t>基因表达：基因与样本</a:t>
            </a:r>
            <a:endParaRPr lang="en-US" altLang="zh-CN" sz="1800" dirty="0" smtClean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altLang="zh-CN" sz="1800" dirty="0" smtClean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altLang="zh-CN" sz="18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" name="内容占位符 3"/>
          <p:cNvSpPr txBox="1">
            <a:spLocks/>
          </p:cNvSpPr>
          <p:nvPr/>
        </p:nvSpPr>
        <p:spPr>
          <a:xfrm>
            <a:off x="4405019" y="1589461"/>
            <a:ext cx="4357715" cy="14795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lang="zh-CN" altLang="en-US" sz="2200" kern="1200" baseline="0" dirty="0" smtClean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n-cs"/>
              </a:defRPr>
            </a:lvl1pPr>
            <a:lvl2pPr marL="449263" indent="-354013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zh-CN" altLang="en-US" sz="2400" kern="1200" smtClean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449263" indent="-354013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zh-CN" altLang="en-US" sz="2000" kern="1200" smtClean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449263" indent="-3540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zh-CN" altLang="en-US" sz="1800" kern="1200" smtClean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449263" indent="-354013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zh-CN" altLang="en-US" sz="2000" kern="1200" dirty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 smtClean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Co-clustering</a:t>
            </a:r>
            <a:r>
              <a:rPr lang="zh-CN" altLang="en-US" sz="2000" dirty="0" smtClean="0">
                <a:latin typeface="+mn-lt"/>
                <a:ea typeface="+mn-ea"/>
                <a:cs typeface="+mn-ea"/>
                <a:sym typeface="+mn-lt"/>
              </a:rPr>
              <a:t>思路：抓住</a:t>
            </a:r>
            <a:r>
              <a:rPr lang="en-US" altLang="zh-CN" sz="2000" dirty="0" smtClean="0">
                <a:latin typeface="+mn-lt"/>
                <a:ea typeface="+mn-ea"/>
                <a:cs typeface="+mn-ea"/>
                <a:sym typeface="+mn-lt"/>
              </a:rPr>
              <a:t>X</a:t>
            </a:r>
            <a:r>
              <a:rPr lang="zh-CN" altLang="en-US" sz="2000" dirty="0" smtClean="0">
                <a:latin typeface="+mn-lt"/>
                <a:ea typeface="+mn-ea"/>
                <a:cs typeface="+mn-ea"/>
                <a:sym typeface="+mn-lt"/>
              </a:rPr>
              <a:t>空间与</a:t>
            </a:r>
            <a:r>
              <a:rPr lang="en-US" altLang="zh-CN" sz="2000" dirty="0" smtClean="0">
                <a:latin typeface="+mn-lt"/>
                <a:ea typeface="+mn-ea"/>
                <a:cs typeface="+mn-ea"/>
                <a:sym typeface="+mn-lt"/>
              </a:rPr>
              <a:t>Y</a:t>
            </a:r>
            <a:r>
              <a:rPr lang="zh-CN" altLang="en-US" sz="2000" dirty="0" smtClean="0">
                <a:latin typeface="+mn-lt"/>
                <a:ea typeface="+mn-ea"/>
                <a:cs typeface="+mn-ea"/>
                <a:sym typeface="+mn-lt"/>
              </a:rPr>
              <a:t>空间的依赖性，同时对</a:t>
            </a:r>
            <a:r>
              <a:rPr lang="en-US" altLang="zh-CN" sz="2000" dirty="0" smtClean="0">
                <a:latin typeface="+mn-lt"/>
                <a:ea typeface="+mn-ea"/>
                <a:cs typeface="+mn-ea"/>
                <a:sym typeface="+mn-lt"/>
              </a:rPr>
              <a:t>X</a:t>
            </a:r>
            <a:r>
              <a:rPr lang="zh-CN" altLang="en-US" sz="2000" dirty="0" smtClean="0">
                <a:latin typeface="+mn-lt"/>
                <a:ea typeface="+mn-ea"/>
                <a:cs typeface="+mn-ea"/>
                <a:sym typeface="+mn-lt"/>
              </a:rPr>
              <a:t>空间与</a:t>
            </a:r>
            <a:r>
              <a:rPr lang="en-US" altLang="zh-CN" sz="2000" dirty="0" smtClean="0">
                <a:latin typeface="+mn-lt"/>
                <a:ea typeface="+mn-ea"/>
                <a:cs typeface="+mn-ea"/>
                <a:sym typeface="+mn-lt"/>
              </a:rPr>
              <a:t>Y</a:t>
            </a:r>
            <a:r>
              <a:rPr lang="zh-CN" altLang="en-US" sz="2000" dirty="0" smtClean="0">
                <a:latin typeface="+mn-lt"/>
                <a:ea typeface="+mn-ea"/>
                <a:cs typeface="+mn-ea"/>
                <a:sym typeface="+mn-lt"/>
              </a:rPr>
              <a:t>空间进行聚类。对应于关联矩阵，</a:t>
            </a:r>
            <a:r>
              <a:rPr lang="zh-CN" altLang="en-US" sz="2000" dirty="0" smtClean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找寻行、列都相似的子矩阵</a:t>
            </a:r>
            <a:endParaRPr lang="en-US" altLang="zh-CN" sz="2000" dirty="0" smtClean="0">
              <a:solidFill>
                <a:srgbClr val="C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4211960" y="1539627"/>
            <a:ext cx="4608512" cy="1673349"/>
          </a:xfrm>
          <a:prstGeom prst="round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476" y="3449644"/>
            <a:ext cx="4771027" cy="1383531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073880" y="4832975"/>
            <a:ext cx="15664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cs typeface="+mn-ea"/>
                <a:sym typeface="+mn-lt"/>
              </a:rPr>
              <a:t>a. Row clustering</a:t>
            </a:r>
            <a:endParaRPr lang="zh-CN" altLang="en-US" sz="1400" dirty="0"/>
          </a:p>
        </p:txBody>
      </p:sp>
      <p:sp>
        <p:nvSpPr>
          <p:cNvPr id="16" name="矩形 15"/>
          <p:cNvSpPr/>
          <p:nvPr/>
        </p:nvSpPr>
        <p:spPr>
          <a:xfrm>
            <a:off x="5683744" y="4853099"/>
            <a:ext cx="18582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cs typeface="+mn-ea"/>
                <a:sym typeface="+mn-lt"/>
              </a:rPr>
              <a:t>b</a:t>
            </a:r>
            <a:r>
              <a:rPr lang="en-US" altLang="zh-CN" sz="1400" dirty="0" smtClean="0">
                <a:cs typeface="+mn-ea"/>
                <a:sym typeface="+mn-lt"/>
              </a:rPr>
              <a:t>. Column clustering</a:t>
            </a:r>
            <a:endParaRPr lang="zh-CN" altLang="en-US" sz="1400" dirty="0"/>
          </a:p>
        </p:txBody>
      </p:sp>
      <p:sp>
        <p:nvSpPr>
          <p:cNvPr id="17" name="矩形 16"/>
          <p:cNvSpPr/>
          <p:nvPr/>
        </p:nvSpPr>
        <p:spPr>
          <a:xfrm>
            <a:off x="7602622" y="4862843"/>
            <a:ext cx="14285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solidFill>
                  <a:srgbClr val="C00000"/>
                </a:solidFill>
                <a:cs typeface="+mn-ea"/>
                <a:sym typeface="+mn-lt"/>
              </a:rPr>
              <a:t>c. Co-clustering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33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b="1" dirty="0" smtClean="0">
                <a:solidFill>
                  <a:srgbClr val="005DA3"/>
                </a:solidFill>
                <a:latin typeface="+mn-lt"/>
                <a:ea typeface="+mn-ea"/>
                <a:cs typeface="+mn-ea"/>
                <a:sym typeface="+mn-lt"/>
              </a:rPr>
              <a:t>2. Co-clustering</a:t>
            </a:r>
            <a:r>
              <a:rPr lang="zh-CN" altLang="en-US" b="1" dirty="0" smtClean="0">
                <a:solidFill>
                  <a:srgbClr val="005DA3"/>
                </a:solidFill>
                <a:latin typeface="+mn-lt"/>
                <a:ea typeface="+mn-ea"/>
                <a:cs typeface="+mn-ea"/>
                <a:sym typeface="+mn-lt"/>
              </a:rPr>
              <a:t>相关技术</a:t>
            </a:r>
            <a:endParaRPr lang="zh-CN" altLang="en-US" b="1" dirty="0">
              <a:solidFill>
                <a:srgbClr val="005DA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4"/>
          </p:nvPr>
        </p:nvSpPr>
        <p:spPr>
          <a:xfrm>
            <a:off x="483186" y="1149292"/>
            <a:ext cx="8650262" cy="374441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800" dirty="0" smtClean="0"/>
              <a:t>1. </a:t>
            </a:r>
            <a:r>
              <a:rPr lang="zh-CN" altLang="en-US" sz="1800" dirty="0" smtClean="0"/>
              <a:t>基于</a:t>
            </a:r>
            <a:r>
              <a:rPr lang="en-US" altLang="zh-CN" sz="1800" dirty="0" smtClean="0">
                <a:solidFill>
                  <a:srgbClr val="C00000"/>
                </a:solidFill>
              </a:rPr>
              <a:t>Residue</a:t>
            </a:r>
            <a:r>
              <a:rPr lang="zh-CN" altLang="en-US" sz="1800" dirty="0" smtClean="0"/>
              <a:t>的方法：</a:t>
            </a:r>
            <a:r>
              <a:rPr lang="en-US" altLang="zh-CN" sz="1800" dirty="0"/>
              <a:t> Cheng and Church’s Algorithm(2000)</a:t>
            </a:r>
          </a:p>
          <a:p>
            <a:pPr>
              <a:lnSpc>
                <a:spcPct val="150000"/>
              </a:lnSpc>
            </a:pPr>
            <a:r>
              <a:rPr lang="en-US" altLang="zh-CN" sz="1800" dirty="0" smtClean="0"/>
              <a:t>plaid(2002) , MSSRCC(2008) …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en-US" altLang="zh-CN" sz="1800" dirty="0" smtClean="0"/>
              <a:t>2. </a:t>
            </a:r>
            <a:r>
              <a:rPr lang="zh-CN" altLang="en-US" sz="1800" dirty="0" smtClean="0"/>
              <a:t>基于</a:t>
            </a:r>
            <a:r>
              <a:rPr lang="en-US" altLang="zh-CN" sz="1800" dirty="0" smtClean="0">
                <a:solidFill>
                  <a:srgbClr val="C00000"/>
                </a:solidFill>
              </a:rPr>
              <a:t>Graph cut</a:t>
            </a:r>
            <a:r>
              <a:rPr lang="zh-CN" altLang="en-US" sz="1800" dirty="0" smtClean="0"/>
              <a:t>的方法：二</a:t>
            </a:r>
            <a:r>
              <a:rPr lang="zh-CN" altLang="en-US" sz="1800" dirty="0"/>
              <a:t>分</a:t>
            </a:r>
            <a:r>
              <a:rPr lang="zh-CN" altLang="en-US" sz="1800" dirty="0" smtClean="0"/>
              <a:t>图划分、谱聚类 及其变种</a:t>
            </a:r>
            <a:r>
              <a:rPr lang="en-US" altLang="zh-CN" sz="1800" dirty="0"/>
              <a:t>, (H. </a:t>
            </a:r>
            <a:r>
              <a:rPr lang="en-US" altLang="zh-CN" sz="1800" dirty="0" err="1"/>
              <a:t>Zha</a:t>
            </a:r>
            <a:r>
              <a:rPr lang="en-US" altLang="zh-CN" sz="1800" dirty="0"/>
              <a:t>, 2001) , (Y. </a:t>
            </a:r>
            <a:r>
              <a:rPr lang="en-US" altLang="zh-CN" sz="1800" dirty="0" err="1"/>
              <a:t>Kluger</a:t>
            </a:r>
            <a:r>
              <a:rPr lang="en-US" altLang="zh-CN" sz="1800" dirty="0"/>
              <a:t>, 2003) , (I. S. </a:t>
            </a:r>
            <a:r>
              <a:rPr lang="en-US" altLang="zh-CN" sz="1800" dirty="0" err="1"/>
              <a:t>Dhillon</a:t>
            </a:r>
            <a:r>
              <a:rPr lang="en-US" altLang="zh-CN" sz="1800" dirty="0"/>
              <a:t>, </a:t>
            </a:r>
            <a:r>
              <a:rPr lang="en-US" altLang="zh-CN" sz="1800" dirty="0" smtClean="0"/>
              <a:t>2004</a:t>
            </a:r>
            <a:r>
              <a:rPr lang="en-US" altLang="zh-CN" sz="1800" dirty="0"/>
              <a:t>), (B. Gao, 2005), </a:t>
            </a:r>
            <a:r>
              <a:rPr lang="en-US" altLang="zh-CN" sz="1800" dirty="0" err="1"/>
              <a:t>Qubic</a:t>
            </a:r>
            <a:r>
              <a:rPr lang="en-US" altLang="zh-CN" sz="1800" dirty="0"/>
              <a:t>(G. </a:t>
            </a:r>
            <a:r>
              <a:rPr lang="en-US" altLang="zh-CN" sz="1800" dirty="0" smtClean="0"/>
              <a:t>Li, 2009) …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en-US" altLang="zh-CN" sz="1800" dirty="0" smtClean="0"/>
              <a:t>3.</a:t>
            </a:r>
            <a:r>
              <a:rPr lang="zh-CN" altLang="en-US" sz="1800" dirty="0" smtClean="0"/>
              <a:t>基于</a:t>
            </a:r>
            <a:r>
              <a:rPr lang="en-US" altLang="zh-CN" sz="1800" dirty="0" smtClean="0">
                <a:solidFill>
                  <a:srgbClr val="C00000"/>
                </a:solidFill>
              </a:rPr>
              <a:t>Information-theory</a:t>
            </a:r>
            <a:r>
              <a:rPr lang="zh-CN" altLang="en-US" sz="1800" dirty="0" smtClean="0"/>
              <a:t>的方法：</a:t>
            </a:r>
            <a:r>
              <a:rPr lang="en-US" altLang="zh-CN" sz="1800" dirty="0"/>
              <a:t> (R. El-</a:t>
            </a:r>
            <a:r>
              <a:rPr lang="en-US" altLang="zh-CN" sz="1800" dirty="0" err="1"/>
              <a:t>Yaniv</a:t>
            </a:r>
            <a:r>
              <a:rPr lang="en-US" altLang="zh-CN" sz="1800" dirty="0"/>
              <a:t>, 2001</a:t>
            </a:r>
            <a:r>
              <a:rPr lang="en-US" altLang="zh-CN" sz="1800" dirty="0" smtClean="0"/>
              <a:t>), </a:t>
            </a:r>
            <a:r>
              <a:rPr lang="en-US" altLang="zh-CN" sz="1800" dirty="0"/>
              <a:t>ITCC </a:t>
            </a:r>
            <a:r>
              <a:rPr lang="en-US" altLang="zh-CN" sz="1800" dirty="0" smtClean="0"/>
              <a:t>(I</a:t>
            </a:r>
            <a:r>
              <a:rPr lang="en-US" altLang="zh-CN" sz="1800" dirty="0"/>
              <a:t>. S. </a:t>
            </a:r>
            <a:r>
              <a:rPr lang="en-US" altLang="zh-CN" sz="1800" dirty="0" err="1" smtClean="0"/>
              <a:t>Dhillon</a:t>
            </a:r>
            <a:r>
              <a:rPr lang="en-US" altLang="zh-CN" sz="1800" dirty="0"/>
              <a:t>, 2003), (A. Banerjee,2004</a:t>
            </a:r>
            <a:r>
              <a:rPr lang="en-US" altLang="zh-CN" sz="1800" dirty="0" smtClean="0"/>
              <a:t>), (Y</a:t>
            </a:r>
            <a:r>
              <a:rPr lang="en-US" altLang="zh-CN" sz="1800" dirty="0"/>
              <a:t>. </a:t>
            </a:r>
            <a:r>
              <a:rPr lang="en-US" altLang="zh-CN" sz="1800" dirty="0" smtClean="0"/>
              <a:t>Song,2013)…</a:t>
            </a:r>
          </a:p>
        </p:txBody>
      </p:sp>
      <p:sp>
        <p:nvSpPr>
          <p:cNvPr id="4" name="内容占位符 1"/>
          <p:cNvSpPr>
            <a:spLocks noGrp="1"/>
          </p:cNvSpPr>
          <p:nvPr>
            <p:ph idx="14"/>
          </p:nvPr>
        </p:nvSpPr>
        <p:spPr>
          <a:xfrm>
            <a:off x="483186" y="4632479"/>
            <a:ext cx="8660814" cy="1867697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800" dirty="0" smtClean="0"/>
              <a:t>多数算法都有严格的“</a:t>
            </a:r>
            <a:r>
              <a:rPr lang="en-US" altLang="zh-CN" sz="1800" dirty="0" smtClean="0"/>
              <a:t>block</a:t>
            </a:r>
            <a:r>
              <a:rPr lang="zh-CN" altLang="en-US" sz="1800" dirty="0" smtClean="0"/>
              <a:t>”块分布的限制，不能解决重叠块的问题。</a:t>
            </a:r>
            <a:endParaRPr lang="en-US" altLang="zh-CN" sz="18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800" dirty="0" smtClean="0"/>
              <a:t>只能处理二维矩阵的问题，对高维张量下的问题无能为力。</a:t>
            </a:r>
            <a:endParaRPr lang="en-US" altLang="zh-CN" sz="18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800" dirty="0" smtClean="0"/>
              <a:t>参数的选取很敏感，参数对算法结果的影响很大。</a:t>
            </a:r>
            <a:endParaRPr lang="en-US" altLang="zh-CN" sz="1800" dirty="0" smtClean="0"/>
          </a:p>
        </p:txBody>
      </p:sp>
      <p:sp>
        <p:nvSpPr>
          <p:cNvPr id="5" name="内容占位符 13"/>
          <p:cNvSpPr>
            <a:spLocks noGrp="1"/>
          </p:cNvSpPr>
          <p:nvPr>
            <p:ph idx="1"/>
          </p:nvPr>
        </p:nvSpPr>
        <p:spPr>
          <a:xfrm>
            <a:off x="23251" y="629792"/>
            <a:ext cx="8286808" cy="506169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主流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算法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内容占位符 13"/>
          <p:cNvSpPr txBox="1">
            <a:spLocks/>
          </p:cNvSpPr>
          <p:nvPr/>
        </p:nvSpPr>
        <p:spPr>
          <a:xfrm>
            <a:off x="23251" y="4043085"/>
            <a:ext cx="8286808" cy="506169"/>
          </a:xfrm>
          <a:prstGeom prst="rect">
            <a:avLst/>
          </a:prstGeom>
        </p:spPr>
        <p:txBody>
          <a:bodyPr/>
          <a:lstStyle>
            <a:lvl1pPr marL="271463" indent="-271463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Ø"/>
              <a:tabLst>
                <a:tab pos="177800" algn="l"/>
              </a:tabLst>
              <a:defRPr lang="zh-CN" altLang="en-US" sz="2600" kern="1200" dirty="0" smtClean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n-cs"/>
              </a:defRPr>
            </a:lvl1pPr>
            <a:lvl2pPr marL="449263" indent="-354013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zh-CN" altLang="en-US" sz="2400" kern="1200" smtClean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449263" indent="-354013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zh-CN" altLang="en-US" sz="2000" kern="1200" smtClean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449263" indent="-3540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zh-CN" altLang="en-US" sz="1800" kern="1200" smtClean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449263" indent="-354013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zh-CN" altLang="en-US" sz="2000" kern="1200" dirty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缺陷与不足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5427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b="1" dirty="0">
                <a:solidFill>
                  <a:srgbClr val="005DA3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lang="en-US" altLang="zh-CN" b="1" dirty="0" smtClean="0">
                <a:solidFill>
                  <a:srgbClr val="005DA3"/>
                </a:solidFill>
                <a:latin typeface="+mn-lt"/>
                <a:ea typeface="+mn-ea"/>
                <a:cs typeface="+mn-ea"/>
                <a:sym typeface="+mn-lt"/>
              </a:rPr>
              <a:t>. </a:t>
            </a:r>
            <a:r>
              <a:rPr lang="zh-CN" altLang="en-US" b="1" dirty="0" smtClean="0">
                <a:solidFill>
                  <a:srgbClr val="005DA3"/>
                </a:solidFill>
                <a:latin typeface="+mn-lt"/>
                <a:ea typeface="+mn-ea"/>
                <a:cs typeface="+mn-ea"/>
                <a:sym typeface="+mn-lt"/>
              </a:rPr>
              <a:t>新方式</a:t>
            </a:r>
            <a:r>
              <a:rPr lang="zh-CN" altLang="en-US" b="1" dirty="0" smtClean="0">
                <a:solidFill>
                  <a:srgbClr val="005DA3"/>
                </a:solidFill>
                <a:latin typeface="+mn-lt"/>
                <a:ea typeface="+mn-ea"/>
                <a:cs typeface="+mn-ea"/>
                <a:sym typeface="+mn-lt"/>
              </a:rPr>
              <a:t>：</a:t>
            </a:r>
            <a:r>
              <a:rPr lang="en-US" altLang="zh-CN" b="1" dirty="0" smtClean="0">
                <a:solidFill>
                  <a:srgbClr val="005DA3"/>
                </a:solidFill>
                <a:cs typeface="+mn-ea"/>
                <a:sym typeface="+mn-lt"/>
              </a:rPr>
              <a:t>Co-Sync</a:t>
            </a:r>
            <a:r>
              <a:rPr lang="zh-CN" altLang="en-US" b="1" dirty="0">
                <a:solidFill>
                  <a:srgbClr val="005DA3"/>
                </a:solidFill>
                <a:cs typeface="+mn-ea"/>
                <a:sym typeface="+mn-lt"/>
              </a:rPr>
              <a:t>算法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b="1" dirty="0">
              <a:solidFill>
                <a:srgbClr val="005DA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23251" y="618575"/>
            <a:ext cx="8286808" cy="506169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Sync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聚类算法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：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562649" y="2327629"/>
            <a:ext cx="23762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00518E"/>
                </a:solidFill>
              </a:rPr>
              <a:t>最形象的理解：</a:t>
            </a:r>
            <a:endParaRPr lang="en-US" altLang="zh-CN" dirty="0" smtClean="0">
              <a:solidFill>
                <a:srgbClr val="00518E"/>
              </a:solidFill>
            </a:endParaRPr>
          </a:p>
          <a:p>
            <a:r>
              <a:rPr lang="zh-CN" altLang="en-US" dirty="0" smtClean="0">
                <a:solidFill>
                  <a:srgbClr val="00518E"/>
                </a:solidFill>
              </a:rPr>
              <a:t>数据点在</a:t>
            </a:r>
            <a:r>
              <a:rPr lang="zh-CN" altLang="en-US" b="1" dirty="0" smtClean="0">
                <a:solidFill>
                  <a:srgbClr val="C00000"/>
                </a:solidFill>
              </a:rPr>
              <a:t>拉力</a:t>
            </a:r>
            <a:r>
              <a:rPr lang="zh-CN" altLang="en-US" dirty="0" smtClean="0">
                <a:solidFill>
                  <a:srgbClr val="00518E"/>
                </a:solidFill>
              </a:rPr>
              <a:t>的作用下随着时间</a:t>
            </a:r>
            <a:r>
              <a:rPr lang="zh-CN" altLang="en-US" b="1" dirty="0" smtClean="0">
                <a:solidFill>
                  <a:srgbClr val="C00000"/>
                </a:solidFill>
              </a:rPr>
              <a:t>动态变化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95536" y="415983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b="1" dirty="0" smtClean="0">
                <a:latin typeface="Garamond" panose="02020404030301010803" pitchFamily="18" charset="0"/>
              </a:rPr>
              <a:t>Basic interact function:</a:t>
            </a:r>
            <a:endParaRPr lang="zh-CN" altLang="en-US" sz="2000" b="1" dirty="0">
              <a:latin typeface="Garamond" panose="020204040303010108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827584" y="5640391"/>
                <a:ext cx="7626303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 smtClean="0">
                    <a:latin typeface="Garamond" panose="02020404030301010803" pitchFamily="18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</a:rPr>
                  <a:t>是空间中任意一个点，</a:t>
                </a:r>
                <a:r>
                  <a:rPr lang="zh-CN" altLang="en-US" dirty="0" smtClean="0">
                    <a:latin typeface="Garamond" panose="02020404030301010803" pitchFamily="18" charset="0"/>
                  </a:rPr>
                  <a:t>集合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CN" alt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zh-CN" altLang="en-US" dirty="0" smtClean="0">
                    <a:latin typeface="Garamond" panose="02020404030301010803" pitchFamily="18" charset="0"/>
                  </a:rPr>
                  <a:t>是</a:t>
                </a:r>
                <a:r>
                  <a:rPr lang="en-US" altLang="zh-CN" sz="2000" dirty="0" smtClean="0">
                    <a:solidFill>
                      <a:srgbClr val="C00000"/>
                    </a:solidFill>
                    <a:latin typeface="Garamond" panose="02020404030301010803" pitchFamily="18" charset="0"/>
                  </a:rPr>
                  <a:t>x</a:t>
                </a:r>
                <a:r>
                  <a:rPr lang="zh-CN" altLang="en-US" dirty="0" smtClean="0">
                    <a:latin typeface="Garamond" panose="02020404030301010803" pitchFamily="18" charset="0"/>
                  </a:rPr>
                  <a:t>的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zh-CN" altLang="en-US" dirty="0" smtClean="0">
                    <a:latin typeface="Garamond" panose="02020404030301010803" pitchFamily="18" charset="0"/>
                  </a:rPr>
                  <a:t>领域内的点集，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 smtClean="0">
                    <a:latin typeface="Garamond" panose="02020404030301010803" pitchFamily="18" charset="0"/>
                  </a:rPr>
                  <a:t>是集合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CN" alt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zh-CN" altLang="en-US" dirty="0" smtClean="0">
                    <a:latin typeface="Garamond" panose="02020404030301010803" pitchFamily="18" charset="0"/>
                  </a:rPr>
                  <a:t>中的任一点。</a:t>
                </a:r>
                <a:r>
                  <a:rPr lang="en-US" altLang="zh-CN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 baseline="-25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 smtClean="0">
                    <a:solidFill>
                      <a:srgbClr val="C00000"/>
                    </a:solidFill>
                  </a:rPr>
                  <a:t> </a:t>
                </a:r>
                <a:r>
                  <a:rPr lang="zh-CN" altLang="en-US" dirty="0" smtClean="0"/>
                  <a:t>与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i="1" baseline="-25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 baseline="-25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>
                    <a:latin typeface="Garamond" panose="02020404030301010803" pitchFamily="18" charset="0"/>
                  </a:rPr>
                  <a:t>代表点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>
                    <a:latin typeface="Garamond" panose="02020404030301010803" pitchFamily="18" charset="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>
                    <a:latin typeface="Garamond" panose="02020404030301010803" pitchFamily="18" charset="0"/>
                  </a:rPr>
                  <a:t>在第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>
                    <a:latin typeface="Garamond" panose="02020404030301010803" pitchFamily="18" charset="0"/>
                  </a:rPr>
                  <a:t>个维度上的值。</a:t>
                </a: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5640391"/>
                <a:ext cx="7626303" cy="707886"/>
              </a:xfrm>
              <a:prstGeom prst="rect">
                <a:avLst/>
              </a:prstGeom>
              <a:blipFill rotWithShape="0">
                <a:blip r:embed="rId2"/>
                <a:stretch>
                  <a:fillRect l="-719" t="-3448" b="-11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4758564"/>
            <a:ext cx="6336704" cy="74868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594" y="1124744"/>
            <a:ext cx="6232622" cy="2636114"/>
          </a:xfrm>
          <a:prstGeom prst="rect">
            <a:avLst/>
          </a:prstGeom>
        </p:spPr>
      </p:pic>
      <p:sp>
        <p:nvSpPr>
          <p:cNvPr id="22" name="圆角矩形 21"/>
          <p:cNvSpPr/>
          <p:nvPr/>
        </p:nvSpPr>
        <p:spPr>
          <a:xfrm>
            <a:off x="6562648" y="2122450"/>
            <a:ext cx="2257823" cy="1306550"/>
          </a:xfrm>
          <a:prstGeom prst="round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50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b="1" dirty="0">
                <a:solidFill>
                  <a:srgbClr val="005DA3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lang="en-US" altLang="zh-CN" b="1" dirty="0" smtClean="0">
                <a:solidFill>
                  <a:srgbClr val="005DA3"/>
                </a:solidFill>
                <a:latin typeface="+mn-lt"/>
                <a:ea typeface="+mn-ea"/>
                <a:cs typeface="+mn-ea"/>
                <a:sym typeface="+mn-lt"/>
              </a:rPr>
              <a:t>. </a:t>
            </a:r>
            <a:r>
              <a:rPr lang="zh-CN" altLang="en-US" b="1" dirty="0" smtClean="0">
                <a:solidFill>
                  <a:srgbClr val="005DA3"/>
                </a:solidFill>
                <a:latin typeface="+mn-lt"/>
                <a:ea typeface="+mn-ea"/>
                <a:cs typeface="+mn-ea"/>
                <a:sym typeface="+mn-lt"/>
              </a:rPr>
              <a:t>新方式</a:t>
            </a:r>
            <a:r>
              <a:rPr lang="zh-CN" altLang="en-US" b="1" dirty="0" smtClean="0">
                <a:solidFill>
                  <a:srgbClr val="005DA3"/>
                </a:solidFill>
                <a:latin typeface="+mn-lt"/>
                <a:ea typeface="+mn-ea"/>
                <a:cs typeface="+mn-ea"/>
                <a:sym typeface="+mn-lt"/>
              </a:rPr>
              <a:t>：</a:t>
            </a:r>
            <a:r>
              <a:rPr lang="en-US" altLang="zh-CN" b="1" dirty="0" smtClean="0">
                <a:solidFill>
                  <a:srgbClr val="005DA3"/>
                </a:solidFill>
                <a:cs typeface="+mn-ea"/>
                <a:sym typeface="+mn-lt"/>
              </a:rPr>
              <a:t>Co-Sync</a:t>
            </a:r>
            <a:r>
              <a:rPr lang="zh-CN" altLang="en-US" b="1" dirty="0">
                <a:solidFill>
                  <a:srgbClr val="005DA3"/>
                </a:solidFill>
                <a:cs typeface="+mn-ea"/>
                <a:sym typeface="+mn-lt"/>
              </a:rPr>
              <a:t>算法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b="1" dirty="0">
              <a:solidFill>
                <a:srgbClr val="005DA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23251" y="618575"/>
            <a:ext cx="8286808" cy="506169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Sync</a:t>
            </a:r>
            <a:r>
              <a:rPr lang="zh-CN" altLang="en-US" dirty="0">
                <a:cs typeface="+mn-ea"/>
                <a:sym typeface="+mn-lt"/>
              </a:rPr>
              <a:t>聚类</a:t>
            </a:r>
            <a:r>
              <a:rPr lang="zh-CN" altLang="en-US" dirty="0" smtClean="0">
                <a:cs typeface="+mn-ea"/>
                <a:sym typeface="+mn-lt"/>
              </a:rPr>
              <a:t>算法：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681" y="3861048"/>
            <a:ext cx="1166487" cy="2917651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594" y="1124744"/>
            <a:ext cx="6232622" cy="2636114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3861048"/>
            <a:ext cx="1166486" cy="2917651"/>
          </a:xfrm>
          <a:prstGeom prst="rect">
            <a:avLst/>
          </a:prstGeom>
        </p:spPr>
      </p:pic>
      <p:sp>
        <p:nvSpPr>
          <p:cNvPr id="21" name="右箭头 20"/>
          <p:cNvSpPr/>
          <p:nvPr/>
        </p:nvSpPr>
        <p:spPr>
          <a:xfrm>
            <a:off x="3059831" y="5175857"/>
            <a:ext cx="93610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16_1"/>
          <p:cNvSpPr/>
          <p:nvPr/>
        </p:nvSpPr>
        <p:spPr>
          <a:xfrm>
            <a:off x="6562649" y="2327629"/>
            <a:ext cx="23762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00518E"/>
                </a:solidFill>
              </a:rPr>
              <a:t>最形象的理解：</a:t>
            </a:r>
            <a:endParaRPr lang="en-US" altLang="zh-CN" dirty="0" smtClean="0">
              <a:solidFill>
                <a:srgbClr val="00518E"/>
              </a:solidFill>
            </a:endParaRPr>
          </a:p>
          <a:p>
            <a:r>
              <a:rPr lang="zh-CN" altLang="en-US" dirty="0" smtClean="0">
                <a:solidFill>
                  <a:srgbClr val="00518E"/>
                </a:solidFill>
              </a:rPr>
              <a:t>数据点在</a:t>
            </a:r>
            <a:r>
              <a:rPr lang="zh-CN" altLang="en-US" b="1" dirty="0" smtClean="0">
                <a:solidFill>
                  <a:srgbClr val="C00000"/>
                </a:solidFill>
              </a:rPr>
              <a:t>拉力</a:t>
            </a:r>
            <a:r>
              <a:rPr lang="zh-CN" altLang="en-US" dirty="0" smtClean="0">
                <a:solidFill>
                  <a:srgbClr val="00518E"/>
                </a:solidFill>
              </a:rPr>
              <a:t>的作用下随着时间</a:t>
            </a:r>
            <a:r>
              <a:rPr lang="zh-CN" altLang="en-US" b="1" dirty="0" smtClean="0">
                <a:solidFill>
                  <a:srgbClr val="C00000"/>
                </a:solidFill>
              </a:rPr>
              <a:t>动态变化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6" name="Rounded Rectangle 21_1"/>
          <p:cNvSpPr/>
          <p:nvPr/>
        </p:nvSpPr>
        <p:spPr>
          <a:xfrm>
            <a:off x="6562648" y="2122450"/>
            <a:ext cx="2257823" cy="1306550"/>
          </a:xfrm>
          <a:prstGeom prst="round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96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b="1" dirty="0">
                <a:solidFill>
                  <a:srgbClr val="005DA3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lang="en-US" altLang="zh-CN" b="1" dirty="0" smtClean="0">
                <a:solidFill>
                  <a:srgbClr val="005DA3"/>
                </a:solidFill>
                <a:latin typeface="+mn-lt"/>
                <a:ea typeface="+mn-ea"/>
                <a:cs typeface="+mn-ea"/>
                <a:sym typeface="+mn-lt"/>
              </a:rPr>
              <a:t>. </a:t>
            </a:r>
            <a:r>
              <a:rPr lang="zh-CN" altLang="en-US" b="1" dirty="0" smtClean="0">
                <a:solidFill>
                  <a:srgbClr val="005DA3"/>
                </a:solidFill>
                <a:latin typeface="+mn-lt"/>
                <a:ea typeface="+mn-ea"/>
                <a:cs typeface="+mn-ea"/>
                <a:sym typeface="+mn-lt"/>
              </a:rPr>
              <a:t>新方式</a:t>
            </a:r>
            <a:r>
              <a:rPr lang="zh-CN" altLang="en-US" b="1" dirty="0" smtClean="0">
                <a:solidFill>
                  <a:srgbClr val="005DA3"/>
                </a:solidFill>
                <a:latin typeface="+mn-lt"/>
                <a:ea typeface="+mn-ea"/>
                <a:cs typeface="+mn-ea"/>
                <a:sym typeface="+mn-lt"/>
              </a:rPr>
              <a:t>：</a:t>
            </a:r>
            <a:r>
              <a:rPr lang="en-US" altLang="zh-CN" b="1" dirty="0" smtClean="0">
                <a:solidFill>
                  <a:srgbClr val="005DA3"/>
                </a:solidFill>
                <a:latin typeface="+mn-lt"/>
                <a:ea typeface="+mn-ea"/>
                <a:cs typeface="+mn-ea"/>
                <a:sym typeface="+mn-lt"/>
              </a:rPr>
              <a:t>Co-Sync</a:t>
            </a:r>
            <a:r>
              <a:rPr lang="zh-CN" altLang="en-US" b="1" dirty="0" smtClean="0">
                <a:solidFill>
                  <a:srgbClr val="005DA3"/>
                </a:solidFill>
                <a:latin typeface="+mn-lt"/>
                <a:ea typeface="+mn-ea"/>
                <a:cs typeface="+mn-ea"/>
                <a:sym typeface="+mn-lt"/>
              </a:rPr>
              <a:t>算法</a:t>
            </a:r>
            <a:endParaRPr lang="zh-CN" altLang="en-US" b="1" dirty="0">
              <a:solidFill>
                <a:srgbClr val="005DA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23251" y="650395"/>
            <a:ext cx="8286808" cy="506169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Sync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算法聚类过程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628800"/>
            <a:ext cx="5760640" cy="4272351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987824" y="6143088"/>
            <a:ext cx="27767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二维</a:t>
            </a:r>
            <a:r>
              <a:rPr lang="en-US" altLang="zh-CN" sz="2000" dirty="0" smtClean="0"/>
              <a:t>Sync</a:t>
            </a:r>
            <a:r>
              <a:rPr lang="zh-CN" altLang="en-US" sz="2000" dirty="0" smtClean="0"/>
              <a:t>聚类过程截图</a:t>
            </a:r>
            <a:endParaRPr lang="zh-CN" altLang="en-US" sz="2000" dirty="0"/>
          </a:p>
        </p:txBody>
      </p:sp>
      <p:sp>
        <p:nvSpPr>
          <p:cNvPr id="17" name="圆角矩形 16"/>
          <p:cNvSpPr/>
          <p:nvPr/>
        </p:nvSpPr>
        <p:spPr>
          <a:xfrm>
            <a:off x="1307844" y="1412658"/>
            <a:ext cx="6504516" cy="4488493"/>
          </a:xfrm>
          <a:prstGeom prst="round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71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b="1" dirty="0" smtClean="0">
                <a:solidFill>
                  <a:srgbClr val="005DA3"/>
                </a:solidFill>
                <a:cs typeface="+mn-ea"/>
                <a:sym typeface="+mn-lt"/>
              </a:rPr>
              <a:t>3</a:t>
            </a:r>
            <a:r>
              <a:rPr lang="en-US" altLang="zh-CN" b="1" dirty="0">
                <a:solidFill>
                  <a:srgbClr val="005DA3"/>
                </a:solidFill>
                <a:cs typeface="+mn-ea"/>
                <a:sym typeface="+mn-lt"/>
              </a:rPr>
              <a:t>. </a:t>
            </a:r>
            <a:r>
              <a:rPr lang="zh-CN" altLang="en-US" b="1" dirty="0">
                <a:solidFill>
                  <a:srgbClr val="005DA3"/>
                </a:solidFill>
                <a:cs typeface="+mn-ea"/>
                <a:sym typeface="+mn-lt"/>
              </a:rPr>
              <a:t>新方式</a:t>
            </a:r>
            <a:r>
              <a:rPr lang="zh-CN" altLang="en-US" b="1" dirty="0" smtClean="0">
                <a:solidFill>
                  <a:srgbClr val="005DA3"/>
                </a:solidFill>
                <a:cs typeface="+mn-ea"/>
                <a:sym typeface="+mn-lt"/>
              </a:rPr>
              <a:t>：</a:t>
            </a:r>
            <a:r>
              <a:rPr lang="en-US" altLang="zh-CN" b="1" dirty="0" smtClean="0">
                <a:solidFill>
                  <a:srgbClr val="005DA3"/>
                </a:solidFill>
                <a:cs typeface="+mn-ea"/>
                <a:sym typeface="+mn-lt"/>
              </a:rPr>
              <a:t>Co-Sync</a:t>
            </a:r>
            <a:r>
              <a:rPr lang="zh-CN" altLang="en-US" b="1" dirty="0">
                <a:solidFill>
                  <a:srgbClr val="005DA3"/>
                </a:solidFill>
                <a:cs typeface="+mn-ea"/>
                <a:sym typeface="+mn-lt"/>
              </a:rPr>
              <a:t>算法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23251" y="618575"/>
            <a:ext cx="8286808" cy="506169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Co-Sync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全过程：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4784"/>
            <a:ext cx="8992757" cy="2664295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1675313" y="4654127"/>
            <a:ext cx="6056856" cy="1674444"/>
            <a:chOff x="1675313" y="4942159"/>
            <a:chExt cx="6056856" cy="1674444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75313" y="4942159"/>
              <a:ext cx="5976664" cy="1674444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74969" y="5613718"/>
              <a:ext cx="457200" cy="400050"/>
            </a:xfrm>
            <a:prstGeom prst="rect">
              <a:avLst/>
            </a:prstGeom>
          </p:spPr>
        </p:pic>
      </p:grpSp>
      <p:sp>
        <p:nvSpPr>
          <p:cNvPr id="11" name="圆角矩形 10"/>
          <p:cNvSpPr/>
          <p:nvPr/>
        </p:nvSpPr>
        <p:spPr>
          <a:xfrm>
            <a:off x="1259632" y="4653136"/>
            <a:ext cx="6552728" cy="1675435"/>
          </a:xfrm>
          <a:prstGeom prst="round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20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b="1" dirty="0">
                <a:solidFill>
                  <a:srgbClr val="005DA3"/>
                </a:solidFill>
                <a:cs typeface="+mn-ea"/>
                <a:sym typeface="+mn-lt"/>
              </a:rPr>
              <a:t>4</a:t>
            </a:r>
            <a:r>
              <a:rPr lang="en-US" altLang="zh-CN" b="1" dirty="0" smtClean="0">
                <a:solidFill>
                  <a:srgbClr val="005DA3"/>
                </a:solidFill>
                <a:cs typeface="+mn-ea"/>
                <a:sym typeface="+mn-lt"/>
              </a:rPr>
              <a:t>. Co-Sync</a:t>
            </a:r>
            <a:r>
              <a:rPr lang="zh-CN" altLang="en-US" b="1" dirty="0" smtClean="0">
                <a:solidFill>
                  <a:srgbClr val="005DA3"/>
                </a:solidFill>
                <a:cs typeface="+mn-ea"/>
                <a:sym typeface="+mn-lt"/>
              </a:rPr>
              <a:t>在人工数据集上的表现</a:t>
            </a:r>
            <a:endParaRPr lang="zh-CN" altLang="en-US" b="1" dirty="0">
              <a:solidFill>
                <a:srgbClr val="005DA3"/>
              </a:solidFill>
              <a:cs typeface="+mn-ea"/>
              <a:sym typeface="+mn-lt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23251" y="618575"/>
            <a:ext cx="8286808" cy="506169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构造混合高斯人工数据集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266151"/>
            <a:ext cx="3427663" cy="2628724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54355" y="4077072"/>
            <a:ext cx="2853013" cy="2702007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4"/>
          <a:stretch>
            <a:fillRect/>
          </a:stretch>
        </p:blipFill>
        <p:spPr>
          <a:xfrm>
            <a:off x="3062526" y="4077072"/>
            <a:ext cx="2983737" cy="2702007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5"/>
          <a:stretch>
            <a:fillRect/>
          </a:stretch>
        </p:blipFill>
        <p:spPr>
          <a:xfrm>
            <a:off x="6138654" y="4077072"/>
            <a:ext cx="2897842" cy="270200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156259" y="3390142"/>
            <a:ext cx="28520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solidFill>
                  <a:srgbClr val="C00000"/>
                </a:solidFill>
                <a:latin typeface="+mj-ea"/>
                <a:ea typeface="+mj-ea"/>
              </a:rPr>
              <a:t>边际效应：</a:t>
            </a:r>
            <a:endParaRPr lang="en-US" altLang="zh-CN" sz="1600" b="1" dirty="0" smtClean="0">
              <a:solidFill>
                <a:srgbClr val="C00000"/>
              </a:solidFill>
              <a:latin typeface="+mj-ea"/>
              <a:ea typeface="+mj-ea"/>
            </a:endParaRPr>
          </a:p>
          <a:p>
            <a:r>
              <a:rPr lang="zh-CN" altLang="en-US" sz="1600" dirty="0" smtClean="0">
                <a:latin typeface="+mj-ea"/>
                <a:ea typeface="+mj-ea"/>
              </a:rPr>
              <a:t>行与行，列与列之间拉扯形成</a:t>
            </a:r>
            <a:endParaRPr lang="en-US" altLang="zh-CN" sz="16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2800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mp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36303B"/>
    </a:dk2>
    <a:lt2>
      <a:srgbClr val="E2DFCC"/>
    </a:lt2>
    <a:accent1>
      <a:srgbClr val="49404F"/>
    </a:accent1>
    <a:accent2>
      <a:srgbClr val="948A54"/>
    </a:accent2>
    <a:accent3>
      <a:srgbClr val="1C7B64"/>
    </a:accent3>
    <a:accent4>
      <a:srgbClr val="A9BD8B"/>
    </a:accent4>
    <a:accent5>
      <a:srgbClr val="596166"/>
    </a:accent5>
    <a:accent6>
      <a:srgbClr val="BFBFBF"/>
    </a:accent6>
    <a:hlink>
      <a:srgbClr val="36303B"/>
    </a:hlink>
    <a:folHlink>
      <a:srgbClr val="948A5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1222</TotalTime>
  <Words>1330</Words>
  <Application>Microsoft Office PowerPoint</Application>
  <PresentationFormat>全屏显示(4:3)</PresentationFormat>
  <Paragraphs>184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华文隶书</vt:lpstr>
      <vt:lpstr>宋体</vt:lpstr>
      <vt:lpstr>微软雅黑</vt:lpstr>
      <vt:lpstr>Arial</vt:lpstr>
      <vt:lpstr>Calibri</vt:lpstr>
      <vt:lpstr>Cambria Math</vt:lpstr>
      <vt:lpstr>Courier New</vt:lpstr>
      <vt:lpstr>Garamond</vt:lpstr>
      <vt:lpstr>Palatino Linotype</vt:lpstr>
      <vt:lpstr>Times New Roman</vt:lpstr>
      <vt:lpstr>Wingdings</vt:lpstr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Junming Shao</dc:creator>
  <cp:lastModifiedBy>高崇铭</cp:lastModifiedBy>
  <cp:revision>100</cp:revision>
  <dcterms:created xsi:type="dcterms:W3CDTF">2015-10-30T04:49:06Z</dcterms:created>
  <dcterms:modified xsi:type="dcterms:W3CDTF">2016-04-12T04:47:21Z</dcterms:modified>
</cp:coreProperties>
</file>