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12"/>
  </p:notesMasterIdLst>
  <p:handoutMasterIdLst>
    <p:handoutMasterId r:id="rId13"/>
  </p:handoutMasterIdLst>
  <p:sldIdLst>
    <p:sldId id="313" r:id="rId3"/>
    <p:sldId id="315" r:id="rId4"/>
    <p:sldId id="334" r:id="rId5"/>
    <p:sldId id="317" r:id="rId6"/>
    <p:sldId id="337" r:id="rId7"/>
    <p:sldId id="327" r:id="rId8"/>
    <p:sldId id="338" r:id="rId9"/>
    <p:sldId id="330" r:id="rId10"/>
    <p:sldId id="33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C" initials="H" lastIdx="12" clrIdx="0">
    <p:extLst>
      <p:ext uri="{19B8F6BF-5375-455C-9EA6-DF929625EA0E}">
        <p15:presenceInfo xmlns:p15="http://schemas.microsoft.com/office/powerpoint/2012/main" userId="H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BF1F"/>
    <a:srgbClr val="A14D07"/>
    <a:srgbClr val="6600FF"/>
    <a:srgbClr val="F9F9F9"/>
    <a:srgbClr val="FFFFFF"/>
    <a:srgbClr val="C5D5E9"/>
    <a:srgbClr val="305480"/>
    <a:srgbClr val="376092"/>
    <a:srgbClr val="DB6BDB"/>
    <a:srgbClr val="F1D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5" autoAdjust="0"/>
    <p:restoredTop sz="83548" autoAdjust="0"/>
  </p:normalViewPr>
  <p:slideViewPr>
    <p:cSldViewPr>
      <p:cViewPr varScale="1">
        <p:scale>
          <a:sx n="58" d="100"/>
          <a:sy n="58" d="100"/>
        </p:scale>
        <p:origin x="146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176"/>
    </p:cViewPr>
  </p:sorterViewPr>
  <p:notesViewPr>
    <p:cSldViewPr>
      <p:cViewPr varScale="1">
        <p:scale>
          <a:sx n="53" d="100"/>
          <a:sy n="53" d="100"/>
        </p:scale>
        <p:origin x="26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99819C-69BC-42C8-A112-82F12DC5DFE2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39D6A67-2845-4ECF-93A5-00E51A8EF46D}">
      <dgm:prSet phldrT="[文本]"/>
      <dgm:spPr/>
      <dgm:t>
        <a:bodyPr/>
        <a:lstStyle/>
        <a:p>
          <a:r>
            <a: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1. </a:t>
          </a:r>
          <a:r>
            <a: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研究问题与意义</a:t>
          </a:r>
          <a:endParaRPr lang="zh-CN" altLang="en-US" b="0" dirty="0">
            <a:solidFill>
              <a:srgbClr val="FFFF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EC44DF-123C-4BA9-AC89-C3673C6D614C}" type="parTrans" cxnId="{BA923574-6C82-41AA-BD70-A1C089D0E4BA}">
      <dgm:prSet/>
      <dgm:spPr/>
      <dgm:t>
        <a:bodyPr/>
        <a:lstStyle/>
        <a:p>
          <a:endParaRPr lang="zh-CN" altLang="en-US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E16C9D-0839-4CD5-8042-14FD54ABC47F}" type="sibTrans" cxnId="{BA923574-6C82-41AA-BD70-A1C089D0E4BA}">
      <dgm:prSet/>
      <dgm:spPr/>
      <dgm:t>
        <a:bodyPr/>
        <a:lstStyle/>
        <a:p>
          <a:endParaRPr lang="zh-CN" altLang="en-US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03C813-E5C5-4379-9902-975DCEEB9ABF}">
      <dgm:prSet phldrT="[文本]"/>
      <dgm:spPr/>
      <dgm:t>
        <a:bodyPr/>
        <a:lstStyle/>
        <a:p>
          <a:r>
            <a: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2. </a:t>
          </a:r>
          <a:r>
            <a: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现有问题与挑战</a:t>
          </a:r>
          <a:endParaRPr lang="zh-CN" altLang="en-US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E28E5E-A836-48C0-BCE0-BBF0AF779FF6}" type="parTrans" cxnId="{05158589-397F-402C-9A28-A09A84F9A90D}">
      <dgm:prSet/>
      <dgm:spPr/>
      <dgm:t>
        <a:bodyPr/>
        <a:lstStyle/>
        <a:p>
          <a:endParaRPr lang="zh-CN" altLang="en-US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026724-D5C6-40CE-B792-73C17D26F311}" type="sibTrans" cxnId="{05158589-397F-402C-9A28-A09A84F9A90D}">
      <dgm:prSet/>
      <dgm:spPr/>
      <dgm:t>
        <a:bodyPr/>
        <a:lstStyle/>
        <a:p>
          <a:endParaRPr lang="zh-CN" altLang="en-US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EF620B-1B92-4025-BB79-5CF2E2D59380}">
      <dgm:prSet phldrT="[文本]"/>
      <dgm:spPr/>
      <dgm:t>
        <a:bodyPr/>
        <a:lstStyle/>
        <a:p>
          <a:r>
            <a: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en-US" altLang="zh-CN" b="0" smtClean="0">
              <a:latin typeface="微软雅黑" panose="020B0503020204020204" pitchFamily="34" charset="-122"/>
              <a:ea typeface="微软雅黑" panose="020B0503020204020204" pitchFamily="34" charset="-122"/>
            </a:rPr>
            <a:t>. </a:t>
          </a:r>
          <a:r>
            <a:rPr lang="zh-CN" altLang="en-US" b="0" smtClean="0">
              <a:latin typeface="微软雅黑" panose="020B0503020204020204" pitchFamily="34" charset="-122"/>
              <a:ea typeface="微软雅黑" panose="020B0503020204020204" pitchFamily="34" charset="-122"/>
            </a:rPr>
            <a:t>关键问题与</a:t>
          </a:r>
          <a:r>
            <a: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技术路线</a:t>
          </a:r>
          <a:endParaRPr lang="zh-CN" altLang="en-US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3C33B8-7EB7-4896-8454-0F2CC4928AB0}" type="parTrans" cxnId="{A70669F0-EA93-45B9-809A-1A924BE7F3D6}">
      <dgm:prSet/>
      <dgm:spPr/>
      <dgm:t>
        <a:bodyPr/>
        <a:lstStyle/>
        <a:p>
          <a:endParaRPr lang="zh-CN" altLang="en-US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C3DA20-A31B-44C7-9061-9553C105006C}" type="sibTrans" cxnId="{A70669F0-EA93-45B9-809A-1A924BE7F3D6}">
      <dgm:prSet/>
      <dgm:spPr/>
      <dgm:t>
        <a:bodyPr/>
        <a:lstStyle/>
        <a:p>
          <a:endParaRPr lang="zh-CN" altLang="en-US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4376C9-ADAE-40F6-A356-DA2D3A3421DC}">
      <dgm:prSet phldrT="[文本]"/>
      <dgm:spPr/>
      <dgm:t>
        <a:bodyPr/>
        <a:lstStyle/>
        <a:p>
          <a:r>
            <a: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4. </a:t>
          </a:r>
          <a:r>
            <a:rPr lang="zh-CN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研究计划及预期成果</a:t>
          </a:r>
          <a:endParaRPr lang="zh-CN" altLang="en-US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DBF106-739B-4553-8BD3-0DE0C700C1D0}" type="parTrans" cxnId="{F9B80A84-A73A-4CD8-904B-C4E9F4B62BCC}">
      <dgm:prSet/>
      <dgm:spPr/>
      <dgm:t>
        <a:bodyPr/>
        <a:lstStyle/>
        <a:p>
          <a:endParaRPr lang="zh-CN" altLang="en-US"/>
        </a:p>
      </dgm:t>
    </dgm:pt>
    <dgm:pt modelId="{ED9FD016-6DF9-427D-A19A-38CD302736EE}" type="sibTrans" cxnId="{F9B80A84-A73A-4CD8-904B-C4E9F4B62BCC}">
      <dgm:prSet/>
      <dgm:spPr/>
      <dgm:t>
        <a:bodyPr/>
        <a:lstStyle/>
        <a:p>
          <a:endParaRPr lang="zh-CN" altLang="en-US"/>
        </a:p>
      </dgm:t>
    </dgm:pt>
    <dgm:pt modelId="{65A8CEAE-9561-4BE6-A10C-44026B942A76}" type="pres">
      <dgm:prSet presAssocID="{9C99819C-69BC-42C8-A112-82F12DC5DFE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5087245-9EB1-4C03-B102-D21832D2DB91}" type="pres">
      <dgm:prSet presAssocID="{539D6A67-2845-4ECF-93A5-00E51A8EF46D}" presName="parentLin" presStyleCnt="0"/>
      <dgm:spPr/>
    </dgm:pt>
    <dgm:pt modelId="{9E6A9F2F-4EF1-4A78-AEC4-7F1BED596B46}" type="pres">
      <dgm:prSet presAssocID="{539D6A67-2845-4ECF-93A5-00E51A8EF46D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8B878BED-F374-46D1-A1E9-34AE2A40D2E7}" type="pres">
      <dgm:prSet presAssocID="{539D6A67-2845-4ECF-93A5-00E51A8EF46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BDE1B6-6BDE-4020-BFC4-E067DBA214D5}" type="pres">
      <dgm:prSet presAssocID="{539D6A67-2845-4ECF-93A5-00E51A8EF46D}" presName="negativeSpace" presStyleCnt="0"/>
      <dgm:spPr/>
    </dgm:pt>
    <dgm:pt modelId="{376CB342-9343-4219-91FC-55F381CC2C50}" type="pres">
      <dgm:prSet presAssocID="{539D6A67-2845-4ECF-93A5-00E51A8EF46D}" presName="childText" presStyleLbl="conFgAcc1" presStyleIdx="0" presStyleCnt="4">
        <dgm:presLayoutVars>
          <dgm:bulletEnabled val="1"/>
        </dgm:presLayoutVars>
      </dgm:prSet>
      <dgm:spPr/>
    </dgm:pt>
    <dgm:pt modelId="{AB574D8A-C3BB-43FA-92DD-0E0CE357806E}" type="pres">
      <dgm:prSet presAssocID="{0AE16C9D-0839-4CD5-8042-14FD54ABC47F}" presName="spaceBetweenRectangles" presStyleCnt="0"/>
      <dgm:spPr/>
    </dgm:pt>
    <dgm:pt modelId="{A42651F2-D497-4C67-80AD-7CEF116DB2F9}" type="pres">
      <dgm:prSet presAssocID="{E603C813-E5C5-4379-9902-975DCEEB9ABF}" presName="parentLin" presStyleCnt="0"/>
      <dgm:spPr/>
    </dgm:pt>
    <dgm:pt modelId="{2594C0DB-8915-4A60-ADEC-59D69A4BC4DA}" type="pres">
      <dgm:prSet presAssocID="{E603C813-E5C5-4379-9902-975DCEEB9ABF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30B6E3B7-2F52-4A9A-ABE0-B1E13280F862}" type="pres">
      <dgm:prSet presAssocID="{E603C813-E5C5-4379-9902-975DCEEB9AB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875FC7-87BB-4446-B2A4-E81846F6CB3B}" type="pres">
      <dgm:prSet presAssocID="{E603C813-E5C5-4379-9902-975DCEEB9ABF}" presName="negativeSpace" presStyleCnt="0"/>
      <dgm:spPr/>
    </dgm:pt>
    <dgm:pt modelId="{D09175D7-A76D-4AAA-AFB0-704E20233C06}" type="pres">
      <dgm:prSet presAssocID="{E603C813-E5C5-4379-9902-975DCEEB9ABF}" presName="childText" presStyleLbl="conFgAcc1" presStyleIdx="1" presStyleCnt="4">
        <dgm:presLayoutVars>
          <dgm:bulletEnabled val="1"/>
        </dgm:presLayoutVars>
      </dgm:prSet>
      <dgm:spPr/>
    </dgm:pt>
    <dgm:pt modelId="{020A3379-5C50-4610-B9C1-7E39CDCDC7A2}" type="pres">
      <dgm:prSet presAssocID="{7D026724-D5C6-40CE-B792-73C17D26F311}" presName="spaceBetweenRectangles" presStyleCnt="0"/>
      <dgm:spPr/>
    </dgm:pt>
    <dgm:pt modelId="{3B327BF5-C19A-4BDA-A5C5-4FFDE564D0A1}" type="pres">
      <dgm:prSet presAssocID="{72EF620B-1B92-4025-BB79-5CF2E2D59380}" presName="parentLin" presStyleCnt="0"/>
      <dgm:spPr/>
    </dgm:pt>
    <dgm:pt modelId="{83E03364-E7AF-44B9-9924-79F15B76D83C}" type="pres">
      <dgm:prSet presAssocID="{72EF620B-1B92-4025-BB79-5CF2E2D59380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B09B66B4-071E-430A-8A93-4E29F22BB118}" type="pres">
      <dgm:prSet presAssocID="{72EF620B-1B92-4025-BB79-5CF2E2D5938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BC7A09-AF69-442C-B4C4-056E6B6D19B0}" type="pres">
      <dgm:prSet presAssocID="{72EF620B-1B92-4025-BB79-5CF2E2D59380}" presName="negativeSpace" presStyleCnt="0"/>
      <dgm:spPr/>
    </dgm:pt>
    <dgm:pt modelId="{AE1411FD-DCF5-465E-96CE-F2C71394B2D9}" type="pres">
      <dgm:prSet presAssocID="{72EF620B-1B92-4025-BB79-5CF2E2D59380}" presName="childText" presStyleLbl="conFgAcc1" presStyleIdx="2" presStyleCnt="4">
        <dgm:presLayoutVars>
          <dgm:bulletEnabled val="1"/>
        </dgm:presLayoutVars>
      </dgm:prSet>
      <dgm:spPr/>
    </dgm:pt>
    <dgm:pt modelId="{1BFB093E-D8B9-4442-ABB9-BB5D596A3834}" type="pres">
      <dgm:prSet presAssocID="{A2C3DA20-A31B-44C7-9061-9553C105006C}" presName="spaceBetweenRectangles" presStyleCnt="0"/>
      <dgm:spPr/>
    </dgm:pt>
    <dgm:pt modelId="{E9ED935C-6277-48A7-93BE-91F277864075}" type="pres">
      <dgm:prSet presAssocID="{CC4376C9-ADAE-40F6-A356-DA2D3A3421DC}" presName="parentLin" presStyleCnt="0"/>
      <dgm:spPr/>
    </dgm:pt>
    <dgm:pt modelId="{86E9328F-FBB5-4573-8E49-F00D9BAC3E5C}" type="pres">
      <dgm:prSet presAssocID="{CC4376C9-ADAE-40F6-A356-DA2D3A3421DC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D9D330E7-97C5-4CD0-A89E-F1297F9CCE42}" type="pres">
      <dgm:prSet presAssocID="{CC4376C9-ADAE-40F6-A356-DA2D3A3421D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1AFE58-4D63-4960-B83F-AB9D23BFC8B4}" type="pres">
      <dgm:prSet presAssocID="{CC4376C9-ADAE-40F6-A356-DA2D3A3421DC}" presName="negativeSpace" presStyleCnt="0"/>
      <dgm:spPr/>
    </dgm:pt>
    <dgm:pt modelId="{0694DCD5-CCAC-443B-B188-826185C9EF20}" type="pres">
      <dgm:prSet presAssocID="{CC4376C9-ADAE-40F6-A356-DA2D3A3421D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5158589-397F-402C-9A28-A09A84F9A90D}" srcId="{9C99819C-69BC-42C8-A112-82F12DC5DFE2}" destId="{E603C813-E5C5-4379-9902-975DCEEB9ABF}" srcOrd="1" destOrd="0" parTransId="{F5E28E5E-A836-48C0-BCE0-BBF0AF779FF6}" sibTransId="{7D026724-D5C6-40CE-B792-73C17D26F311}"/>
    <dgm:cxn modelId="{A70669F0-EA93-45B9-809A-1A924BE7F3D6}" srcId="{9C99819C-69BC-42C8-A112-82F12DC5DFE2}" destId="{72EF620B-1B92-4025-BB79-5CF2E2D59380}" srcOrd="2" destOrd="0" parTransId="{0D3C33B8-7EB7-4896-8454-0F2CC4928AB0}" sibTransId="{A2C3DA20-A31B-44C7-9061-9553C105006C}"/>
    <dgm:cxn modelId="{BA923574-6C82-41AA-BD70-A1C089D0E4BA}" srcId="{9C99819C-69BC-42C8-A112-82F12DC5DFE2}" destId="{539D6A67-2845-4ECF-93A5-00E51A8EF46D}" srcOrd="0" destOrd="0" parTransId="{15EC44DF-123C-4BA9-AC89-C3673C6D614C}" sibTransId="{0AE16C9D-0839-4CD5-8042-14FD54ABC47F}"/>
    <dgm:cxn modelId="{99317A79-95F3-4475-852F-6591B290CF49}" type="presOf" srcId="{CC4376C9-ADAE-40F6-A356-DA2D3A3421DC}" destId="{D9D330E7-97C5-4CD0-A89E-F1297F9CCE42}" srcOrd="1" destOrd="0" presId="urn:microsoft.com/office/officeart/2005/8/layout/list1"/>
    <dgm:cxn modelId="{7D21F7D4-DAE8-4FBF-BF91-CA99C9EBFA30}" type="presOf" srcId="{72EF620B-1B92-4025-BB79-5CF2E2D59380}" destId="{B09B66B4-071E-430A-8A93-4E29F22BB118}" srcOrd="1" destOrd="0" presId="urn:microsoft.com/office/officeart/2005/8/layout/list1"/>
    <dgm:cxn modelId="{F9B80A84-A73A-4CD8-904B-C4E9F4B62BCC}" srcId="{9C99819C-69BC-42C8-A112-82F12DC5DFE2}" destId="{CC4376C9-ADAE-40F6-A356-DA2D3A3421DC}" srcOrd="3" destOrd="0" parTransId="{60DBF106-739B-4553-8BD3-0DE0C700C1D0}" sibTransId="{ED9FD016-6DF9-427D-A19A-38CD302736EE}"/>
    <dgm:cxn modelId="{33B522F5-27ED-4ED1-8ED6-124411D304FE}" type="presOf" srcId="{9C99819C-69BC-42C8-A112-82F12DC5DFE2}" destId="{65A8CEAE-9561-4BE6-A10C-44026B942A76}" srcOrd="0" destOrd="0" presId="urn:microsoft.com/office/officeart/2005/8/layout/list1"/>
    <dgm:cxn modelId="{7AEFA924-C19B-4201-AD98-27DC3B67BD25}" type="presOf" srcId="{539D6A67-2845-4ECF-93A5-00E51A8EF46D}" destId="{8B878BED-F374-46D1-A1E9-34AE2A40D2E7}" srcOrd="1" destOrd="0" presId="urn:microsoft.com/office/officeart/2005/8/layout/list1"/>
    <dgm:cxn modelId="{5B906854-122D-476A-A0A1-54B5C14735AD}" type="presOf" srcId="{CC4376C9-ADAE-40F6-A356-DA2D3A3421DC}" destId="{86E9328F-FBB5-4573-8E49-F00D9BAC3E5C}" srcOrd="0" destOrd="0" presId="urn:microsoft.com/office/officeart/2005/8/layout/list1"/>
    <dgm:cxn modelId="{525DDC6C-0138-470D-A431-8A825A317D12}" type="presOf" srcId="{E603C813-E5C5-4379-9902-975DCEEB9ABF}" destId="{30B6E3B7-2F52-4A9A-ABE0-B1E13280F862}" srcOrd="1" destOrd="0" presId="urn:microsoft.com/office/officeart/2005/8/layout/list1"/>
    <dgm:cxn modelId="{8F7579DC-7D56-4F3C-92C6-3748EF4931FD}" type="presOf" srcId="{539D6A67-2845-4ECF-93A5-00E51A8EF46D}" destId="{9E6A9F2F-4EF1-4A78-AEC4-7F1BED596B46}" srcOrd="0" destOrd="0" presId="urn:microsoft.com/office/officeart/2005/8/layout/list1"/>
    <dgm:cxn modelId="{A18BB4E0-6989-405D-A10B-26C4D329ED60}" type="presOf" srcId="{72EF620B-1B92-4025-BB79-5CF2E2D59380}" destId="{83E03364-E7AF-44B9-9924-79F15B76D83C}" srcOrd="0" destOrd="0" presId="urn:microsoft.com/office/officeart/2005/8/layout/list1"/>
    <dgm:cxn modelId="{6AE32A67-90E3-4F46-A967-4EF3BC43877C}" type="presOf" srcId="{E603C813-E5C5-4379-9902-975DCEEB9ABF}" destId="{2594C0DB-8915-4A60-ADEC-59D69A4BC4DA}" srcOrd="0" destOrd="0" presId="urn:microsoft.com/office/officeart/2005/8/layout/list1"/>
    <dgm:cxn modelId="{896F2EE0-8D9B-43F7-9EA9-BBEAB6516679}" type="presParOf" srcId="{65A8CEAE-9561-4BE6-A10C-44026B942A76}" destId="{C5087245-9EB1-4C03-B102-D21832D2DB91}" srcOrd="0" destOrd="0" presId="urn:microsoft.com/office/officeart/2005/8/layout/list1"/>
    <dgm:cxn modelId="{BCE627B6-AB79-48F7-B444-11900CEE590C}" type="presParOf" srcId="{C5087245-9EB1-4C03-B102-D21832D2DB91}" destId="{9E6A9F2F-4EF1-4A78-AEC4-7F1BED596B46}" srcOrd="0" destOrd="0" presId="urn:microsoft.com/office/officeart/2005/8/layout/list1"/>
    <dgm:cxn modelId="{A2465554-3184-429A-B3A0-7997A0C38B87}" type="presParOf" srcId="{C5087245-9EB1-4C03-B102-D21832D2DB91}" destId="{8B878BED-F374-46D1-A1E9-34AE2A40D2E7}" srcOrd="1" destOrd="0" presId="urn:microsoft.com/office/officeart/2005/8/layout/list1"/>
    <dgm:cxn modelId="{89FDDA18-F16A-46F6-8C6F-28B9C7677757}" type="presParOf" srcId="{65A8CEAE-9561-4BE6-A10C-44026B942A76}" destId="{96BDE1B6-6BDE-4020-BFC4-E067DBA214D5}" srcOrd="1" destOrd="0" presId="urn:microsoft.com/office/officeart/2005/8/layout/list1"/>
    <dgm:cxn modelId="{90011C09-506D-44A0-A7B3-7E13D3FD5174}" type="presParOf" srcId="{65A8CEAE-9561-4BE6-A10C-44026B942A76}" destId="{376CB342-9343-4219-91FC-55F381CC2C50}" srcOrd="2" destOrd="0" presId="urn:microsoft.com/office/officeart/2005/8/layout/list1"/>
    <dgm:cxn modelId="{5F48E99A-AB54-43C4-968A-1B7470416750}" type="presParOf" srcId="{65A8CEAE-9561-4BE6-A10C-44026B942A76}" destId="{AB574D8A-C3BB-43FA-92DD-0E0CE357806E}" srcOrd="3" destOrd="0" presId="urn:microsoft.com/office/officeart/2005/8/layout/list1"/>
    <dgm:cxn modelId="{B6A3A17E-3083-48E0-8FC9-3E3329CE0974}" type="presParOf" srcId="{65A8CEAE-9561-4BE6-A10C-44026B942A76}" destId="{A42651F2-D497-4C67-80AD-7CEF116DB2F9}" srcOrd="4" destOrd="0" presId="urn:microsoft.com/office/officeart/2005/8/layout/list1"/>
    <dgm:cxn modelId="{648FD488-2186-4B33-AFBC-040BA60FCDDE}" type="presParOf" srcId="{A42651F2-D497-4C67-80AD-7CEF116DB2F9}" destId="{2594C0DB-8915-4A60-ADEC-59D69A4BC4DA}" srcOrd="0" destOrd="0" presId="urn:microsoft.com/office/officeart/2005/8/layout/list1"/>
    <dgm:cxn modelId="{A7EC6448-CA7D-411F-8D27-182E931994D8}" type="presParOf" srcId="{A42651F2-D497-4C67-80AD-7CEF116DB2F9}" destId="{30B6E3B7-2F52-4A9A-ABE0-B1E13280F862}" srcOrd="1" destOrd="0" presId="urn:microsoft.com/office/officeart/2005/8/layout/list1"/>
    <dgm:cxn modelId="{F763A3D4-F472-44BD-AA2C-03F23AA5328F}" type="presParOf" srcId="{65A8CEAE-9561-4BE6-A10C-44026B942A76}" destId="{3B875FC7-87BB-4446-B2A4-E81846F6CB3B}" srcOrd="5" destOrd="0" presId="urn:microsoft.com/office/officeart/2005/8/layout/list1"/>
    <dgm:cxn modelId="{08272C7A-B6FF-42F2-BA4D-787FEE15090A}" type="presParOf" srcId="{65A8CEAE-9561-4BE6-A10C-44026B942A76}" destId="{D09175D7-A76D-4AAA-AFB0-704E20233C06}" srcOrd="6" destOrd="0" presId="urn:microsoft.com/office/officeart/2005/8/layout/list1"/>
    <dgm:cxn modelId="{3B20E73F-4C53-4A57-8A50-676090CF697A}" type="presParOf" srcId="{65A8CEAE-9561-4BE6-A10C-44026B942A76}" destId="{020A3379-5C50-4610-B9C1-7E39CDCDC7A2}" srcOrd="7" destOrd="0" presId="urn:microsoft.com/office/officeart/2005/8/layout/list1"/>
    <dgm:cxn modelId="{9E134D65-39A3-423E-B77B-8E32F2157505}" type="presParOf" srcId="{65A8CEAE-9561-4BE6-A10C-44026B942A76}" destId="{3B327BF5-C19A-4BDA-A5C5-4FFDE564D0A1}" srcOrd="8" destOrd="0" presId="urn:microsoft.com/office/officeart/2005/8/layout/list1"/>
    <dgm:cxn modelId="{85B6E485-5659-43F9-870C-24C6E3A3EE54}" type="presParOf" srcId="{3B327BF5-C19A-4BDA-A5C5-4FFDE564D0A1}" destId="{83E03364-E7AF-44B9-9924-79F15B76D83C}" srcOrd="0" destOrd="0" presId="urn:microsoft.com/office/officeart/2005/8/layout/list1"/>
    <dgm:cxn modelId="{994DDCB1-9A79-4F53-A159-C56829027691}" type="presParOf" srcId="{3B327BF5-C19A-4BDA-A5C5-4FFDE564D0A1}" destId="{B09B66B4-071E-430A-8A93-4E29F22BB118}" srcOrd="1" destOrd="0" presId="urn:microsoft.com/office/officeart/2005/8/layout/list1"/>
    <dgm:cxn modelId="{F5675D1B-61AA-427C-A9FC-34E545301C04}" type="presParOf" srcId="{65A8CEAE-9561-4BE6-A10C-44026B942A76}" destId="{47BC7A09-AF69-442C-B4C4-056E6B6D19B0}" srcOrd="9" destOrd="0" presId="urn:microsoft.com/office/officeart/2005/8/layout/list1"/>
    <dgm:cxn modelId="{A7FC79DC-A61B-4E08-ACB1-0A20A9EE5F00}" type="presParOf" srcId="{65A8CEAE-9561-4BE6-A10C-44026B942A76}" destId="{AE1411FD-DCF5-465E-96CE-F2C71394B2D9}" srcOrd="10" destOrd="0" presId="urn:microsoft.com/office/officeart/2005/8/layout/list1"/>
    <dgm:cxn modelId="{62141AB2-4EA5-4739-956B-5CE15259CFF8}" type="presParOf" srcId="{65A8CEAE-9561-4BE6-A10C-44026B942A76}" destId="{1BFB093E-D8B9-4442-ABB9-BB5D596A3834}" srcOrd="11" destOrd="0" presId="urn:microsoft.com/office/officeart/2005/8/layout/list1"/>
    <dgm:cxn modelId="{6F14B0B2-8483-4D98-92D4-EA0ED86E4B2C}" type="presParOf" srcId="{65A8CEAE-9561-4BE6-A10C-44026B942A76}" destId="{E9ED935C-6277-48A7-93BE-91F277864075}" srcOrd="12" destOrd="0" presId="urn:microsoft.com/office/officeart/2005/8/layout/list1"/>
    <dgm:cxn modelId="{FDFBE321-9F5A-4776-8F31-56FABB3A7068}" type="presParOf" srcId="{E9ED935C-6277-48A7-93BE-91F277864075}" destId="{86E9328F-FBB5-4573-8E49-F00D9BAC3E5C}" srcOrd="0" destOrd="0" presId="urn:microsoft.com/office/officeart/2005/8/layout/list1"/>
    <dgm:cxn modelId="{CA77B972-59BF-46CE-BD62-5D7482CA3ED6}" type="presParOf" srcId="{E9ED935C-6277-48A7-93BE-91F277864075}" destId="{D9D330E7-97C5-4CD0-A89E-F1297F9CCE42}" srcOrd="1" destOrd="0" presId="urn:microsoft.com/office/officeart/2005/8/layout/list1"/>
    <dgm:cxn modelId="{819F4311-9029-4C5A-B39B-B44787528F6B}" type="presParOf" srcId="{65A8CEAE-9561-4BE6-A10C-44026B942A76}" destId="{AE1AFE58-4D63-4960-B83F-AB9D23BFC8B4}" srcOrd="13" destOrd="0" presId="urn:microsoft.com/office/officeart/2005/8/layout/list1"/>
    <dgm:cxn modelId="{B4C8EC66-7D1B-4234-A600-49B6E1704293}" type="presParOf" srcId="{65A8CEAE-9561-4BE6-A10C-44026B942A76}" destId="{0694DCD5-CCAC-443B-B188-826185C9EF2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CB342-9343-4219-91FC-55F381CC2C50}">
      <dsp:nvSpPr>
        <dsp:cNvPr id="0" name=""/>
        <dsp:cNvSpPr/>
      </dsp:nvSpPr>
      <dsp:spPr>
        <a:xfrm>
          <a:off x="0" y="334999"/>
          <a:ext cx="756084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78BED-F374-46D1-A1E9-34AE2A40D2E7}">
      <dsp:nvSpPr>
        <dsp:cNvPr id="0" name=""/>
        <dsp:cNvSpPr/>
      </dsp:nvSpPr>
      <dsp:spPr>
        <a:xfrm>
          <a:off x="378042" y="39799"/>
          <a:ext cx="5292588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0047" tIns="0" rIns="20004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1. </a:t>
          </a:r>
          <a:r>
            <a:rPr lang="zh-CN" altLang="en-US" sz="20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研究问题与意义</a:t>
          </a:r>
          <a:endParaRPr lang="zh-CN" altLang="en-US" sz="2000" b="0" kern="1200" dirty="0">
            <a:solidFill>
              <a:srgbClr val="FFFF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6863" y="68620"/>
        <a:ext cx="5234946" cy="532758"/>
      </dsp:txXfrm>
    </dsp:sp>
    <dsp:sp modelId="{D09175D7-A76D-4AAA-AFB0-704E20233C06}">
      <dsp:nvSpPr>
        <dsp:cNvPr id="0" name=""/>
        <dsp:cNvSpPr/>
      </dsp:nvSpPr>
      <dsp:spPr>
        <a:xfrm>
          <a:off x="0" y="1242199"/>
          <a:ext cx="756084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6E3B7-2F52-4A9A-ABE0-B1E13280F862}">
      <dsp:nvSpPr>
        <dsp:cNvPr id="0" name=""/>
        <dsp:cNvSpPr/>
      </dsp:nvSpPr>
      <dsp:spPr>
        <a:xfrm>
          <a:off x="378042" y="946999"/>
          <a:ext cx="5292588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0047" tIns="0" rIns="20004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2. </a:t>
          </a:r>
          <a:r>
            <a:rPr lang="zh-CN" altLang="en-US" sz="20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现有问题与挑战</a:t>
          </a:r>
          <a:endParaRPr lang="zh-CN" altLang="en-US" sz="20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6863" y="975820"/>
        <a:ext cx="5234946" cy="532758"/>
      </dsp:txXfrm>
    </dsp:sp>
    <dsp:sp modelId="{AE1411FD-DCF5-465E-96CE-F2C71394B2D9}">
      <dsp:nvSpPr>
        <dsp:cNvPr id="0" name=""/>
        <dsp:cNvSpPr/>
      </dsp:nvSpPr>
      <dsp:spPr>
        <a:xfrm>
          <a:off x="0" y="2149400"/>
          <a:ext cx="756084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9B66B4-071E-430A-8A93-4E29F22BB118}">
      <dsp:nvSpPr>
        <dsp:cNvPr id="0" name=""/>
        <dsp:cNvSpPr/>
      </dsp:nvSpPr>
      <dsp:spPr>
        <a:xfrm>
          <a:off x="378042" y="1854200"/>
          <a:ext cx="5292588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0047" tIns="0" rIns="20004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en-US" altLang="zh-CN" sz="2000" b="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. </a:t>
          </a:r>
          <a:r>
            <a:rPr lang="zh-CN" altLang="en-US" sz="2000" b="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关键问题与</a:t>
          </a:r>
          <a:r>
            <a:rPr lang="zh-CN" altLang="en-US" sz="20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技术路线</a:t>
          </a:r>
          <a:endParaRPr lang="zh-CN" altLang="en-US" sz="20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6863" y="1883021"/>
        <a:ext cx="5234946" cy="532758"/>
      </dsp:txXfrm>
    </dsp:sp>
    <dsp:sp modelId="{0694DCD5-CCAC-443B-B188-826185C9EF20}">
      <dsp:nvSpPr>
        <dsp:cNvPr id="0" name=""/>
        <dsp:cNvSpPr/>
      </dsp:nvSpPr>
      <dsp:spPr>
        <a:xfrm>
          <a:off x="0" y="3056600"/>
          <a:ext cx="756084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D330E7-97C5-4CD0-A89E-F1297F9CCE42}">
      <dsp:nvSpPr>
        <dsp:cNvPr id="0" name=""/>
        <dsp:cNvSpPr/>
      </dsp:nvSpPr>
      <dsp:spPr>
        <a:xfrm>
          <a:off x="378042" y="2761399"/>
          <a:ext cx="5292588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0047" tIns="0" rIns="200047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4. </a:t>
          </a:r>
          <a:r>
            <a:rPr lang="zh-CN" altLang="zh-CN" sz="20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研究计划及预期成果</a:t>
          </a:r>
          <a:endParaRPr lang="zh-CN" altLang="en-US" sz="20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6863" y="2790220"/>
        <a:ext cx="5234946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FAF87-61FA-4AB3-BB5D-5533C266EB8B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49444-8FB8-4171-B26B-4F202B75F6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265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815B1-37A2-4EA6-81FE-624E3679883E}" type="datetimeFigureOut">
              <a:rPr lang="zh-CN" altLang="en-US" smtClean="0"/>
              <a:t>2016/12/30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29A34-8D9A-49B0-86D8-8BBB69809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713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29A34-8D9A-49B0-86D8-8BBB6980986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013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035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900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027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086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740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204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983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07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78494" y="387275"/>
            <a:ext cx="243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9494" y="135275"/>
            <a:ext cx="189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420006" y="6318000"/>
            <a:ext cx="405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101012" y="6405439"/>
            <a:ext cx="1042988" cy="365125"/>
          </a:xfrm>
        </p:spPr>
        <p:txBody>
          <a:bodyPr/>
          <a:lstStyle>
            <a:lvl1pPr algn="ctr">
              <a:defRPr sz="15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70269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38">
          <p15:clr>
            <a:srgbClr val="FBAE40"/>
          </p15:clr>
        </p15:guide>
        <p15:guide id="4" pos="7242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6169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121" y="1375510"/>
            <a:ext cx="8817430" cy="5162451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42900" indent="0">
              <a:buNone/>
              <a:defRPr>
                <a:solidFill>
                  <a:schemeClr val="tx1"/>
                </a:solidFill>
              </a:defRPr>
            </a:lvl2pPr>
            <a:lvl3pPr marL="685800" indent="0">
              <a:buNone/>
              <a:defRPr>
                <a:solidFill>
                  <a:schemeClr val="tx1"/>
                </a:solidFill>
              </a:defRPr>
            </a:lvl3pPr>
            <a:lvl4pPr marL="1028700" indent="0">
              <a:buNone/>
              <a:defRPr>
                <a:solidFill>
                  <a:schemeClr val="tx1"/>
                </a:solidFill>
              </a:defRPr>
            </a:lvl4pPr>
            <a:lvl5pPr marL="13716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148493"/>
            <a:ext cx="9144000" cy="752761"/>
          </a:xfrm>
        </p:spPr>
        <p:txBody>
          <a:bodyPr>
            <a:normAutofit/>
          </a:bodyPr>
          <a:lstStyle>
            <a:lvl1pPr>
              <a:defRPr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5599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30986" y="404665"/>
            <a:ext cx="405074" cy="3774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9494" y="135275"/>
            <a:ext cx="241492" cy="2693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420006" y="6318000"/>
            <a:ext cx="405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101012" y="6405439"/>
            <a:ext cx="1042988" cy="365125"/>
          </a:xfrm>
        </p:spPr>
        <p:txBody>
          <a:bodyPr/>
          <a:lstStyle>
            <a:lvl1pPr algn="ctr">
              <a:defRPr sz="15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>
                <a:solidFill>
                  <a:prstClr val="white"/>
                </a:solidFill>
              </a:rPr>
              <a:pPr/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7933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38">
          <p15:clr>
            <a:srgbClr val="FBAE40"/>
          </p15:clr>
        </p15:guide>
        <p15:guide id="4" pos="7242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97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183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121" y="1375510"/>
            <a:ext cx="8817430" cy="5162451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42900" indent="0">
              <a:buNone/>
              <a:defRPr>
                <a:solidFill>
                  <a:schemeClr val="tx1"/>
                </a:solidFill>
              </a:defRPr>
            </a:lvl2pPr>
            <a:lvl3pPr marL="685800" indent="0">
              <a:buNone/>
              <a:defRPr>
                <a:solidFill>
                  <a:schemeClr val="tx1"/>
                </a:solidFill>
              </a:defRPr>
            </a:lvl3pPr>
            <a:lvl4pPr marL="1028700" indent="0">
              <a:buNone/>
              <a:defRPr>
                <a:solidFill>
                  <a:schemeClr val="tx1"/>
                </a:solidFill>
              </a:defRPr>
            </a:lvl4pPr>
            <a:lvl5pPr marL="13716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148493"/>
            <a:ext cx="9144000" cy="752761"/>
          </a:xfrm>
        </p:spPr>
        <p:txBody>
          <a:bodyPr>
            <a:normAutofit/>
          </a:bodyPr>
          <a:lstStyle>
            <a:lvl1pPr>
              <a:defRPr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6300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21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2016/12/30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38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607977"/>
            <a:ext cx="9144000" cy="389165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878635"/>
            <a:ext cx="9144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2069" y="2924944"/>
            <a:ext cx="9051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可靠的半监督学习分类算法研究</a:t>
            </a:r>
            <a:endParaRPr lang="en-US" altLang="zh-C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17740" y="4149080"/>
            <a:ext cx="650851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黄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晨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导师：邵俊明 教授</a:t>
            </a:r>
            <a:endParaRPr lang="en-US" altLang="zh-C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79506" y="2552355"/>
            <a:ext cx="243000" cy="243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190506" y="2363355"/>
            <a:ext cx="189000" cy="18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333" y="5697233"/>
            <a:ext cx="4687569" cy="1050408"/>
          </a:xfrm>
          <a:prstGeom prst="rect">
            <a:avLst/>
          </a:prstGeom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661248"/>
            <a:ext cx="1112929" cy="1112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525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4"/>
    </mc:Choice>
    <mc:Fallback xmlns="">
      <p:transition spd="slow" advTm="354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3647" y="287200"/>
            <a:ext cx="7381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报告内容</a:t>
            </a:r>
            <a:endParaRPr lang="zh-CN" alt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12" y="6405439"/>
            <a:ext cx="1042988" cy="365125"/>
          </a:xfrm>
        </p:spPr>
        <p:txBody>
          <a:bodyPr/>
          <a:lstStyle/>
          <a:p>
            <a:r>
              <a:rPr lang="en-US" altLang="zh-CN" dirty="0" smtClean="0">
                <a:solidFill>
                  <a:prstClr val="white"/>
                </a:solidFill>
              </a:rPr>
              <a:t>2</a:t>
            </a:r>
            <a:endParaRPr lang="zh-CN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248077714"/>
              </p:ext>
            </p:extLst>
          </p:nvPr>
        </p:nvGraphicFramePr>
        <p:xfrm>
          <a:off x="611560" y="1628800"/>
          <a:ext cx="7560840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104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3647" y="287200"/>
            <a:ext cx="7381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研究问题与意义</a:t>
            </a:r>
            <a:r>
              <a:rPr lang="en-US" altLang="zh-CN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09532" y="5397985"/>
            <a:ext cx="1042988" cy="365125"/>
          </a:xfrm>
        </p:spPr>
        <p:txBody>
          <a:bodyPr/>
          <a:lstStyle/>
          <a:p>
            <a:fld id="{51D91E7F-84B6-4064-9D4E-CC7D244BCA04}" type="slidenum">
              <a:rPr lang="zh-CN" altLang="en-US" smtClean="0">
                <a:solidFill>
                  <a:prstClr val="white"/>
                </a:solidFill>
              </a:rPr>
              <a:pPr/>
              <a:t>3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83442" y="1502801"/>
            <a:ext cx="1980029" cy="52322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半监督学习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“gmail”的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501" y="4706743"/>
            <a:ext cx="1839373" cy="66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连接符 12"/>
          <p:cNvCxnSpPr/>
          <p:nvPr/>
        </p:nvCxnSpPr>
        <p:spPr>
          <a:xfrm flipV="1">
            <a:off x="971600" y="1999921"/>
            <a:ext cx="7296666" cy="20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8260">
            <a:off x="6137292" y="4259767"/>
            <a:ext cx="589515" cy="5895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1179">
            <a:off x="6245577" y="2626829"/>
            <a:ext cx="756381" cy="75638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1032">
            <a:off x="7161171" y="4036098"/>
            <a:ext cx="495729" cy="44326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6941">
            <a:off x="7002896" y="2883289"/>
            <a:ext cx="494343" cy="44202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67882">
            <a:off x="5620522" y="2920542"/>
            <a:ext cx="531016" cy="47201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32577">
            <a:off x="6602675" y="3811019"/>
            <a:ext cx="491524" cy="43691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7965">
            <a:off x="7391832" y="3655426"/>
            <a:ext cx="531017" cy="47201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5102">
            <a:off x="6792539" y="4534086"/>
            <a:ext cx="362672" cy="32237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2405">
            <a:off x="7740474" y="2941257"/>
            <a:ext cx="531017" cy="472016"/>
          </a:xfrm>
          <a:prstGeom prst="rect">
            <a:avLst/>
          </a:prstGeom>
        </p:spPr>
      </p:pic>
      <p:cxnSp>
        <p:nvCxnSpPr>
          <p:cNvPr id="24" name="直接连接符 23"/>
          <p:cNvCxnSpPr/>
          <p:nvPr/>
        </p:nvCxnSpPr>
        <p:spPr>
          <a:xfrm>
            <a:off x="5691262" y="2861066"/>
            <a:ext cx="7421" cy="132012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19" idx="0"/>
          </p:cNvCxnSpPr>
          <p:nvPr/>
        </p:nvCxnSpPr>
        <p:spPr>
          <a:xfrm>
            <a:off x="5695222" y="2670163"/>
            <a:ext cx="76863" cy="279708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8151276" y="2947628"/>
            <a:ext cx="940" cy="124005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8073771" y="2564904"/>
            <a:ext cx="2122" cy="334811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7893771" y="2780698"/>
            <a:ext cx="1816" cy="212801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7425064" y="2909530"/>
            <a:ext cx="7421" cy="163093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7271642" y="2717481"/>
            <a:ext cx="312" cy="211126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6765218" y="2597432"/>
            <a:ext cx="432" cy="218125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6604335" y="2622716"/>
            <a:ext cx="661" cy="15970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5902865" y="3726356"/>
            <a:ext cx="148141" cy="138355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7990970" y="3746101"/>
            <a:ext cx="1201" cy="87359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919493" y="3402357"/>
            <a:ext cx="192213" cy="293719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7830662" y="3581904"/>
            <a:ext cx="1201" cy="87359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6881032" y="3645153"/>
            <a:ext cx="1181" cy="14755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7115000" y="4505385"/>
            <a:ext cx="687" cy="33139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075771" y="3969122"/>
            <a:ext cx="407690" cy="255795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274117" y="4228783"/>
            <a:ext cx="95284" cy="97312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722550" y="3498655"/>
            <a:ext cx="15395" cy="169104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824536" y="5517099"/>
            <a:ext cx="4032448" cy="504847"/>
          </a:xfrm>
          <a:prstGeom prst="round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53882">
            <a:off x="5866346" y="3699352"/>
            <a:ext cx="531017" cy="472016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738968" y="2868612"/>
            <a:ext cx="360407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现有模型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57250" lvl="1" indent="-400050">
              <a:buFont typeface="Wingdings" panose="05000000000000000000" pitchFamily="2" charset="2"/>
              <a:buChar char="ü"/>
            </a:pP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Co-training model</a:t>
            </a:r>
          </a:p>
          <a:p>
            <a:pPr marL="857250" lvl="1" indent="-400050">
              <a:buFont typeface="Wingdings" panose="05000000000000000000" pitchFamily="2" charset="2"/>
              <a:buChar char="ü"/>
            </a:pP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Graph-based model</a:t>
            </a:r>
          </a:p>
          <a:p>
            <a:pPr marL="857250" lvl="1" indent="-400050">
              <a:buFont typeface="Wingdings" panose="05000000000000000000" pitchFamily="2" charset="2"/>
              <a:buChar char="ü"/>
            </a:pP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margin model</a:t>
            </a:r>
          </a:p>
          <a:p>
            <a:pPr marL="857250" lvl="1" indent="-400050">
              <a:buFont typeface="Wingdings" panose="05000000000000000000" pitchFamily="2" charset="2"/>
              <a:buChar char="ü"/>
            </a:pP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23" y="5622509"/>
            <a:ext cx="364626" cy="324112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142" y="5601035"/>
            <a:ext cx="387482" cy="346472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655" y="5483374"/>
            <a:ext cx="502959" cy="502959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7730755" y="5584510"/>
            <a:ext cx="134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Unknown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240447" y="5589898"/>
            <a:ext cx="852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Spam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296671" y="5576152"/>
            <a:ext cx="123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spam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7136" y="2087713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利用大量的无标签数据和少量标签数据进行建模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38968" y="5180999"/>
            <a:ext cx="484073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存在问题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无标签数据的可靠性问题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灯片编号占位符 3"/>
          <p:cNvSpPr txBox="1">
            <a:spLocks/>
          </p:cNvSpPr>
          <p:nvPr/>
        </p:nvSpPr>
        <p:spPr>
          <a:xfrm>
            <a:off x="8101012" y="6405439"/>
            <a:ext cx="1042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prstClr val="white"/>
                </a:solidFill>
              </a:rPr>
              <a:t>3</a:t>
            </a:r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85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3647" y="287200"/>
            <a:ext cx="7381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研究的挑战</a:t>
            </a:r>
            <a:endParaRPr lang="zh-CN" alt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>
                <a:solidFill>
                  <a:prstClr val="white"/>
                </a:solidFill>
              </a:rPr>
              <a:pPr/>
              <a:t>4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4690" y="2276872"/>
            <a:ext cx="720566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Times New Roman" panose="02020603050405020304" pitchFamily="18" charset="0"/>
              <a:buChar char="–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基于集成框架的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维护多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个初始的半监督模型和一个监督模型，对数据集上的预测效果进行综合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分析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Times New Roman" panose="02020603050405020304" pitchFamily="18" charset="0"/>
              <a:buChar char="–"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SSL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相权衡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直接约束与监督模型的差异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性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Times New Roman" panose="02020603050405020304" pitchFamily="18" charset="0"/>
              <a:buChar char="–"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基于自适应权重模型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学习数据权重或数据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之间的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相似度，降低无关或不利于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分类的无标签数据的权重，使得模型更加鲁棒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可靠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051720" y="1988840"/>
            <a:ext cx="5904656" cy="37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83442" y="1502801"/>
            <a:ext cx="4852610" cy="52322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现有的可靠性半监督学习算法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43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43647" y="287200"/>
            <a:ext cx="7381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研究的挑战</a:t>
            </a:r>
            <a:endParaRPr lang="zh-CN" alt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>
                <a:solidFill>
                  <a:prstClr val="white"/>
                </a:solidFill>
              </a:rPr>
              <a:pPr/>
              <a:t>5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051720" y="1988840"/>
            <a:ext cx="5904656" cy="37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83442" y="1502801"/>
            <a:ext cx="2698175" cy="52322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现有算法的不足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4690" y="2276872"/>
            <a:ext cx="59815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Times New Roman" panose="02020603050405020304" pitchFamily="18" charset="0"/>
              <a:buChar char="–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基于集成框架的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最终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模型效果与集成子模型的</a:t>
            </a: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个数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和多样性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存在强烈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依赖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，也忽视了模型的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实时性与</a:t>
            </a: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简洁性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Times New Roman" panose="02020603050405020304" pitchFamily="18" charset="0"/>
              <a:buChar char="–"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SSL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相权衡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直接约束与监督模型的差异性，而</a:t>
            </a: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忽略监督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模型本身训练误差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，同时其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约束力度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值得考究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Times New Roman" panose="02020603050405020304" pitchFamily="18" charset="0"/>
              <a:buChar char="–"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基于自适应权重模型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缺乏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深入探索数据固有的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结构信息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而单独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依赖特定分类器的划分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效果，不能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反映真实的权重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信息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318732" y="3898473"/>
            <a:ext cx="15645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不能处理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数据流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 </a:t>
            </a:r>
            <a:endParaRPr lang="zh-CN" altLang="en-US" dirty="0"/>
          </a:p>
        </p:txBody>
      </p:sp>
      <p:sp>
        <p:nvSpPr>
          <p:cNvPr id="3" name="右大括号 2"/>
          <p:cNvSpPr/>
          <p:nvPr/>
        </p:nvSpPr>
        <p:spPr>
          <a:xfrm>
            <a:off x="6516216" y="2276872"/>
            <a:ext cx="576064" cy="3951089"/>
          </a:xfrm>
          <a:prstGeom prst="rightBrace">
            <a:avLst>
              <a:gd name="adj1" fmla="val 81890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02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>
                <a:solidFill>
                  <a:prstClr val="white"/>
                </a:solidFill>
              </a:rPr>
              <a:pPr/>
              <a:t>6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83442" y="1196752"/>
            <a:ext cx="1899879" cy="52322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关键问题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195047" y="1682791"/>
            <a:ext cx="5761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43647" y="287200"/>
            <a:ext cx="7381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关键问题与技术路线</a:t>
            </a:r>
            <a:endParaRPr lang="en-US" altLang="zh-CN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7769" y="2378507"/>
            <a:ext cx="2819976" cy="25626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07769" y="2102357"/>
            <a:ext cx="2852063" cy="492443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无标签</a:t>
            </a:r>
            <a:r>
              <a:rPr lang="zh-CN" alt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数据安全性</a:t>
            </a:r>
            <a:endParaRPr lang="en-US" altLang="zh-CN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1840" y="2810555"/>
            <a:ext cx="2852063" cy="25626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131840" y="2590883"/>
            <a:ext cx="2852063" cy="492443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可靠的半监督算法</a:t>
            </a:r>
            <a:endParaRPr lang="en-US" altLang="zh-CN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66888" y="3314611"/>
            <a:ext cx="2852063" cy="25626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166888" y="3058853"/>
            <a:ext cx="2852063" cy="492443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半监督数据流扩展</a:t>
            </a:r>
            <a:endParaRPr lang="en-US" altLang="zh-CN" sz="2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6737" y="2798483"/>
            <a:ext cx="27910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      从标签数据的</a:t>
            </a: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</a:rPr>
              <a:t>判别信息</a:t>
            </a:r>
            <a:r>
              <a:rPr lang="zh-CN" altLang="en-US" sz="2000" dirty="0" smtClean="0"/>
              <a:t>和训练数据的</a:t>
            </a: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</a:rPr>
              <a:t>结构信息</a:t>
            </a:r>
            <a:r>
              <a:rPr lang="zh-CN" altLang="en-US" sz="2000" dirty="0" smtClean="0"/>
              <a:t>，研究无标签</a:t>
            </a:r>
            <a:r>
              <a:rPr lang="zh-CN" altLang="en-US" sz="2000" dirty="0"/>
              <a:t>数据的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可靠性程度</a:t>
            </a:r>
            <a:r>
              <a:rPr lang="zh-CN" altLang="en-US" sz="2000" dirty="0" smtClean="0"/>
              <a:t>，探索</a:t>
            </a:r>
            <a:r>
              <a:rPr lang="zh-CN" altLang="en-US" sz="2000" dirty="0"/>
              <a:t>用它们进行建模的置信程度</a:t>
            </a:r>
          </a:p>
        </p:txBody>
      </p:sp>
      <p:sp>
        <p:nvSpPr>
          <p:cNvPr id="18" name="矩形 17"/>
          <p:cNvSpPr/>
          <p:nvPr/>
        </p:nvSpPr>
        <p:spPr>
          <a:xfrm>
            <a:off x="3176851" y="3290208"/>
            <a:ext cx="27910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    建立</a:t>
            </a:r>
            <a:r>
              <a:rPr lang="zh-CN" altLang="en-US" sz="2000" dirty="0"/>
              <a:t>一个</a:t>
            </a: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</a:rPr>
              <a:t>感应式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学习</a:t>
            </a:r>
            <a:r>
              <a:rPr lang="zh-CN" altLang="en-US" sz="2000" dirty="0"/>
              <a:t>模型，对无用的无标签</a:t>
            </a:r>
            <a:r>
              <a:rPr lang="zh-CN" altLang="en-US" sz="2000" dirty="0" smtClean="0"/>
              <a:t>数据根据</a:t>
            </a: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</a:rPr>
              <a:t>权值过滤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达到数据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效果</a:t>
            </a:r>
            <a:r>
              <a:rPr lang="zh-CN" altLang="en-US" sz="2000" dirty="0"/>
              <a:t>安全的利用无标签</a:t>
            </a:r>
            <a:r>
              <a:rPr lang="zh-CN" altLang="en-US" sz="2000" dirty="0" smtClean="0"/>
              <a:t>，得到</a:t>
            </a:r>
            <a:r>
              <a:rPr lang="zh-CN" altLang="en-US" sz="2000" dirty="0"/>
              <a:t>可靠的半监督学习模型</a:t>
            </a:r>
          </a:p>
        </p:txBody>
      </p:sp>
      <p:sp>
        <p:nvSpPr>
          <p:cNvPr id="20" name="矩形 19"/>
          <p:cNvSpPr/>
          <p:nvPr/>
        </p:nvSpPr>
        <p:spPr>
          <a:xfrm>
            <a:off x="6197415" y="3730394"/>
            <a:ext cx="27910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    数据流</a:t>
            </a:r>
            <a:r>
              <a:rPr lang="zh-CN" altLang="en-US" sz="2000" dirty="0"/>
              <a:t>是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动态演化</a:t>
            </a:r>
            <a:r>
              <a:rPr lang="zh-CN" altLang="en-US" sz="2000" dirty="0"/>
              <a:t>的，故存在于数据中的模式也是随时间动态变化</a:t>
            </a:r>
            <a:r>
              <a:rPr lang="zh-CN" altLang="en-US" sz="2000" dirty="0" smtClean="0"/>
              <a:t>的。数据流环境下的可靠半监督学习更具有挑战性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020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728" y="2075500"/>
            <a:ext cx="3378696" cy="4504928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>
                <a:solidFill>
                  <a:prstClr val="white"/>
                </a:solidFill>
              </a:rPr>
              <a:pPr/>
              <a:t>7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83442" y="1196752"/>
            <a:ext cx="1899879" cy="52322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技术路线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195047" y="1682791"/>
            <a:ext cx="5761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43647" y="287200"/>
            <a:ext cx="7381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关键问题与技术路线</a:t>
            </a:r>
            <a:endParaRPr lang="en-US" altLang="zh-CN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35049" y="2373583"/>
            <a:ext cx="489654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采用基于权重自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适应模型，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对无关或有害的无标签数据进行降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权过滤。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Times New Roman" panose="02020603050405020304" pitchFamily="18" charset="0"/>
              <a:buChar char="–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有限的采样数据难以真正反映原始分布特征，选择深入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挖掘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训练数据结构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信息更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行之有效</a:t>
            </a: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Times New Roman" panose="02020603050405020304" pitchFamily="18" charset="0"/>
              <a:buChar char="–"/>
            </a:pP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Times New Roman" panose="02020603050405020304" pitchFamily="18" charset="0"/>
              <a:buChar char="–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反映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出哪些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无标签数据对分类有帮助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，过程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更加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直观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清晰</a:t>
            </a: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Times New Roman" panose="02020603050405020304" pitchFamily="18" charset="0"/>
              <a:buChar char="–"/>
            </a:pP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Times New Roman" panose="02020603050405020304" pitchFamily="18" charset="0"/>
              <a:buChar char="–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其他模型难以在大量数据的情况下做出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实时性预测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并且难以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应对极少标签数据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的情况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6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>
                <a:solidFill>
                  <a:prstClr val="white"/>
                </a:solidFill>
              </a:rPr>
              <a:pPr/>
              <a:t>8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83442" y="1196752"/>
            <a:ext cx="1620957" cy="52322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预测成果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43647" y="287200"/>
            <a:ext cx="7381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研究计划</a:t>
            </a:r>
            <a:endParaRPr lang="en-US" altLang="zh-CN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84449"/>
              </p:ext>
            </p:extLst>
          </p:nvPr>
        </p:nvGraphicFramePr>
        <p:xfrm>
          <a:off x="516569" y="2276872"/>
          <a:ext cx="8136904" cy="30963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68352"/>
                <a:gridCol w="4968552"/>
              </a:tblGrid>
              <a:tr h="4107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起始时间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完成内容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66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2016.12.01 –</a:t>
                      </a:r>
                      <a:r>
                        <a:rPr lang="en-US" altLang="zh-CN" sz="2000" baseline="0" dirty="0" smtClean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2017.01.31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收集资料、数据，大量阅读相关文献，了解前人工作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4107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2017.02.01 – 2017.02.16</a:t>
                      </a:r>
                      <a:r>
                        <a:rPr lang="en-US" altLang="zh-CN" sz="2000" baseline="0" dirty="0" smtClean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实证，验证模型可行性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7266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2017.02.17 – 2017.05.31</a:t>
                      </a:r>
                      <a:r>
                        <a:rPr lang="en-US" altLang="zh-CN" sz="2000" baseline="0" dirty="0" smtClean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endParaRPr lang="zh-CN" altLang="en-US" sz="2000" dirty="0" smtClean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完成可靠半监督学习算法设计工作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4107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2017.06.01 – 2017.09.30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实现模型以及完成实验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107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2017.10.01 – 2017.12.31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撰写论文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2437124" y="1239143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高水平学术论文至少一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篇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195047" y="1700808"/>
            <a:ext cx="5761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11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160332" y="2708920"/>
            <a:ext cx="480131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36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感谢您聆听</a:t>
            </a:r>
            <a:r>
              <a:rPr lang="zh-CN" altLang="en-US" sz="36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，请指正</a:t>
            </a:r>
            <a:r>
              <a:rPr lang="zh-CN" altLang="en-US" sz="3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！</a:t>
            </a:r>
            <a:endParaRPr lang="en-US" altLang="zh-CN" sz="36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ctr"/>
            <a:endParaRPr lang="en-US" altLang="zh-CN" sz="4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ctr"/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报告人：黄晨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333" y="5697233"/>
            <a:ext cx="4687569" cy="1050408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661248"/>
            <a:ext cx="1112929" cy="1112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8244408" y="6021288"/>
            <a:ext cx="648072" cy="8367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37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6100</TotalTime>
  <Words>559</Words>
  <Application>Microsoft Office PowerPoint</Application>
  <PresentationFormat>全屏显示(4:3)</PresentationFormat>
  <Paragraphs>95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华文楷体</vt:lpstr>
      <vt:lpstr>宋体</vt:lpstr>
      <vt:lpstr>微软雅黑</vt:lpstr>
      <vt:lpstr>Arial</vt:lpstr>
      <vt:lpstr>Calibri</vt:lpstr>
      <vt:lpstr>Times New Roman</vt:lpstr>
      <vt:lpstr>Verdana</vt:lpstr>
      <vt:lpstr>Wingdings</vt:lpstr>
      <vt:lpstr>1_Office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Junming Shao</dc:creator>
  <cp:lastModifiedBy>HC</cp:lastModifiedBy>
  <cp:revision>1220</cp:revision>
  <dcterms:created xsi:type="dcterms:W3CDTF">2015-10-30T04:49:06Z</dcterms:created>
  <dcterms:modified xsi:type="dcterms:W3CDTF">2016-12-30T01:44:37Z</dcterms:modified>
</cp:coreProperties>
</file>