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5" r:id="rId10"/>
    <p:sldId id="276" r:id="rId11"/>
    <p:sldId id="273" r:id="rId12"/>
    <p:sldId id="27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>
        <p:scale>
          <a:sx n="80" d="100"/>
          <a:sy n="80" d="100"/>
        </p:scale>
        <p:origin x="276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BB86F-786B-4A57-97B6-498FC9B96FD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MY"/>
        </a:p>
      </dgm:t>
    </dgm:pt>
    <dgm:pt modelId="{E3B07283-9800-4B8E-B457-0367A8B893BF}">
      <dgm:prSet phldrT="[Text]"/>
      <dgm:spPr/>
      <dgm:t>
        <a:bodyPr/>
        <a:lstStyle/>
        <a:p>
          <a:r>
            <a:rPr lang="en-MY" b="0" i="0" dirty="0" smtClean="0"/>
            <a:t>Precision</a:t>
          </a:r>
          <a:endParaRPr lang="en-MY" dirty="0"/>
        </a:p>
      </dgm:t>
    </dgm:pt>
    <dgm:pt modelId="{FC85513F-D915-479E-89D5-4B913C62CEC5}" type="parTrans" cxnId="{5D43ED45-92E9-461D-AF92-647A56B9CC05}">
      <dgm:prSet/>
      <dgm:spPr/>
      <dgm:t>
        <a:bodyPr/>
        <a:lstStyle/>
        <a:p>
          <a:endParaRPr lang="en-MY"/>
        </a:p>
      </dgm:t>
    </dgm:pt>
    <dgm:pt modelId="{96684286-4FC2-4E76-9896-D72024B1B6E6}" type="sibTrans" cxnId="{5D43ED45-92E9-461D-AF92-647A56B9CC05}">
      <dgm:prSet/>
      <dgm:spPr/>
      <dgm:t>
        <a:bodyPr/>
        <a:lstStyle/>
        <a:p>
          <a:endParaRPr lang="en-MY"/>
        </a:p>
      </dgm:t>
    </dgm:pt>
    <dgm:pt modelId="{BA89D2FE-7BDE-4C77-9910-6DE99D00DC4F}">
      <dgm:prSet phldrT="[Text]"/>
      <dgm:spPr/>
      <dgm:t>
        <a:bodyPr/>
        <a:lstStyle/>
        <a:p>
          <a:r>
            <a:rPr lang="en-US" b="0" i="0" dirty="0" smtClean="0"/>
            <a:t>Percentage of accurately predicted positive instance</a:t>
          </a:r>
          <a:endParaRPr lang="en-MY" dirty="0"/>
        </a:p>
      </dgm:t>
    </dgm:pt>
    <dgm:pt modelId="{3A09A0A8-0897-46E8-BEEA-AFA7E40F834D}" type="parTrans" cxnId="{3CE1A60B-C247-4729-B031-195879846F15}">
      <dgm:prSet/>
      <dgm:spPr/>
      <dgm:t>
        <a:bodyPr/>
        <a:lstStyle/>
        <a:p>
          <a:endParaRPr lang="en-MY"/>
        </a:p>
      </dgm:t>
    </dgm:pt>
    <dgm:pt modelId="{8A517A2F-80A4-4BA1-BA62-02D8C7EDA819}" type="sibTrans" cxnId="{3CE1A60B-C247-4729-B031-195879846F15}">
      <dgm:prSet/>
      <dgm:spPr/>
      <dgm:t>
        <a:bodyPr/>
        <a:lstStyle/>
        <a:p>
          <a:endParaRPr lang="en-MY"/>
        </a:p>
      </dgm:t>
    </dgm:pt>
    <dgm:pt modelId="{08DE7074-1879-450A-8D90-EC3B54E390C3}">
      <dgm:prSet phldrT="[Text]"/>
      <dgm:spPr/>
      <dgm:t>
        <a:bodyPr/>
        <a:lstStyle/>
        <a:p>
          <a:r>
            <a:rPr lang="en-MY" b="0" i="0" dirty="0" smtClean="0"/>
            <a:t>Recall</a:t>
          </a:r>
          <a:endParaRPr lang="en-MY" dirty="0"/>
        </a:p>
      </dgm:t>
    </dgm:pt>
    <dgm:pt modelId="{3E562544-1EE8-4A9C-A2A5-8B1031A4D53B}" type="parTrans" cxnId="{083D6D24-66A9-45A2-8C1E-00B7689B1D34}">
      <dgm:prSet/>
      <dgm:spPr/>
      <dgm:t>
        <a:bodyPr/>
        <a:lstStyle/>
        <a:p>
          <a:endParaRPr lang="en-MY"/>
        </a:p>
      </dgm:t>
    </dgm:pt>
    <dgm:pt modelId="{3F13AB23-AA0D-44C4-B647-8010992E466A}" type="sibTrans" cxnId="{083D6D24-66A9-45A2-8C1E-00B7689B1D34}">
      <dgm:prSet/>
      <dgm:spPr/>
      <dgm:t>
        <a:bodyPr/>
        <a:lstStyle/>
        <a:p>
          <a:endParaRPr lang="en-MY"/>
        </a:p>
      </dgm:t>
    </dgm:pt>
    <dgm:pt modelId="{43603EBF-F030-4A81-8677-5CD9D285B616}">
      <dgm:prSet phldrT="[Text]"/>
      <dgm:spPr/>
      <dgm:t>
        <a:bodyPr/>
        <a:lstStyle/>
        <a:p>
          <a:r>
            <a:rPr lang="en-US" b="0" i="0" dirty="0" smtClean="0"/>
            <a:t>Percentage of successfully recognized positive instances</a:t>
          </a:r>
          <a:endParaRPr lang="en-MY" dirty="0"/>
        </a:p>
      </dgm:t>
    </dgm:pt>
    <dgm:pt modelId="{16203514-4B47-48D2-A1A7-70D4B497920D}" type="parTrans" cxnId="{9351A497-7F0D-49F5-BA75-58ECFD9BE1F7}">
      <dgm:prSet/>
      <dgm:spPr/>
      <dgm:t>
        <a:bodyPr/>
        <a:lstStyle/>
        <a:p>
          <a:endParaRPr lang="en-MY"/>
        </a:p>
      </dgm:t>
    </dgm:pt>
    <dgm:pt modelId="{39DED636-9333-45D6-A8D3-73E8E1CBFF85}" type="sibTrans" cxnId="{9351A497-7F0D-49F5-BA75-58ECFD9BE1F7}">
      <dgm:prSet/>
      <dgm:spPr/>
      <dgm:t>
        <a:bodyPr/>
        <a:lstStyle/>
        <a:p>
          <a:endParaRPr lang="en-MY"/>
        </a:p>
      </dgm:t>
    </dgm:pt>
    <dgm:pt modelId="{37C5FE03-C66B-4EC9-8FDB-4B98144882B9}">
      <dgm:prSet phldrT="[Text]"/>
      <dgm:spPr/>
      <dgm:t>
        <a:bodyPr/>
        <a:lstStyle/>
        <a:p>
          <a:r>
            <a:rPr lang="en-MY" b="0" i="0" dirty="0" err="1" smtClean="0"/>
            <a:t>Fscore</a:t>
          </a:r>
          <a:endParaRPr lang="en-MY" dirty="0"/>
        </a:p>
      </dgm:t>
    </dgm:pt>
    <dgm:pt modelId="{AB8B7CD2-CB0E-49CA-9134-24C090AC1FDE}" type="parTrans" cxnId="{948C65A4-DC94-40D2-9FD6-8C3A1A9A6C85}">
      <dgm:prSet/>
      <dgm:spPr/>
      <dgm:t>
        <a:bodyPr/>
        <a:lstStyle/>
        <a:p>
          <a:endParaRPr lang="en-MY"/>
        </a:p>
      </dgm:t>
    </dgm:pt>
    <dgm:pt modelId="{B9CCEB1E-B239-42C1-A701-C038A2CDBC1E}" type="sibTrans" cxnId="{948C65A4-DC94-40D2-9FD6-8C3A1A9A6C85}">
      <dgm:prSet/>
      <dgm:spPr/>
      <dgm:t>
        <a:bodyPr/>
        <a:lstStyle/>
        <a:p>
          <a:endParaRPr lang="en-MY"/>
        </a:p>
      </dgm:t>
    </dgm:pt>
    <dgm:pt modelId="{2E60CDA4-F24E-4AD8-BED0-D69B226ADD8A}">
      <dgm:prSet phldrT="[Text]"/>
      <dgm:spPr/>
      <dgm:t>
        <a:bodyPr/>
        <a:lstStyle/>
        <a:p>
          <a:r>
            <a:rPr lang="en-US" b="0" i="0" dirty="0" smtClean="0"/>
            <a:t>Weighted Average of precision and recall to evaluate the model</a:t>
          </a:r>
          <a:endParaRPr lang="en-MY" dirty="0"/>
        </a:p>
      </dgm:t>
    </dgm:pt>
    <dgm:pt modelId="{04597BE9-6C6A-4BD2-A7A4-1C6E2D8D9E8A}" type="parTrans" cxnId="{817534F7-CE60-49AE-8A89-0A5BDEE3C4E7}">
      <dgm:prSet/>
      <dgm:spPr/>
      <dgm:t>
        <a:bodyPr/>
        <a:lstStyle/>
        <a:p>
          <a:endParaRPr lang="en-MY"/>
        </a:p>
      </dgm:t>
    </dgm:pt>
    <dgm:pt modelId="{B8942FCA-5E2D-431A-A5A8-1FDD772DB4FA}" type="sibTrans" cxnId="{817534F7-CE60-49AE-8A89-0A5BDEE3C4E7}">
      <dgm:prSet/>
      <dgm:spPr/>
      <dgm:t>
        <a:bodyPr/>
        <a:lstStyle/>
        <a:p>
          <a:endParaRPr lang="en-MY"/>
        </a:p>
      </dgm:t>
    </dgm:pt>
    <dgm:pt modelId="{4D5D93CC-9A0E-483C-9552-F39279C93DAE}" type="pres">
      <dgm:prSet presAssocID="{65CBB86F-786B-4A57-97B6-498FC9B96FD8}" presName="Name0" presStyleCnt="0">
        <dgm:presLayoutVars>
          <dgm:dir/>
          <dgm:animLvl val="lvl"/>
          <dgm:resizeHandles val="exact"/>
        </dgm:presLayoutVars>
      </dgm:prSet>
      <dgm:spPr/>
    </dgm:pt>
    <dgm:pt modelId="{95607747-6F85-4DB9-94A9-957ECE13423C}" type="pres">
      <dgm:prSet presAssocID="{E3B07283-9800-4B8E-B457-0367A8B893BF}" presName="linNode" presStyleCnt="0"/>
      <dgm:spPr/>
    </dgm:pt>
    <dgm:pt modelId="{4F363E79-4B38-4717-81AE-6B1FD8E9B57B}" type="pres">
      <dgm:prSet presAssocID="{E3B07283-9800-4B8E-B457-0367A8B893B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A84A96F7-2102-42FD-9652-54690DF43DD5}" type="pres">
      <dgm:prSet presAssocID="{E3B07283-9800-4B8E-B457-0367A8B893B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D7C12AB2-5261-4C34-8F52-C3AF2D38117E}" type="pres">
      <dgm:prSet presAssocID="{96684286-4FC2-4E76-9896-D72024B1B6E6}" presName="sp" presStyleCnt="0"/>
      <dgm:spPr/>
    </dgm:pt>
    <dgm:pt modelId="{B5372B67-3011-4A09-9840-D437C1FE0576}" type="pres">
      <dgm:prSet presAssocID="{08DE7074-1879-450A-8D90-EC3B54E390C3}" presName="linNode" presStyleCnt="0"/>
      <dgm:spPr/>
    </dgm:pt>
    <dgm:pt modelId="{958FBC81-A11F-491E-AFD3-3208C3FBC1A1}" type="pres">
      <dgm:prSet presAssocID="{08DE7074-1879-450A-8D90-EC3B54E390C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EAE05D7-B2B9-4265-8427-4E5E7117CC36}" type="pres">
      <dgm:prSet presAssocID="{08DE7074-1879-450A-8D90-EC3B54E390C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AA1C4E43-7751-4ED3-A7E4-4A92E142F384}" type="pres">
      <dgm:prSet presAssocID="{3F13AB23-AA0D-44C4-B647-8010992E466A}" presName="sp" presStyleCnt="0"/>
      <dgm:spPr/>
    </dgm:pt>
    <dgm:pt modelId="{45AE107C-5C33-4C87-A94B-47A5B32C355B}" type="pres">
      <dgm:prSet presAssocID="{37C5FE03-C66B-4EC9-8FDB-4B98144882B9}" presName="linNode" presStyleCnt="0"/>
      <dgm:spPr/>
    </dgm:pt>
    <dgm:pt modelId="{26E8FC69-7929-41DA-B55E-333834F3EC53}" type="pres">
      <dgm:prSet presAssocID="{37C5FE03-C66B-4EC9-8FDB-4B98144882B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7FF5AFE2-A7B2-47B7-8593-E530EA64C8E9}" type="pres">
      <dgm:prSet presAssocID="{37C5FE03-C66B-4EC9-8FDB-4B98144882B9}" presName="descendantText" presStyleLbl="alignAccFollowNode1" presStyleIdx="2" presStyleCnt="3" custLinFactNeighborX="-1130" custLinFactNeighborY="5104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21D25ED4-E833-4F5C-84A0-1B381495B9EA}" type="presOf" srcId="{2E60CDA4-F24E-4AD8-BED0-D69B226ADD8A}" destId="{7FF5AFE2-A7B2-47B7-8593-E530EA64C8E9}" srcOrd="0" destOrd="0" presId="urn:microsoft.com/office/officeart/2005/8/layout/vList5"/>
    <dgm:cxn modelId="{948C65A4-DC94-40D2-9FD6-8C3A1A9A6C85}" srcId="{65CBB86F-786B-4A57-97B6-498FC9B96FD8}" destId="{37C5FE03-C66B-4EC9-8FDB-4B98144882B9}" srcOrd="2" destOrd="0" parTransId="{AB8B7CD2-CB0E-49CA-9134-24C090AC1FDE}" sibTransId="{B9CCEB1E-B239-42C1-A701-C038A2CDBC1E}"/>
    <dgm:cxn modelId="{34F86D9C-30F8-44AC-A862-0B3DEAC74A67}" type="presOf" srcId="{08DE7074-1879-450A-8D90-EC3B54E390C3}" destId="{958FBC81-A11F-491E-AFD3-3208C3FBC1A1}" srcOrd="0" destOrd="0" presId="urn:microsoft.com/office/officeart/2005/8/layout/vList5"/>
    <dgm:cxn modelId="{5D43ED45-92E9-461D-AF92-647A56B9CC05}" srcId="{65CBB86F-786B-4A57-97B6-498FC9B96FD8}" destId="{E3B07283-9800-4B8E-B457-0367A8B893BF}" srcOrd="0" destOrd="0" parTransId="{FC85513F-D915-479E-89D5-4B913C62CEC5}" sibTransId="{96684286-4FC2-4E76-9896-D72024B1B6E6}"/>
    <dgm:cxn modelId="{817534F7-CE60-49AE-8A89-0A5BDEE3C4E7}" srcId="{37C5FE03-C66B-4EC9-8FDB-4B98144882B9}" destId="{2E60CDA4-F24E-4AD8-BED0-D69B226ADD8A}" srcOrd="0" destOrd="0" parTransId="{04597BE9-6C6A-4BD2-A7A4-1C6E2D8D9E8A}" sibTransId="{B8942FCA-5E2D-431A-A5A8-1FDD772DB4FA}"/>
    <dgm:cxn modelId="{2CC8B091-E1EA-467D-91C1-E25314188FFE}" type="presOf" srcId="{BA89D2FE-7BDE-4C77-9910-6DE99D00DC4F}" destId="{A84A96F7-2102-42FD-9652-54690DF43DD5}" srcOrd="0" destOrd="0" presId="urn:microsoft.com/office/officeart/2005/8/layout/vList5"/>
    <dgm:cxn modelId="{083D6D24-66A9-45A2-8C1E-00B7689B1D34}" srcId="{65CBB86F-786B-4A57-97B6-498FC9B96FD8}" destId="{08DE7074-1879-450A-8D90-EC3B54E390C3}" srcOrd="1" destOrd="0" parTransId="{3E562544-1EE8-4A9C-A2A5-8B1031A4D53B}" sibTransId="{3F13AB23-AA0D-44C4-B647-8010992E466A}"/>
    <dgm:cxn modelId="{3CE1A60B-C247-4729-B031-195879846F15}" srcId="{E3B07283-9800-4B8E-B457-0367A8B893BF}" destId="{BA89D2FE-7BDE-4C77-9910-6DE99D00DC4F}" srcOrd="0" destOrd="0" parTransId="{3A09A0A8-0897-46E8-BEEA-AFA7E40F834D}" sibTransId="{8A517A2F-80A4-4BA1-BA62-02D8C7EDA819}"/>
    <dgm:cxn modelId="{3043C143-BA05-499E-9086-EFF620F89EC4}" type="presOf" srcId="{E3B07283-9800-4B8E-B457-0367A8B893BF}" destId="{4F363E79-4B38-4717-81AE-6B1FD8E9B57B}" srcOrd="0" destOrd="0" presId="urn:microsoft.com/office/officeart/2005/8/layout/vList5"/>
    <dgm:cxn modelId="{47D57523-1655-4867-A806-88F7C122D179}" type="presOf" srcId="{43603EBF-F030-4A81-8677-5CD9D285B616}" destId="{6EAE05D7-B2B9-4265-8427-4E5E7117CC36}" srcOrd="0" destOrd="0" presId="urn:microsoft.com/office/officeart/2005/8/layout/vList5"/>
    <dgm:cxn modelId="{9351A497-7F0D-49F5-BA75-58ECFD9BE1F7}" srcId="{08DE7074-1879-450A-8D90-EC3B54E390C3}" destId="{43603EBF-F030-4A81-8677-5CD9D285B616}" srcOrd="0" destOrd="0" parTransId="{16203514-4B47-48D2-A1A7-70D4B497920D}" sibTransId="{39DED636-9333-45D6-A8D3-73E8E1CBFF85}"/>
    <dgm:cxn modelId="{501BC054-6001-4267-883A-8672FFE530D0}" type="presOf" srcId="{65CBB86F-786B-4A57-97B6-498FC9B96FD8}" destId="{4D5D93CC-9A0E-483C-9552-F39279C93DAE}" srcOrd="0" destOrd="0" presId="urn:microsoft.com/office/officeart/2005/8/layout/vList5"/>
    <dgm:cxn modelId="{EAEAE844-5909-40CD-949D-8C65F6BFCDC0}" type="presOf" srcId="{37C5FE03-C66B-4EC9-8FDB-4B98144882B9}" destId="{26E8FC69-7929-41DA-B55E-333834F3EC53}" srcOrd="0" destOrd="0" presId="urn:microsoft.com/office/officeart/2005/8/layout/vList5"/>
    <dgm:cxn modelId="{40E07C4A-845D-4F52-B5F3-ECADA2E013D6}" type="presParOf" srcId="{4D5D93CC-9A0E-483C-9552-F39279C93DAE}" destId="{95607747-6F85-4DB9-94A9-957ECE13423C}" srcOrd="0" destOrd="0" presId="urn:microsoft.com/office/officeart/2005/8/layout/vList5"/>
    <dgm:cxn modelId="{741B89EF-B611-451F-90CE-6922EB3966AD}" type="presParOf" srcId="{95607747-6F85-4DB9-94A9-957ECE13423C}" destId="{4F363E79-4B38-4717-81AE-6B1FD8E9B57B}" srcOrd="0" destOrd="0" presId="urn:microsoft.com/office/officeart/2005/8/layout/vList5"/>
    <dgm:cxn modelId="{E55913ED-A92A-420C-A7CD-665428217CB1}" type="presParOf" srcId="{95607747-6F85-4DB9-94A9-957ECE13423C}" destId="{A84A96F7-2102-42FD-9652-54690DF43DD5}" srcOrd="1" destOrd="0" presId="urn:microsoft.com/office/officeart/2005/8/layout/vList5"/>
    <dgm:cxn modelId="{7FF8E1D6-9D83-487C-88FF-BCB86E7E97D1}" type="presParOf" srcId="{4D5D93CC-9A0E-483C-9552-F39279C93DAE}" destId="{D7C12AB2-5261-4C34-8F52-C3AF2D38117E}" srcOrd="1" destOrd="0" presId="urn:microsoft.com/office/officeart/2005/8/layout/vList5"/>
    <dgm:cxn modelId="{4AD620BA-7B25-4AD4-8991-09EC760D0FBA}" type="presParOf" srcId="{4D5D93CC-9A0E-483C-9552-F39279C93DAE}" destId="{B5372B67-3011-4A09-9840-D437C1FE0576}" srcOrd="2" destOrd="0" presId="urn:microsoft.com/office/officeart/2005/8/layout/vList5"/>
    <dgm:cxn modelId="{472445AB-A875-4287-9CFA-FA25CA118CCF}" type="presParOf" srcId="{B5372B67-3011-4A09-9840-D437C1FE0576}" destId="{958FBC81-A11F-491E-AFD3-3208C3FBC1A1}" srcOrd="0" destOrd="0" presId="urn:microsoft.com/office/officeart/2005/8/layout/vList5"/>
    <dgm:cxn modelId="{87BEE380-AB54-4284-80AA-5ABA747052F7}" type="presParOf" srcId="{B5372B67-3011-4A09-9840-D437C1FE0576}" destId="{6EAE05D7-B2B9-4265-8427-4E5E7117CC36}" srcOrd="1" destOrd="0" presId="urn:microsoft.com/office/officeart/2005/8/layout/vList5"/>
    <dgm:cxn modelId="{01C018C7-D4AC-41EC-A68E-759CDFEE57CD}" type="presParOf" srcId="{4D5D93CC-9A0E-483C-9552-F39279C93DAE}" destId="{AA1C4E43-7751-4ED3-A7E4-4A92E142F384}" srcOrd="3" destOrd="0" presId="urn:microsoft.com/office/officeart/2005/8/layout/vList5"/>
    <dgm:cxn modelId="{157DA53D-F586-4448-94E2-D72F80426BA3}" type="presParOf" srcId="{4D5D93CC-9A0E-483C-9552-F39279C93DAE}" destId="{45AE107C-5C33-4C87-A94B-47A5B32C355B}" srcOrd="4" destOrd="0" presId="urn:microsoft.com/office/officeart/2005/8/layout/vList5"/>
    <dgm:cxn modelId="{3D7F448E-FCB2-4FEF-95A7-9C898C2A3137}" type="presParOf" srcId="{45AE107C-5C33-4C87-A94B-47A5B32C355B}" destId="{26E8FC69-7929-41DA-B55E-333834F3EC53}" srcOrd="0" destOrd="0" presId="urn:microsoft.com/office/officeart/2005/8/layout/vList5"/>
    <dgm:cxn modelId="{70B91161-ABF4-4259-832C-BD3B2D1DE4F5}" type="presParOf" srcId="{45AE107C-5C33-4C87-A94B-47A5B32C355B}" destId="{7FF5AFE2-A7B2-47B7-8593-E530EA64C8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A96F7-2102-42FD-9652-54690DF43DD5}">
      <dsp:nvSpPr>
        <dsp:cNvPr id="0" name=""/>
        <dsp:cNvSpPr/>
      </dsp:nvSpPr>
      <dsp:spPr>
        <a:xfrm rot="5400000">
          <a:off x="4452371" y="-1939836"/>
          <a:ext cx="396827" cy="437721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Percentage of accurately predicted positive instance</a:t>
          </a:r>
          <a:endParaRPr lang="en-MY" sz="1200" kern="1200" dirty="0"/>
        </a:p>
      </dsp:txBody>
      <dsp:txXfrm rot="-5400000">
        <a:off x="2462180" y="69726"/>
        <a:ext cx="4357839" cy="358085"/>
      </dsp:txXfrm>
    </dsp:sp>
    <dsp:sp modelId="{4F363E79-4B38-4717-81AE-6B1FD8E9B57B}">
      <dsp:nvSpPr>
        <dsp:cNvPr id="0" name=""/>
        <dsp:cNvSpPr/>
      </dsp:nvSpPr>
      <dsp:spPr>
        <a:xfrm>
          <a:off x="0" y="751"/>
          <a:ext cx="2462180" cy="4960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500" b="0" i="0" kern="1200" dirty="0" smtClean="0"/>
            <a:t>Precision</a:t>
          </a:r>
          <a:endParaRPr lang="en-MY" sz="2500" kern="1200" dirty="0"/>
        </a:p>
      </dsp:txBody>
      <dsp:txXfrm>
        <a:off x="24214" y="24965"/>
        <a:ext cx="2413752" cy="447606"/>
      </dsp:txXfrm>
    </dsp:sp>
    <dsp:sp modelId="{6EAE05D7-B2B9-4265-8427-4E5E7117CC36}">
      <dsp:nvSpPr>
        <dsp:cNvPr id="0" name=""/>
        <dsp:cNvSpPr/>
      </dsp:nvSpPr>
      <dsp:spPr>
        <a:xfrm rot="5400000">
          <a:off x="4452371" y="-1418999"/>
          <a:ext cx="396827" cy="4377210"/>
        </a:xfrm>
        <a:prstGeom prst="round2SameRect">
          <a:avLst/>
        </a:prstGeom>
        <a:solidFill>
          <a:schemeClr val="accent5">
            <a:tint val="40000"/>
            <a:alpha val="90000"/>
            <a:hueOff val="-125409"/>
            <a:satOff val="-27158"/>
            <a:lumOff val="-153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5409"/>
              <a:satOff val="-27158"/>
              <a:lumOff val="-1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Percentage of successfully recognized positive instances</a:t>
          </a:r>
          <a:endParaRPr lang="en-MY" sz="1200" kern="1200" dirty="0"/>
        </a:p>
      </dsp:txBody>
      <dsp:txXfrm rot="-5400000">
        <a:off x="2462180" y="590563"/>
        <a:ext cx="4357839" cy="358085"/>
      </dsp:txXfrm>
    </dsp:sp>
    <dsp:sp modelId="{958FBC81-A11F-491E-AFD3-3208C3FBC1A1}">
      <dsp:nvSpPr>
        <dsp:cNvPr id="0" name=""/>
        <dsp:cNvSpPr/>
      </dsp:nvSpPr>
      <dsp:spPr>
        <a:xfrm>
          <a:off x="0" y="521588"/>
          <a:ext cx="2462180" cy="496034"/>
        </a:xfrm>
        <a:prstGeom prst="roundRect">
          <a:avLst/>
        </a:prstGeom>
        <a:solidFill>
          <a:schemeClr val="accent5">
            <a:hueOff val="-341498"/>
            <a:satOff val="-29716"/>
            <a:lumOff val="-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500" b="0" i="0" kern="1200" dirty="0" smtClean="0"/>
            <a:t>Recall</a:t>
          </a:r>
          <a:endParaRPr lang="en-MY" sz="2500" kern="1200" dirty="0"/>
        </a:p>
      </dsp:txBody>
      <dsp:txXfrm>
        <a:off x="24214" y="545802"/>
        <a:ext cx="2413752" cy="447606"/>
      </dsp:txXfrm>
    </dsp:sp>
    <dsp:sp modelId="{7FF5AFE2-A7B2-47B7-8593-E530EA64C8E9}">
      <dsp:nvSpPr>
        <dsp:cNvPr id="0" name=""/>
        <dsp:cNvSpPr/>
      </dsp:nvSpPr>
      <dsp:spPr>
        <a:xfrm rot="5400000">
          <a:off x="4424549" y="-877908"/>
          <a:ext cx="396827" cy="4377210"/>
        </a:xfrm>
        <a:prstGeom prst="round2SameRect">
          <a:avLst/>
        </a:prstGeom>
        <a:solidFill>
          <a:schemeClr val="accent5">
            <a:tint val="40000"/>
            <a:alpha val="90000"/>
            <a:hueOff val="-250817"/>
            <a:satOff val="-54316"/>
            <a:lumOff val="-306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0817"/>
              <a:satOff val="-54316"/>
              <a:lumOff val="-3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Weighted Average of precision and recall to evaluate the model</a:t>
          </a:r>
          <a:endParaRPr lang="en-MY" sz="1200" kern="1200" dirty="0"/>
        </a:p>
      </dsp:txBody>
      <dsp:txXfrm rot="-5400000">
        <a:off x="2434358" y="1131654"/>
        <a:ext cx="4357839" cy="358085"/>
      </dsp:txXfrm>
    </dsp:sp>
    <dsp:sp modelId="{26E8FC69-7929-41DA-B55E-333834F3EC53}">
      <dsp:nvSpPr>
        <dsp:cNvPr id="0" name=""/>
        <dsp:cNvSpPr/>
      </dsp:nvSpPr>
      <dsp:spPr>
        <a:xfrm>
          <a:off x="0" y="1042424"/>
          <a:ext cx="2462180" cy="496034"/>
        </a:xfrm>
        <a:prstGeom prst="round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500" b="0" i="0" kern="1200" dirty="0" err="1" smtClean="0"/>
            <a:t>Fscore</a:t>
          </a:r>
          <a:endParaRPr lang="en-MY" sz="2500" kern="1200" dirty="0"/>
        </a:p>
      </dsp:txBody>
      <dsp:txXfrm>
        <a:off x="24214" y="1066638"/>
        <a:ext cx="2413752" cy="44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8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920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59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136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8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491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702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067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0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425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5DE186-2034-43DF-8015-726EE72E07D0}" type="datetimeFigureOut">
              <a:rPr lang="en-MY" smtClean="0"/>
              <a:t>28/5/2023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24AA4B-992C-43A5-9824-433CBAC60C21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48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232724" cy="345090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SUPERVISED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9076154" y="4455621"/>
            <a:ext cx="208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TING CHONG NA</a:t>
            </a:r>
          </a:p>
          <a:p>
            <a:r>
              <a:rPr lang="en-US" dirty="0" smtClean="0"/>
              <a:t>28.05.2023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419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675" y="479168"/>
            <a:ext cx="10538235" cy="1171005"/>
          </a:xfrm>
        </p:spPr>
        <p:txBody>
          <a:bodyPr>
            <a:normAutofit/>
          </a:bodyPr>
          <a:lstStyle/>
          <a:p>
            <a:r>
              <a:rPr lang="en-US" dirty="0" smtClean="0"/>
              <a:t>Model: </a:t>
            </a:r>
            <a:r>
              <a:rPr lang="en-MY" sz="4400" b="1" dirty="0" smtClean="0"/>
              <a:t>Resampling </a:t>
            </a:r>
            <a:r>
              <a:rPr lang="en-MY" sz="4400" b="1" dirty="0"/>
              <a:t>SMOTE </a:t>
            </a:r>
            <a:r>
              <a:rPr lang="en-MY" sz="4400" b="1" dirty="0" smtClean="0"/>
              <a:t>and </a:t>
            </a:r>
            <a:r>
              <a:rPr lang="en-MY" sz="4400" b="1" dirty="0" err="1" smtClean="0"/>
              <a:t>Undersampling</a:t>
            </a:r>
            <a:endParaRPr lang="en-MY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2"/>
          <a:stretch/>
        </p:blipFill>
        <p:spPr>
          <a:xfrm>
            <a:off x="1232738" y="1842359"/>
            <a:ext cx="2863997" cy="43049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44840" y="1846865"/>
            <a:ext cx="5106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IMPROVEMENT</a:t>
            </a:r>
          </a:p>
          <a:p>
            <a:r>
              <a:rPr lang="en-US" b="1" u="sng" dirty="0" smtClean="0"/>
              <a:t>For </a:t>
            </a:r>
            <a:r>
              <a:rPr lang="en-MY" b="1" u="sng" dirty="0" smtClean="0"/>
              <a:t>Resampling SMOTE </a:t>
            </a:r>
          </a:p>
          <a:p>
            <a:r>
              <a:rPr lang="en-US" dirty="0" smtClean="0"/>
              <a:t>Recall increased to 0.505</a:t>
            </a:r>
          </a:p>
          <a:p>
            <a:r>
              <a:rPr lang="en-US" dirty="0" err="1" smtClean="0"/>
              <a:t>Fscore</a:t>
            </a:r>
            <a:r>
              <a:rPr lang="en-US" dirty="0" smtClean="0"/>
              <a:t> increased to 0.50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u="sng" dirty="0" smtClean="0"/>
              <a:t>For </a:t>
            </a:r>
            <a:r>
              <a:rPr lang="en-MY" b="1" u="sng" dirty="0" err="1" smtClean="0"/>
              <a:t>Undersampling</a:t>
            </a:r>
            <a:endParaRPr lang="en-MY" b="1" u="sng" dirty="0" smtClean="0"/>
          </a:p>
          <a:p>
            <a:r>
              <a:rPr lang="en-US" dirty="0" smtClean="0"/>
              <a:t>Recall increased to 0.79</a:t>
            </a:r>
          </a:p>
          <a:p>
            <a:r>
              <a:rPr lang="en-US" dirty="0" err="1" smtClean="0"/>
              <a:t>Fscore</a:t>
            </a:r>
            <a:r>
              <a:rPr lang="en-US" dirty="0" smtClean="0"/>
              <a:t> </a:t>
            </a:r>
            <a:r>
              <a:rPr lang="en-US" dirty="0" smtClean="0"/>
              <a:t>increased to 0.75</a:t>
            </a:r>
            <a:endParaRPr lang="en-US" dirty="0"/>
          </a:p>
          <a:p>
            <a:endParaRPr lang="en-US" dirty="0"/>
          </a:p>
          <a:p>
            <a:r>
              <a:rPr lang="en-MY" b="1" dirty="0" smtClean="0"/>
              <a:t>Resampling SMOTE and </a:t>
            </a:r>
            <a:r>
              <a:rPr lang="en-MY" b="1" dirty="0" err="1" smtClean="0"/>
              <a:t>Undersampling</a:t>
            </a:r>
            <a:r>
              <a:rPr lang="en-MY" b="1" dirty="0" smtClean="0"/>
              <a:t> </a:t>
            </a:r>
            <a:r>
              <a:rPr lang="en-US" b="1" dirty="0" smtClean="0"/>
              <a:t>is </a:t>
            </a:r>
            <a:r>
              <a:rPr lang="en-US" b="1" dirty="0"/>
              <a:t>effective </a:t>
            </a:r>
            <a:r>
              <a:rPr lang="en-US" dirty="0"/>
              <a:t>for the imbalanced customer churn dataset.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813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318324" cy="2255486"/>
          </a:xfrm>
        </p:spPr>
        <p:txBody>
          <a:bodyPr>
            <a:normAutofit/>
          </a:bodyPr>
          <a:lstStyle/>
          <a:p>
            <a:r>
              <a:rPr lang="en-US" dirty="0"/>
              <a:t>Compare the performance among different random forest </a:t>
            </a:r>
            <a:r>
              <a:rPr lang="en-US" dirty="0" smtClean="0"/>
              <a:t>models: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trained with </a:t>
            </a:r>
            <a:r>
              <a:rPr lang="en-US" dirty="0" smtClean="0"/>
              <a:t>Random Forest Classifier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with </a:t>
            </a: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W</a:t>
            </a:r>
            <a:r>
              <a:rPr lang="en-US" dirty="0" smtClean="0"/>
              <a:t>eights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Model </a:t>
            </a:r>
            <a:r>
              <a:rPr lang="en-US" dirty="0"/>
              <a:t>trained with </a:t>
            </a:r>
            <a:r>
              <a:rPr lang="en-US" dirty="0"/>
              <a:t>R</a:t>
            </a:r>
            <a:r>
              <a:rPr lang="en-US" dirty="0" smtClean="0"/>
              <a:t>esampling SMOTE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Model trained </a:t>
            </a:r>
            <a:r>
              <a:rPr lang="en-US" dirty="0"/>
              <a:t>with </a:t>
            </a:r>
            <a:r>
              <a:rPr lang="en-US" dirty="0" err="1" smtClean="0"/>
              <a:t>Undersampling</a:t>
            </a:r>
            <a:endParaRPr lang="en-MY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Model: </a:t>
            </a:r>
            <a:r>
              <a:rPr lang="en-US" sz="4400" b="1" dirty="0"/>
              <a:t>Compare </a:t>
            </a:r>
            <a:r>
              <a:rPr lang="en-US" sz="4400" b="1" dirty="0" smtClean="0"/>
              <a:t>Results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0586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Model: </a:t>
            </a:r>
            <a:r>
              <a:rPr lang="en-US" sz="4400" b="1" dirty="0"/>
              <a:t>Compare </a:t>
            </a:r>
            <a:r>
              <a:rPr lang="en-US" sz="4400" b="1" dirty="0" smtClean="0"/>
              <a:t>Results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1"/>
          <a:stretch/>
        </p:blipFill>
        <p:spPr>
          <a:xfrm>
            <a:off x="882595" y="1914047"/>
            <a:ext cx="5493032" cy="4232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0312" y="1737360"/>
            <a:ext cx="560168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  <a:r>
              <a:rPr lang="en-US" sz="1600" b="1" dirty="0" smtClean="0"/>
              <a:t>ccuracy</a:t>
            </a:r>
          </a:p>
          <a:p>
            <a:r>
              <a:rPr lang="en-US" sz="1600" dirty="0" smtClean="0"/>
              <a:t>All </a:t>
            </a:r>
            <a:r>
              <a:rPr lang="en-US" sz="1600" dirty="0"/>
              <a:t>models have high </a:t>
            </a:r>
            <a:r>
              <a:rPr lang="en-US" sz="1600" dirty="0" smtClean="0"/>
              <a:t>accuracy.</a:t>
            </a:r>
          </a:p>
          <a:p>
            <a:endParaRPr lang="en-US" sz="1600" dirty="0" smtClean="0"/>
          </a:p>
          <a:p>
            <a:r>
              <a:rPr lang="en-US" sz="1600" b="1" dirty="0" smtClean="0"/>
              <a:t>Recall</a:t>
            </a:r>
            <a:endParaRPr lang="en-US" sz="1600" b="1" dirty="0" smtClean="0"/>
          </a:p>
          <a:p>
            <a:r>
              <a:rPr lang="en-US" sz="1600" dirty="0" smtClean="0"/>
              <a:t>Improved with Class Weights, Resampling and </a:t>
            </a:r>
            <a:r>
              <a:rPr lang="en-US" sz="1600" dirty="0" err="1" smtClean="0"/>
              <a:t>Undersampling</a:t>
            </a:r>
            <a:r>
              <a:rPr lang="en-US" sz="1600" dirty="0" smtClean="0"/>
              <a:t>. </a:t>
            </a:r>
          </a:p>
          <a:p>
            <a:r>
              <a:rPr lang="en-US" sz="1600" dirty="0" err="1" smtClean="0">
                <a:solidFill>
                  <a:srgbClr val="FF0000"/>
                </a:solidFill>
              </a:rPr>
              <a:t>Undersampling</a:t>
            </a:r>
            <a:r>
              <a:rPr lang="en-US" sz="1600" dirty="0" smtClean="0"/>
              <a:t> </a:t>
            </a:r>
            <a:r>
              <a:rPr lang="en-US" sz="1600" dirty="0" smtClean="0"/>
              <a:t>produces the </a:t>
            </a:r>
            <a:r>
              <a:rPr lang="en-US" sz="1600" dirty="0" smtClean="0">
                <a:solidFill>
                  <a:srgbClr val="FF0000"/>
                </a:solidFill>
              </a:rPr>
              <a:t>highest</a:t>
            </a:r>
            <a:r>
              <a:rPr lang="en-US" sz="1600" dirty="0" smtClean="0"/>
              <a:t> recall.</a:t>
            </a:r>
          </a:p>
          <a:p>
            <a:endParaRPr lang="en-US" sz="1600" dirty="0"/>
          </a:p>
          <a:p>
            <a:r>
              <a:rPr lang="en-US" sz="1600" b="1" dirty="0" smtClean="0"/>
              <a:t>AUC</a:t>
            </a:r>
            <a:endParaRPr lang="en-US" sz="1600" b="1" dirty="0"/>
          </a:p>
          <a:p>
            <a:r>
              <a:rPr lang="en-US" sz="1600" dirty="0" smtClean="0"/>
              <a:t>Improved with Class Weights, Resampling and </a:t>
            </a:r>
            <a:r>
              <a:rPr lang="en-US" sz="1600" dirty="0" err="1" smtClean="0"/>
              <a:t>Undersampling</a:t>
            </a:r>
            <a:r>
              <a:rPr lang="en-US" sz="1600" dirty="0" smtClean="0"/>
              <a:t>. </a:t>
            </a:r>
          </a:p>
          <a:p>
            <a:r>
              <a:rPr lang="en-US" sz="1600" dirty="0" err="1" smtClean="0">
                <a:solidFill>
                  <a:srgbClr val="FF0000"/>
                </a:solidFill>
              </a:rPr>
              <a:t>Undersampling</a:t>
            </a:r>
            <a:r>
              <a:rPr lang="en-US" sz="1600" dirty="0" smtClean="0"/>
              <a:t> produces </a:t>
            </a:r>
            <a:r>
              <a:rPr lang="en-US" sz="1600" dirty="0" smtClean="0"/>
              <a:t>the </a:t>
            </a:r>
            <a:r>
              <a:rPr lang="en-US" sz="1600" dirty="0">
                <a:solidFill>
                  <a:srgbClr val="FF0000"/>
                </a:solidFill>
              </a:rPr>
              <a:t>highest</a:t>
            </a:r>
            <a:r>
              <a:rPr lang="en-US" sz="1600" dirty="0"/>
              <a:t> </a:t>
            </a:r>
            <a:r>
              <a:rPr lang="en-US" sz="1600" dirty="0" smtClean="0"/>
              <a:t>AUC.</a:t>
            </a:r>
            <a:endParaRPr lang="en-US" sz="1600" dirty="0"/>
          </a:p>
          <a:p>
            <a:endParaRPr lang="en-US" sz="1600" b="1" dirty="0" smtClean="0"/>
          </a:p>
          <a:p>
            <a:r>
              <a:rPr lang="en-US" sz="1600" b="1" dirty="0" smtClean="0"/>
              <a:t>Precisions</a:t>
            </a:r>
            <a:endParaRPr lang="en-US" sz="1600" b="1" dirty="0"/>
          </a:p>
          <a:p>
            <a:r>
              <a:rPr lang="en-US" sz="1600" dirty="0" smtClean="0"/>
              <a:t>Decreased </a:t>
            </a:r>
            <a:r>
              <a:rPr lang="en-US" sz="1600" dirty="0"/>
              <a:t>with </a:t>
            </a:r>
            <a:r>
              <a:rPr lang="en-US" sz="1600" dirty="0" smtClean="0"/>
              <a:t>Class Weights, Resampling and </a:t>
            </a:r>
            <a:r>
              <a:rPr lang="en-US" sz="1600" dirty="0" err="1" smtClean="0"/>
              <a:t>Undersampling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(increased false positives)</a:t>
            </a:r>
          </a:p>
          <a:p>
            <a:endParaRPr lang="en-US" sz="2000" dirty="0" smtClean="0"/>
          </a:p>
          <a:p>
            <a:r>
              <a:rPr lang="en-US" sz="1600" b="1" dirty="0" err="1" smtClean="0"/>
              <a:t>Fscore</a:t>
            </a:r>
            <a:endParaRPr lang="en-US" sz="1600" b="1" dirty="0"/>
          </a:p>
          <a:p>
            <a:r>
              <a:rPr lang="en-US" sz="1600" dirty="0"/>
              <a:t>I</a:t>
            </a:r>
            <a:r>
              <a:rPr lang="en-US" sz="1600" dirty="0" smtClean="0"/>
              <a:t>mproved </a:t>
            </a:r>
            <a:r>
              <a:rPr lang="en-US" sz="1600" dirty="0"/>
              <a:t>with </a:t>
            </a:r>
            <a:r>
              <a:rPr lang="en-US" sz="1600" dirty="0" smtClean="0"/>
              <a:t>Class Weights, Resampling and </a:t>
            </a:r>
            <a:r>
              <a:rPr lang="en-US" sz="1600" dirty="0" err="1" smtClean="0"/>
              <a:t>Undersampling</a:t>
            </a:r>
            <a:r>
              <a:rPr lang="en-US" sz="1600" dirty="0" smtClean="0"/>
              <a:t>. </a:t>
            </a:r>
            <a:r>
              <a:rPr lang="en-US" sz="1600" dirty="0" err="1">
                <a:solidFill>
                  <a:srgbClr val="FF0000"/>
                </a:solidFill>
              </a:rPr>
              <a:t>U</a:t>
            </a:r>
            <a:r>
              <a:rPr lang="en-US" sz="1600" dirty="0" err="1" smtClean="0">
                <a:solidFill>
                  <a:srgbClr val="FF0000"/>
                </a:solidFill>
              </a:rPr>
              <a:t>ndersampling</a:t>
            </a:r>
            <a:r>
              <a:rPr lang="en-US" sz="1600" dirty="0" smtClean="0"/>
              <a:t> </a:t>
            </a:r>
            <a:r>
              <a:rPr lang="en-US" sz="1600" dirty="0"/>
              <a:t>has the </a:t>
            </a:r>
            <a:r>
              <a:rPr lang="en-US" sz="1600" dirty="0">
                <a:solidFill>
                  <a:srgbClr val="FF0000"/>
                </a:solidFill>
              </a:rPr>
              <a:t>highest</a:t>
            </a:r>
            <a:r>
              <a:rPr lang="en-US" sz="1600" dirty="0"/>
              <a:t> </a:t>
            </a:r>
            <a:r>
              <a:rPr lang="en-US" sz="1600" dirty="0" err="1" smtClean="0"/>
              <a:t>Fscore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549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176793" y="1916264"/>
            <a:ext cx="9668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analyzing the bar chart above, </a:t>
            </a:r>
            <a:r>
              <a:rPr lang="en-US" b="1" dirty="0" err="1"/>
              <a:t>U</a:t>
            </a:r>
            <a:r>
              <a:rPr lang="en-US" b="1" dirty="0" err="1" smtClean="0"/>
              <a:t>ndersampling</a:t>
            </a:r>
            <a:r>
              <a:rPr lang="en-US" dirty="0" smtClean="0"/>
              <a:t> </a:t>
            </a:r>
            <a:r>
              <a:rPr lang="en-US" dirty="0"/>
              <a:t>seems to be the </a:t>
            </a:r>
            <a:r>
              <a:rPr lang="en-US" b="1" dirty="0"/>
              <a:t>best method </a:t>
            </a:r>
            <a:r>
              <a:rPr lang="en-US" dirty="0"/>
              <a:t>to help alleviate the imbalanced challenge in the customer churn dataset.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Although </a:t>
            </a:r>
            <a:r>
              <a:rPr lang="en-US" dirty="0"/>
              <a:t>all </a:t>
            </a:r>
            <a:r>
              <a:rPr lang="en-US" dirty="0" smtClean="0"/>
              <a:t>Class Weights, Resampling and </a:t>
            </a:r>
            <a:r>
              <a:rPr lang="en-US" dirty="0" err="1" smtClean="0"/>
              <a:t>Undersampling</a:t>
            </a:r>
            <a:r>
              <a:rPr lang="en-US" dirty="0" smtClean="0"/>
              <a:t> </a:t>
            </a:r>
            <a:r>
              <a:rPr lang="en-US" dirty="0" smtClean="0"/>
              <a:t>decreased </a:t>
            </a:r>
            <a:r>
              <a:rPr lang="en-US" dirty="0"/>
              <a:t>the </a:t>
            </a:r>
            <a:r>
              <a:rPr lang="en-US" dirty="0" smtClean="0"/>
              <a:t>Precision </a:t>
            </a:r>
            <a:r>
              <a:rPr lang="en-US" dirty="0"/>
              <a:t>(increased false positives) but sometimes it is not a bad idea to assume some </a:t>
            </a:r>
            <a:r>
              <a:rPr lang="en-US" dirty="0" smtClean="0"/>
              <a:t>customers </a:t>
            </a:r>
            <a:r>
              <a:rPr lang="en-US" dirty="0"/>
              <a:t>are about to leave </a:t>
            </a:r>
            <a:r>
              <a:rPr lang="en-US" dirty="0" smtClean="0"/>
              <a:t>as </a:t>
            </a:r>
            <a:r>
              <a:rPr lang="en-US" dirty="0"/>
              <a:t>motivation to improve </a:t>
            </a:r>
            <a:r>
              <a:rPr lang="en-US" dirty="0" smtClean="0"/>
              <a:t>services</a:t>
            </a:r>
            <a:r>
              <a:rPr lang="en-US" dirty="0"/>
              <a:t>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2891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9957001" cy="3921323"/>
          </a:xfrm>
        </p:spPr>
        <p:txBody>
          <a:bodyPr/>
          <a:lstStyle/>
          <a:p>
            <a:r>
              <a:rPr lang="en-US" b="1" dirty="0" smtClean="0"/>
              <a:t>TOPIC: </a:t>
            </a:r>
            <a:r>
              <a:rPr lang="en-MY" dirty="0"/>
              <a:t>Predicting Customer </a:t>
            </a:r>
            <a:r>
              <a:rPr lang="en-MY" dirty="0" smtClean="0"/>
              <a:t>Churn</a:t>
            </a:r>
          </a:p>
          <a:p>
            <a:r>
              <a:rPr lang="en-US" b="1" dirty="0" smtClean="0"/>
              <a:t>Objective: </a:t>
            </a:r>
            <a:r>
              <a:rPr lang="en-US" dirty="0" smtClean="0"/>
              <a:t>Predicting </a:t>
            </a:r>
            <a:r>
              <a:rPr lang="en-US" dirty="0"/>
              <a:t>customer churns (leaving the business) of a telecom </a:t>
            </a:r>
            <a:r>
              <a:rPr lang="en-US" dirty="0" smtClean="0"/>
              <a:t>company</a:t>
            </a:r>
          </a:p>
          <a:p>
            <a:r>
              <a:rPr lang="en-US" dirty="0"/>
              <a:t>This dataset is processed and contains </a:t>
            </a:r>
            <a:r>
              <a:rPr lang="en-US" b="1" dirty="0" smtClean="0"/>
              <a:t>42 features </a:t>
            </a:r>
            <a:r>
              <a:rPr lang="en-US" dirty="0"/>
              <a:t>about a customer's </a:t>
            </a:r>
            <a:r>
              <a:rPr lang="en-US" dirty="0" err="1"/>
              <a:t>telcom</a:t>
            </a:r>
            <a:r>
              <a:rPr lang="en-US" dirty="0"/>
              <a:t> service types, tenure, charges, and payments. Based on such features, we would like to predict if a customer is leaving the business or not (churn).</a:t>
            </a:r>
            <a:r>
              <a:rPr lang="en-US" dirty="0" smtClean="0"/>
              <a:t> </a:t>
            </a:r>
            <a:endParaRPr lang="en-MY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697753"/>
            <a:ext cx="8173470" cy="2457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51819" y="5443890"/>
            <a:ext cx="189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  <a:r>
              <a:rPr lang="en-US" b="1" dirty="0" smtClean="0"/>
              <a:t>=0</a:t>
            </a:r>
            <a:r>
              <a:rPr lang="en-US" dirty="0" smtClean="0"/>
              <a:t> : Non-Churn</a:t>
            </a:r>
          </a:p>
          <a:p>
            <a:r>
              <a:rPr lang="en-US" b="1" dirty="0"/>
              <a:t>y</a:t>
            </a:r>
            <a:r>
              <a:rPr lang="en-US" b="1" dirty="0" smtClean="0"/>
              <a:t>=1 </a:t>
            </a:r>
            <a:r>
              <a:rPr lang="en-US" dirty="0" smtClean="0"/>
              <a:t>: Churn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1631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49" y="1881663"/>
            <a:ext cx="5366026" cy="4108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72" y="1881663"/>
            <a:ext cx="2127359" cy="1212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4372" y="3476531"/>
            <a:ext cx="4421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r>
              <a:rPr lang="en-US" sz="2000" b="1" dirty="0" smtClean="0"/>
              <a:t>n </a:t>
            </a:r>
            <a:r>
              <a:rPr lang="en-US" sz="2000" b="1" dirty="0"/>
              <a:t>I</a:t>
            </a:r>
            <a:r>
              <a:rPr lang="en-US" sz="2000" b="1" dirty="0" smtClean="0"/>
              <a:t>mbalanced </a:t>
            </a:r>
            <a:r>
              <a:rPr lang="en-US" sz="2000" b="1" dirty="0" smtClean="0"/>
              <a:t>D</a:t>
            </a:r>
            <a:r>
              <a:rPr lang="en-US" sz="2000" b="1" dirty="0" smtClean="0"/>
              <a:t>atase</a:t>
            </a:r>
            <a:r>
              <a:rPr lang="en-US" sz="2000" b="1" dirty="0" smtClean="0"/>
              <a:t>t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non-churn customers </a:t>
            </a:r>
            <a:r>
              <a:rPr lang="en-US" dirty="0" smtClean="0"/>
              <a:t>(4139) are </a:t>
            </a:r>
            <a:r>
              <a:rPr lang="en-US" dirty="0"/>
              <a:t>almost 4 times more than the churn </a:t>
            </a:r>
            <a:r>
              <a:rPr lang="en-US" dirty="0" smtClean="0"/>
              <a:t>customers (800)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730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91979" cy="1450757"/>
          </a:xfrm>
        </p:spPr>
        <p:txBody>
          <a:bodyPr/>
          <a:lstStyle/>
          <a:p>
            <a:r>
              <a:rPr lang="en-US" dirty="0" smtClean="0"/>
              <a:t>Model: </a:t>
            </a:r>
            <a:r>
              <a:rPr lang="en-MY" b="1" dirty="0"/>
              <a:t>R</a:t>
            </a:r>
            <a:r>
              <a:rPr lang="en-MY" b="1" dirty="0" smtClean="0"/>
              <a:t>andom </a:t>
            </a:r>
            <a:r>
              <a:rPr lang="en-MY" b="1" dirty="0"/>
              <a:t>F</a:t>
            </a:r>
            <a:r>
              <a:rPr lang="en-MY" b="1" dirty="0" smtClean="0"/>
              <a:t>orest Classifier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6589" cy="50816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rain </a:t>
            </a:r>
            <a:r>
              <a:rPr lang="en-US" dirty="0"/>
              <a:t>a regular random forest classifier without any add-ons (class weights or resampling</a:t>
            </a:r>
            <a:r>
              <a:rPr lang="en-US" dirty="0" smtClean="0"/>
              <a:t>)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65" y="2353901"/>
            <a:ext cx="6679648" cy="844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65" y="3286140"/>
            <a:ext cx="6679648" cy="28216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68613" y="2798384"/>
            <a:ext cx="188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 Test Split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8229" y="5390551"/>
            <a:ext cx="1889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Random Forest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249225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Robust </a:t>
            </a:r>
            <a:r>
              <a:rPr lang="en-MY" b="1" dirty="0"/>
              <a:t>Evaluation </a:t>
            </a:r>
            <a:r>
              <a:rPr lang="en-MY" b="1" dirty="0" smtClean="0"/>
              <a:t>Metric</a:t>
            </a:r>
            <a:endParaRPr lang="en-MY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14" y="3709566"/>
            <a:ext cx="7156659" cy="2411986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78664666"/>
              </p:ext>
            </p:extLst>
          </p:nvPr>
        </p:nvGraphicFramePr>
        <p:xfrm>
          <a:off x="1172925" y="1901188"/>
          <a:ext cx="6839391" cy="1539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2238" y="1279808"/>
            <a:ext cx="261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For binary </a:t>
            </a:r>
            <a:r>
              <a:rPr lang="en-MY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6935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</a:t>
            </a:r>
            <a:r>
              <a:rPr lang="en-MY" b="1" dirty="0"/>
              <a:t>R</a:t>
            </a:r>
            <a:r>
              <a:rPr lang="en-MY" b="1" dirty="0" smtClean="0"/>
              <a:t>andom </a:t>
            </a:r>
            <a:r>
              <a:rPr lang="en-MY" b="1" dirty="0"/>
              <a:t>F</a:t>
            </a:r>
            <a:r>
              <a:rPr lang="en-MY" b="1" dirty="0" smtClean="0"/>
              <a:t>orest Classifier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44" y="1986793"/>
            <a:ext cx="8795202" cy="13272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4244" y="3563443"/>
            <a:ext cx="4367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RESULTS:</a:t>
            </a:r>
          </a:p>
          <a:p>
            <a:r>
              <a:rPr lang="en-US" dirty="0" smtClean="0"/>
              <a:t>High Accuracy (0.86)</a:t>
            </a:r>
          </a:p>
          <a:p>
            <a:r>
              <a:rPr lang="en-US" dirty="0" smtClean="0"/>
              <a:t>Low Recall (0.28)</a:t>
            </a:r>
          </a:p>
          <a:p>
            <a:endParaRPr lang="en-US" dirty="0"/>
          </a:p>
          <a:p>
            <a:r>
              <a:rPr lang="en-MY" dirty="0" smtClean="0"/>
              <a:t>To Improve Performance:</a:t>
            </a:r>
          </a:p>
          <a:p>
            <a:r>
              <a:rPr lang="en-MY" b="1" dirty="0" smtClean="0"/>
              <a:t>1. Add </a:t>
            </a:r>
            <a:r>
              <a:rPr lang="en-MY" b="1" dirty="0"/>
              <a:t>class re-weighting</a:t>
            </a:r>
          </a:p>
          <a:p>
            <a:r>
              <a:rPr lang="en-US" dirty="0" smtClean="0"/>
              <a:t>2.</a:t>
            </a:r>
            <a:r>
              <a:rPr lang="en-MY" b="1" dirty="0"/>
              <a:t> Resampling: SMOTE and </a:t>
            </a:r>
            <a:r>
              <a:rPr lang="en-MY" b="1" dirty="0" err="1"/>
              <a:t>Undersampling</a:t>
            </a:r>
            <a:endParaRPr lang="en-MY" b="1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352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</a:t>
            </a:r>
            <a:r>
              <a:rPr lang="en-MY" b="1" dirty="0"/>
              <a:t>Add class </a:t>
            </a:r>
            <a:r>
              <a:rPr lang="en-MY" b="1" dirty="0" smtClean="0"/>
              <a:t>re-weighting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1024852" y="1828681"/>
            <a:ext cx="995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class weights to the </a:t>
            </a:r>
            <a:r>
              <a:rPr lang="en-US" dirty="0" smtClean="0"/>
              <a:t>RFC with </a:t>
            </a:r>
            <a:r>
              <a:rPr lang="en-US" dirty="0"/>
              <a:t>pre-tuned weight 0.8 to churn class and weight 0.2 to non-churn </a:t>
            </a:r>
            <a:r>
              <a:rPr lang="en-US" dirty="0" smtClean="0"/>
              <a:t>class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77"/>
          <a:stretch/>
        </p:blipFill>
        <p:spPr>
          <a:xfrm>
            <a:off x="1097280" y="2252453"/>
            <a:ext cx="3905451" cy="1061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29"/>
          <a:stretch/>
        </p:blipFill>
        <p:spPr>
          <a:xfrm>
            <a:off x="5175369" y="2198013"/>
            <a:ext cx="3905451" cy="11699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3552674"/>
            <a:ext cx="995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E</a:t>
            </a:r>
            <a:r>
              <a:rPr lang="en-MY" dirty="0" smtClean="0"/>
              <a:t>valuate </a:t>
            </a:r>
            <a:r>
              <a:rPr lang="en-MY" dirty="0"/>
              <a:t>the refined </a:t>
            </a:r>
            <a:r>
              <a:rPr lang="en-MY" dirty="0" smtClean="0"/>
              <a:t>model</a:t>
            </a:r>
            <a:endParaRPr lang="en-MY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22006"/>
            <a:ext cx="6597989" cy="577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575210"/>
            <a:ext cx="8718998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7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</a:t>
            </a:r>
            <a:r>
              <a:rPr lang="en-MY" b="1" dirty="0"/>
              <a:t>Add class </a:t>
            </a:r>
            <a:r>
              <a:rPr lang="en-MY" b="1" dirty="0" smtClean="0"/>
              <a:t>re-weighting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68" y="1891106"/>
            <a:ext cx="4896868" cy="41656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1" y="1887757"/>
            <a:ext cx="3802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IMPROVEMENT</a:t>
            </a:r>
          </a:p>
          <a:p>
            <a:r>
              <a:rPr lang="en-US" dirty="0" smtClean="0"/>
              <a:t>Recall increased from 0.28 to 0.62</a:t>
            </a:r>
          </a:p>
          <a:p>
            <a:r>
              <a:rPr lang="en-US" dirty="0" err="1" smtClean="0"/>
              <a:t>Fscore</a:t>
            </a:r>
            <a:r>
              <a:rPr lang="en-US" dirty="0" smtClean="0"/>
              <a:t> </a:t>
            </a:r>
            <a:r>
              <a:rPr lang="en-US" dirty="0" smtClean="0"/>
              <a:t>increased from 0.29 to 0.61</a:t>
            </a:r>
          </a:p>
          <a:p>
            <a:endParaRPr lang="en-US" dirty="0"/>
          </a:p>
          <a:p>
            <a:r>
              <a:rPr lang="en-US" b="1" dirty="0" smtClean="0"/>
              <a:t>Add Class Reweighting </a:t>
            </a:r>
            <a:r>
              <a:rPr lang="en-US" b="1" dirty="0"/>
              <a:t>is effective </a:t>
            </a:r>
            <a:r>
              <a:rPr lang="en-US" dirty="0"/>
              <a:t>for the imbalanced customer churn dataset.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99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675" y="479168"/>
            <a:ext cx="10538235" cy="1171005"/>
          </a:xfrm>
        </p:spPr>
        <p:txBody>
          <a:bodyPr>
            <a:normAutofit/>
          </a:bodyPr>
          <a:lstStyle/>
          <a:p>
            <a:r>
              <a:rPr lang="en-US" dirty="0" smtClean="0"/>
              <a:t>Model: </a:t>
            </a:r>
            <a:r>
              <a:rPr lang="en-MY" sz="4400" b="1" dirty="0" smtClean="0"/>
              <a:t>Resampling </a:t>
            </a:r>
            <a:r>
              <a:rPr lang="en-MY" sz="4400" b="1" dirty="0"/>
              <a:t>SMOTE </a:t>
            </a:r>
            <a:r>
              <a:rPr lang="en-MY" sz="4400" b="1" dirty="0" smtClean="0"/>
              <a:t>and </a:t>
            </a:r>
            <a:r>
              <a:rPr lang="en-MY" sz="4400" b="1" dirty="0" err="1" smtClean="0"/>
              <a:t>Undersampling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1024852" y="1828681"/>
            <a:ext cx="995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Use resampling  SMOTE and </a:t>
            </a:r>
            <a:r>
              <a:rPr lang="en-MY" dirty="0" err="1" smtClean="0"/>
              <a:t>undersampling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1024852" y="3283988"/>
            <a:ext cx="995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E</a:t>
            </a:r>
            <a:r>
              <a:rPr lang="en-MY" dirty="0" smtClean="0"/>
              <a:t>valuate </a:t>
            </a:r>
            <a:r>
              <a:rPr lang="en-MY" dirty="0"/>
              <a:t>the refined </a:t>
            </a:r>
            <a:r>
              <a:rPr lang="en-MY" dirty="0" smtClean="0"/>
              <a:t>model</a:t>
            </a: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68"/>
          <a:stretch/>
        </p:blipFill>
        <p:spPr>
          <a:xfrm>
            <a:off x="1097280" y="2259969"/>
            <a:ext cx="8769801" cy="9661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50" b="39014"/>
          <a:stretch/>
        </p:blipFill>
        <p:spPr>
          <a:xfrm>
            <a:off x="1097277" y="3653320"/>
            <a:ext cx="8769801" cy="12765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0" b="-157"/>
          <a:stretch/>
        </p:blipFill>
        <p:spPr>
          <a:xfrm>
            <a:off x="1097277" y="5039096"/>
            <a:ext cx="8769801" cy="12674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77" y="1898212"/>
            <a:ext cx="4832598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751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475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SUPERVISED  MACHINE LEARNING</vt:lpstr>
      <vt:lpstr>Data Description</vt:lpstr>
      <vt:lpstr>Data Analysis</vt:lpstr>
      <vt:lpstr>Model: Random Forest Classifier</vt:lpstr>
      <vt:lpstr>Robust Evaluation Metric</vt:lpstr>
      <vt:lpstr>Model: Random Forest Classifier</vt:lpstr>
      <vt:lpstr>Model: Add class re-weighting</vt:lpstr>
      <vt:lpstr>Model: Add class re-weighting</vt:lpstr>
      <vt:lpstr>Model: Resampling SMOTE and Undersampling</vt:lpstr>
      <vt:lpstr>Model: Resampling SMOTE and Undersampling</vt:lpstr>
      <vt:lpstr>Model: Compare Results</vt:lpstr>
      <vt:lpstr>Model: Compare 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 MACHINE  LEARNING</dc:title>
  <dc:creator>user</dc:creator>
  <cp:lastModifiedBy>user</cp:lastModifiedBy>
  <cp:revision>14</cp:revision>
  <dcterms:created xsi:type="dcterms:W3CDTF">2023-05-27T21:00:22Z</dcterms:created>
  <dcterms:modified xsi:type="dcterms:W3CDTF">2023-05-27T22:42:51Z</dcterms:modified>
</cp:coreProperties>
</file>