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67" r:id="rId4"/>
    <p:sldId id="278" r:id="rId5"/>
    <p:sldId id="279" r:id="rId6"/>
    <p:sldId id="280" r:id="rId7"/>
    <p:sldId id="273" r:id="rId8"/>
    <p:sldId id="281" r:id="rId9"/>
    <p:sldId id="277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322" autoAdjust="0"/>
    <p:restoredTop sz="94660"/>
  </p:normalViewPr>
  <p:slideViewPr>
    <p:cSldViewPr snapToGrid="0">
      <p:cViewPr varScale="1">
        <p:scale>
          <a:sx n="68" d="100"/>
          <a:sy n="68" d="100"/>
        </p:scale>
        <p:origin x="92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3A0E68-3078-40BB-95F5-3711F31F25D3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DC47E1DE-E0E5-454D-B012-38DD2336C4A6}">
      <dgm:prSet phldrT="[Text]" custT="1"/>
      <dgm:spPr/>
      <dgm:t>
        <a:bodyPr/>
        <a:lstStyle/>
        <a:p>
          <a:r>
            <a:rPr lang="en-US" sz="2000" b="0" dirty="0" smtClean="0"/>
            <a:t>Drop columns</a:t>
          </a:r>
          <a:endParaRPr lang="en-MY" sz="2000" b="0" dirty="0"/>
        </a:p>
      </dgm:t>
    </dgm:pt>
    <dgm:pt modelId="{63A41A6A-273E-441B-BA6D-A9B17927530A}" type="parTrans" cxnId="{42913687-CAEF-48E5-8A3F-84AA4A8289C3}">
      <dgm:prSet/>
      <dgm:spPr/>
      <dgm:t>
        <a:bodyPr/>
        <a:lstStyle/>
        <a:p>
          <a:endParaRPr lang="en-MY"/>
        </a:p>
      </dgm:t>
    </dgm:pt>
    <dgm:pt modelId="{672A71B1-AE0A-4354-8967-AE558D45696B}" type="sibTrans" cxnId="{42913687-CAEF-48E5-8A3F-84AA4A8289C3}">
      <dgm:prSet/>
      <dgm:spPr/>
      <dgm:t>
        <a:bodyPr/>
        <a:lstStyle/>
        <a:p>
          <a:endParaRPr lang="en-MY"/>
        </a:p>
      </dgm:t>
    </dgm:pt>
    <dgm:pt modelId="{C9287D8A-0DC3-425F-BD06-5A3CBEDD446F}">
      <dgm:prSet phldrT="[Text]" custT="1"/>
      <dgm:spPr/>
      <dgm:t>
        <a:bodyPr/>
        <a:lstStyle/>
        <a:p>
          <a:r>
            <a:rPr lang="en-US" sz="2000" b="0" dirty="0" smtClean="0"/>
            <a:t>Deal with missing values</a:t>
          </a:r>
          <a:endParaRPr lang="en-MY" sz="2000" b="0" dirty="0"/>
        </a:p>
      </dgm:t>
    </dgm:pt>
    <dgm:pt modelId="{E80FACD2-A25A-4B79-A85D-7E5DA597329C}" type="parTrans" cxnId="{F818F7AB-E69B-438B-8A8A-0B2ED2256CE6}">
      <dgm:prSet/>
      <dgm:spPr/>
      <dgm:t>
        <a:bodyPr/>
        <a:lstStyle/>
        <a:p>
          <a:endParaRPr lang="en-MY"/>
        </a:p>
      </dgm:t>
    </dgm:pt>
    <dgm:pt modelId="{4D354117-D028-4FF8-84D9-DC5C8E93402F}" type="sibTrans" cxnId="{F818F7AB-E69B-438B-8A8A-0B2ED2256CE6}">
      <dgm:prSet/>
      <dgm:spPr/>
      <dgm:t>
        <a:bodyPr/>
        <a:lstStyle/>
        <a:p>
          <a:endParaRPr lang="en-MY"/>
        </a:p>
      </dgm:t>
    </dgm:pt>
    <dgm:pt modelId="{FF76F849-7323-4F6D-89B1-21216E6B5E77}">
      <dgm:prSet phldrT="[Text]" custT="1"/>
      <dgm:spPr/>
      <dgm:t>
        <a:bodyPr/>
        <a:lstStyle/>
        <a:p>
          <a:r>
            <a:rPr lang="en-US" sz="2000" b="0" dirty="0" smtClean="0"/>
            <a:t>Standardize data</a:t>
          </a:r>
          <a:endParaRPr lang="en-MY" sz="2000" b="0" dirty="0"/>
        </a:p>
      </dgm:t>
    </dgm:pt>
    <dgm:pt modelId="{D5464E79-FF1B-44A4-9976-F0A0B880F017}" type="parTrans" cxnId="{077EC4CD-71FE-4250-95F3-8C98267B56B8}">
      <dgm:prSet/>
      <dgm:spPr/>
      <dgm:t>
        <a:bodyPr/>
        <a:lstStyle/>
        <a:p>
          <a:endParaRPr lang="en-MY"/>
        </a:p>
      </dgm:t>
    </dgm:pt>
    <dgm:pt modelId="{E476CD0F-6813-4C59-BAB0-AA19F6D69674}" type="sibTrans" cxnId="{077EC4CD-71FE-4250-95F3-8C98267B56B8}">
      <dgm:prSet/>
      <dgm:spPr/>
      <dgm:t>
        <a:bodyPr/>
        <a:lstStyle/>
        <a:p>
          <a:endParaRPr lang="en-MY"/>
        </a:p>
      </dgm:t>
    </dgm:pt>
    <dgm:pt modelId="{3F581AA5-64F0-4D01-8005-9F9548EE6FE2}">
      <dgm:prSet phldrT="[Text]" custT="1"/>
      <dgm:spPr/>
      <dgm:t>
        <a:bodyPr/>
        <a:lstStyle/>
        <a:p>
          <a:r>
            <a:rPr lang="en-MY" sz="2000" b="0" dirty="0" smtClean="0"/>
            <a:t>Feature </a:t>
          </a:r>
          <a:r>
            <a:rPr lang="en-MY" sz="2000" b="0" dirty="0" err="1" smtClean="0"/>
            <a:t>Binarization</a:t>
          </a:r>
          <a:endParaRPr lang="en-MY" sz="2000" b="0" dirty="0"/>
        </a:p>
      </dgm:t>
    </dgm:pt>
    <dgm:pt modelId="{44CB7E72-D191-489E-927D-0758C7551D98}" type="parTrans" cxnId="{711CD7FD-A014-4493-967D-8F9D52E5361A}">
      <dgm:prSet/>
      <dgm:spPr/>
      <dgm:t>
        <a:bodyPr/>
        <a:lstStyle/>
        <a:p>
          <a:endParaRPr lang="en-MY"/>
        </a:p>
      </dgm:t>
    </dgm:pt>
    <dgm:pt modelId="{BDF83CD0-EAF3-47F7-96A2-6A240B7EDD62}" type="sibTrans" cxnId="{711CD7FD-A014-4493-967D-8F9D52E5361A}">
      <dgm:prSet/>
      <dgm:spPr/>
      <dgm:t>
        <a:bodyPr/>
        <a:lstStyle/>
        <a:p>
          <a:endParaRPr lang="en-MY"/>
        </a:p>
      </dgm:t>
    </dgm:pt>
    <dgm:pt modelId="{1CAC9D1F-77E3-4E18-B674-4C6DAD9B1802}" type="pres">
      <dgm:prSet presAssocID="{ED3A0E68-3078-40BB-95F5-3711F31F25D3}" presName="Name0" presStyleCnt="0">
        <dgm:presLayoutVars>
          <dgm:dir/>
          <dgm:animLvl val="lvl"/>
          <dgm:resizeHandles val="exact"/>
        </dgm:presLayoutVars>
      </dgm:prSet>
      <dgm:spPr/>
    </dgm:pt>
    <dgm:pt modelId="{6C7D53AE-D7E5-42EB-9932-C3CD51951740}" type="pres">
      <dgm:prSet presAssocID="{DC47E1DE-E0E5-454D-B012-38DD2336C4A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BF6E84B-E4C1-458C-92BE-B203C0F038FB}" type="pres">
      <dgm:prSet presAssocID="{672A71B1-AE0A-4354-8967-AE558D45696B}" presName="parTxOnlySpace" presStyleCnt="0"/>
      <dgm:spPr/>
    </dgm:pt>
    <dgm:pt modelId="{4252921E-A129-4EAF-BD7A-F10F042635B4}" type="pres">
      <dgm:prSet presAssocID="{3F581AA5-64F0-4D01-8005-9F9548EE6FE2}" presName="parTxOnly" presStyleLbl="node1" presStyleIdx="1" presStyleCnt="4" custScaleX="1250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775C7552-ECBB-4CAF-B428-6EFFF23C7E37}" type="pres">
      <dgm:prSet presAssocID="{BDF83CD0-EAF3-47F7-96A2-6A240B7EDD62}" presName="parTxOnlySpace" presStyleCnt="0"/>
      <dgm:spPr/>
    </dgm:pt>
    <dgm:pt modelId="{D9903BF8-12F2-423C-912C-737D95D27F56}" type="pres">
      <dgm:prSet presAssocID="{C9287D8A-0DC3-425F-BD06-5A3CBEDD446F}" presName="parTxOnly" presStyleLbl="node1" presStyleIdx="2" presStyleCnt="4" custScaleX="13372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626170CB-0759-4103-8524-E3086FBC91A1}" type="pres">
      <dgm:prSet presAssocID="{4D354117-D028-4FF8-84D9-DC5C8E93402F}" presName="parTxOnlySpace" presStyleCnt="0"/>
      <dgm:spPr/>
    </dgm:pt>
    <dgm:pt modelId="{BCD21612-C35B-4EE5-AE51-FB23A1F292F2}" type="pres">
      <dgm:prSet presAssocID="{FF76F849-7323-4F6D-89B1-21216E6B5E77}" presName="parTxOnly" presStyleLbl="node1" presStyleIdx="3" presStyleCnt="4" custScaleX="114416" custLinFactX="3879" custLinFactNeighborX="100000" custLinFactNeighborY="754">
        <dgm:presLayoutVars>
          <dgm:chMax val="0"/>
          <dgm:chPref val="0"/>
          <dgm:bulletEnabled val="1"/>
        </dgm:presLayoutVars>
      </dgm:prSet>
      <dgm:spPr/>
    </dgm:pt>
  </dgm:ptLst>
  <dgm:cxnLst>
    <dgm:cxn modelId="{F818F7AB-E69B-438B-8A8A-0B2ED2256CE6}" srcId="{ED3A0E68-3078-40BB-95F5-3711F31F25D3}" destId="{C9287D8A-0DC3-425F-BD06-5A3CBEDD446F}" srcOrd="2" destOrd="0" parTransId="{E80FACD2-A25A-4B79-A85D-7E5DA597329C}" sibTransId="{4D354117-D028-4FF8-84D9-DC5C8E93402F}"/>
    <dgm:cxn modelId="{70714CDA-ABCF-48D8-B909-CB9B45230759}" type="presOf" srcId="{FF76F849-7323-4F6D-89B1-21216E6B5E77}" destId="{BCD21612-C35B-4EE5-AE51-FB23A1F292F2}" srcOrd="0" destOrd="0" presId="urn:microsoft.com/office/officeart/2005/8/layout/chevron1"/>
    <dgm:cxn modelId="{9AC3841B-021B-4B33-AC3A-8E74DE367F47}" type="presOf" srcId="{DC47E1DE-E0E5-454D-B012-38DD2336C4A6}" destId="{6C7D53AE-D7E5-42EB-9932-C3CD51951740}" srcOrd="0" destOrd="0" presId="urn:microsoft.com/office/officeart/2005/8/layout/chevron1"/>
    <dgm:cxn modelId="{077EC4CD-71FE-4250-95F3-8C98267B56B8}" srcId="{ED3A0E68-3078-40BB-95F5-3711F31F25D3}" destId="{FF76F849-7323-4F6D-89B1-21216E6B5E77}" srcOrd="3" destOrd="0" parTransId="{D5464E79-FF1B-44A4-9976-F0A0B880F017}" sibTransId="{E476CD0F-6813-4C59-BAB0-AA19F6D69674}"/>
    <dgm:cxn modelId="{711CD7FD-A014-4493-967D-8F9D52E5361A}" srcId="{ED3A0E68-3078-40BB-95F5-3711F31F25D3}" destId="{3F581AA5-64F0-4D01-8005-9F9548EE6FE2}" srcOrd="1" destOrd="0" parTransId="{44CB7E72-D191-489E-927D-0758C7551D98}" sibTransId="{BDF83CD0-EAF3-47F7-96A2-6A240B7EDD62}"/>
    <dgm:cxn modelId="{2649C295-605F-4135-9D68-677663081F78}" type="presOf" srcId="{C9287D8A-0DC3-425F-BD06-5A3CBEDD446F}" destId="{D9903BF8-12F2-423C-912C-737D95D27F56}" srcOrd="0" destOrd="0" presId="urn:microsoft.com/office/officeart/2005/8/layout/chevron1"/>
    <dgm:cxn modelId="{4E3D8A5E-9DD9-4701-ABE2-2FB4946D92B3}" type="presOf" srcId="{ED3A0E68-3078-40BB-95F5-3711F31F25D3}" destId="{1CAC9D1F-77E3-4E18-B674-4C6DAD9B1802}" srcOrd="0" destOrd="0" presId="urn:microsoft.com/office/officeart/2005/8/layout/chevron1"/>
    <dgm:cxn modelId="{42913687-CAEF-48E5-8A3F-84AA4A8289C3}" srcId="{ED3A0E68-3078-40BB-95F5-3711F31F25D3}" destId="{DC47E1DE-E0E5-454D-B012-38DD2336C4A6}" srcOrd="0" destOrd="0" parTransId="{63A41A6A-273E-441B-BA6D-A9B17927530A}" sibTransId="{672A71B1-AE0A-4354-8967-AE558D45696B}"/>
    <dgm:cxn modelId="{8522D5F9-9436-461E-A92B-DE2202D5A963}" type="presOf" srcId="{3F581AA5-64F0-4D01-8005-9F9548EE6FE2}" destId="{4252921E-A129-4EAF-BD7A-F10F042635B4}" srcOrd="0" destOrd="0" presId="urn:microsoft.com/office/officeart/2005/8/layout/chevron1"/>
    <dgm:cxn modelId="{A026D353-081F-46DC-86E6-05AF4BC95B9B}" type="presParOf" srcId="{1CAC9D1F-77E3-4E18-B674-4C6DAD9B1802}" destId="{6C7D53AE-D7E5-42EB-9932-C3CD51951740}" srcOrd="0" destOrd="0" presId="urn:microsoft.com/office/officeart/2005/8/layout/chevron1"/>
    <dgm:cxn modelId="{462923A8-7859-4B56-B44F-34A0068F3AC4}" type="presParOf" srcId="{1CAC9D1F-77E3-4E18-B674-4C6DAD9B1802}" destId="{ABF6E84B-E4C1-458C-92BE-B203C0F038FB}" srcOrd="1" destOrd="0" presId="urn:microsoft.com/office/officeart/2005/8/layout/chevron1"/>
    <dgm:cxn modelId="{13247FE0-DBB6-49EE-A35C-9F03C7848869}" type="presParOf" srcId="{1CAC9D1F-77E3-4E18-B674-4C6DAD9B1802}" destId="{4252921E-A129-4EAF-BD7A-F10F042635B4}" srcOrd="2" destOrd="0" presId="urn:microsoft.com/office/officeart/2005/8/layout/chevron1"/>
    <dgm:cxn modelId="{46508674-35BC-4A6F-BFCC-7EDA1D50AEA5}" type="presParOf" srcId="{1CAC9D1F-77E3-4E18-B674-4C6DAD9B1802}" destId="{775C7552-ECBB-4CAF-B428-6EFFF23C7E37}" srcOrd="3" destOrd="0" presId="urn:microsoft.com/office/officeart/2005/8/layout/chevron1"/>
    <dgm:cxn modelId="{544E1827-79DC-4A59-AC69-62D6CBCC3EA6}" type="presParOf" srcId="{1CAC9D1F-77E3-4E18-B674-4C6DAD9B1802}" destId="{D9903BF8-12F2-423C-912C-737D95D27F56}" srcOrd="4" destOrd="0" presId="urn:microsoft.com/office/officeart/2005/8/layout/chevron1"/>
    <dgm:cxn modelId="{29B366C6-9540-4B5A-B73A-CF92A1D8275B}" type="presParOf" srcId="{1CAC9D1F-77E3-4E18-B674-4C6DAD9B1802}" destId="{626170CB-0759-4103-8524-E3086FBC91A1}" srcOrd="5" destOrd="0" presId="urn:microsoft.com/office/officeart/2005/8/layout/chevron1"/>
    <dgm:cxn modelId="{26924B5D-9C35-4797-AA3E-3111ED611F40}" type="presParOf" srcId="{1CAC9D1F-77E3-4E18-B674-4C6DAD9B1802}" destId="{BCD21612-C35B-4EE5-AE51-FB23A1F292F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D53AE-D7E5-42EB-9932-C3CD51951740}">
      <dsp:nvSpPr>
        <dsp:cNvPr id="0" name=""/>
        <dsp:cNvSpPr/>
      </dsp:nvSpPr>
      <dsp:spPr>
        <a:xfrm>
          <a:off x="1159" y="1503879"/>
          <a:ext cx="1964317" cy="785726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/>
            <a:t>Drop columns</a:t>
          </a:r>
          <a:endParaRPr lang="en-MY" sz="2000" b="0" kern="1200" dirty="0"/>
        </a:p>
      </dsp:txBody>
      <dsp:txXfrm>
        <a:off x="394022" y="1503879"/>
        <a:ext cx="1178591" cy="785726"/>
      </dsp:txXfrm>
    </dsp:sp>
    <dsp:sp modelId="{4252921E-A129-4EAF-BD7A-F10F042635B4}">
      <dsp:nvSpPr>
        <dsp:cNvPr id="0" name=""/>
        <dsp:cNvSpPr/>
      </dsp:nvSpPr>
      <dsp:spPr>
        <a:xfrm>
          <a:off x="1769044" y="1503879"/>
          <a:ext cx="2456064" cy="785726"/>
        </a:xfrm>
        <a:prstGeom prst="chevron">
          <a:avLst/>
        </a:prstGeom>
        <a:solidFill>
          <a:schemeClr val="accent5">
            <a:hueOff val="-227665"/>
            <a:satOff val="-19810"/>
            <a:lumOff val="-19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MY" sz="2000" b="0" kern="1200" dirty="0" smtClean="0"/>
            <a:t>Feature </a:t>
          </a:r>
          <a:r>
            <a:rPr lang="en-MY" sz="2000" b="0" kern="1200" dirty="0" err="1" smtClean="0"/>
            <a:t>Binarization</a:t>
          </a:r>
          <a:endParaRPr lang="en-MY" sz="2000" b="0" kern="1200" dirty="0"/>
        </a:p>
      </dsp:txBody>
      <dsp:txXfrm>
        <a:off x="2161907" y="1503879"/>
        <a:ext cx="1670338" cy="785726"/>
      </dsp:txXfrm>
    </dsp:sp>
    <dsp:sp modelId="{D9903BF8-12F2-423C-912C-737D95D27F56}">
      <dsp:nvSpPr>
        <dsp:cNvPr id="0" name=""/>
        <dsp:cNvSpPr/>
      </dsp:nvSpPr>
      <dsp:spPr>
        <a:xfrm>
          <a:off x="4028677" y="1503879"/>
          <a:ext cx="2626724" cy="785726"/>
        </a:xfrm>
        <a:prstGeom prst="chevron">
          <a:avLst/>
        </a:prstGeom>
        <a:solidFill>
          <a:schemeClr val="accent5">
            <a:hueOff val="-455330"/>
            <a:satOff val="-39621"/>
            <a:lumOff val="-3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/>
            <a:t>Deal with missing values</a:t>
          </a:r>
          <a:endParaRPr lang="en-MY" sz="2000" b="0" kern="1200" dirty="0"/>
        </a:p>
      </dsp:txBody>
      <dsp:txXfrm>
        <a:off x="4421540" y="1503879"/>
        <a:ext cx="1840998" cy="785726"/>
      </dsp:txXfrm>
    </dsp:sp>
    <dsp:sp modelId="{BCD21612-C35B-4EE5-AE51-FB23A1F292F2}">
      <dsp:nvSpPr>
        <dsp:cNvPr id="0" name=""/>
        <dsp:cNvSpPr/>
      </dsp:nvSpPr>
      <dsp:spPr>
        <a:xfrm>
          <a:off x="6460129" y="1509803"/>
          <a:ext cx="2247493" cy="785726"/>
        </a:xfrm>
        <a:prstGeom prst="chevron">
          <a:avLst/>
        </a:prstGeom>
        <a:solidFill>
          <a:schemeClr val="accent5">
            <a:hueOff val="-682995"/>
            <a:satOff val="-59431"/>
            <a:lumOff val="-5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/>
            <a:t>Standardize data</a:t>
          </a:r>
          <a:endParaRPr lang="en-MY" sz="2000" b="0" kern="1200" dirty="0"/>
        </a:p>
      </dsp:txBody>
      <dsp:txXfrm>
        <a:off x="6852992" y="1509803"/>
        <a:ext cx="1461767" cy="7857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DE186-2034-43DF-8015-726EE72E07D0}" type="datetimeFigureOut">
              <a:rPr lang="en-MY" smtClean="0"/>
              <a:t>28/5/2023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AA4B-992C-43A5-9824-433CBAC60C21}" type="slidenum">
              <a:rPr lang="en-MY" smtClean="0"/>
              <a:t>‹#›</a:t>
            </a:fld>
            <a:endParaRPr lang="en-MY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582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DE186-2034-43DF-8015-726EE72E07D0}" type="datetimeFigureOut">
              <a:rPr lang="en-MY" smtClean="0"/>
              <a:t>28/5/2023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AA4B-992C-43A5-9824-433CBAC60C2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89200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DE186-2034-43DF-8015-726EE72E07D0}" type="datetimeFigureOut">
              <a:rPr lang="en-MY" smtClean="0"/>
              <a:t>28/5/2023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AA4B-992C-43A5-9824-433CBAC60C2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3599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DE186-2034-43DF-8015-726EE72E07D0}" type="datetimeFigureOut">
              <a:rPr lang="en-MY" smtClean="0"/>
              <a:t>28/5/2023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AA4B-992C-43A5-9824-433CBAC60C2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41369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DE186-2034-43DF-8015-726EE72E07D0}" type="datetimeFigureOut">
              <a:rPr lang="en-MY" smtClean="0"/>
              <a:t>28/5/2023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AA4B-992C-43A5-9824-433CBAC60C21}" type="slidenum">
              <a:rPr lang="en-MY" smtClean="0"/>
              <a:t>‹#›</a:t>
            </a:fld>
            <a:endParaRPr lang="en-MY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184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DE186-2034-43DF-8015-726EE72E07D0}" type="datetimeFigureOut">
              <a:rPr lang="en-MY" smtClean="0"/>
              <a:t>28/5/2023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AA4B-992C-43A5-9824-433CBAC60C2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34912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DE186-2034-43DF-8015-726EE72E07D0}" type="datetimeFigureOut">
              <a:rPr lang="en-MY" smtClean="0"/>
              <a:t>28/5/2023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AA4B-992C-43A5-9824-433CBAC60C2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37022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DE186-2034-43DF-8015-726EE72E07D0}" type="datetimeFigureOut">
              <a:rPr lang="en-MY" smtClean="0"/>
              <a:t>28/5/2023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AA4B-992C-43A5-9824-433CBAC60C2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7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DE186-2034-43DF-8015-726EE72E07D0}" type="datetimeFigureOut">
              <a:rPr lang="en-MY" smtClean="0"/>
              <a:t>28/5/2023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AA4B-992C-43A5-9824-433CBAC60C2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40675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A5DE186-2034-43DF-8015-726EE72E07D0}" type="datetimeFigureOut">
              <a:rPr lang="en-MY" smtClean="0"/>
              <a:t>28/5/2023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24AA4B-992C-43A5-9824-433CBAC60C2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4082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DE186-2034-43DF-8015-726EE72E07D0}" type="datetimeFigureOut">
              <a:rPr lang="en-MY" smtClean="0"/>
              <a:t>28/5/2023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AA4B-992C-43A5-9824-433CBAC60C2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04258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A5DE186-2034-43DF-8015-726EE72E07D0}" type="datetimeFigureOut">
              <a:rPr lang="en-MY" smtClean="0"/>
              <a:t>28/5/2023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F24AA4B-992C-43A5-9824-433CBAC60C21}" type="slidenum">
              <a:rPr lang="en-MY" smtClean="0"/>
              <a:t>‹#›</a:t>
            </a:fld>
            <a:endParaRPr lang="en-MY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486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9232724" cy="3450909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UNSUPERVISED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MACHINE LEARNING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76154" y="4455621"/>
            <a:ext cx="2082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TING CHONG NA</a:t>
            </a:r>
          </a:p>
          <a:p>
            <a:r>
              <a:rPr lang="en-US" dirty="0" smtClean="0"/>
              <a:t>28.05.2023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274194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MY" dirty="0"/>
          </a:p>
        </p:txBody>
      </p:sp>
      <p:sp>
        <p:nvSpPr>
          <p:cNvPr id="4" name="TextBox 3"/>
          <p:cNvSpPr txBox="1"/>
          <p:nvPr/>
        </p:nvSpPr>
        <p:spPr>
          <a:xfrm>
            <a:off x="1176793" y="1916264"/>
            <a:ext cx="966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highest odds for survival were held by the younger and richer groups of passengers.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915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Description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3"/>
            <a:ext cx="9957001" cy="3921323"/>
          </a:xfrm>
        </p:spPr>
        <p:txBody>
          <a:bodyPr/>
          <a:lstStyle/>
          <a:p>
            <a:r>
              <a:rPr lang="en-US" b="1" dirty="0" smtClean="0"/>
              <a:t>TOPIC: </a:t>
            </a:r>
            <a:r>
              <a:rPr lang="en-MY" dirty="0"/>
              <a:t>Titanic </a:t>
            </a:r>
            <a:r>
              <a:rPr lang="en-MY" dirty="0" smtClean="0"/>
              <a:t>Dataset</a:t>
            </a:r>
            <a:endParaRPr lang="en-MY" dirty="0" smtClean="0"/>
          </a:p>
          <a:p>
            <a:r>
              <a:rPr lang="en-US" b="1" dirty="0" smtClean="0"/>
              <a:t>Objective: </a:t>
            </a:r>
            <a:r>
              <a:rPr lang="en-US" dirty="0"/>
              <a:t>D</a:t>
            </a:r>
            <a:r>
              <a:rPr lang="en-US" dirty="0" smtClean="0"/>
              <a:t>etermine </a:t>
            </a:r>
            <a:r>
              <a:rPr lang="en-US" dirty="0"/>
              <a:t>if there is a relationship between survival and the different clusters</a:t>
            </a:r>
            <a:endParaRPr lang="en-US" dirty="0" smtClean="0"/>
          </a:p>
          <a:p>
            <a:r>
              <a:rPr lang="en-US" dirty="0"/>
              <a:t>On April 15, 1912, the Titanic collided with an iceberg and sank. When the Titanic sank, it killed 1502 out of 2224 passengers and crew. </a:t>
            </a: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464" y="3428949"/>
            <a:ext cx="5462886" cy="283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315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smtClean="0"/>
              <a:t>Preprocessing</a:t>
            </a:r>
            <a:endParaRPr lang="en-MY" dirty="0"/>
          </a:p>
        </p:txBody>
      </p:sp>
      <p:sp>
        <p:nvSpPr>
          <p:cNvPr id="6" name="TextBox 5"/>
          <p:cNvSpPr txBox="1"/>
          <p:nvPr/>
        </p:nvSpPr>
        <p:spPr>
          <a:xfrm>
            <a:off x="1097280" y="1765777"/>
            <a:ext cx="4421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Original </a:t>
            </a:r>
            <a:r>
              <a:rPr lang="en-US" sz="2000" b="1" dirty="0" smtClean="0"/>
              <a:t>Dataset</a:t>
            </a:r>
            <a:endParaRPr lang="en-US" sz="2000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840" y="2194304"/>
            <a:ext cx="8655495" cy="2381372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785358343"/>
              </p:ext>
            </p:extLst>
          </p:nvPr>
        </p:nvGraphicFramePr>
        <p:xfrm>
          <a:off x="1504685" y="3594226"/>
          <a:ext cx="8707623" cy="3793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7307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Data </a:t>
            </a:r>
            <a:r>
              <a:rPr lang="en-US" dirty="0" smtClean="0"/>
              <a:t>Preprocessing</a:t>
            </a:r>
            <a:endParaRPr lang="en-MY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569692" y="2066258"/>
            <a:ext cx="5448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Eg</a:t>
            </a:r>
            <a:r>
              <a:rPr lang="en-US" sz="2000" dirty="0" smtClean="0"/>
              <a:t>: Name, Ticket, Cabin, </a:t>
            </a:r>
            <a:r>
              <a:rPr lang="en-US" sz="2000" dirty="0" err="1" smtClean="0"/>
              <a:t>PassengerID</a:t>
            </a:r>
            <a:r>
              <a:rPr lang="en-US" sz="2000" dirty="0" smtClean="0"/>
              <a:t>, Embarked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692" y="2540254"/>
            <a:ext cx="5766187" cy="4557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69691" y="3354380"/>
            <a:ext cx="5448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Assign </a:t>
            </a:r>
            <a:r>
              <a:rPr lang="en-US" sz="2000" dirty="0"/>
              <a:t>"0" to "female" sex, and "1" to "male" sex,</a:t>
            </a:r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734"/>
          <a:stretch/>
        </p:blipFill>
        <p:spPr>
          <a:xfrm>
            <a:off x="5652075" y="3734335"/>
            <a:ext cx="3727642" cy="6035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01"/>
          <a:stretch/>
        </p:blipFill>
        <p:spPr>
          <a:xfrm>
            <a:off x="5652075" y="4320449"/>
            <a:ext cx="3727642" cy="188524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75302" y="2266313"/>
            <a:ext cx="2480650" cy="805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DROP COLUMN</a:t>
            </a:r>
            <a:endParaRPr lang="en-MY" sz="24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75302" y="4010253"/>
            <a:ext cx="2480650" cy="805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FEATURE BINARIZATION</a:t>
            </a:r>
            <a:endParaRPr lang="en-MY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013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8" y="286603"/>
            <a:ext cx="11094721" cy="1450757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Data </a:t>
            </a:r>
            <a:r>
              <a:rPr lang="en-US" dirty="0" smtClean="0"/>
              <a:t>Preprocessing</a:t>
            </a:r>
            <a:endParaRPr lang="en-MY" b="1" dirty="0"/>
          </a:p>
        </p:txBody>
      </p:sp>
      <p:sp>
        <p:nvSpPr>
          <p:cNvPr id="8" name="Rectangle 7"/>
          <p:cNvSpPr/>
          <p:nvPr/>
        </p:nvSpPr>
        <p:spPr>
          <a:xfrm>
            <a:off x="1367072" y="2421660"/>
            <a:ext cx="2480650" cy="805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DEALING WITH MISSING VALUES</a:t>
            </a:r>
            <a:endParaRPr lang="en-MY" sz="2400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226"/>
          <a:stretch/>
        </p:blipFill>
        <p:spPr>
          <a:xfrm>
            <a:off x="5637806" y="2421660"/>
            <a:ext cx="4095961" cy="19733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69692" y="2066258"/>
            <a:ext cx="5448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000" dirty="0"/>
              <a:t>C</a:t>
            </a:r>
            <a:r>
              <a:rPr lang="en-MY" sz="2000" dirty="0" smtClean="0"/>
              <a:t>heck </a:t>
            </a:r>
            <a:r>
              <a:rPr lang="en-MY" sz="2000" dirty="0"/>
              <a:t>for missing </a:t>
            </a:r>
            <a:r>
              <a:rPr lang="en-MY" sz="2000" dirty="0" smtClean="0"/>
              <a:t>values</a:t>
            </a:r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809"/>
          <a:stretch/>
        </p:blipFill>
        <p:spPr>
          <a:xfrm>
            <a:off x="5637805" y="5399720"/>
            <a:ext cx="4095961" cy="38481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69691" y="4663829"/>
            <a:ext cx="42442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Replace </a:t>
            </a:r>
            <a:r>
              <a:rPr lang="en-US" sz="2000" dirty="0"/>
              <a:t>the missing values in age, </a:t>
            </a:r>
            <a:endParaRPr lang="en-US" sz="2000" dirty="0" smtClean="0"/>
          </a:p>
          <a:p>
            <a:r>
              <a:rPr lang="en-US" sz="2000" dirty="0" smtClean="0"/>
              <a:t>with </a:t>
            </a:r>
            <a:r>
              <a:rPr lang="en-US" sz="2000" dirty="0"/>
              <a:t>the average age.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090381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Data </a:t>
            </a:r>
            <a:r>
              <a:rPr lang="en-US" dirty="0" smtClean="0"/>
              <a:t>Preprocessing</a:t>
            </a:r>
            <a:endParaRPr lang="en-MY" b="1" dirty="0"/>
          </a:p>
        </p:txBody>
      </p:sp>
      <p:sp>
        <p:nvSpPr>
          <p:cNvPr id="8" name="Rectangle 7"/>
          <p:cNvSpPr/>
          <p:nvPr/>
        </p:nvSpPr>
        <p:spPr>
          <a:xfrm>
            <a:off x="1391468" y="1987406"/>
            <a:ext cx="2480650" cy="805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SANDARDIZE DATA X</a:t>
            </a:r>
            <a:endParaRPr lang="en-MY" sz="2400" b="1" dirty="0">
              <a:solidFill>
                <a:schemeClr val="tx1"/>
              </a:solidFill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292563" y="2858733"/>
            <a:ext cx="448186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+mn-lt"/>
                <a:ea typeface="-apple-system"/>
              </a:rPr>
              <a:t>A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-apple-system"/>
              </a:rPr>
              <a:t>ssign the </a:t>
            </a:r>
            <a:r>
              <a:rPr kumimoji="0" lang="en-US" sz="2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-apple-system"/>
              </a:rPr>
              <a:t>dataframe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-apple-system"/>
              </a:rPr>
              <a:t> to X, for clustering,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-apple-system"/>
              </a:rPr>
              <a:t>and drop our </a:t>
            </a:r>
            <a:r>
              <a:rPr kumimoji="0" lang="en-US" sz="2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-apple-system"/>
              </a:rPr>
              <a:t>target,the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-apple-system"/>
              </a:rPr>
              <a:t> 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var(--jp-code-font-family)"/>
              </a:rPr>
              <a:t>Survival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-apple-system"/>
              </a:rPr>
              <a:t> column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-apple-system"/>
              </a:rPr>
              <a:t>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539" y="3699049"/>
            <a:ext cx="2927500" cy="254648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778" y="3356132"/>
            <a:ext cx="5048509" cy="2889398"/>
          </a:xfrm>
          <a:prstGeom prst="rect">
            <a:avLst/>
          </a:prstGeom>
        </p:spPr>
      </p:pic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6247778" y="2858733"/>
            <a:ext cx="27911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MY" sz="2000" dirty="0"/>
              <a:t>S</a:t>
            </a:r>
            <a:r>
              <a:rPr lang="en-MY" sz="2000" dirty="0" smtClean="0"/>
              <a:t>tandardize </a:t>
            </a:r>
            <a:r>
              <a:rPr lang="en-MY" sz="2000" dirty="0"/>
              <a:t>the data </a:t>
            </a:r>
            <a:r>
              <a:rPr lang="en-MY" sz="2000" dirty="0" smtClean="0"/>
              <a:t>X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4777386" y="4687992"/>
            <a:ext cx="653143" cy="345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25071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3663" y="1845734"/>
            <a:ext cx="8318324" cy="421605"/>
          </a:xfrm>
        </p:spPr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dirty="0" smtClean="0"/>
              <a:t>pply </a:t>
            </a:r>
            <a:r>
              <a:rPr lang="en-US" dirty="0"/>
              <a:t>the </a:t>
            </a:r>
            <a:r>
              <a:rPr lang="en-US" dirty="0" smtClean="0"/>
              <a:t>Mean-Shift </a:t>
            </a:r>
            <a:r>
              <a:rPr lang="en-US" dirty="0"/>
              <a:t>algorithm to </a:t>
            </a:r>
            <a:r>
              <a:rPr lang="en-US" dirty="0" smtClean="0"/>
              <a:t>X</a:t>
            </a: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Model: </a:t>
            </a:r>
            <a:r>
              <a:rPr lang="en-US" sz="4400" b="1" dirty="0" smtClean="0"/>
              <a:t>Mean Shift</a:t>
            </a:r>
            <a:endParaRPr lang="en-MY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770" y="2267339"/>
            <a:ext cx="5340624" cy="1124008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223662" y="3524278"/>
            <a:ext cx="8318324" cy="42160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Apply </a:t>
            </a:r>
            <a:r>
              <a:rPr lang="en-MY" dirty="0"/>
              <a:t>the </a:t>
            </a:r>
            <a:r>
              <a:rPr lang="en-MY" dirty="0" smtClean="0"/>
              <a:t>clusters for analysis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" t="-1553" r="65526" b="79666"/>
          <a:stretch/>
        </p:blipFill>
        <p:spPr>
          <a:xfrm>
            <a:off x="6981816" y="3945883"/>
            <a:ext cx="1907028" cy="6574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62"/>
          <a:stretch/>
        </p:blipFill>
        <p:spPr>
          <a:xfrm>
            <a:off x="1271770" y="3945883"/>
            <a:ext cx="5581937" cy="228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61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3663" y="1845734"/>
            <a:ext cx="8318324" cy="421605"/>
          </a:xfrm>
        </p:spPr>
        <p:txBody>
          <a:bodyPr>
            <a:normAutofit/>
          </a:bodyPr>
          <a:lstStyle/>
          <a:p>
            <a:r>
              <a:rPr lang="en-US" dirty="0"/>
              <a:t>G</a:t>
            </a:r>
            <a:r>
              <a:rPr lang="en-US" dirty="0" smtClean="0"/>
              <a:t>roup </a:t>
            </a:r>
            <a:r>
              <a:rPr lang="en-US" dirty="0"/>
              <a:t>by clusters, to see that certain clusters have a larger chance of </a:t>
            </a:r>
            <a:r>
              <a:rPr lang="en-US" dirty="0" smtClean="0"/>
              <a:t>survival</a:t>
            </a: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Model: </a:t>
            </a:r>
            <a:r>
              <a:rPr lang="en-US" sz="4400" b="1" dirty="0" smtClean="0"/>
              <a:t>Mean Shift</a:t>
            </a:r>
            <a:endParaRPr lang="en-MY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18" y="2267339"/>
            <a:ext cx="6094498" cy="348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877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</a:t>
            </a:r>
            <a:r>
              <a:rPr lang="en-US" dirty="0" smtClean="0"/>
              <a:t>:</a:t>
            </a:r>
            <a:r>
              <a:rPr lang="en-US" sz="4400" b="1" dirty="0" smtClean="0"/>
              <a:t> </a:t>
            </a:r>
            <a:r>
              <a:rPr lang="en-US" sz="4400" b="1" dirty="0" smtClean="0"/>
              <a:t>Results</a:t>
            </a:r>
            <a:endParaRPr lang="en-MY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77" r="17507"/>
          <a:stretch/>
        </p:blipFill>
        <p:spPr>
          <a:xfrm>
            <a:off x="1126680" y="2080727"/>
            <a:ext cx="4999800" cy="29298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81044" y="1903445"/>
            <a:ext cx="429581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Cluster 5</a:t>
            </a:r>
          </a:p>
          <a:p>
            <a:r>
              <a:rPr lang="en-US" dirty="0" smtClean="0"/>
              <a:t>100 % of survivors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Average age of 35.3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1st class passengers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US" dirty="0" smtClean="0"/>
              <a:t>aid the highest fare (512.33 per ticket) </a:t>
            </a:r>
          </a:p>
          <a:p>
            <a:endParaRPr lang="en-US" dirty="0"/>
          </a:p>
          <a:p>
            <a:r>
              <a:rPr lang="en-US" b="1" dirty="0" smtClean="0"/>
              <a:t>Cluster 6</a:t>
            </a:r>
          </a:p>
          <a:p>
            <a:r>
              <a:rPr lang="en-US" dirty="0" smtClean="0"/>
              <a:t>0 % of survivors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Average age of 61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1st class </a:t>
            </a:r>
            <a:r>
              <a:rPr lang="en-US" dirty="0"/>
              <a:t>passengers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Mid-range ticket fare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54902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162</TotalTime>
  <Words>241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var(--jp-code-font-family)</vt:lpstr>
      <vt:lpstr>Arial</vt:lpstr>
      <vt:lpstr>Calibri</vt:lpstr>
      <vt:lpstr>Calibri Light</vt:lpstr>
      <vt:lpstr>Retrospect</vt:lpstr>
      <vt:lpstr>UNSUPERVISED  MACHINE LEARNING</vt:lpstr>
      <vt:lpstr>Data Description</vt:lpstr>
      <vt:lpstr>Data Preprocessing</vt:lpstr>
      <vt:lpstr>Data Preprocessing</vt:lpstr>
      <vt:lpstr>Data Preprocessing</vt:lpstr>
      <vt:lpstr>Data Preprocessing</vt:lpstr>
      <vt:lpstr>Model: Mean Shift</vt:lpstr>
      <vt:lpstr>Model: Mean Shift</vt:lpstr>
      <vt:lpstr>Model: Results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 MACHINE  LEARNING</dc:title>
  <dc:creator>user</dc:creator>
  <cp:lastModifiedBy>user</cp:lastModifiedBy>
  <cp:revision>22</cp:revision>
  <dcterms:created xsi:type="dcterms:W3CDTF">2023-05-27T21:00:22Z</dcterms:created>
  <dcterms:modified xsi:type="dcterms:W3CDTF">2023-05-28T00:07:28Z</dcterms:modified>
</cp:coreProperties>
</file>