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71" r:id="rId11"/>
    <p:sldId id="266" r:id="rId12"/>
    <p:sldId id="265" r:id="rId13"/>
    <p:sldId id="267" r:id="rId14"/>
    <p:sldId id="268" r:id="rId15"/>
    <p:sldId id="269" r:id="rId16"/>
    <p:sldId id="275" r:id="rId17"/>
    <p:sldId id="270" r:id="rId18"/>
    <p:sldId id="272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yan\Documents\soilmoisture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0.3364197468946955"/>
                  <c:y val="-2.1726819903608297E-2"/>
                </c:manualLayout>
              </c:layout>
              <c:numFmt formatCode="General" sourceLinked="0"/>
            </c:trendlineLbl>
          </c:trendline>
          <c:xVal>
            <c:numRef>
              <c:f>[soilmoisturedata.xlsx]Sheet1!$D$4:$D$14</c:f>
              <c:numCache>
                <c:formatCode>0.00E+00</c:formatCode>
                <c:ptCount val="11"/>
                <c:pt idx="0">
                  <c:v>22.684662299525641</c:v>
                </c:pt>
                <c:pt idx="1">
                  <c:v>7.9060311723514811</c:v>
                </c:pt>
                <c:pt idx="2">
                  <c:v>23.153377004743618</c:v>
                </c:pt>
                <c:pt idx="3">
                  <c:v>24.395753331827425</c:v>
                </c:pt>
                <c:pt idx="4">
                  <c:v>19.20036141856788</c:v>
                </c:pt>
                <c:pt idx="5">
                  <c:v>10.083578043826035</c:v>
                </c:pt>
                <c:pt idx="6">
                  <c:v>23.582561554099854</c:v>
                </c:pt>
                <c:pt idx="7">
                  <c:v>20.329794443189527</c:v>
                </c:pt>
                <c:pt idx="8">
                  <c:v>28.687598825389657</c:v>
                </c:pt>
                <c:pt idx="9">
                  <c:v>23.379263609667948</c:v>
                </c:pt>
                <c:pt idx="10">
                  <c:v>10.72961373390558</c:v>
                </c:pt>
              </c:numCache>
            </c:numRef>
          </c:xVal>
          <c:yVal>
            <c:numRef>
              <c:f>[soilmoisturedata.xlsx]Sheet1!$B$4:$B$14</c:f>
              <c:numCache>
                <c:formatCode>General</c:formatCode>
                <c:ptCount val="11"/>
                <c:pt idx="0">
                  <c:v>6.12</c:v>
                </c:pt>
                <c:pt idx="1">
                  <c:v>1.32</c:v>
                </c:pt>
                <c:pt idx="2">
                  <c:v>9.17</c:v>
                </c:pt>
                <c:pt idx="3">
                  <c:v>16.77</c:v>
                </c:pt>
                <c:pt idx="4">
                  <c:v>13.27</c:v>
                </c:pt>
                <c:pt idx="5">
                  <c:v>1.43</c:v>
                </c:pt>
                <c:pt idx="6">
                  <c:v>16.39</c:v>
                </c:pt>
                <c:pt idx="7">
                  <c:v>12.55</c:v>
                </c:pt>
                <c:pt idx="8">
                  <c:v>16.86</c:v>
                </c:pt>
                <c:pt idx="9">
                  <c:v>11.6</c:v>
                </c:pt>
                <c:pt idx="10">
                  <c:v>7.12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534144"/>
        <c:axId val="102754560"/>
      </c:scatterChart>
      <c:valAx>
        <c:axId val="1025341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Soil Moisture Probe Dielectric</a:t>
                </a:r>
                <a:r>
                  <a:rPr lang="en-US" baseline="0"/>
                  <a:t> (Capacitance / Vacuum Permittivity)</a:t>
                </a:r>
              </a:p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(F/m) </a:t>
                </a:r>
              </a:p>
            </c:rich>
          </c:tx>
          <c:layout/>
          <c:overlay val="0"/>
        </c:title>
        <c:numFmt formatCode="0.00E+00" sourceLinked="1"/>
        <c:majorTickMark val="out"/>
        <c:minorTickMark val="none"/>
        <c:tickLblPos val="nextTo"/>
        <c:crossAx val="102754560"/>
        <c:crosses val="autoZero"/>
        <c:crossBetween val="midCat"/>
      </c:valAx>
      <c:valAx>
        <c:axId val="1027545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Decagon Dielectric (F/m)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2534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8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0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4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6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9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5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49516-332A-40E2-8824-D7736883953E}" type="datetimeFigureOut">
              <a:rPr lang="en-US" smtClean="0"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C96C-6235-4EF1-8054-82CD4AB5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Wi-Fi Enabled Soil Moisture Sensor</a:t>
            </a:r>
            <a:endParaRPr lang="en-US" dirty="0"/>
          </a:p>
        </p:txBody>
      </p:sp>
      <p:pic>
        <p:nvPicPr>
          <p:cNvPr id="11266" name="Picture 2" descr="C:\Users\Ryan\Downloads\WP_20141210_16_08_47_Pr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87578"/>
            <a:ext cx="4267200" cy="23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electricimp.com/public/img/electric-imp-logo-lar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098988"/>
            <a:ext cx="3964240" cy="233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14013"/>
            <a:ext cx="3200400" cy="270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The Circuit</a:t>
            </a:r>
            <a:endParaRPr lang="en-US" dirty="0"/>
          </a:p>
        </p:txBody>
      </p:sp>
      <p:pic>
        <p:nvPicPr>
          <p:cNvPr id="7170" name="Picture 2" descr="C:\Users\Ryan\Downloads\WP_20141211_23_20_31_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447800"/>
            <a:ext cx="7772401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44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Output</a:t>
            </a:r>
            <a:endParaRPr lang="en-US" dirty="0"/>
          </a:p>
        </p:txBody>
      </p:sp>
      <p:pic>
        <p:nvPicPr>
          <p:cNvPr id="3074" name="Picture 2" descr="C:\Users\Ryan\Downloads\WP_20141203_13_47_09_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703458" cy="432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Moisture Sensor</a:t>
            </a:r>
            <a:endParaRPr lang="en-US" dirty="0"/>
          </a:p>
        </p:txBody>
      </p:sp>
      <p:pic>
        <p:nvPicPr>
          <p:cNvPr id="2050" name="Picture 2" descr="C:\Users\Ryan\Downloads\WP_20141211_22_23_38_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676400"/>
            <a:ext cx="7263291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8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Output With Sensor In Soil</a:t>
            </a:r>
            <a:endParaRPr lang="en-US" dirty="0"/>
          </a:p>
        </p:txBody>
      </p:sp>
      <p:pic>
        <p:nvPicPr>
          <p:cNvPr id="4099" name="Picture 3" descr="C:\Users\Ryan\Downloads\WP_20141210_11_46_39_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3" y="1330036"/>
            <a:ext cx="8458201" cy="4747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99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Output with Sensor in Air</a:t>
            </a:r>
            <a:endParaRPr lang="en-US" dirty="0"/>
          </a:p>
        </p:txBody>
      </p:sp>
      <p:pic>
        <p:nvPicPr>
          <p:cNvPr id="5122" name="Picture 2" descr="C:\Users\Ryan\Downloads\WP_20141210_16_01_11_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305800" cy="46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6146" name="Picture 2" descr="C:\Users\Ryan\Downloads\WP_20141210_16_08_42_Pr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72741"/>
            <a:ext cx="3589055" cy="201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Ryan\Downloads\WP_20141210_16_09_23_Pr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79669"/>
            <a:ext cx="3589053" cy="201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Ryan\Downloads\WP_20141210_16_08_47_Pro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02" y="3843365"/>
            <a:ext cx="4497033" cy="25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38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Capacitance to Estimate Dielectric Value of the Soil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200400" y="2578690"/>
                <a:ext cx="3527970" cy="89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 smtClean="0"/>
                  <a:t>C </a:t>
                </a:r>
                <a14:m>
                  <m:oMath xmlns:m="http://schemas.openxmlformats.org/officeDocument/2006/math">
                    <m:r>
                      <a:rPr lang="en-US" sz="4800" i="1" smtClean="0">
                        <a:latin typeface="Cambria Math"/>
                      </a:rPr>
                      <m:t>=</m:t>
                    </m:r>
                    <m:r>
                      <a:rPr lang="en-US" sz="4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4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4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4800" b="0" i="1" smtClean="0">
                        <a:latin typeface="Cambria Math"/>
                      </a:rPr>
                      <m:t>𝐾</m:t>
                    </m:r>
                    <m:sSub>
                      <m:sSubPr>
                        <m:ctrlPr>
                          <a:rPr lang="en-US" sz="4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4800" b="0" i="1" smtClean="0"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endParaRPr lang="en-US" sz="4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78690"/>
                <a:ext cx="3527970" cy="890180"/>
              </a:xfrm>
              <a:prstGeom prst="rect">
                <a:avLst/>
              </a:prstGeom>
              <a:blipFill rotWithShape="1">
                <a:blip r:embed="rId2"/>
                <a:stretch>
                  <a:fillRect l="-7772" t="-14384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007095" y="3683339"/>
                <a:ext cx="372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Vacuum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Permittivity</m:t>
                      </m:r>
                      <m:r>
                        <a:rPr lang="en-US" sz="2400" b="0" i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95" y="3683339"/>
                <a:ext cx="372127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6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Results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2880746"/>
              </p:ext>
            </p:extLst>
          </p:nvPr>
        </p:nvGraphicFramePr>
        <p:xfrm>
          <a:off x="685800" y="1524000"/>
          <a:ext cx="78486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52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Imp</a:t>
            </a:r>
            <a:endParaRPr lang="en-US" dirty="0"/>
          </a:p>
        </p:txBody>
      </p:sp>
      <p:pic>
        <p:nvPicPr>
          <p:cNvPr id="8194" name="Picture 2" descr="C:\Users\Ryan\Downloads\WP_20141211_23_21_23_P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20982"/>
            <a:ext cx="8117463" cy="455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39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Emails of Dielectric Values</a:t>
            </a:r>
            <a:endParaRPr lang="en-US" dirty="0"/>
          </a:p>
        </p:txBody>
      </p:sp>
      <p:pic>
        <p:nvPicPr>
          <p:cNvPr id="9218" name="Picture 2" descr="C:\Users\Ryan\Desktop\electric im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5727"/>
            <a:ext cx="8758238" cy="399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Circuit to Measure Capacitance</a:t>
            </a:r>
          </a:p>
          <a:p>
            <a:r>
              <a:rPr lang="en-US" dirty="0" smtClean="0"/>
              <a:t>Soil Moisture Sensor</a:t>
            </a:r>
          </a:p>
          <a:p>
            <a:r>
              <a:rPr lang="en-US" dirty="0" smtClean="0"/>
              <a:t>Electric Imp (Wi-Fi)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Emails of Dielectric Values</a:t>
            </a:r>
            <a:endParaRPr lang="en-US" dirty="0"/>
          </a:p>
        </p:txBody>
      </p:sp>
      <p:pic>
        <p:nvPicPr>
          <p:cNvPr id="10242" name="Picture 2" descr="C:\Users\Ryan\Desktop\mailgu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666999" cy="390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8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Enclosure</a:t>
            </a:r>
          </a:p>
          <a:p>
            <a:r>
              <a:rPr lang="en-US" dirty="0" smtClean="0"/>
              <a:t>Further Testing to Improve Capacitance Measuring Circuit</a:t>
            </a:r>
          </a:p>
          <a:p>
            <a:r>
              <a:rPr lang="en-US" dirty="0" smtClean="0"/>
              <a:t>Better 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4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Measuring Capacitance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38400" y="1984560"/>
                <a:ext cx="4267200" cy="53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∗(1 − 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/>
                          </a:rPr>
                          <m:t>/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US" sz="2800" dirty="0" smtClean="0"/>
                  <a:t>)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984560"/>
                <a:ext cx="4267200" cy="539315"/>
              </a:xfrm>
              <a:prstGeom prst="rect">
                <a:avLst/>
              </a:prstGeom>
              <a:blipFill rotWithShape="1">
                <a:blip r:embed="rId2"/>
                <a:stretch>
                  <a:fillRect t="-6818" b="-32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480675" y="2734085"/>
                <a:ext cx="2182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𝑊h𝑒𝑟𝑒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𝜏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𝑅𝐶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675" y="2734085"/>
                <a:ext cx="218264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664906" y="3455397"/>
                <a:ext cx="381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𝑅𝑒𝑎𝑟𝑟𝑎𝑛𝑔𝑖𝑛𝑔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𝑇𝑒𝑟𝑚𝑠</m:t>
                      </m:r>
                      <m:r>
                        <a:rPr lang="en-US" sz="2400" b="0" i="1" smtClean="0">
                          <a:latin typeface="Cambria Math"/>
                        </a:rPr>
                        <m:t>……..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906" y="3455397"/>
                <a:ext cx="381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983598" y="4343400"/>
                <a:ext cx="5299207" cy="1843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𝐶</m:t>
                      </m:r>
                      <m:r>
                        <a:rPr lang="en-US" sz="40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/>
                            </a:rPr>
                            <m:t>𝑅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sz="4000" b="0" i="1" smtClean="0">
                              <a:latin typeface="Cambria Math"/>
                            </a:rPr>
                            <m:t>⁡(1 − </m:t>
                          </m:r>
                          <m:f>
                            <m:f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/>
                                </a:rPr>
                                <m:t> </m:t>
                              </m:r>
                            </m:den>
                          </m:f>
                          <m:r>
                            <a:rPr lang="en-US" sz="4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98" y="4343400"/>
                <a:ext cx="5299207" cy="18435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752600" y="1371600"/>
                <a:ext cx="52607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𝐸𝑞𝑢𝑎𝑡𝑖𝑜𝑛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𝐹𝑜𝑟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𝑎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𝐶h𝑎𝑟𝑔𝑖𝑛𝑔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𝐶𝑎𝑝𝑎𝑐𝑖𝑡𝑜𝑟</m:t>
                      </m:r>
                      <m:r>
                        <a:rPr lang="en-US" sz="2400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371600"/>
                <a:ext cx="5260799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30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Capacitance</a:t>
            </a:r>
            <a:endParaRPr lang="en-US" dirty="0"/>
          </a:p>
        </p:txBody>
      </p:sp>
      <p:pic>
        <p:nvPicPr>
          <p:cNvPr id="1026" name="Picture 2" descr="C:\Users\Ryan\Desktop\Capacitance 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0560"/>
            <a:ext cx="7086600" cy="4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5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Capacitance</a:t>
            </a:r>
            <a:endParaRPr lang="en-US" dirty="0"/>
          </a:p>
        </p:txBody>
      </p:sp>
      <p:pic>
        <p:nvPicPr>
          <p:cNvPr id="1026" name="Picture 2" descr="C:\Users\Ryan\Desktop\Capacitance 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0560"/>
            <a:ext cx="7086600" cy="4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 rot="3621451">
            <a:off x="4713223" y="1427016"/>
            <a:ext cx="1295400" cy="990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Capacitance</a:t>
            </a:r>
            <a:endParaRPr lang="en-US" dirty="0"/>
          </a:p>
        </p:txBody>
      </p:sp>
      <p:pic>
        <p:nvPicPr>
          <p:cNvPr id="1026" name="Picture 2" descr="C:\Users\Ryan\Desktop\Capacitance 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0560"/>
            <a:ext cx="7086600" cy="4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 rot="829341">
            <a:off x="7033777" y="1538679"/>
            <a:ext cx="1295400" cy="990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Capacitance</a:t>
            </a:r>
            <a:endParaRPr lang="en-US" dirty="0"/>
          </a:p>
        </p:txBody>
      </p:sp>
      <p:pic>
        <p:nvPicPr>
          <p:cNvPr id="1026" name="Picture 2" descr="C:\Users\Ryan\Desktop\Capacitance 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0560"/>
            <a:ext cx="7086600" cy="4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 rot="829341">
            <a:off x="5357377" y="1655454"/>
            <a:ext cx="1295400" cy="990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7414735">
            <a:off x="2403333" y="3112200"/>
            <a:ext cx="1295400" cy="990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0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Capacitance</a:t>
            </a:r>
            <a:endParaRPr lang="en-US" dirty="0"/>
          </a:p>
        </p:txBody>
      </p:sp>
      <p:pic>
        <p:nvPicPr>
          <p:cNvPr id="1026" name="Picture 2" descr="C:\Users\Ryan\Desktop\Capacitance 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0560"/>
            <a:ext cx="7086600" cy="4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 rot="8603188">
            <a:off x="6104653" y="5578837"/>
            <a:ext cx="1295400" cy="990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8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Capacitance</a:t>
            </a:r>
            <a:endParaRPr lang="en-US" dirty="0"/>
          </a:p>
        </p:txBody>
      </p:sp>
      <p:pic>
        <p:nvPicPr>
          <p:cNvPr id="1026" name="Picture 2" descr="C:\Users\Ryan\Desktop\Capacitance Circu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10560"/>
            <a:ext cx="7086600" cy="42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 rot="8603188">
            <a:off x="6104653" y="5578837"/>
            <a:ext cx="1295400" cy="99060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27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187</Words>
  <Application>Microsoft Office PowerPoint</Application>
  <PresentationFormat>On-screen Show (4:3)</PresentationFormat>
  <Paragraphs>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Wi-Fi Enabled Soil Moisture Sensor</vt:lpstr>
      <vt:lpstr>Overview</vt:lpstr>
      <vt:lpstr>Measuring Capacitance</vt:lpstr>
      <vt:lpstr>Measuring Capacitance</vt:lpstr>
      <vt:lpstr>Measuring Capacitance</vt:lpstr>
      <vt:lpstr>Measuring Capacitance</vt:lpstr>
      <vt:lpstr>Measuring Capacitance</vt:lpstr>
      <vt:lpstr>Measuring Capacitance</vt:lpstr>
      <vt:lpstr>Measuring Capacitance</vt:lpstr>
      <vt:lpstr>View of The Circuit</vt:lpstr>
      <vt:lpstr>Circuit Output</vt:lpstr>
      <vt:lpstr>Soil Moisture Sensor</vt:lpstr>
      <vt:lpstr>Circuit Output With Sensor In Soil</vt:lpstr>
      <vt:lpstr>Circuit Output with Sensor in Air</vt:lpstr>
      <vt:lpstr>Testing</vt:lpstr>
      <vt:lpstr>Using Capacitance to Estimate Dielectric Value of the Soil</vt:lpstr>
      <vt:lpstr>Testing Results</vt:lpstr>
      <vt:lpstr>Electric Imp</vt:lpstr>
      <vt:lpstr>Sending Emails of Dielectric Values</vt:lpstr>
      <vt:lpstr>Sending Emails of Dielectric Values</vt:lpstr>
      <vt:lpstr>Future Plans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Enabled Soil Moisture Sensor</dc:title>
  <dc:creator>Ryan</dc:creator>
  <cp:lastModifiedBy>Ryan</cp:lastModifiedBy>
  <cp:revision>10</cp:revision>
  <dcterms:created xsi:type="dcterms:W3CDTF">2014-12-12T03:21:43Z</dcterms:created>
  <dcterms:modified xsi:type="dcterms:W3CDTF">2014-12-12T06:06:18Z</dcterms:modified>
</cp:coreProperties>
</file>