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1" r:id="rId3"/>
  </p:sldMasterIdLst>
  <p:notesMasterIdLst>
    <p:notesMasterId r:id="rId17"/>
  </p:notesMasterIdLst>
  <p:sldIdLst>
    <p:sldId id="260" r:id="rId4"/>
    <p:sldId id="294" r:id="rId5"/>
    <p:sldId id="297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66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75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ED456-B913-48FC-9980-F173EEED2CD8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357801E5-9502-46BD-8777-DB93786AB2CE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주제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선정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88E9BA8-3F70-4B43-B6D0-381836B6090F}" type="par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A213B2C2-5AC5-41FB-A747-6795E8DF3C49}" type="sib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896D90B9-DA92-4A38-9078-462C83CFB5E4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전처리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5C59583-8BEA-4C34-8BCB-E6577BDF1C92}" type="par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267A3A5E-B938-4023-B0D4-3AB2945DBEE5}" type="sib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EB961BA9-3C75-470E-8D09-EA40F8A40F12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플랫폼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구축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BB8EB1D-34B3-48FC-963C-5F6F850585FD}" type="par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F32B925F-8998-4B5B-8F65-DC55724BAB68}" type="sib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BB9B224B-386B-4033-90FF-EE30D7E5E32B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분석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26B8CB-70FF-4E1A-9F36-1349CF1B5BF5}" type="par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E691DC0C-A40D-41DB-AA40-0B21E062E55D}" type="sib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4B5F4015-C26B-4CBF-98CA-38F48EBC8B9B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최종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결과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EC89256-A10E-4422-9879-896B142B6666}" type="sib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87908D8A-3713-4399-8B28-C870B8C39647}" type="par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EEE664FC-DC5B-4855-9008-1BAACD0C7A98}" type="pres">
      <dgm:prSet presAssocID="{49FED456-B913-48FC-9980-F173EEED2CD8}" presName="Name0" presStyleCnt="0">
        <dgm:presLayoutVars>
          <dgm:dir/>
          <dgm:animLvl val="lvl"/>
          <dgm:resizeHandles val="exact"/>
        </dgm:presLayoutVars>
      </dgm:prSet>
      <dgm:spPr/>
    </dgm:pt>
    <dgm:pt modelId="{2E0B1FF2-E263-4395-9BCF-D53738AA7B01}" type="pres">
      <dgm:prSet presAssocID="{357801E5-9502-46BD-8777-DB93786AB2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D774CA-6DB2-406C-90E7-9964CD75D5D6}" type="pres">
      <dgm:prSet presAssocID="{A213B2C2-5AC5-41FB-A747-6795E8DF3C49}" presName="parTxOnlySpace" presStyleCnt="0"/>
      <dgm:spPr/>
    </dgm:pt>
    <dgm:pt modelId="{0BAB90D1-DE0F-4EAE-83DF-27AE4500DC64}" type="pres">
      <dgm:prSet presAssocID="{896D90B9-DA92-4A38-9078-462C83CFB5E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35AF9-6960-4F39-A965-97921BEEE7CA}" type="pres">
      <dgm:prSet presAssocID="{267A3A5E-B938-4023-B0D4-3AB2945DBEE5}" presName="parTxOnlySpace" presStyleCnt="0"/>
      <dgm:spPr/>
    </dgm:pt>
    <dgm:pt modelId="{ED5B6DBA-8D41-4CA9-80BA-86684D6C2F82}" type="pres">
      <dgm:prSet presAssocID="{EB961BA9-3C75-470E-8D09-EA40F8A40F1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72CAA-9490-4FE9-AEEB-9C9B2610B39B}" type="pres">
      <dgm:prSet presAssocID="{F32B925F-8998-4B5B-8F65-DC55724BAB68}" presName="parTxOnlySpace" presStyleCnt="0"/>
      <dgm:spPr/>
    </dgm:pt>
    <dgm:pt modelId="{7976CB27-1929-4547-A531-6B4BD02AA2EB}" type="pres">
      <dgm:prSet presAssocID="{BB9B224B-386B-4033-90FF-EE30D7E5E32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668B53-F176-4C52-AC7D-40C3E9B32DA8}" type="pres">
      <dgm:prSet presAssocID="{E691DC0C-A40D-41DB-AA40-0B21E062E55D}" presName="parTxOnlySpace" presStyleCnt="0"/>
      <dgm:spPr/>
    </dgm:pt>
    <dgm:pt modelId="{1515AAE8-06F0-4EA9-B4BB-E49B57281009}" type="pres">
      <dgm:prSet presAssocID="{4B5F4015-C26B-4CBF-98CA-38F48EBC8B9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606143-B92B-42BC-8324-E43E4E98EDAB}" srcId="{49FED456-B913-48FC-9980-F173EEED2CD8}" destId="{357801E5-9502-46BD-8777-DB93786AB2CE}" srcOrd="0" destOrd="0" parTransId="{288E9BA8-3F70-4B43-B6D0-381836B6090F}" sibTransId="{A213B2C2-5AC5-41FB-A747-6795E8DF3C49}"/>
    <dgm:cxn modelId="{01D45FAF-4BC8-47E9-806E-DA0F0351D723}" type="presOf" srcId="{4B5F4015-C26B-4CBF-98CA-38F48EBC8B9B}" destId="{1515AAE8-06F0-4EA9-B4BB-E49B57281009}" srcOrd="0" destOrd="0" presId="urn:microsoft.com/office/officeart/2005/8/layout/chevron1"/>
    <dgm:cxn modelId="{6620DD15-872F-472A-948A-1576EB599313}" type="presOf" srcId="{BB9B224B-386B-4033-90FF-EE30D7E5E32B}" destId="{7976CB27-1929-4547-A531-6B4BD02AA2EB}" srcOrd="0" destOrd="0" presId="urn:microsoft.com/office/officeart/2005/8/layout/chevron1"/>
    <dgm:cxn modelId="{5DD0298D-E3FD-4624-90DD-C78CBA57E40C}" srcId="{49FED456-B913-48FC-9980-F173EEED2CD8}" destId="{BB9B224B-386B-4033-90FF-EE30D7E5E32B}" srcOrd="3" destOrd="0" parTransId="{4E26B8CB-70FF-4E1A-9F36-1349CF1B5BF5}" sibTransId="{E691DC0C-A40D-41DB-AA40-0B21E062E55D}"/>
    <dgm:cxn modelId="{7A59A517-FE58-482A-9120-E92AE629FDD6}" type="presOf" srcId="{357801E5-9502-46BD-8777-DB93786AB2CE}" destId="{2E0B1FF2-E263-4395-9BCF-D53738AA7B01}" srcOrd="0" destOrd="0" presId="urn:microsoft.com/office/officeart/2005/8/layout/chevron1"/>
    <dgm:cxn modelId="{496EE79D-5B2A-46DD-9411-EC7B754ABA80}" type="presOf" srcId="{EB961BA9-3C75-470E-8D09-EA40F8A40F12}" destId="{ED5B6DBA-8D41-4CA9-80BA-86684D6C2F82}" srcOrd="0" destOrd="0" presId="urn:microsoft.com/office/officeart/2005/8/layout/chevron1"/>
    <dgm:cxn modelId="{62C63A64-1421-43CB-AE7F-FAB5934BF2F6}" type="presOf" srcId="{896D90B9-DA92-4A38-9078-462C83CFB5E4}" destId="{0BAB90D1-DE0F-4EAE-83DF-27AE4500DC64}" srcOrd="0" destOrd="0" presId="urn:microsoft.com/office/officeart/2005/8/layout/chevron1"/>
    <dgm:cxn modelId="{30E4C8FC-1F11-4A07-BE99-513C007CF134}" type="presOf" srcId="{49FED456-B913-48FC-9980-F173EEED2CD8}" destId="{EEE664FC-DC5B-4855-9008-1BAACD0C7A98}" srcOrd="0" destOrd="0" presId="urn:microsoft.com/office/officeart/2005/8/layout/chevron1"/>
    <dgm:cxn modelId="{317ECA1D-5966-40CF-A24A-F05F2A85BF9D}" srcId="{49FED456-B913-48FC-9980-F173EEED2CD8}" destId="{896D90B9-DA92-4A38-9078-462C83CFB5E4}" srcOrd="1" destOrd="0" parTransId="{F5C59583-8BEA-4C34-8BCB-E6577BDF1C92}" sibTransId="{267A3A5E-B938-4023-B0D4-3AB2945DBEE5}"/>
    <dgm:cxn modelId="{71C6395C-B82A-4E87-B241-C6C08222C0A1}" srcId="{49FED456-B913-48FC-9980-F173EEED2CD8}" destId="{EB961BA9-3C75-470E-8D09-EA40F8A40F12}" srcOrd="2" destOrd="0" parTransId="{ABB8EB1D-34B3-48FC-963C-5F6F850585FD}" sibTransId="{F32B925F-8998-4B5B-8F65-DC55724BAB68}"/>
    <dgm:cxn modelId="{EE41E550-45DC-4033-B795-C93815CD3088}" srcId="{49FED456-B913-48FC-9980-F173EEED2CD8}" destId="{4B5F4015-C26B-4CBF-98CA-38F48EBC8B9B}" srcOrd="4" destOrd="0" parTransId="{87908D8A-3713-4399-8B28-C870B8C39647}" sibTransId="{1EC89256-A10E-4422-9879-896B142B6666}"/>
    <dgm:cxn modelId="{D4F62EBD-8D5F-4F20-8C3F-DE84496C4E13}" type="presParOf" srcId="{EEE664FC-DC5B-4855-9008-1BAACD0C7A98}" destId="{2E0B1FF2-E263-4395-9BCF-D53738AA7B01}" srcOrd="0" destOrd="0" presId="urn:microsoft.com/office/officeart/2005/8/layout/chevron1"/>
    <dgm:cxn modelId="{37BAECEB-5820-4E17-968C-24FD6BEC5B84}" type="presParOf" srcId="{EEE664FC-DC5B-4855-9008-1BAACD0C7A98}" destId="{A5D774CA-6DB2-406C-90E7-9964CD75D5D6}" srcOrd="1" destOrd="0" presId="urn:microsoft.com/office/officeart/2005/8/layout/chevron1"/>
    <dgm:cxn modelId="{C4F0984B-CD76-407A-AA66-E03BCD5B006F}" type="presParOf" srcId="{EEE664FC-DC5B-4855-9008-1BAACD0C7A98}" destId="{0BAB90D1-DE0F-4EAE-83DF-27AE4500DC64}" srcOrd="2" destOrd="0" presId="urn:microsoft.com/office/officeart/2005/8/layout/chevron1"/>
    <dgm:cxn modelId="{D10E6630-7BDE-4E39-B6BA-775ADAC26C99}" type="presParOf" srcId="{EEE664FC-DC5B-4855-9008-1BAACD0C7A98}" destId="{A0B35AF9-6960-4F39-A965-97921BEEE7CA}" srcOrd="3" destOrd="0" presId="urn:microsoft.com/office/officeart/2005/8/layout/chevron1"/>
    <dgm:cxn modelId="{20CE8C83-2771-4D54-B133-2FA078C74E99}" type="presParOf" srcId="{EEE664FC-DC5B-4855-9008-1BAACD0C7A98}" destId="{ED5B6DBA-8D41-4CA9-80BA-86684D6C2F82}" srcOrd="4" destOrd="0" presId="urn:microsoft.com/office/officeart/2005/8/layout/chevron1"/>
    <dgm:cxn modelId="{2A89A3CC-4C89-4551-8230-9CAFB893010A}" type="presParOf" srcId="{EEE664FC-DC5B-4855-9008-1BAACD0C7A98}" destId="{D7B72CAA-9490-4FE9-AEEB-9C9B2610B39B}" srcOrd="5" destOrd="0" presId="urn:microsoft.com/office/officeart/2005/8/layout/chevron1"/>
    <dgm:cxn modelId="{B5495DDE-0165-40C2-8291-ECCC99A52569}" type="presParOf" srcId="{EEE664FC-DC5B-4855-9008-1BAACD0C7A98}" destId="{7976CB27-1929-4547-A531-6B4BD02AA2EB}" srcOrd="6" destOrd="0" presId="urn:microsoft.com/office/officeart/2005/8/layout/chevron1"/>
    <dgm:cxn modelId="{7D8F9FD4-C4D9-4331-A582-C9EE84FC7BC5}" type="presParOf" srcId="{EEE664FC-DC5B-4855-9008-1BAACD0C7A98}" destId="{FF668B53-F176-4C52-AC7D-40C3E9B32DA8}" srcOrd="7" destOrd="0" presId="urn:microsoft.com/office/officeart/2005/8/layout/chevron1"/>
    <dgm:cxn modelId="{111A542A-8BEF-410C-A3AE-3F4CC0164206}" type="presParOf" srcId="{EEE664FC-DC5B-4855-9008-1BAACD0C7A98}" destId="{1515AAE8-06F0-4EA9-B4BB-E49B5728100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1FF2-E263-4395-9BCF-D53738AA7B01}">
      <dsp:nvSpPr>
        <dsp:cNvPr id="0" name=""/>
        <dsp:cNvSpPr/>
      </dsp:nvSpPr>
      <dsp:spPr>
        <a:xfrm>
          <a:off x="1810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주제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선정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24123" y="287759"/>
        <a:ext cx="966939" cy="644626"/>
      </dsp:txXfrm>
    </dsp:sp>
    <dsp:sp modelId="{0BAB90D1-DE0F-4EAE-83DF-27AE4500DC64}">
      <dsp:nvSpPr>
        <dsp:cNvPr id="0" name=""/>
        <dsp:cNvSpPr/>
      </dsp:nvSpPr>
      <dsp:spPr>
        <a:xfrm>
          <a:off x="1452219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전처리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4532" y="287759"/>
        <a:ext cx="966939" cy="644626"/>
      </dsp:txXfrm>
    </dsp:sp>
    <dsp:sp modelId="{ED5B6DBA-8D41-4CA9-80BA-86684D6C2F82}">
      <dsp:nvSpPr>
        <dsp:cNvPr id="0" name=""/>
        <dsp:cNvSpPr/>
      </dsp:nvSpPr>
      <dsp:spPr>
        <a:xfrm>
          <a:off x="2902629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플랫폼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구축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224942" y="287759"/>
        <a:ext cx="966939" cy="644626"/>
      </dsp:txXfrm>
    </dsp:sp>
    <dsp:sp modelId="{7976CB27-1929-4547-A531-6B4BD02AA2EB}">
      <dsp:nvSpPr>
        <dsp:cNvPr id="0" name=""/>
        <dsp:cNvSpPr/>
      </dsp:nvSpPr>
      <dsp:spPr>
        <a:xfrm>
          <a:off x="4353038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분석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675351" y="287759"/>
        <a:ext cx="966939" cy="644626"/>
      </dsp:txXfrm>
    </dsp:sp>
    <dsp:sp modelId="{1515AAE8-06F0-4EA9-B4BB-E49B57281009}">
      <dsp:nvSpPr>
        <dsp:cNvPr id="0" name=""/>
        <dsp:cNvSpPr/>
      </dsp:nvSpPr>
      <dsp:spPr>
        <a:xfrm>
          <a:off x="5803447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최종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결과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6125760" y="287759"/>
        <a:ext cx="966939" cy="64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C7FB3-6EC9-44C5-AFDF-DAE0344D7BA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05D1-4F28-4B2A-BF82-F129DFE8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6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05D1-4F28-4B2A-BF82-F129DFE809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259632" y="1484784"/>
            <a:ext cx="6240765" cy="2410424"/>
            <a:chOff x="1259632" y="1484784"/>
            <a:chExt cx="6240765" cy="2410424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 rot="836601">
              <a:off x="1259632" y="1484784"/>
              <a:ext cx="6240765" cy="2410424"/>
              <a:chOff x="4154150" y="374039"/>
              <a:chExt cx="4875321" cy="1752630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7961447" y="1483614"/>
                <a:ext cx="179403" cy="18095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657358" y="1687242"/>
                <a:ext cx="142887" cy="144449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6169986" y="1982220"/>
                <a:ext cx="142887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7302982" y="1392587"/>
                <a:ext cx="107959" cy="107940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4154150" y="775693"/>
                <a:ext cx="95258" cy="95241"/>
              </a:xfrm>
              <a:prstGeom prst="ellipse">
                <a:avLst/>
              </a:prstGeom>
              <a:solidFill>
                <a:srgbClr val="E4918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7089824" y="1193122"/>
                <a:ext cx="142887" cy="142861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5029367" y="1436596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6804072" y="1556815"/>
                <a:ext cx="107959" cy="107940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307908" y="1687002"/>
                <a:ext cx="144475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2688896" y="1737658"/>
              <a:ext cx="3613113" cy="1601533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87624" y="980728"/>
            <a:ext cx="4545459" cy="2571571"/>
            <a:chOff x="1214520" y="988042"/>
            <a:chExt cx="4545459" cy="2571571"/>
          </a:xfrm>
        </p:grpSpPr>
        <p:grpSp>
          <p:nvGrpSpPr>
            <p:cNvPr id="8" name="그룹 183"/>
            <p:cNvGrpSpPr/>
            <p:nvPr/>
          </p:nvGrpSpPr>
          <p:grpSpPr>
            <a:xfrm rot="446438">
              <a:off x="1214520" y="1313748"/>
              <a:ext cx="724883" cy="462512"/>
              <a:chOff x="3275856" y="1865440"/>
              <a:chExt cx="3190053" cy="1347536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3563888" y="2420888"/>
              <a:ext cx="2196091" cy="1138725"/>
              <a:chOff x="3275856" y="1865439"/>
              <a:chExt cx="3190053" cy="1347537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37"/>
            <p:cNvGrpSpPr/>
            <p:nvPr/>
          </p:nvGrpSpPr>
          <p:grpSpPr>
            <a:xfrm>
              <a:off x="2909020" y="988042"/>
              <a:ext cx="1044621" cy="1047168"/>
              <a:chOff x="2909020" y="988042"/>
              <a:chExt cx="1044621" cy="1047168"/>
            </a:xfrm>
          </p:grpSpPr>
          <p:cxnSp>
            <p:nvCxnSpPr>
              <p:cNvPr id="11" name="직선 연결선 10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/>
          <p:cNvSpPr/>
          <p:nvPr userDrawn="1"/>
        </p:nvSpPr>
        <p:spPr>
          <a:xfrm rot="255313">
            <a:off x="5153208" y="2426033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 rot="255313">
            <a:off x="5011764" y="2500612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0" name="타원 39"/>
          <p:cNvSpPr/>
          <p:nvPr userDrawn="1"/>
        </p:nvSpPr>
        <p:spPr>
          <a:xfrm rot="255313">
            <a:off x="2488912" y="2282016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8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2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4" name="직선 연결선 13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" name="직선 연결선 1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12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15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타원 12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7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0" name="타원 19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타원 20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8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9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직선 연결선 9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8" name="그룹 97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99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112" name="타원 111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100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1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4955791"/>
            <a:ext cx="9512909" cy="2796865"/>
            <a:chOff x="0" y="4955791"/>
            <a:chExt cx="9512909" cy="2796865"/>
          </a:xfrm>
        </p:grpSpPr>
        <p:grpSp>
          <p:nvGrpSpPr>
            <p:cNvPr id="8" name="그룹 3"/>
            <p:cNvGrpSpPr>
              <a:grpSpLocks/>
            </p:cNvGrpSpPr>
            <p:nvPr/>
          </p:nvGrpSpPr>
          <p:grpSpPr bwMode="auto">
            <a:xfrm rot="10800000">
              <a:off x="0" y="5157192"/>
              <a:ext cx="9144000" cy="1700808"/>
              <a:chOff x="0" y="0"/>
              <a:chExt cx="9144000" cy="6858000"/>
            </a:xfrm>
          </p:grpSpPr>
          <p:sp>
            <p:nvSpPr>
              <p:cNvPr id="20" name="직사각형 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0" y="1663700"/>
                <a:ext cx="9144000" cy="5194300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/>
              </a:p>
            </p:txBody>
          </p:sp>
        </p:grpSp>
        <p:sp>
          <p:nvSpPr>
            <p:cNvPr id="9" name="타원 8"/>
            <p:cNvSpPr/>
            <p:nvPr/>
          </p:nvSpPr>
          <p:spPr>
            <a:xfrm rot="255313">
              <a:off x="87531" y="5012781"/>
              <a:ext cx="2440332" cy="24500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55313">
              <a:off x="7332201" y="5435540"/>
              <a:ext cx="2180708" cy="2199973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1843829" y="5476077"/>
              <a:ext cx="1296144" cy="1224136"/>
            </a:xfrm>
            <a:prstGeom prst="ellipse">
              <a:avLst/>
            </a:prstGeom>
            <a:solidFill>
              <a:schemeClr val="bg1">
                <a:lumMod val="95000"/>
                <a:alpha val="22000"/>
              </a:schemeClr>
            </a:solidFill>
            <a:ln w="3175">
              <a:solidFill>
                <a:schemeClr val="bg1">
                  <a:lumMod val="9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2119097" y="6396647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2834895" y="5310492"/>
              <a:ext cx="696944" cy="7424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55313">
              <a:off x="6498163" y="5591471"/>
              <a:ext cx="497397" cy="48862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255313">
              <a:off x="6074394" y="5815439"/>
              <a:ext cx="720080" cy="720080"/>
            </a:xfrm>
            <a:prstGeom prst="ellipse">
              <a:avLst/>
            </a:prstGeom>
            <a:solidFill>
              <a:schemeClr val="bg1">
                <a:lumMod val="95000"/>
                <a:alpha val="20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255313">
              <a:off x="3125304" y="4955791"/>
              <a:ext cx="1885279" cy="1834796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55313">
              <a:off x="6011820" y="5877916"/>
              <a:ext cx="2027893" cy="18747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255313">
              <a:off x="6763107" y="5332075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255313">
              <a:off x="4493000" y="5366619"/>
              <a:ext cx="1830743" cy="1820443"/>
            </a:xfrm>
            <a:prstGeom prst="ellipse">
              <a:avLst/>
            </a:prstGeom>
            <a:solidFill>
              <a:schemeClr val="bg1">
                <a:lumMod val="95000"/>
                <a:alpha val="19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 rot="281537">
            <a:off x="2183179" y="1701892"/>
            <a:ext cx="3613113" cy="1601533"/>
            <a:chOff x="3275856" y="1865440"/>
            <a:chExt cx="3190053" cy="134753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 userDrawn="1"/>
        </p:nvSpPr>
        <p:spPr>
          <a:xfrm rot="255313">
            <a:off x="5801280" y="2426032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타원 32"/>
          <p:cNvSpPr/>
          <p:nvPr userDrawn="1"/>
        </p:nvSpPr>
        <p:spPr>
          <a:xfrm rot="255313">
            <a:off x="5659836" y="2356595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 rot="255313">
            <a:off x="6593368" y="3362135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>
            <a:grpSpLocks/>
          </p:cNvGrpSpPr>
          <p:nvPr userDrawn="1"/>
        </p:nvGrpSpPr>
        <p:grpSpPr bwMode="auto">
          <a:xfrm rot="10800000">
            <a:off x="0" y="5517232"/>
            <a:ext cx="9144000" cy="1340768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96" name="직사각형 9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072D6D-1101-47E9-8CF4-5059BE4438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6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8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2771800" y="898748"/>
            <a:ext cx="3600400" cy="3898404"/>
          </a:xfrm>
          <a:prstGeom prst="rect">
            <a:avLst/>
          </a:prstGeom>
        </p:spPr>
      </p:pic>
      <p:sp>
        <p:nvSpPr>
          <p:cNvPr id="12" name="Rectangle 10"/>
          <p:cNvSpPr txBox="1">
            <a:spLocks noChangeArrowheads="1"/>
          </p:cNvSpPr>
          <p:nvPr/>
        </p:nvSpPr>
        <p:spPr>
          <a:xfrm>
            <a:off x="2627784" y="5598476"/>
            <a:ext cx="5500687" cy="805356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TEAM: H.A.N.D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박진원</a:t>
            </a:r>
            <a:r>
              <a:rPr lang="en-US" altLang="ko-KR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신은총</a:t>
            </a:r>
            <a:endParaRPr kumimoji="0" lang="en-US" noProof="1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838" y="4887294"/>
            <a:ext cx="5942324" cy="523220"/>
            <a:chOff x="1600838" y="4887294"/>
            <a:chExt cx="5942324" cy="523220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600838" y="4887294"/>
              <a:ext cx="5942324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맞춤 영화 추천 </a:t>
              </a:r>
              <a:r>
                <a:rPr lang="ko-KR" alt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 플랫폼 보고서 </a:t>
              </a:r>
              <a:endParaRPr kumimoji="0"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845478" y="5408280"/>
              <a:ext cx="5453044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3946" y="1752235"/>
            <a:ext cx="6876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통계 분석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로그를 기반으로 통계 데이터를 산출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  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선호 정보를 한눈으로 볼 수 있도록 시각화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04" y="2687574"/>
            <a:ext cx="5660993" cy="38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플랫폼 개발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1557" r="1172" b="6597"/>
          <a:stretch/>
        </p:blipFill>
        <p:spPr>
          <a:xfrm>
            <a:off x="739503" y="2060848"/>
            <a:ext cx="7664995" cy="40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기대효과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9516" y="1731873"/>
            <a:ext cx="6984968" cy="33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영화 검색의 불편함 해소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영화 선호도를 좀더 세부적으로 알 수 있게 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취향을 정확히 파악하여 영화 선택에 리스크를 줄일 수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사람들의 정보를 바탕으로 내가 선호할 만한 영화를 찾을 수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싫어할 만한 영화의 정보로 좀 더 정확한 영화 추천을 받을 수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시간과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비용을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절약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033135"/>
            <a:ext cx="7488832" cy="4791731"/>
            <a:chOff x="899592" y="576350"/>
            <a:chExt cx="7488832" cy="47917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1" t="9072" r="12201" b="9072"/>
            <a:stretch/>
          </p:blipFill>
          <p:spPr>
            <a:xfrm>
              <a:off x="3084232" y="576350"/>
              <a:ext cx="2975537" cy="3221822"/>
            </a:xfrm>
            <a:prstGeom prst="rect">
              <a:avLst/>
            </a:prstGeom>
          </p:spPr>
        </p:pic>
        <p:sp>
          <p:nvSpPr>
            <p:cNvPr id="40962" name="Text Box 19"/>
            <p:cNvSpPr txBox="1">
              <a:spLocks noChangeArrowheads="1"/>
            </p:cNvSpPr>
            <p:nvPr/>
          </p:nvSpPr>
          <p:spPr bwMode="gray">
            <a:xfrm>
              <a:off x="2915816" y="4725144"/>
              <a:ext cx="3313112" cy="642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88000" tIns="0" rIns="0" bIns="0" anchor="ctr" anchorCtr="1"/>
            <a:lstStyle/>
            <a:p>
              <a:pPr defTabSz="801688">
                <a:spcAft>
                  <a:spcPct val="40000"/>
                </a:spcAft>
              </a:pPr>
              <a:r>
                <a:rPr kumimoji="0" lang="en-US" altLang="ko-KR" sz="2800" noProof="1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Any Questions ?</a:t>
              </a:r>
            </a:p>
          </p:txBody>
        </p:sp>
        <p:sp>
          <p:nvSpPr>
            <p:cNvPr id="40963" name="직사각형 3"/>
            <p:cNvSpPr>
              <a:spLocks noChangeArrowheads="1"/>
            </p:cNvSpPr>
            <p:nvPr/>
          </p:nvSpPr>
          <p:spPr bwMode="auto">
            <a:xfrm>
              <a:off x="899592" y="4149080"/>
              <a:ext cx="74888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01688">
                <a:spcAft>
                  <a:spcPct val="40000"/>
                </a:spcAft>
              </a:pPr>
              <a:r>
                <a:rPr kumimoji="0" lang="en-US" altLang="ko-KR" sz="3200" noProof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THANK YOU </a:t>
              </a:r>
              <a:r>
                <a:rPr kumimoji="0" lang="en-US" altLang="ko-KR" sz="3200" noProof="1" smtClean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FOR </a:t>
              </a:r>
              <a:r>
                <a:rPr kumimoji="0" lang="en-US" altLang="ko-KR" sz="3200" noProof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1581712" y="2564904"/>
            <a:ext cx="2235565" cy="2420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59632" y="1772816"/>
            <a:ext cx="28797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04048" y="1556792"/>
            <a:ext cx="35280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가공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결과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플랫폼 개발 결과</a:t>
            </a:r>
            <a:endParaRPr kumimoji="0"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 배경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내용 개체 틀 2"/>
          <p:cNvSpPr txBox="1">
            <a:spLocks/>
          </p:cNvSpPr>
          <p:nvPr/>
        </p:nvSpPr>
        <p:spPr bwMode="auto">
          <a:xfrm>
            <a:off x="827584" y="1916832"/>
            <a:ext cx="7538024" cy="431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 다운로드 사이트 이용자 급증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주말이나 여가 시간에 영화를 보고 싶은데 네이버 검색 결과는 항상 유명한 영화만 추천해준다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검색을 오래 해도 별로 볼 만한 영화가 없다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느끼고 싶은 감정을 느낄 수 있는 영화를 고를 수 있을까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좋아하고 봤던 영화들을 본 사람들이 본 다른 영화를 찾을 수 있을까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좋아하는 감독</a:t>
            </a:r>
            <a:r>
              <a:rPr kumimoji="0"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배우</a:t>
            </a:r>
            <a:r>
              <a:rPr kumimoji="0"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장르별 영화를 한 눈에 볼 수 없을까</a:t>
            </a:r>
            <a:r>
              <a:rPr kumimoji="0"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직사각형 3"/>
          <p:cNvSpPr>
            <a:spLocks noChangeArrowheads="1"/>
          </p:cNvSpPr>
          <p:nvPr/>
        </p:nvSpPr>
        <p:spPr bwMode="auto">
          <a:xfrm>
            <a:off x="580777" y="1268760"/>
            <a:ext cx="6120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8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아이디어는 사소한 불편함에서 시작된다</a:t>
            </a:r>
            <a:r>
              <a:rPr lang="en-US" altLang="ko-KR" sz="28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!</a:t>
            </a:r>
            <a:endParaRPr kumimoji="0" lang="en-US" altLang="ko-KR" sz="28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다이어그램 36"/>
          <p:cNvGraphicFramePr/>
          <p:nvPr>
            <p:extLst>
              <p:ext uri="{D42A27DB-BD31-4B8C-83A1-F6EECF244321}">
                <p14:modId xmlns:p14="http://schemas.microsoft.com/office/powerpoint/2010/main" val="3081767932"/>
              </p:ext>
            </p:extLst>
          </p:nvPr>
        </p:nvGraphicFramePr>
        <p:xfrm>
          <a:off x="863588" y="1488774"/>
          <a:ext cx="7416824" cy="122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956" y="1228690"/>
            <a:ext cx="1653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개발 프로세스</a:t>
            </a:r>
            <a:endParaRPr lang="en-US" altLang="ko-KR" sz="2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26" y="3378646"/>
            <a:ext cx="7242149" cy="28267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956" y="2852936"/>
            <a:ext cx="11849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0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개발 일정</a:t>
            </a:r>
            <a:endParaRPr lang="en-US" altLang="ko-KR" sz="2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584" y="1224460"/>
            <a:ext cx="11849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개발 </a:t>
            </a:r>
            <a:r>
              <a:rPr lang="ko-KR" altLang="en-US" sz="20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환경</a:t>
            </a:r>
            <a:endParaRPr lang="en-US" altLang="ko-KR" sz="2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7986" y="1829430"/>
            <a:ext cx="680802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운영체제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Windows 7 Professional K 64bit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3.7, Excel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Bs4, Selenium Chrome Driver,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Urllib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Pandas,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Scipy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Konlpy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ltk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Excel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Recharts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JavaScript ES6, React 16.9,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Redux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4.0.4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Django 2.2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SQLite3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Collaborative Filtering, Statistics Emotion Analysis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데이터 </a:t>
            </a:r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수집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가공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77442" y="1731873"/>
            <a:ext cx="6189117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Kofic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API: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목록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상세 정보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 박스오피스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Naver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API: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포스터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평점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KMDB: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시놉시스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정보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Reviews: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롯데시네마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CGV, NAVER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사전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2006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감정 다중 분류 논문에서 발췌하여 수정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92376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데이터 </a:t>
            </a:r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가공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4466" y="4361718"/>
            <a:ext cx="61891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가공 후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목록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필요한 정보 필드 생성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사전 단어 최신화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분류 기준 변경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좋아요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싫어요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봤어요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수집 시스템 구축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2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데이터 분석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5774" y="1696740"/>
            <a:ext cx="8032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분석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사전 단어를 영화에서  느낄 수 있는 가장 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감정으로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재범주화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 분류 추가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시스템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기반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보거나 좋아하거나 싫어하는 영화를 본 다른 사람들이 많이 본 영화를 추천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통계 분석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-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User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로그를 기반으로 통계 데이터를 산출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User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선호 정보를 한눈으로 볼 수 있도록 시각화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02150" y="4221088"/>
            <a:ext cx="5339701" cy="2061087"/>
            <a:chOff x="1767697" y="3572908"/>
            <a:chExt cx="5873671" cy="27433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7697" y="3573016"/>
              <a:ext cx="2790825" cy="27432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572908"/>
              <a:ext cx="2447925" cy="13716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21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3946" y="1752235"/>
            <a:ext cx="6876109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분석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단어 사전을 이용하여 영화 리뷰에서 사람들이 느낀 감정을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백분율로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정규화하여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추출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그래프로 시각화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2755353"/>
            <a:ext cx="7419975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3946" y="1752235"/>
            <a:ext cx="6876109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시스템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기반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보거나 좋아하거나 싫어하는 영화를 본 다른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	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많이 본 영화를 추천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89" y="4764589"/>
            <a:ext cx="6750422" cy="1832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81" y="2636912"/>
            <a:ext cx="4226019" cy="20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Y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YP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YP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511</Words>
  <Application>Microsoft Office PowerPoint</Application>
  <PresentationFormat>화면 슬라이드 쇼(4:3)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Arial</vt:lpstr>
      <vt:lpstr>TPYE 1</vt:lpstr>
      <vt:lpstr>TYPE 2</vt:lpstr>
      <vt:lpstr>TYPE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Jwp</cp:lastModifiedBy>
  <cp:revision>70</cp:revision>
  <dcterms:created xsi:type="dcterms:W3CDTF">2011-11-07T06:28:16Z</dcterms:created>
  <dcterms:modified xsi:type="dcterms:W3CDTF">2019-11-04T00:06:00Z</dcterms:modified>
</cp:coreProperties>
</file>