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7" r:id="rId5"/>
    <p:sldId id="268" r:id="rId6"/>
    <p:sldId id="286" r:id="rId7"/>
    <p:sldId id="269" r:id="rId8"/>
    <p:sldId id="263" r:id="rId9"/>
    <p:sldId id="270" r:id="rId10"/>
    <p:sldId id="273" r:id="rId11"/>
    <p:sldId id="275" r:id="rId12"/>
    <p:sldId id="276" r:id="rId13"/>
    <p:sldId id="278" r:id="rId14"/>
    <p:sldId id="280" r:id="rId15"/>
    <p:sldId id="282" r:id="rId16"/>
    <p:sldId id="287" r:id="rId17"/>
    <p:sldId id="281" r:id="rId18"/>
    <p:sldId id="288" r:id="rId19"/>
    <p:sldId id="289" r:id="rId20"/>
    <p:sldId id="290" r:id="rId21"/>
    <p:sldId id="291" r:id="rId22"/>
    <p:sldId id="292" r:id="rId23"/>
    <p:sldId id="294" r:id="rId24"/>
    <p:sldId id="298" r:id="rId25"/>
    <p:sldId id="295" r:id="rId26"/>
    <p:sldId id="299" r:id="rId27"/>
    <p:sldId id="296" r:id="rId28"/>
    <p:sldId id="297" r:id="rId29"/>
    <p:sldId id="301" r:id="rId30"/>
    <p:sldId id="306" r:id="rId31"/>
    <p:sldId id="305" r:id="rId32"/>
    <p:sldId id="307" r:id="rId33"/>
    <p:sldId id="309" r:id="rId34"/>
    <p:sldId id="311" r:id="rId35"/>
    <p:sldId id="312" r:id="rId36"/>
    <p:sldId id="314" r:id="rId37"/>
    <p:sldId id="315" r:id="rId38"/>
    <p:sldId id="316" r:id="rId39"/>
    <p:sldId id="317" r:id="rId40"/>
    <p:sldId id="319" r:id="rId41"/>
    <p:sldId id="318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38" r:id="rId51"/>
    <p:sldId id="341" r:id="rId52"/>
    <p:sldId id="342" r:id="rId53"/>
    <p:sldId id="343" r:id="rId54"/>
    <p:sldId id="344" r:id="rId55"/>
    <p:sldId id="345" r:id="rId56"/>
    <p:sldId id="346" r:id="rId57"/>
    <p:sldId id="329" r:id="rId58"/>
    <p:sldId id="330" r:id="rId59"/>
    <p:sldId id="340" r:id="rId60"/>
    <p:sldId id="331" r:id="rId61"/>
    <p:sldId id="339" r:id="rId62"/>
    <p:sldId id="303" r:id="rId63"/>
    <p:sldId id="337" r:id="rId64"/>
    <p:sldId id="333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8B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5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2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13FE-087E-4DF4-854F-C1F7AEB8B9F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7FD7-52A3-48E9-BCFB-9ED5B0CC1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0052"/>
            <a:ext cx="9144000" cy="3177896"/>
          </a:xfrm>
        </p:spPr>
        <p:txBody>
          <a:bodyPr anchor="ctr">
            <a:normAutofit/>
          </a:bodyPr>
          <a:lstStyle/>
          <a:p>
            <a:r>
              <a:rPr lang="en-US" altLang="ko-KR" sz="9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NLP</a:t>
            </a:r>
            <a:r>
              <a:rPr lang="en-US" altLang="ko-KR" sz="9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9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9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History</a:t>
            </a:r>
            <a:endParaRPr lang="ko-KR" altLang="en-US" sz="8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20246945">
            <a:off x="3974122" y="2636791"/>
            <a:ext cx="1060803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about</a:t>
            </a:r>
            <a:endParaRPr lang="ko-KR" altLang="en-US" sz="3200" dirty="0">
              <a:solidFill>
                <a:srgbClr val="FF006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6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44851" y="1639684"/>
            <a:ext cx="4554452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분석 결과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[Query] you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oodbye: 0.707106791154799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i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: 0.7071067691154799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ay: 0.0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h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ello: 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2679" y="14980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But, 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0902" y="3163178"/>
            <a:ext cx="31101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0070C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‘the’ + ‘car’ ?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or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0070C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‘car’ + ‘drive</a:t>
            </a:r>
            <a:r>
              <a:rPr lang="en-US" altLang="ko-KR" sz="4000" dirty="0" smtClean="0">
                <a:solidFill>
                  <a:srgbClr val="0070C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’?</a:t>
            </a:r>
            <a:endParaRPr lang="en-US" altLang="ko-KR" sz="3600" dirty="0">
              <a:solidFill>
                <a:srgbClr val="0070C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9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968005" y="1750108"/>
            <a:ext cx="6255990" cy="776625"/>
            <a:chOff x="2997930" y="1750108"/>
            <a:chExt cx="6255990" cy="77662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997930" y="1750108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코사인 유사도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937214" y="1750108"/>
              <a:ext cx="1316706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PPMI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282192" y="1760351"/>
              <a:ext cx="703385" cy="75613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02" y="3141292"/>
            <a:ext cx="4195191" cy="1117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90959" y="5350040"/>
            <a:ext cx="5210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PPMI(X,Y) = max(0, PMI(X,Y)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8709" y="4619975"/>
                <a:ext cx="3971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40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ko-KR" altLang="en-US" sz="2400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ko-KR" altLang="en-US" sz="2400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의 문제 해결을 위해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09" y="4619975"/>
                <a:ext cx="3971921" cy="369332"/>
              </a:xfrm>
              <a:prstGeom prst="rect">
                <a:avLst/>
              </a:prstGeom>
              <a:blipFill>
                <a:blip r:embed="rId3"/>
                <a:stretch>
                  <a:fillRect l="-3681" t="-26667" r="-368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1203" y="1678823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Example: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9053" y="2270526"/>
            <a:ext cx="8092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10,000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개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(N)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로 이루어진 말뭉치에서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‘the’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‘car’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‘drive’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 각각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1,000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20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번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등장했다면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2902" y="5100596"/>
            <a:ext cx="11139020" cy="584775"/>
            <a:chOff x="532902" y="5100596"/>
            <a:chExt cx="11139020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2902" y="5160740"/>
                  <a:ext cx="5209439" cy="524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","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10∙10000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1000∙20</m:t>
                              </m:r>
                            </m:den>
                          </m:f>
                        </m:e>
                      </m:func>
                      <m:r>
                        <a:rPr lang="en-US" altLang="ko-KR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ko-KR" alt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서울한강 장체 L" panose="02020503020101020101" pitchFamily="18" charset="-127"/>
                    </a:rPr>
                    <a:t> </a:t>
                  </a:r>
                  <a:r>
                    <a:rPr lang="en-US" altLang="ko-KR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2.32</a:t>
                  </a:r>
                  <a:endPara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서울한강 장체 L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02" y="5160740"/>
                  <a:ext cx="5209439" cy="524631"/>
                </a:xfrm>
                <a:prstGeom prst="rect">
                  <a:avLst/>
                </a:prstGeom>
                <a:blipFill>
                  <a:blip r:embed="rId3"/>
                  <a:stretch>
                    <a:fillRect t="-5814" r="-2690" b="-174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7374" y="5155482"/>
                  <a:ext cx="5374548" cy="5298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","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𝑑𝑟𝑖𝑣𝑒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5∙10000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20∙10</m:t>
                              </m:r>
                            </m:den>
                          </m:f>
                        </m:e>
                      </m:func>
                      <m:r>
                        <a:rPr lang="en-US" altLang="ko-KR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ko-KR" alt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서울한강 장체 L" panose="02020503020101020101" pitchFamily="18" charset="-127"/>
                    </a:rPr>
                    <a:t> </a:t>
                  </a:r>
                  <a:r>
                    <a:rPr lang="en-US" altLang="ko-KR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7.97</a:t>
                  </a:r>
                  <a:endPara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서울한강 장체 L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374" y="5155482"/>
                  <a:ext cx="5374548" cy="529889"/>
                </a:xfrm>
                <a:prstGeom prst="rect">
                  <a:avLst/>
                </a:prstGeom>
                <a:blipFill>
                  <a:blip r:embed="rId4"/>
                  <a:stretch>
                    <a:fillRect t="-4598" r="-2608"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686847" y="5100596"/>
                  <a:ext cx="6367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ko-KR" altLang="en-US" sz="3200" dirty="0">
                    <a:solidFill>
                      <a:srgbClr val="FF006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847" y="5100596"/>
                  <a:ext cx="63671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1603257" y="3598442"/>
            <a:ext cx="9829547" cy="870431"/>
            <a:chOff x="1305645" y="3598442"/>
            <a:chExt cx="9829547" cy="8704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305645" y="3598442"/>
                  <a:ext cx="7040710" cy="870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a14:m>
                  <a:r>
                    <a:rPr lang="ko-KR" alt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2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a14:m>
                  <a:r>
                    <a:rPr lang="ko-KR" altLang="en-US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a14:m>
                  <a:endPara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645" y="3598442"/>
                  <a:ext cx="7040710" cy="8704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8574555" y="3846394"/>
                  <a:ext cx="2560637" cy="374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서울한강체 L" panose="02020503020101020101" pitchFamily="18" charset="-127"/>
                      <a:ea typeface="서울한강체 L" panose="02020503020101020101" pitchFamily="18" charset="-127"/>
                    </a:rPr>
                    <a:t>※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가</m:t>
                      </m:r>
                    </m:oMath>
                  </a14:m>
                  <a:r>
                    <a:rPr lang="ko-KR" alt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서울한강 장체 L" panose="02020503020101020101" pitchFamily="18" charset="-127"/>
                      <a:ea typeface="서울한강 장체 L" panose="02020503020101020101" pitchFamily="18" charset="-127"/>
                    </a:rPr>
                    <a:t> 등장한 횟수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555" y="3846394"/>
                  <a:ext cx="2560637" cy="374526"/>
                </a:xfrm>
                <a:prstGeom prst="rect">
                  <a:avLst/>
                </a:prstGeom>
                <a:blipFill>
                  <a:blip r:embed="rId7"/>
                  <a:stretch>
                    <a:fillRect l="-1905" t="-6557" r="-1429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23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674" y="1344284"/>
            <a:ext cx="786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벡터의 차원이 한 없이 커진다면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8999" y="2641855"/>
            <a:ext cx="4314001" cy="2862322"/>
            <a:chOff x="3938999" y="2474801"/>
            <a:chExt cx="4314001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3938999" y="2474801"/>
              <a:ext cx="431400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말뭉치 어휘 </a:t>
              </a:r>
              <a:r>
                <a:rPr lang="en-US" altLang="ko-KR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100</a:t>
              </a:r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만개 </a:t>
              </a:r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 </a:t>
              </a:r>
              <a:endPara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  <a:sym typeface="Wingdings" panose="05000000000000000000" pitchFamily="2" charset="2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  <a:sym typeface="Wingdings" panose="05000000000000000000" pitchFamily="2" charset="2"/>
                </a:rPr>
                <a:t>100</a:t>
              </a:r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  <a:sym typeface="Wingdings" panose="05000000000000000000" pitchFamily="2" charset="2"/>
                </a:rPr>
                <a:t>만 차원 벡터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5841023" y="3576835"/>
              <a:ext cx="509953" cy="581310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1203" y="1678823"/>
            <a:ext cx="866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차원 감소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특잇값분해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(SVD) - Singular Value Decomposition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58626" y="2449981"/>
            <a:ext cx="8580253" cy="2319499"/>
            <a:chOff x="2140286" y="2458773"/>
            <a:chExt cx="8580253" cy="2319499"/>
          </a:xfrm>
        </p:grpSpPr>
        <p:pic>
          <p:nvPicPr>
            <p:cNvPr id="2050" name="Picture 2" descr="SVD formula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286" y="2458773"/>
              <a:ext cx="3972474" cy="2319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937131" y="2764442"/>
              <a:ext cx="37834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U: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직교행렬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, ‘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단어 공간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‘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D: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대각행렬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, ‘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특잇값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’(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내림차순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V: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직교행렬</a:t>
              </a:r>
              <a:endPara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04174" y="5051611"/>
            <a:ext cx="818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특잇값이란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말해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축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중요도라고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말할 수 있다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중요도가 낮은 원소들을 깎아내는 방법을 생각할 수 있다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9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7024"/>
            <a:ext cx="8382000" cy="35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65328" y="5146878"/>
            <a:ext cx="8661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여분의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열벡터를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깎아내어 원래의 행렬을 근사할 수 있다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거대한 </a:t>
            </a:r>
            <a:r>
              <a:rPr lang="en-US" altLang="ko-KR" sz="24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dirty="0" err="1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희소벡터</a:t>
            </a:r>
            <a:r>
              <a:rPr lang="en-US" altLang="ko-KR" sz="24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작은 </a:t>
            </a:r>
            <a:r>
              <a:rPr lang="en-US" altLang="ko-KR" sz="24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400" dirty="0" err="1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밀집벡터</a:t>
            </a:r>
            <a:r>
              <a:rPr lang="en-US" altLang="ko-KR" sz="24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</a:t>
            </a:r>
            <a:endParaRPr lang="en-US" altLang="ko-KR" sz="24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6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149794" y="2967335"/>
            <a:ext cx="3891893" cy="923330"/>
            <a:chOff x="4851108" y="2852149"/>
            <a:chExt cx="389189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4851108" y="2852149"/>
              <a:ext cx="38860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추론 기반 기법</a:t>
              </a:r>
              <a:endParaRPr lang="ko-KR" altLang="en-US" sz="54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1108" y="3705324"/>
              <a:ext cx="3891893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543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22780" y="1588366"/>
            <a:ext cx="9546441" cy="830997"/>
            <a:chOff x="1253506" y="1799381"/>
            <a:chExt cx="9546441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4517458" y="1799381"/>
              <a:ext cx="6282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SVD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로 차원 축소를 한다고 해도 말뭉치가 커지면 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어차피 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100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만 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X 100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만의 거대한 행렬을 만들어야 한다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53506" y="1826568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통계 기반 기법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322780" y="2687404"/>
            <a:ext cx="9482321" cy="830997"/>
            <a:chOff x="1253506" y="1799381"/>
            <a:chExt cx="9482321" cy="830997"/>
          </a:xfrm>
        </p:grpSpPr>
        <p:sp>
          <p:nvSpPr>
            <p:cNvPr id="16" name="TextBox 15"/>
            <p:cNvSpPr txBox="1"/>
            <p:nvPr/>
          </p:nvSpPr>
          <p:spPr>
            <a:xfrm>
              <a:off x="4517458" y="1799381"/>
              <a:ext cx="6218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미치배치학습으로 거대한 말뭉치 데이터도 처리가 가능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GPU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를 이용한 병렬 처리도 가능해져 학습 속도 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UP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253506" y="1826568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추론 기반 기법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pic>
        <p:nvPicPr>
          <p:cNvPr id="8196" name="Picture 4" descr="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46" y="3887448"/>
            <a:ext cx="9178709" cy="26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942575" y="1599187"/>
            <a:ext cx="6306851" cy="2483784"/>
            <a:chOff x="1904136" y="1361795"/>
            <a:chExt cx="6306851" cy="2483784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4780" y="1750108"/>
              <a:ext cx="2683566" cy="1707159"/>
              <a:chOff x="4114780" y="1750108"/>
              <a:chExt cx="2683566" cy="1707159"/>
            </a:xfrm>
          </p:grpSpPr>
          <p:cxnSp>
            <p:nvCxnSpPr>
              <p:cNvPr id="6" name="꺾인 연결선 5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4114780" y="1750108"/>
                <a:ext cx="2683566" cy="776625"/>
              </a:xfrm>
              <a:prstGeom prst="bentConnector3">
                <a:avLst>
                  <a:gd name="adj1" fmla="val 50360"/>
                </a:avLst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꺾인 연결선 25"/>
              <p:cNvCxnSpPr>
                <a:endCxn id="21" idx="1"/>
              </p:cNvCxnSpPr>
              <p:nvPr/>
            </p:nvCxnSpPr>
            <p:spPr>
              <a:xfrm>
                <a:off x="5466080" y="2526732"/>
                <a:ext cx="992370" cy="930535"/>
              </a:xfrm>
              <a:prstGeom prst="bentConnector3">
                <a:avLst>
                  <a:gd name="adj1" fmla="val -167"/>
                </a:avLst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모서리가 둥근 직사각형 17"/>
            <p:cNvSpPr/>
            <p:nvPr/>
          </p:nvSpPr>
          <p:spPr>
            <a:xfrm>
              <a:off x="1904136" y="2138420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word2vec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76366" y="1361795"/>
              <a:ext cx="1316706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CBOW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458450" y="3068954"/>
              <a:ext cx="1752537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skip-gram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71977" y="4536831"/>
            <a:ext cx="78480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CBOW: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맥락으로부터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타깃을 추측하는 용도의 신경망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skip-gram: CBOW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모델의 맥락과 타깃을 역전시킨 모델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9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그림 [3-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08" y="1175458"/>
            <a:ext cx="7391006" cy="504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94324" y="2513325"/>
            <a:ext cx="2635658" cy="1831350"/>
            <a:chOff x="794324" y="2189860"/>
            <a:chExt cx="2635658" cy="183135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45840" y="2189860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CBOW</a:t>
              </a:r>
              <a:endParaRPr lang="ko-KR" altLang="en-US" sz="36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4324" y="3374879"/>
              <a:ext cx="2635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모델 아키텍처</a:t>
              </a:r>
              <a:r>
                <a:rPr lang="en-US" altLang="ko-KR" sz="3600" dirty="0" smtClean="0"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:</a:t>
              </a:r>
              <a:endParaRPr lang="ko-KR" altLang="en-US" sz="3600" dirty="0"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50008" y="533165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one-hot vector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>
            <a:off x="3597030" y="677009"/>
            <a:ext cx="658441" cy="1494692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1318" y="674578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의미를 컴퓨터에게</a:t>
            </a:r>
            <a:endParaRPr lang="en-US" altLang="ko-KR" sz="4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전달할 수 있을까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1585" y="3329898"/>
            <a:ext cx="36888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시소러스를 활용한 기법</a:t>
            </a:r>
            <a:endParaRPr lang="en-US" altLang="ko-KR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통계 기반 기법</a:t>
            </a:r>
            <a:endParaRPr lang="en-US" altLang="ko-KR" sz="28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추론 기반 기법</a:t>
            </a:r>
            <a:endParaRPr lang="ko-KR" altLang="en-US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p3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46089"/>
            <a:ext cx="96488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0136" y="5410712"/>
            <a:ext cx="8651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가중치의 각 행이 해당 단어의 분산 표현이라고 볼 수 </a:t>
            </a:r>
            <a:r>
              <a:rPr lang="ko-KR" altLang="ko-KR" sz="2800" dirty="0" smtClean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있다 </a:t>
            </a:r>
            <a:endParaRPr lang="en-US" altLang="ko-KR" sz="2800" dirty="0" smtClean="0">
              <a:solidFill>
                <a:srgbClr val="3E3E40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 smtClean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해당 </a:t>
            </a:r>
            <a:r>
              <a:rPr lang="ko-KR" altLang="ko-KR" sz="2800" dirty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단어와 곱해지는 원소들은 </a:t>
            </a:r>
            <a:r>
              <a:rPr lang="ko-KR" altLang="ko-KR" sz="2800" dirty="0" err="1">
                <a:solidFill>
                  <a:srgbClr val="0070C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W_in</a:t>
            </a:r>
            <a:r>
              <a:rPr lang="ko-KR" altLang="ko-KR" sz="2800" dirty="0" err="1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에</a:t>
            </a:r>
            <a:r>
              <a:rPr lang="ko-KR" altLang="ko-KR" sz="2800" dirty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동일한 행의 </a:t>
            </a:r>
            <a:r>
              <a:rPr lang="ko-KR" altLang="ko-KR" sz="2800" dirty="0" smtClean="0">
                <a:solidFill>
                  <a:srgbClr val="3E3E40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원소들이다</a:t>
            </a:r>
            <a:r>
              <a:rPr lang="ko-KR" altLang="ko-KR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ko-KR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8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p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64" y="1383502"/>
            <a:ext cx="8694872" cy="445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04451" y="5841861"/>
            <a:ext cx="618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2800" dirty="0" smtClean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CBOW</a:t>
            </a:r>
            <a:r>
              <a:rPr lang="ko-KR" altLang="en-US" sz="2800" dirty="0" smtClean="0">
                <a:solidFill>
                  <a:srgbClr val="3E3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최종 학습 아키텍처</a:t>
            </a: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그림 [3-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1" y="1424875"/>
            <a:ext cx="7048930" cy="504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78148" y="2980448"/>
            <a:ext cx="3307316" cy="196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여전히 거대한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말뭉치를 처리하는 데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시간이 소요된다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9179" y="3164022"/>
            <a:ext cx="1550748" cy="29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66"/>
                </a:solidFill>
              </a:rPr>
              <a:t>(1000000x100)</a:t>
            </a:r>
            <a:endParaRPr lang="ko-KR" altLang="en-US" sz="1600" dirty="0">
              <a:solidFill>
                <a:srgbClr val="FF006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9179" y="4572009"/>
            <a:ext cx="1550748" cy="29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66"/>
                </a:solidFill>
              </a:rPr>
              <a:t>(1000000x100)</a:t>
            </a:r>
            <a:endParaRPr lang="ko-KR" altLang="en-US" sz="1600" dirty="0">
              <a:solidFill>
                <a:srgbClr val="FF006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96724" y="3818763"/>
            <a:ext cx="1550748" cy="29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66"/>
                </a:solidFill>
              </a:rPr>
              <a:t>(1000000x100)</a:t>
            </a:r>
            <a:endParaRPr lang="ko-KR" altLang="en-US" sz="1600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6724" y="1460042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어휘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100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만개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은닉층이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100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개라면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?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774711" y="1652371"/>
            <a:ext cx="8642578" cy="4754527"/>
            <a:chOff x="1774711" y="1186208"/>
            <a:chExt cx="8642578" cy="4754527"/>
          </a:xfrm>
        </p:grpSpPr>
        <p:pic>
          <p:nvPicPr>
            <p:cNvPr id="14338" name="Picture 2" descr="cbow embeddi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711" y="1186208"/>
              <a:ext cx="8642578" cy="4754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076888" y="3149204"/>
              <a:ext cx="1923426" cy="478908"/>
            </a:xfrm>
            <a:prstGeom prst="rect">
              <a:avLst/>
            </a:prstGeom>
            <a:noFill/>
            <a:ln w="571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8" idx="0"/>
            </p:cNvCxnSpPr>
            <p:nvPr/>
          </p:nvCxnSpPr>
          <p:spPr>
            <a:xfrm flipV="1">
              <a:off x="4038601" y="1748118"/>
              <a:ext cx="632011" cy="1401086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890591" y="1480043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가중치행렬의</a:t>
            </a:r>
            <a:endParaRPr lang="en-US" altLang="ko-KR" sz="20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특정 행만 추출</a:t>
            </a:r>
            <a:endParaRPr lang="ko-KR" altLang="en-US" sz="20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3619" y="933275"/>
            <a:ext cx="3345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Embedding!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4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3106" y="5291241"/>
            <a:ext cx="3345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Embedding!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 descr="p4-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4" y="1695069"/>
            <a:ext cx="11598593" cy="34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97865" y="884350"/>
            <a:ext cx="442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Dot!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2" descr="cbow embedd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11" y="1652371"/>
            <a:ext cx="8642578" cy="47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 rot="16200000">
            <a:off x="7724871" y="4193248"/>
            <a:ext cx="1542857" cy="448563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flipH="1" flipV="1">
            <a:off x="7280031" y="2778191"/>
            <a:ext cx="991987" cy="1639338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3512" y="1975010"/>
            <a:ext cx="156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가중치행렬의</a:t>
            </a:r>
            <a:endParaRPr lang="en-US" altLang="ko-KR" sz="20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특정 행만 추출</a:t>
            </a:r>
            <a:endParaRPr lang="ko-KR" altLang="en-US" sz="20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0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409700" y="1556239"/>
            <a:ext cx="9372600" cy="4656086"/>
            <a:chOff x="1412875" y="1538655"/>
            <a:chExt cx="9372600" cy="4656086"/>
          </a:xfrm>
        </p:grpSpPr>
        <p:pic>
          <p:nvPicPr>
            <p:cNvPr id="21506" name="Picture 2" descr="p4-2-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66"/>
            <a:stretch/>
          </p:blipFill>
          <p:spPr bwMode="auto">
            <a:xfrm>
              <a:off x="1412875" y="1538655"/>
              <a:ext cx="9372600" cy="465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6230179" y="2803591"/>
              <a:ext cx="2817106" cy="590714"/>
            </a:xfrm>
            <a:prstGeom prst="rect">
              <a:avLst/>
            </a:prstGeom>
            <a:noFill/>
            <a:ln w="571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01237" y="1556239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분류를 이중 분류로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1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659" y="1658077"/>
            <a:ext cx="422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Embedding Dot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문제점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5144" y="2699237"/>
            <a:ext cx="6721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긍정적인 예</a:t>
            </a:r>
            <a:r>
              <a:rPr lang="en-US" altLang="ko-KR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대해서만 학습</a:t>
            </a:r>
            <a:endParaRPr lang="en-US" altLang="ko-KR" sz="3600" dirty="0" smtClean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6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부정적인 예</a:t>
            </a:r>
            <a:r>
              <a:rPr lang="en-US" altLang="ko-KR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오답</a:t>
            </a:r>
            <a:r>
              <a:rPr lang="en-US" altLang="ko-KR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36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?</a:t>
            </a:r>
            <a:endParaRPr lang="ko-KR" altLang="en-US" sz="36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0806" y="4936330"/>
            <a:ext cx="7510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Sampling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해결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5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5219" y="1714484"/>
            <a:ext cx="4960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Sampling?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011" y="4486255"/>
            <a:ext cx="65" cy="2769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886" y="2673924"/>
            <a:ext cx="101906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부정적인 </a:t>
            </a:r>
            <a:r>
              <a:rPr lang="ko-KR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예를 어떤 기준으로 </a:t>
            </a:r>
            <a:r>
              <a:rPr lang="ko-KR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sampling</a:t>
            </a:r>
            <a:r>
              <a:rPr lang="ko-KR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할 것인가?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말뭉치의 </a:t>
            </a:r>
            <a:r>
              <a:rPr lang="ko-KR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단어별</a:t>
            </a:r>
            <a:r>
              <a:rPr lang="ko-KR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출현 횟수를 바탕으로 확률 분포를 </a:t>
            </a: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구한다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출현 </a:t>
            </a:r>
            <a:r>
              <a:rPr lang="ko-KR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빈도가 낮은 단어의 선택을 높여주기 위해 확률 분포에서 구한 값들 0.75 제곱하고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  </a:t>
            </a: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해당 </a:t>
            </a:r>
            <a:r>
              <a:rPr lang="ko-KR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확률 값을 다시 </a:t>
            </a: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구한다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즉, 출현 빈도가 낮은 단어의 확률 값을 높여주고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다른 확률 값은 상대적으로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  </a:t>
            </a:r>
            <a:r>
              <a:rPr lang="ko-KR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낮출 수 있게 되어 비교적 골고루 단어가 선택되도록 하는 것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4-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75" y="1242706"/>
            <a:ext cx="9902851" cy="4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011" y="4486255"/>
            <a:ext cx="65" cy="2769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1918" y="5722066"/>
            <a:ext cx="7108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개선된 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word2vec </a:t>
            </a:r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프로세스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6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69218" y="2967335"/>
            <a:ext cx="3653564" cy="923330"/>
            <a:chOff x="4851108" y="2852149"/>
            <a:chExt cx="3653564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4851108" y="2852149"/>
              <a:ext cx="36535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시소러스 기법</a:t>
              </a:r>
              <a:endParaRPr lang="ko-KR" altLang="en-US" sz="54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1108" y="3705324"/>
              <a:ext cx="3645292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652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011" y="4486255"/>
            <a:ext cx="65" cy="2769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3201" y="5581390"/>
            <a:ext cx="6165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word2vec CBOW </a:t>
            </a:r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아키텍처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 descr="p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1457858"/>
            <a:ext cx="10737273" cy="37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0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추론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p3_5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56" y="1256440"/>
            <a:ext cx="8177668" cy="48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94324" y="2513325"/>
            <a:ext cx="2635658" cy="1831350"/>
            <a:chOff x="794324" y="2189860"/>
            <a:chExt cx="2635658" cy="183135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45840" y="2189860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s</a:t>
              </a:r>
              <a:r>
                <a:rPr lang="en-US" altLang="ko-KR" sz="36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kip-gram</a:t>
              </a:r>
              <a:endParaRPr lang="ko-KR" altLang="en-US" sz="36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4324" y="3374879"/>
              <a:ext cx="2635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모델 아키텍처</a:t>
              </a:r>
              <a:r>
                <a:rPr lang="en-US" altLang="ko-KR" sz="3600" dirty="0" smtClean="0"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:</a:t>
              </a:r>
              <a:endParaRPr lang="ko-KR" altLang="en-US" sz="3600" dirty="0"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8313" y="3013502"/>
            <a:ext cx="6755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48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48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순서</a:t>
            </a:r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반영하려면 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9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805950" y="2967335"/>
            <a:ext cx="4580100" cy="923330"/>
            <a:chOff x="4851108" y="2852149"/>
            <a:chExt cx="4580100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4851108" y="2852149"/>
              <a:ext cx="4580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err="1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순환신경망</a:t>
              </a:r>
              <a:r>
                <a:rPr lang="en-US" altLang="ko-KR" sz="54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(RNN)</a:t>
              </a:r>
              <a:endParaRPr lang="ko-KR" altLang="en-US" sz="54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5812" y="3705324"/>
              <a:ext cx="4570693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4481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011" y="4486255"/>
            <a:ext cx="65" cy="27699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956" y="1701538"/>
            <a:ext cx="625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ecurrent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N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eural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N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etwork: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순환하는 신경망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1026" name="Picture 2" descr="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3" y="2669855"/>
            <a:ext cx="2238627" cy="34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64969" y="2811101"/>
            <a:ext cx="72955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RNN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은 순환하는 경로가 있다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데이터는 순환 경로를 따라 끊임없이 순환 할 수 있고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때문에 과거의 정보를 기억함과 동시에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최신 데이터로 갱신될 수 있다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imonjisu.github.io/assets/ML/rnn/graph_forward1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t="24074" r="30205" b="20399"/>
          <a:stretch/>
        </p:blipFill>
        <p:spPr bwMode="auto">
          <a:xfrm>
            <a:off x="1918417" y="1266819"/>
            <a:ext cx="8355166" cy="38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8031" y="5391720"/>
                <a:ext cx="62359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4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</a:t>
                </a:r>
                <a:r>
                  <a:rPr lang="en-US" altLang="ko-KR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31" y="5391720"/>
                <a:ext cx="6235938" cy="615553"/>
              </a:xfrm>
              <a:prstGeom prst="rect">
                <a:avLst/>
              </a:prstGeom>
              <a:blipFill>
                <a:blip r:embed="rId3"/>
                <a:stretch>
                  <a:fillRect t="-23762" b="-50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6513" y="1910633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RNN</a:t>
            </a:r>
            <a:r>
              <a:rPr lang="ko-KR" altLang="en-US" sz="32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의 문제점</a:t>
            </a:r>
            <a:r>
              <a:rPr lang="en-US" altLang="ko-KR" sz="32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</a:t>
            </a:r>
            <a:endParaRPr lang="ko-KR" altLang="en-US" sz="32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00" y="2895600"/>
            <a:ext cx="10424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장기 의존 관계를 학습하기 어렵다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BPTT(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BackPropagation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Through Time)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에서 기울기 손실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기울기 폭발 문제가 발생한다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즉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장기기억에 취약하다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351280" y="1453495"/>
            <a:ext cx="9489440" cy="461665"/>
            <a:chOff x="2032000" y="831007"/>
            <a:chExt cx="948944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2032000" y="831007"/>
              <a:ext cx="9023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Tom was watching TV in his room. Mary came into the room. Mary said hi to  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812063" y="860042"/>
              <a:ext cx="709377" cy="333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918417" y="1957481"/>
            <a:ext cx="8355166" cy="3801401"/>
            <a:chOff x="1918417" y="2211481"/>
            <a:chExt cx="8355166" cy="3801401"/>
          </a:xfrm>
        </p:grpSpPr>
        <p:pic>
          <p:nvPicPr>
            <p:cNvPr id="2052" name="Picture 4" descr="https://simonjisu.github.io/assets/ML/rnn/graph_forward1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" t="24074" r="30205" b="20399"/>
            <a:stretch/>
          </p:blipFill>
          <p:spPr bwMode="auto">
            <a:xfrm>
              <a:off x="1918417" y="2211481"/>
              <a:ext cx="8355166" cy="380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274560" y="3332480"/>
              <a:ext cx="914400" cy="904240"/>
            </a:xfrm>
            <a:prstGeom prst="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99840" y="2550160"/>
              <a:ext cx="914400" cy="904240"/>
            </a:xfrm>
            <a:prstGeom prst="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9840" y="4053840"/>
              <a:ext cx="914400" cy="904240"/>
            </a:xfrm>
            <a:prstGeom prst="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564398" y="5869072"/>
            <a:ext cx="9171343" cy="478527"/>
            <a:chOff x="2782904" y="5869072"/>
            <a:chExt cx="9171343" cy="478527"/>
          </a:xfrm>
        </p:grpSpPr>
        <p:sp>
          <p:nvSpPr>
            <p:cNvPr id="21" name="직사각형 20"/>
            <p:cNvSpPr/>
            <p:nvPr/>
          </p:nvSpPr>
          <p:spPr>
            <a:xfrm>
              <a:off x="2782904" y="5869072"/>
              <a:ext cx="469232" cy="464017"/>
            </a:xfrm>
            <a:prstGeom prst="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9314" y="5885934"/>
              <a:ext cx="8654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부분에서 기울기 연산이 실행되고 여기서 손실 혹은 폭발이 발생한다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5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027435" y="801195"/>
            <a:ext cx="6615494" cy="5509987"/>
            <a:chOff x="5027435" y="801195"/>
            <a:chExt cx="6615494" cy="5509987"/>
          </a:xfrm>
        </p:grpSpPr>
        <p:sp>
          <p:nvSpPr>
            <p:cNvPr id="7" name="TextBox 6"/>
            <p:cNvSpPr txBox="1"/>
            <p:nvPr/>
          </p:nvSpPr>
          <p:spPr>
            <a:xfrm>
              <a:off x="8083603" y="801195"/>
              <a:ext cx="11737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tanh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435" y="1447526"/>
              <a:ext cx="6615494" cy="486365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55502" y="5130861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실선</a:t>
            </a:r>
            <a:r>
              <a:rPr lang="en-US" altLang="ko-KR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en-US" altLang="ko-KR" dirty="0" err="1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tanh</a:t>
            </a:r>
            <a:r>
              <a:rPr lang="en-US" altLang="ko-KR" dirty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(x)</a:t>
            </a:r>
            <a:endParaRPr lang="ko-KR" altLang="en-US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r>
              <a:rPr lang="ko-KR" altLang="en-US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점선</a:t>
            </a:r>
            <a:r>
              <a:rPr lang="en-US" altLang="ko-KR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en-US" altLang="ko-KR" dirty="0" err="1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tanh</a:t>
            </a:r>
            <a:r>
              <a:rPr lang="en-US" altLang="ko-KR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(x)</a:t>
            </a:r>
            <a:r>
              <a:rPr lang="ko-KR" altLang="en-US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의 미분</a:t>
            </a:r>
            <a:endParaRPr lang="en-US" altLang="ko-KR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754" y="1774540"/>
            <a:ext cx="41424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t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anh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(x)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미분 그래프를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보면 그 값은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1.0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이하이고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X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0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으로부터 멀어질수록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작아진다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역전파시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기울기가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tanh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노드를 지날 때마다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값은 계속 작아진다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기울기가 소실된다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32520" y="5403421"/>
                <a:ext cx="83269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행렬곱에서는 매번 똑같은 가중치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사용된다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0" y="5403421"/>
                <a:ext cx="8326960" cy="584775"/>
              </a:xfrm>
              <a:prstGeom prst="rect">
                <a:avLst/>
              </a:prstGeom>
              <a:blipFill>
                <a:blip r:embed="rId2"/>
                <a:stretch>
                  <a:fillRect l="-1391" t="-13542" r="-1464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94" y="2611655"/>
            <a:ext cx="10293213" cy="20862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460249" y="1290181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행렬곱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457" y="1829757"/>
            <a:ext cx="484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WordNet: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시소러스 형태의 사전을 이용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동의어 사전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255747" y="878143"/>
            <a:ext cx="6198153" cy="5101715"/>
            <a:chOff x="5255747" y="878143"/>
            <a:chExt cx="6198153" cy="5101715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8974012" y="2965396"/>
              <a:ext cx="11306" cy="92720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7046155" y="2877421"/>
              <a:ext cx="1359542" cy="106255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547218" y="2874845"/>
              <a:ext cx="1247774" cy="10922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" idx="2"/>
              <a:endCxn id="6" idx="0"/>
            </p:cNvCxnSpPr>
            <p:nvPr/>
          </p:nvCxnSpPr>
          <p:spPr>
            <a:xfrm>
              <a:off x="8971083" y="1484813"/>
              <a:ext cx="2" cy="8781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5787763" y="4357970"/>
              <a:ext cx="1046773" cy="111168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2"/>
            </p:cNvCxnSpPr>
            <p:nvPr/>
          </p:nvCxnSpPr>
          <p:spPr>
            <a:xfrm>
              <a:off x="7127841" y="4454439"/>
              <a:ext cx="732039" cy="92720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349358" y="4357970"/>
              <a:ext cx="3117131" cy="111168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 1"/>
            <p:cNvSpPr/>
            <p:nvPr/>
          </p:nvSpPr>
          <p:spPr>
            <a:xfrm>
              <a:off x="8313939" y="878143"/>
              <a:ext cx="1314288" cy="60667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object</a:t>
              </a:r>
              <a:endParaRPr lang="ko-KR" altLang="en-US" sz="2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18441" y="2362956"/>
              <a:ext cx="2305287" cy="60667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otor vehicle</a:t>
              </a:r>
              <a:endParaRPr lang="ko-KR" altLang="en-US" sz="2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651389" y="3847769"/>
              <a:ext cx="4656551" cy="647276"/>
              <a:chOff x="6642808" y="3847769"/>
              <a:chExt cx="4656551" cy="647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8026968" y="3888375"/>
                <a:ext cx="1688123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go-kart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42808" y="3847769"/>
                <a:ext cx="952903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car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0146348" y="3888375"/>
                <a:ext cx="1153011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truck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255747" y="5373188"/>
              <a:ext cx="6198153" cy="606670"/>
              <a:chOff x="5255747" y="5373188"/>
              <a:chExt cx="6198153" cy="6066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6937066" y="5373188"/>
                <a:ext cx="1856935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compact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5255747" y="5373188"/>
                <a:ext cx="1268312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SUV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9207008" y="5373188"/>
                <a:ext cx="2246892" cy="60667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Hatch-back</a:t>
                </a:r>
                <a:endParaRPr lang="ko-KR" altLang="en-US" sz="28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88457" y="3366263"/>
            <a:ext cx="30604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사람이 수작업으로 사전을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만들어 그 의미를 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컴퓨터에 전달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011" y="610110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시소러스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011" y="1184331"/>
            <a:ext cx="24897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60249" y="1290181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행렬곱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97601" y="2043192"/>
            <a:ext cx="10596799" cy="4456213"/>
            <a:chOff x="797601" y="1941592"/>
            <a:chExt cx="10596799" cy="4456213"/>
          </a:xfrm>
        </p:grpSpPr>
        <p:grpSp>
          <p:nvGrpSpPr>
            <p:cNvPr id="22" name="그룹 21"/>
            <p:cNvGrpSpPr/>
            <p:nvPr/>
          </p:nvGrpSpPr>
          <p:grpSpPr>
            <a:xfrm>
              <a:off x="797601" y="1941592"/>
              <a:ext cx="10596799" cy="4456213"/>
              <a:chOff x="797601" y="2215912"/>
              <a:chExt cx="10596799" cy="445621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797601" y="2215912"/>
                <a:ext cx="10596799" cy="3438525"/>
                <a:chOff x="712233" y="2104152"/>
                <a:chExt cx="10596799" cy="3438525"/>
              </a:xfrm>
            </p:grpSpPr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2233" y="2108280"/>
                  <a:ext cx="5029200" cy="3409950"/>
                </a:xfrm>
                <a:prstGeom prst="rect">
                  <a:avLst/>
                </a:prstGeom>
              </p:spPr>
            </p:pic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8407" y="2104152"/>
                  <a:ext cx="5000625" cy="3438525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1572164" y="6209110"/>
                <a:ext cx="3967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초기값이 클 경우</a:t>
                </a:r>
                <a:r>
                  <a:rPr lang="en-US" altLang="ko-K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기울기 폭발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013787" y="6210460"/>
                <a:ext cx="424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초기값이 작을 경우</a:t>
                </a:r>
                <a:r>
                  <a:rPr lang="en-US" altLang="ko-KR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기울기 소실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80246" y="5481580"/>
                  <a:ext cx="14108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1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46" y="5481580"/>
                  <a:ext cx="141089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462132" y="5442685"/>
                  <a:ext cx="14108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1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132" y="5442685"/>
                  <a:ext cx="141089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5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6852" y="2052122"/>
            <a:ext cx="477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기울기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2">
                    <a:lumMod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클리핑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(gradients clipping)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84" y="2647509"/>
            <a:ext cx="4145633" cy="239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8963" y="5014176"/>
                <a:ext cx="715407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기울기의 </a:t>
                </a:r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L2</a:t>
                </a: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노름</a:t>
                </a:r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(</a:t>
                </a: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수식에서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)</a:t>
                </a: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이 </a:t>
                </a:r>
                <a:r>
                  <a:rPr lang="ko-KR" altLang="en-US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문턱값을</a:t>
                </a: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초과하면</a:t>
                </a:r>
                <a:endPara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기울기를 두 번째 줄의 수식과 같이 수정</a:t>
                </a:r>
                <a:endPara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3" y="5014176"/>
                <a:ext cx="7154073" cy="1384995"/>
              </a:xfrm>
              <a:prstGeom prst="rect">
                <a:avLst/>
              </a:prstGeom>
              <a:blipFill>
                <a:blip r:embed="rId3"/>
                <a:stretch>
                  <a:fillRect l="-1193" r="-1193" b="-7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0923" y="157490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기울기 폭발 대책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4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RNN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754" y="1200339"/>
            <a:ext cx="928839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29869" y="2968908"/>
            <a:ext cx="2132262" cy="940504"/>
            <a:chOff x="5029869" y="2950161"/>
            <a:chExt cx="2132262" cy="940504"/>
          </a:xfrm>
        </p:grpSpPr>
        <p:sp>
          <p:nvSpPr>
            <p:cNvPr id="3" name="TextBox 2"/>
            <p:cNvSpPr txBox="1"/>
            <p:nvPr/>
          </p:nvSpPr>
          <p:spPr>
            <a:xfrm>
              <a:off x="5109192" y="2950161"/>
              <a:ext cx="19736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</a:t>
              </a:r>
              <a:endPara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29869" y="3820510"/>
              <a:ext cx="2132262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0923" y="1574900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기울기 소실 대책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rnn lstm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1805" r="3478" b="8182"/>
          <a:stretch/>
        </p:blipFill>
        <p:spPr bwMode="auto">
          <a:xfrm>
            <a:off x="2345914" y="1211057"/>
            <a:ext cx="7500172" cy="423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1965" y="5709920"/>
            <a:ext cx="840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경로를 추가한 모델이다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65914" y="610110"/>
            <a:ext cx="1191352" cy="646331"/>
            <a:chOff x="665914" y="610110"/>
            <a:chExt cx="1191352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665914" y="610110"/>
              <a:ext cx="1191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LSTM</a:t>
              </a:r>
              <a:endParaRPr lang="ko-KR" altLang="en-US" sz="36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9643" y="1200339"/>
              <a:ext cx="1123895" cy="36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7006" y="1564958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c: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4333" y="2211289"/>
            <a:ext cx="84144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기억 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이라고 부른다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전용의 기억 메커니즘이다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데이터를 자기 자신으로만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(LSTM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계층 내에서만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주고 받는다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반면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LSTM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의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은닉상태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h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는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RNN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계층과 마찬가지로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다른 계층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위쪽으로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출력된다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2736" y="1773314"/>
            <a:ext cx="964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게이트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0.0 ~ 1.0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사이의 실수 값을 가지며 물의 흐름을 제어하고 물의 양을 결정한다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2" y="2751852"/>
            <a:ext cx="9957816" cy="32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852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O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utput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게이트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값이 다음 시각의 은닉 상태에 얼마나 중요한가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13" y="3208972"/>
            <a:ext cx="411480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43" y="2319082"/>
            <a:ext cx="5973418" cy="3785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050" y="4509435"/>
            <a:ext cx="2447925" cy="5715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813199" y="5819423"/>
            <a:ext cx="2810385" cy="369332"/>
            <a:chOff x="7374205" y="5697093"/>
            <a:chExt cx="2810385" cy="36933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8816" t="21615" r="48317" b="23274"/>
            <a:stretch/>
          </p:blipFill>
          <p:spPr>
            <a:xfrm>
              <a:off x="7682379" y="5733256"/>
              <a:ext cx="286328" cy="2863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74205" y="5697093"/>
              <a:ext cx="2810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※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    : 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아마다르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 곱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(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원소별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 곱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rPr>
                <a:t>)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09915" y="5514132"/>
                <a:ext cx="1570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※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sigmoid</m:t>
                    </m:r>
                  </m:oMath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15" y="5514132"/>
                <a:ext cx="1570173" cy="276999"/>
              </a:xfrm>
              <a:prstGeom prst="rect">
                <a:avLst/>
              </a:prstGeom>
              <a:blipFill>
                <a:blip r:embed="rId5"/>
                <a:stretch>
                  <a:fillRect l="-9339" t="-26667" r="-6615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426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orget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게이트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무엇을 잊을까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3" y="2314979"/>
            <a:ext cx="5282632" cy="3701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82" y="2967990"/>
            <a:ext cx="3724275" cy="800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228" y="4408900"/>
            <a:ext cx="1452182" cy="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89" y="3939563"/>
            <a:ext cx="4000500" cy="447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477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새로운 기억 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새로운 정보를 기억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3" y="2335299"/>
            <a:ext cx="5432262" cy="3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514" y="3891938"/>
            <a:ext cx="3524250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8" y="2321884"/>
            <a:ext cx="5471295" cy="36627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791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Input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게이트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g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의 각 원소가 정보로써 가치가 얼마나 큰가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3128" y="1284069"/>
            <a:ext cx="7165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문제점들이 존재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73890" y="2888158"/>
            <a:ext cx="464422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시대 변화에 대응하기 어려움</a:t>
            </a:r>
            <a:endParaRPr lang="en-US" altLang="ko-KR" sz="28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사람을 쓰는 비용이 크다</a:t>
            </a:r>
            <a:endParaRPr lang="en-US" altLang="ko-KR" sz="28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단어의 미묘한 차이 표현 불가능</a:t>
            </a:r>
            <a:endParaRPr lang="en-US" altLang="ko-KR" sz="2800" dirty="0" smtClean="0"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빈티지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오래된 것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),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레트로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복고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7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구조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1026" name="Picture 2" descr="https://user-images.githubusercontent.com/1250095/40670602-b1d0211a-63a4-11e8-9abc-a5de1f90a5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72" y="2416579"/>
            <a:ext cx="5054016" cy="34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34" y="2212210"/>
            <a:ext cx="3667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순전파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2050" name="Picture 2" descr="http://i.imgur.com/7Jk6sz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20" y="1057144"/>
            <a:ext cx="7824586" cy="49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184" y="2950364"/>
                <a:ext cx="294664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가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4</a:t>
                </a: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등분 되어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각각에 해당하는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:r>
                  <a:rPr lang="ko-KR" altLang="en-US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활성함수를</a:t>
                </a: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적용하는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방식으로 계산된다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4" y="2950364"/>
                <a:ext cx="2946640" cy="1938992"/>
              </a:xfrm>
              <a:prstGeom prst="rect">
                <a:avLst/>
              </a:prstGeom>
              <a:blipFill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순전파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3074" name="Picture 2" descr="http://i.imgur.com/73zzD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43" y="1034875"/>
            <a:ext cx="7795015" cy="50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184" y="2950364"/>
                <a:ext cx="294664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가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4</a:t>
                </a: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등분 되어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각각에 해당하는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:r>
                  <a:rPr lang="ko-KR" altLang="en-US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활성함수를</a:t>
                </a: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 적용하는 </a:t>
                </a:r>
                <a: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/>
                </a:r>
                <a:br>
                  <a:rPr lang="en-US" altLang="ko-KR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</a:br>
                <a:r>
                  <a:rPr lang="ko-KR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서울한강 장체 L" panose="02020503020101020101" pitchFamily="18" charset="-127"/>
                    <a:ea typeface="서울한강 장체 L" panose="02020503020101020101" pitchFamily="18" charset="-127"/>
                  </a:rPr>
                  <a:t>방식으로 계산된다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L" panose="02020503020101020101" pitchFamily="18" charset="-127"/>
                  <a:ea typeface="서울한강 장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4" y="2950364"/>
                <a:ext cx="2946640" cy="1938992"/>
              </a:xfrm>
              <a:prstGeom prst="rect">
                <a:avLst/>
              </a:prstGeom>
              <a:blipFill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58" y="1285401"/>
            <a:ext cx="8382000" cy="47148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rive.google.com/uc?id=13jvu-aT2SgiRsVHhLHVU9jXloiLHQg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06" y="843548"/>
            <a:ext cx="8377985" cy="55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15" y="1874203"/>
            <a:ext cx="7181850" cy="3495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9510" y="2824480"/>
            <a:ext cx="316464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Slice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노드는 행렬을 균등하게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조각으로 나눠서 꺼내주는 역할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그 다음에는 각각의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활성함수를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거쳐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순전파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진행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5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5" y="1301273"/>
            <a:ext cx="6831330" cy="46415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923" y="15749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LSTM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2097" y="2824480"/>
            <a:ext cx="2539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Slice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노드의 역전파에서는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개의 행렬을 연결한다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293" y="4815840"/>
            <a:ext cx="311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dg, di,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3" y="2254770"/>
            <a:ext cx="10792714" cy="3039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923" y="15749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기억 셀의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61590" y="2315301"/>
            <a:ext cx="8239948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‘+’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노드와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‘x’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노드만 지나며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‘+’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노드에서는 기울기의 소실이 없다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‘x’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행렬곱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이 아닌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원소별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아마다르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곱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)’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을 계산한다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매 시각 다른 게이트 값을 이용해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원소별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곱을 계산한다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곱셈의 효과가 누적되지 않아 기울기 소실이 일어나기 어렵다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‘x’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노드의 계산은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forget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게이트가 제어하는데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‘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잊어야 한다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’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고 판단한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기억 셀의 원소는 기울기가 작아지지만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그 반대인 원소에 대해서는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</a:b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기울기가 그대로 과거 방향으로 전해진다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923" y="15749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기억 셀의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역전파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7910" y="3136612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://i.imgur.com/jKodJ1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19" y="702460"/>
            <a:ext cx="6927273" cy="545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149794" y="2967335"/>
            <a:ext cx="3892412" cy="923330"/>
            <a:chOff x="4851108" y="2852149"/>
            <a:chExt cx="3892412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4851108" y="2852149"/>
              <a:ext cx="3892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통계 기반 기법</a:t>
              </a:r>
              <a:endParaRPr lang="ko-KR" altLang="en-US" sz="54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1108" y="3705324"/>
              <a:ext cx="3891893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0924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61590" y="2315301"/>
            <a:ext cx="5242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계층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다층화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드롭아웃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(Dropout):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깊이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방향으로만 적용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가중치 공유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Embedding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Affine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923" y="1574900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추가적인 개선 방법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914" y="61011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LSTM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43" y="1200339"/>
            <a:ext cx="1123895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36824" y="2314522"/>
            <a:ext cx="8795297" cy="2487845"/>
            <a:chOff x="1736824" y="2490369"/>
            <a:chExt cx="8795297" cy="2487845"/>
          </a:xfrm>
        </p:grpSpPr>
        <p:grpSp>
          <p:nvGrpSpPr>
            <p:cNvPr id="9" name="그룹 8"/>
            <p:cNvGrpSpPr/>
            <p:nvPr/>
          </p:nvGrpSpPr>
          <p:grpSpPr>
            <a:xfrm>
              <a:off x="1736824" y="2490369"/>
              <a:ext cx="8718353" cy="1897822"/>
              <a:chOff x="1816444" y="2490369"/>
              <a:chExt cx="8718353" cy="189782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54184" y="2490369"/>
                <a:ext cx="6379427" cy="646331"/>
                <a:chOff x="2548668" y="2490369"/>
                <a:chExt cx="6379427" cy="646331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2548668" y="2490369"/>
                  <a:ext cx="163346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rgbClr val="0070C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Before</a:t>
                  </a:r>
                  <a:endParaRPr lang="ko-KR" altLang="en-US" sz="36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622930" y="2490369"/>
                  <a:ext cx="13051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rgbClr val="0070C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After</a:t>
                  </a:r>
                  <a:endParaRPr lang="ko-KR" altLang="en-US" sz="36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b="54058"/>
              <a:stretch/>
            </p:blipFill>
            <p:spPr>
              <a:xfrm>
                <a:off x="1816444" y="3424502"/>
                <a:ext cx="3803333" cy="96368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rcRect t="55579"/>
              <a:stretch/>
            </p:blipFill>
            <p:spPr>
              <a:xfrm>
                <a:off x="6731464" y="3424502"/>
                <a:ext cx="3803333" cy="931772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091191" y="4608882"/>
              <a:ext cx="644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※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 Perplexity: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확률의 역수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직관적으로는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선택 사항의 수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’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를 말함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74112" y="5460023"/>
            <a:ext cx="864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전과 후의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perplexity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보면 매우 큰 차이가 있음을 알 수 있다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923" y="1574900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개선 효과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2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886357">
            <a:off x="6973287" y="2483696"/>
            <a:ext cx="135229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  <a:endParaRPr lang="ko-KR" altLang="en-US" sz="2400" dirty="0">
              <a:solidFill>
                <a:srgbClr val="FF006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8608" y="2767281"/>
            <a:ext cx="3194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The End</a:t>
            </a:r>
            <a:endParaRPr lang="ko-KR" altLang="en-US" sz="8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68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45924" y="2907948"/>
            <a:ext cx="2900153" cy="1001464"/>
            <a:chOff x="4645924" y="2889201"/>
            <a:chExt cx="2900153" cy="1001464"/>
          </a:xfrm>
        </p:grpSpPr>
        <p:sp>
          <p:nvSpPr>
            <p:cNvPr id="3" name="TextBox 2"/>
            <p:cNvSpPr txBox="1"/>
            <p:nvPr/>
          </p:nvSpPr>
          <p:spPr>
            <a:xfrm>
              <a:off x="4645924" y="2889201"/>
              <a:ext cx="29001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seq2seq</a:t>
              </a:r>
              <a:endPara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62790" y="3820510"/>
              <a:ext cx="2866421" cy="701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7172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557" y="1442337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말뭉치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대량의 텍스트 데이터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3012" y="2564368"/>
            <a:ext cx="523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단어를 벡터로 표현할 수 있을까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88846" y="3690319"/>
            <a:ext cx="7847265" cy="854288"/>
            <a:chOff x="2512724" y="4127268"/>
            <a:chExt cx="7847265" cy="85428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12724" y="4127268"/>
              <a:ext cx="1316705" cy="8542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비색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3271" y="4127268"/>
              <a:ext cx="3756718" cy="8542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R, G, B = (170, 33, 32)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864657" y="4176343"/>
              <a:ext cx="703385" cy="75613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454541" y="5021405"/>
            <a:ext cx="5315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훨씬 알아보기 쉽고 </a:t>
            </a:r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정량화도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간단하다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!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422" y="2848707"/>
            <a:ext cx="703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“You say goodbye and I say hello.”</a:t>
            </a:r>
            <a:r>
              <a:rPr lang="en-US" altLang="ko-KR" sz="24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4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주변 단어를 세어보자</a:t>
            </a:r>
            <a:r>
              <a:rPr lang="en-US" altLang="ko-KR" sz="24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!</a:t>
            </a:r>
            <a:endParaRPr lang="ko-KR" altLang="en-US" sz="24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5554"/>
              </p:ext>
            </p:extLst>
          </p:nvPr>
        </p:nvGraphicFramePr>
        <p:xfrm>
          <a:off x="2337776" y="3509254"/>
          <a:ext cx="751644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9556">
                  <a:extLst>
                    <a:ext uri="{9D8B030D-6E8A-4147-A177-3AD203B41FA5}">
                      <a16:colId xmlns:a16="http://schemas.microsoft.com/office/drawing/2014/main" val="4234916566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4192513493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3511760080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2624526533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879369649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698319279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215756994"/>
                    </a:ext>
                  </a:extLst>
                </a:gridCol>
                <a:gridCol w="939556">
                  <a:extLst>
                    <a:ext uri="{9D8B030D-6E8A-4147-A177-3AD203B41FA5}">
                      <a16:colId xmlns:a16="http://schemas.microsoft.com/office/drawing/2014/main" val="118355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you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say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goodbye</a:t>
                      </a:r>
                      <a:endParaRPr lang="ko-KR" altLang="en-US" sz="20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and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hello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8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0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you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say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goodbye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5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and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4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2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hello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53999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898877" y="1591847"/>
            <a:ext cx="6394245" cy="776625"/>
            <a:chOff x="1187936" y="1627018"/>
            <a:chExt cx="6394245" cy="77662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87936" y="1627018"/>
              <a:ext cx="1593214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분산표현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249556" y="1627018"/>
              <a:ext cx="2332625" cy="7766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동시발생</a:t>
              </a:r>
              <a:r>
                <a:rPr lang="ko-KR" altLang="en-US" sz="2800" dirty="0" smtClean="0">
                  <a:latin typeface="서울남산 장체 B" panose="02020503020101020101" pitchFamily="18" charset="-127"/>
                  <a:ea typeface="서울남산 장체 B" panose="02020503020101020101" pitchFamily="18" charset="-127"/>
                </a:rPr>
                <a:t> 행렬</a:t>
              </a:r>
              <a:endParaRPr lang="ko-KR" altLang="en-US" sz="2800" dirty="0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663660" y="1637261"/>
              <a:ext cx="703385" cy="75613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 장체 B" panose="02020503020101020101" pitchFamily="18" charset="-127"/>
                <a:ea typeface="서울남산 장체 B" panose="0202050302010102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11" y="61011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통계 기반 기법</a:t>
            </a:r>
            <a:endParaRPr lang="ko-KR" altLang="en-US" sz="3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203" y="1678823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벡터의 유사도 측정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4011" y="1200339"/>
            <a:ext cx="2650084" cy="36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55586" y="2518917"/>
            <a:ext cx="448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코사인 유사도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(cosine similarity) </a:t>
            </a:r>
          </a:p>
        </p:txBody>
      </p:sp>
      <p:pic>
        <p:nvPicPr>
          <p:cNvPr id="1026" name="Picture 2" descr="http://postfiles11.naver.net/20160912_154/cjh226_1473609395721fW6FV_PNG/%B1%D7%B8%B24.png?type=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45" y="3068583"/>
            <a:ext cx="5071110" cy="3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1075</Words>
  <Application>Microsoft Office PowerPoint</Application>
  <PresentationFormat>와이드스크린</PresentationFormat>
  <Paragraphs>320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5" baseType="lpstr">
      <vt:lpstr>나눔명조 ExtraBold</vt:lpstr>
      <vt:lpstr>나눔바른펜</vt:lpstr>
      <vt:lpstr>나눔스퀘어 Bold</vt:lpstr>
      <vt:lpstr>맑은 고딕</vt:lpstr>
      <vt:lpstr>서울남산 장체 B</vt:lpstr>
      <vt:lpstr>서울한강 장체 L</vt:lpstr>
      <vt:lpstr>서울한강체 L</vt:lpstr>
      <vt:lpstr>Arial</vt:lpstr>
      <vt:lpstr>Cambria Math</vt:lpstr>
      <vt:lpstr>Wingdings</vt:lpstr>
      <vt:lpstr>Office 테마</vt:lpstr>
      <vt:lpstr>NLP 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179</cp:revision>
  <dcterms:created xsi:type="dcterms:W3CDTF">2019-10-11T00:28:13Z</dcterms:created>
  <dcterms:modified xsi:type="dcterms:W3CDTF">2019-10-17T12:40:34Z</dcterms:modified>
</cp:coreProperties>
</file>