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99CCFF"/>
    <a:srgbClr val="CCFF99"/>
    <a:srgbClr val="FFCC99"/>
    <a:srgbClr val="66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F8BFB-29DD-4BC5-9F41-219D3A19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C93669-4458-4918-BFD1-DECD00614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FFDE3-7B04-45EC-B789-655901D5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07FD-7B84-4CCC-8093-4174FB772E75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01852-C757-43A8-8A31-E17D7CC1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61C9D-AEFE-4128-84DC-4DE99DBC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695D-9F5F-44E6-877A-1A4AEA35F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2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FC3B3-D863-48E7-9404-8C2906F7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4F989E-BB23-4538-9F62-B337F390E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580FB-5DC8-4294-97FC-D17730D2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07FD-7B84-4CCC-8093-4174FB772E75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F899F-0A19-4A19-B1D6-D977ED21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2495C-B64A-44CA-AE87-240AB5B4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695D-9F5F-44E6-877A-1A4AEA35F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6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0D964B-CAEE-4BEB-9703-12007807E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163344-7F68-40E4-AC9F-FE249C7F2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8649A-09BB-42BD-B781-30D00CE3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07FD-7B84-4CCC-8093-4174FB772E75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C940F-B320-4DDE-9668-489AB6D6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B3AEE-F591-401D-9F6A-84604FF3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695D-9F5F-44E6-877A-1A4AEA35F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7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DA356-FF4B-42BF-86DA-ED5AAFAA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EC2E4-D050-491A-A400-737951A5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6A8B5-6E26-4150-88E1-84A3511D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07FD-7B84-4CCC-8093-4174FB772E75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3680F-1C0A-4614-BC85-969A3423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16F9D-8940-4E50-8F01-BA7BCC6B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695D-9F5F-44E6-877A-1A4AEA35F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4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85BC-1EEA-4AE7-8A7A-B04C53D2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71FB3-6932-48DB-9DD7-6E1897A76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51EA8-5725-4370-BB93-32C039CB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07FD-7B84-4CCC-8093-4174FB772E75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73785-3BEB-47D9-A13E-A09F6707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40236-14A9-4451-9DCA-95AB04E0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695D-9F5F-44E6-877A-1A4AEA35F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8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CAD8-B1E1-4E71-8954-2CA50EFB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7341C-183A-461F-963E-113EBFA22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57837-C639-4F3F-8EA9-FE30A220F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830C96-C496-48E8-B578-97EB49C6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07FD-7B84-4CCC-8093-4174FB772E75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EE4DE-20DC-467B-BF3F-C82ABBB8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8113E-CFCE-4EF3-BE9E-F6D0527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695D-9F5F-44E6-877A-1A4AEA35F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9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8ADB0-0194-48A6-B04C-5C239BB7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D40C2-6AE8-4455-B929-7768A51B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C9C44-1EDC-46B1-B8E8-24CE5B98F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79958A-0245-43CB-A102-1A39BCCA8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58B1B9-A318-4DF0-B13E-10ECB3C3A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C4CBE0-F616-4358-A482-19D9AAA6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07FD-7B84-4CCC-8093-4174FB772E75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2BE233-A095-4916-B14F-618821AB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E635A0-E3A3-46F8-87D2-740EDE4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695D-9F5F-44E6-877A-1A4AEA35F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7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85559-CC94-4A75-9E2B-678DA613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DA46E7-4CE5-49BB-84F4-37C6638E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07FD-7B84-4CCC-8093-4174FB772E75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BD8C2B-4386-4A32-A388-6AD9AD66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A3478F-4E8E-4373-AD09-13AB5F5A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695D-9F5F-44E6-877A-1A4AEA35F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7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2F335-DA01-4821-8D64-B46B9908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07FD-7B84-4CCC-8093-4174FB772E75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C89B1F-5206-465C-9566-41C551E2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5D04B5-DB39-43B7-9069-4D6CC6B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695D-9F5F-44E6-877A-1A4AEA35F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3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2D332-3EAD-43FB-AAF3-60A017FC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6E103-1168-499E-9B07-AB4CE597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30A2D-B72F-4F4A-9E0F-237D7611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41F6A-AFC7-48B7-98A4-82BF7EC4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07FD-7B84-4CCC-8093-4174FB772E75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D4C55-3DF4-4C21-8589-3B74685B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002FD-F16F-4C7A-8FE3-28E658E2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695D-9F5F-44E6-877A-1A4AEA35F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4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203A6-5B2C-472D-8174-90272CFD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228B9-864F-472B-B6F3-6E81C056E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9A567-6313-403C-9BA6-61E5E24CC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DEBAA-C8E6-42BC-A975-CF8531DD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07FD-7B84-4CCC-8093-4174FB772E75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43DBAB-B33B-4322-965F-1CDF965D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25FAA-13DB-4179-98EE-C296DC7E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695D-9F5F-44E6-877A-1A4AEA35F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6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EDFFFC-7AFB-43D9-8AB1-5A04F132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6884D-3477-4ED0-8EDF-B5692BB54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9E4B5-D7D9-45BF-8850-0FFB8D371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07FD-7B84-4CCC-8093-4174FB772E75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16D68-7DFD-4EB1-95C4-E992361D1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053D8-A775-4788-AC04-4155947C9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695D-9F5F-44E6-877A-1A4AEA35F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E9CA08E-BD12-48E8-A4F4-3C38CA1D69E6}"/>
              </a:ext>
            </a:extLst>
          </p:cNvPr>
          <p:cNvSpPr/>
          <p:nvPr/>
        </p:nvSpPr>
        <p:spPr>
          <a:xfrm>
            <a:off x="454855" y="910158"/>
            <a:ext cx="7528001" cy="8460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ED42C0-1B33-48DA-9BC5-81EDD71A6EA6}"/>
              </a:ext>
            </a:extLst>
          </p:cNvPr>
          <p:cNvSpPr txBox="1"/>
          <p:nvPr/>
        </p:nvSpPr>
        <p:spPr>
          <a:xfrm>
            <a:off x="454856" y="114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基础知识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987EC8-6F0D-4E06-9525-14205B2AF93A}"/>
              </a:ext>
            </a:extLst>
          </p:cNvPr>
          <p:cNvSpPr/>
          <p:nvPr/>
        </p:nvSpPr>
        <p:spPr>
          <a:xfrm>
            <a:off x="1839176" y="1148527"/>
            <a:ext cx="18039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人工神经网络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B9AC31-FD1C-484F-A765-6D0D9069ED7B}"/>
              </a:ext>
            </a:extLst>
          </p:cNvPr>
          <p:cNvSpPr/>
          <p:nvPr/>
        </p:nvSpPr>
        <p:spPr>
          <a:xfrm>
            <a:off x="3919410" y="1148527"/>
            <a:ext cx="18039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卷积神经网络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06B5A4-CAF5-4593-8BCB-BF2EC2ACD5E9}"/>
              </a:ext>
            </a:extLst>
          </p:cNvPr>
          <p:cNvSpPr/>
          <p:nvPr/>
        </p:nvSpPr>
        <p:spPr>
          <a:xfrm>
            <a:off x="5999644" y="1148527"/>
            <a:ext cx="1905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神经网络优化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DFEB89D-6F78-414A-9396-EACBA9347722}"/>
              </a:ext>
            </a:extLst>
          </p:cNvPr>
          <p:cNvCxnSpPr>
            <a:cxnSpLocks/>
          </p:cNvCxnSpPr>
          <p:nvPr/>
        </p:nvCxnSpPr>
        <p:spPr>
          <a:xfrm>
            <a:off x="454855" y="1857830"/>
            <a:ext cx="75280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F23D687-B4F8-48C7-BBA2-8CAD5CDE16DC}"/>
              </a:ext>
            </a:extLst>
          </p:cNvPr>
          <p:cNvSpPr/>
          <p:nvPr/>
        </p:nvSpPr>
        <p:spPr>
          <a:xfrm>
            <a:off x="454855" y="2061034"/>
            <a:ext cx="7528001" cy="1349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928670-74B0-4A7F-9D2C-B5DA2500D27C}"/>
              </a:ext>
            </a:extLst>
          </p:cNvPr>
          <p:cNvSpPr txBox="1"/>
          <p:nvPr/>
        </p:nvSpPr>
        <p:spPr>
          <a:xfrm>
            <a:off x="454855" y="2542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经典算法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780F70-C05E-4DF6-981A-B67CB177A630}"/>
              </a:ext>
            </a:extLst>
          </p:cNvPr>
          <p:cNvSpPr/>
          <p:nvPr/>
        </p:nvSpPr>
        <p:spPr>
          <a:xfrm>
            <a:off x="1839176" y="2314080"/>
            <a:ext cx="18039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孪生神经网络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F25DEE-E374-41A6-9D44-F98721E7FF9E}"/>
              </a:ext>
            </a:extLst>
          </p:cNvPr>
          <p:cNvSpPr/>
          <p:nvPr/>
        </p:nvSpPr>
        <p:spPr>
          <a:xfrm>
            <a:off x="3919410" y="2314080"/>
            <a:ext cx="18039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YOLO</a:t>
            </a:r>
            <a:r>
              <a:rPr lang="zh-CN" altLang="en-US">
                <a:solidFill>
                  <a:schemeClr val="tx1"/>
                </a:solidFill>
              </a:rPr>
              <a:t>目标检测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9011AB-EBE3-47F1-80DC-F0BB763A839B}"/>
              </a:ext>
            </a:extLst>
          </p:cNvPr>
          <p:cNvSpPr/>
          <p:nvPr/>
        </p:nvSpPr>
        <p:spPr>
          <a:xfrm>
            <a:off x="5999644" y="2314080"/>
            <a:ext cx="19055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FRCNN</a:t>
            </a:r>
            <a:r>
              <a:rPr lang="zh-CN" altLang="en-US">
                <a:solidFill>
                  <a:schemeClr val="tx1"/>
                </a:solidFill>
              </a:rPr>
              <a:t>目标检测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EEFF08C-B0AE-4B3C-83D1-6D07B86FD085}"/>
              </a:ext>
            </a:extLst>
          </p:cNvPr>
          <p:cNvSpPr/>
          <p:nvPr/>
        </p:nvSpPr>
        <p:spPr>
          <a:xfrm>
            <a:off x="1839176" y="2914526"/>
            <a:ext cx="18039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损失函数设计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1CCB02-ADE5-4E4B-A8EF-FA6D1E450C98}"/>
              </a:ext>
            </a:extLst>
          </p:cNvPr>
          <p:cNvSpPr/>
          <p:nvPr/>
        </p:nvSpPr>
        <p:spPr>
          <a:xfrm>
            <a:off x="3919410" y="2911840"/>
            <a:ext cx="18039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U-Net</a:t>
            </a:r>
            <a:r>
              <a:rPr lang="zh-CN" altLang="en-US">
                <a:solidFill>
                  <a:schemeClr val="tx1"/>
                </a:solidFill>
              </a:rPr>
              <a:t>图像分割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B35A1F-D4D3-4181-AAF9-F165B942E71E}"/>
              </a:ext>
            </a:extLst>
          </p:cNvPr>
          <p:cNvSpPr/>
          <p:nvPr/>
        </p:nvSpPr>
        <p:spPr>
          <a:xfrm>
            <a:off x="5999643" y="2931317"/>
            <a:ext cx="190550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生成对抗网络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6B5BD5-6E11-47A4-9F53-D8E8EFBEE496}"/>
              </a:ext>
            </a:extLst>
          </p:cNvPr>
          <p:cNvSpPr/>
          <p:nvPr/>
        </p:nvSpPr>
        <p:spPr>
          <a:xfrm>
            <a:off x="454855" y="3614061"/>
            <a:ext cx="7528001" cy="846071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9BE691A-02CA-4255-9329-1EFC34C98ECC}"/>
              </a:ext>
            </a:extLst>
          </p:cNvPr>
          <p:cNvCxnSpPr>
            <a:cxnSpLocks/>
          </p:cNvCxnSpPr>
          <p:nvPr/>
        </p:nvCxnSpPr>
        <p:spPr>
          <a:xfrm>
            <a:off x="454855" y="4561733"/>
            <a:ext cx="75280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DA36EE5-591E-471B-A688-0284F31A78EC}"/>
              </a:ext>
            </a:extLst>
          </p:cNvPr>
          <p:cNvCxnSpPr>
            <a:cxnSpLocks/>
          </p:cNvCxnSpPr>
          <p:nvPr/>
        </p:nvCxnSpPr>
        <p:spPr>
          <a:xfrm>
            <a:off x="454855" y="3527588"/>
            <a:ext cx="75280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6708532-A2AB-40ED-9FA4-46473CAB9B8C}"/>
              </a:ext>
            </a:extLst>
          </p:cNvPr>
          <p:cNvSpPr txBox="1"/>
          <p:nvPr/>
        </p:nvSpPr>
        <p:spPr>
          <a:xfrm>
            <a:off x="454855" y="3852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应用实践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7D4027D-170D-43BC-811F-8E0EAFFE979C}"/>
              </a:ext>
            </a:extLst>
          </p:cNvPr>
          <p:cNvSpPr/>
          <p:nvPr/>
        </p:nvSpPr>
        <p:spPr>
          <a:xfrm>
            <a:off x="1839176" y="3852430"/>
            <a:ext cx="18039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人脸识别算法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BC8C562-2693-48A7-AFBC-CDA2E45C4494}"/>
              </a:ext>
            </a:extLst>
          </p:cNvPr>
          <p:cNvSpPr/>
          <p:nvPr/>
        </p:nvSpPr>
        <p:spPr>
          <a:xfrm>
            <a:off x="3919410" y="3852430"/>
            <a:ext cx="18039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长尾学习算法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9858C9E-9F8D-4502-B19A-2B19D9801DAC}"/>
              </a:ext>
            </a:extLst>
          </p:cNvPr>
          <p:cNvSpPr/>
          <p:nvPr/>
        </p:nvSpPr>
        <p:spPr>
          <a:xfrm>
            <a:off x="454855" y="4678736"/>
            <a:ext cx="7528001" cy="1141493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3A9308-31C5-4707-8AA2-854726CB9EDE}"/>
              </a:ext>
            </a:extLst>
          </p:cNvPr>
          <p:cNvSpPr txBox="1"/>
          <p:nvPr/>
        </p:nvSpPr>
        <p:spPr>
          <a:xfrm>
            <a:off x="454855" y="5064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前沿方向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264DBC7-3632-4558-A68B-F2720CB7E64B}"/>
              </a:ext>
            </a:extLst>
          </p:cNvPr>
          <p:cNvSpPr/>
          <p:nvPr/>
        </p:nvSpPr>
        <p:spPr>
          <a:xfrm>
            <a:off x="8105886" y="910157"/>
            <a:ext cx="546413" cy="4910057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>
                <a:solidFill>
                  <a:schemeClr val="tx1"/>
                </a:solidFill>
              </a:rPr>
              <a:t>新</a:t>
            </a:r>
            <a:endParaRPr lang="en-US" altLang="zh-CN" sz="2200" b="1">
              <a:solidFill>
                <a:schemeClr val="tx1"/>
              </a:solidFill>
            </a:endParaRPr>
          </a:p>
          <a:p>
            <a:pPr algn="ctr"/>
            <a:r>
              <a:rPr lang="zh-CN" altLang="en-US" sz="2200" b="1">
                <a:solidFill>
                  <a:schemeClr val="tx1"/>
                </a:solidFill>
              </a:rPr>
              <a:t>一</a:t>
            </a:r>
            <a:endParaRPr lang="en-US" altLang="zh-CN" sz="2200" b="1">
              <a:solidFill>
                <a:schemeClr val="tx1"/>
              </a:solidFill>
            </a:endParaRPr>
          </a:p>
          <a:p>
            <a:pPr algn="ctr"/>
            <a:r>
              <a:rPr lang="zh-CN" altLang="en-US" sz="2200" b="1">
                <a:solidFill>
                  <a:schemeClr val="tx1"/>
                </a:solidFill>
              </a:rPr>
              <a:t>代</a:t>
            </a:r>
            <a:endParaRPr lang="en-US" altLang="zh-CN" sz="2200" b="1">
              <a:solidFill>
                <a:schemeClr val="tx1"/>
              </a:solidFill>
            </a:endParaRPr>
          </a:p>
          <a:p>
            <a:pPr algn="ctr"/>
            <a:r>
              <a:rPr lang="zh-CN" altLang="en-US" sz="2200" b="1">
                <a:solidFill>
                  <a:schemeClr val="tx1"/>
                </a:solidFill>
              </a:rPr>
              <a:t>人</a:t>
            </a:r>
            <a:endParaRPr lang="en-US" altLang="zh-CN" sz="2200" b="1">
              <a:solidFill>
                <a:schemeClr val="tx1"/>
              </a:solidFill>
            </a:endParaRPr>
          </a:p>
          <a:p>
            <a:pPr algn="ctr"/>
            <a:r>
              <a:rPr lang="zh-CN" altLang="en-US" sz="2200" b="1">
                <a:solidFill>
                  <a:schemeClr val="tx1"/>
                </a:solidFill>
              </a:rPr>
              <a:t>工</a:t>
            </a:r>
            <a:endParaRPr lang="en-US" altLang="zh-CN" sz="2200" b="1">
              <a:solidFill>
                <a:schemeClr val="tx1"/>
              </a:solidFill>
            </a:endParaRPr>
          </a:p>
          <a:p>
            <a:pPr algn="ctr"/>
            <a:r>
              <a:rPr lang="zh-CN" altLang="en-US" sz="2200" b="1">
                <a:solidFill>
                  <a:schemeClr val="tx1"/>
                </a:solidFill>
              </a:rPr>
              <a:t>智</a:t>
            </a:r>
            <a:endParaRPr lang="en-US" altLang="zh-CN" sz="2200" b="1">
              <a:solidFill>
                <a:schemeClr val="tx1"/>
              </a:solidFill>
            </a:endParaRPr>
          </a:p>
          <a:p>
            <a:pPr algn="ctr"/>
            <a:r>
              <a:rPr lang="zh-CN" altLang="en-US" sz="2200" b="1">
                <a:solidFill>
                  <a:schemeClr val="tx1"/>
                </a:solidFill>
              </a:rPr>
              <a:t>能</a:t>
            </a:r>
            <a:endParaRPr lang="en-US" altLang="zh-CN" sz="2200" b="1">
              <a:solidFill>
                <a:schemeClr val="tx1"/>
              </a:solidFill>
            </a:endParaRPr>
          </a:p>
          <a:p>
            <a:pPr algn="ctr"/>
            <a:r>
              <a:rPr lang="zh-CN" altLang="en-US" sz="2200" b="1">
                <a:solidFill>
                  <a:schemeClr val="tx1"/>
                </a:solidFill>
              </a:rPr>
              <a:t>知识体系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1C8434-43D9-4CE2-9049-0F8A75D61BD1}"/>
              </a:ext>
            </a:extLst>
          </p:cNvPr>
          <p:cNvSpPr/>
          <p:nvPr/>
        </p:nvSpPr>
        <p:spPr>
          <a:xfrm>
            <a:off x="1839176" y="4857514"/>
            <a:ext cx="19055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Transformer</a:t>
            </a:r>
            <a:r>
              <a:rPr lang="zh-CN" altLang="en-US">
                <a:solidFill>
                  <a:schemeClr val="tx1"/>
                </a:solidFill>
              </a:rPr>
              <a:t>架构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B72150-DDE1-4052-9C55-6DC9E14963F8}"/>
              </a:ext>
            </a:extLst>
          </p:cNvPr>
          <p:cNvSpPr/>
          <p:nvPr/>
        </p:nvSpPr>
        <p:spPr>
          <a:xfrm>
            <a:off x="3919410" y="4845485"/>
            <a:ext cx="19055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BERT</a:t>
            </a:r>
            <a:r>
              <a:rPr lang="zh-CN" altLang="en-US">
                <a:solidFill>
                  <a:schemeClr val="tx1"/>
                </a:solidFill>
              </a:rPr>
              <a:t>语言模型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0CB17BF-CCCF-4A1A-B074-92D3479D2FD0}"/>
              </a:ext>
            </a:extLst>
          </p:cNvPr>
          <p:cNvSpPr/>
          <p:nvPr/>
        </p:nvSpPr>
        <p:spPr>
          <a:xfrm>
            <a:off x="5999644" y="4845485"/>
            <a:ext cx="19055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大语言模型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374F1F-081C-45AA-87EB-B53268F2E28A}"/>
              </a:ext>
            </a:extLst>
          </p:cNvPr>
          <p:cNvSpPr/>
          <p:nvPr/>
        </p:nvSpPr>
        <p:spPr>
          <a:xfrm>
            <a:off x="1839176" y="5340141"/>
            <a:ext cx="19055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视觉</a:t>
            </a:r>
            <a:r>
              <a:rPr lang="en-US" altLang="zh-CN">
                <a:solidFill>
                  <a:schemeClr val="tx1"/>
                </a:solidFill>
              </a:rPr>
              <a:t>-</a:t>
            </a:r>
            <a:r>
              <a:rPr lang="zh-CN" altLang="en-US">
                <a:solidFill>
                  <a:schemeClr val="tx1"/>
                </a:solidFill>
              </a:rPr>
              <a:t>语言模型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DEABE7-586E-4FCA-B30E-FCB22D792FF5}"/>
              </a:ext>
            </a:extLst>
          </p:cNvPr>
          <p:cNvSpPr/>
          <p:nvPr/>
        </p:nvSpPr>
        <p:spPr>
          <a:xfrm>
            <a:off x="3919410" y="5348349"/>
            <a:ext cx="19055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视觉大模型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1BC56F-AD65-4007-8318-49C242171C6D}"/>
              </a:ext>
            </a:extLst>
          </p:cNvPr>
          <p:cNvSpPr/>
          <p:nvPr/>
        </p:nvSpPr>
        <p:spPr>
          <a:xfrm>
            <a:off x="6096000" y="3852430"/>
            <a:ext cx="18039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蒸馏学习技术</a:t>
            </a:r>
          </a:p>
        </p:txBody>
      </p:sp>
    </p:spTree>
    <p:extLst>
      <p:ext uri="{BB962C8B-B14F-4D97-AF65-F5344CB8AC3E}">
        <p14:creationId xmlns:p14="http://schemas.microsoft.com/office/powerpoint/2010/main" val="205723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61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CZ</dc:creator>
  <cp:lastModifiedBy>86139</cp:lastModifiedBy>
  <cp:revision>12</cp:revision>
  <dcterms:created xsi:type="dcterms:W3CDTF">2024-09-21T08:17:14Z</dcterms:created>
  <dcterms:modified xsi:type="dcterms:W3CDTF">2025-02-21T02:52:46Z</dcterms:modified>
</cp:coreProperties>
</file>