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31" r:id="rId3"/>
    <p:sldId id="422" r:id="rId4"/>
    <p:sldId id="419" r:id="rId5"/>
    <p:sldId id="423" r:id="rId6"/>
    <p:sldId id="421" r:id="rId7"/>
    <p:sldId id="424" r:id="rId8"/>
    <p:sldId id="430" r:id="rId9"/>
    <p:sldId id="425" r:id="rId10"/>
    <p:sldId id="414" r:id="rId11"/>
  </p:sldIdLst>
  <p:sldSz cx="12192000" cy="6858000"/>
  <p:notesSz cx="6858000" cy="9144000"/>
  <p:defaultText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18" userDrawn="1">
          <p15:clr>
            <a:srgbClr val="A4A3A4"/>
          </p15:clr>
        </p15:guide>
        <p15:guide id="2" pos="3840" userDrawn="1">
          <p15:clr>
            <a:srgbClr val="A4A3A4"/>
          </p15:clr>
        </p15:guide>
        <p15:guide id="3" pos="279" userDrawn="1">
          <p15:clr>
            <a:srgbClr val="A4A3A4"/>
          </p15:clr>
        </p15:guide>
        <p15:guide id="4" orient="horz" pos="871">
          <p15:clr>
            <a:srgbClr val="A4A3A4"/>
          </p15:clr>
        </p15:guide>
        <p15:guide id="5" orient="horz" pos="952">
          <p15:clr>
            <a:srgbClr val="A4A3A4"/>
          </p15:clr>
        </p15:guide>
        <p15:guide id="6" pos="413">
          <p15:clr>
            <a:srgbClr val="A4A3A4"/>
          </p15:clr>
        </p15:guide>
        <p15:guide id="7" pos="4057">
          <p15:clr>
            <a:srgbClr val="A4A3A4"/>
          </p15:clr>
        </p15:guide>
        <p15:guide id="8" pos="36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00000"/>
    <a:srgbClr val="E2F0D9"/>
    <a:srgbClr val="FFFF00"/>
    <a:srgbClr val="5B9BD5"/>
    <a:srgbClr val="99CCFF"/>
    <a:srgbClr val="66CCFF"/>
    <a:srgbClr val="000000"/>
    <a:srgbClr val="FBE5D6"/>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94414" autoAdjust="0"/>
  </p:normalViewPr>
  <p:slideViewPr>
    <p:cSldViewPr snapToGrid="0" showGuides="1">
      <p:cViewPr varScale="1">
        <p:scale>
          <a:sx n="74" d="100"/>
          <a:sy n="74" d="100"/>
        </p:scale>
        <p:origin x="396" y="-84"/>
      </p:cViewPr>
      <p:guideLst>
        <p:guide orient="horz" pos="2818"/>
        <p:guide pos="3840"/>
        <p:guide pos="279"/>
        <p:guide orient="horz" pos="871"/>
        <p:guide orient="horz" pos="952"/>
        <p:guide pos="413"/>
        <p:guide pos="4057"/>
        <p:guide pos="36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D4AFA-3904-492B-B5DA-CEB12CEB8A24}" type="datetimeFigureOut">
              <a:rPr lang="zh-CN" altLang="en-US" smtClean="0"/>
              <a:t>2017/11/23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EFA4E-309F-4ACB-A57A-5A491658100F}" type="slidenum">
              <a:rPr lang="zh-CN" altLang="en-US" smtClean="0"/>
              <a:t>‹#›</a:t>
            </a:fld>
            <a:endParaRPr lang="zh-CN" altLang="en-US"/>
          </a:p>
        </p:txBody>
      </p:sp>
    </p:spTree>
    <p:extLst>
      <p:ext uri="{BB962C8B-B14F-4D97-AF65-F5344CB8AC3E}">
        <p14:creationId xmlns:p14="http://schemas.microsoft.com/office/powerpoint/2010/main" val="445235921"/>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Idsp</a:t>
            </a:r>
            <a:r>
              <a:rPr lang="zh-CN" altLang="en-US" dirty="0" smtClean="0"/>
              <a:t>和其上的数据是云校的宝贵财富</a:t>
            </a:r>
            <a:endParaRPr lang="zh-CN" altLang="en-US" dirty="0"/>
          </a:p>
        </p:txBody>
      </p:sp>
      <p:sp>
        <p:nvSpPr>
          <p:cNvPr id="4" name="灯片编号占位符 3"/>
          <p:cNvSpPr>
            <a:spLocks noGrp="1"/>
          </p:cNvSpPr>
          <p:nvPr>
            <p:ph type="sldNum" sz="quarter" idx="10"/>
          </p:nvPr>
        </p:nvSpPr>
        <p:spPr/>
        <p:txBody>
          <a:bodyPr/>
          <a:lstStyle/>
          <a:p>
            <a:fld id="{1FAEFA4E-309F-4ACB-A57A-5A491658100F}" type="slidenum">
              <a:rPr lang="zh-CN" altLang="en-US" smtClean="0"/>
              <a:t>1</a:t>
            </a:fld>
            <a:endParaRPr lang="zh-CN" altLang="en-US"/>
          </a:p>
        </p:txBody>
      </p:sp>
    </p:spTree>
    <p:extLst>
      <p:ext uri="{BB962C8B-B14F-4D97-AF65-F5344CB8AC3E}">
        <p14:creationId xmlns:p14="http://schemas.microsoft.com/office/powerpoint/2010/main" val="241176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var wechat_api_verify = function(req, res) {</a:t>
            </a:r>
          </a:p>
          <a:p>
            <a:r>
              <a:rPr lang="en-US" altLang="zh-CN" dirty="0" smtClean="0"/>
              <a:t>    var echostr = req.query.echostr;</a:t>
            </a:r>
          </a:p>
          <a:p>
            <a:r>
              <a:rPr lang="en-US" altLang="zh-CN" dirty="0" smtClean="0"/>
              <a:t>    var cryptor = new WXBizMsgCrypt(idsp_suit.token, idsp_suit.encodingAESKey, config.get("corpid"))</a:t>
            </a:r>
          </a:p>
          <a:p>
            <a:r>
              <a:rPr lang="en-US" altLang="zh-CN" dirty="0" smtClean="0"/>
              <a:t>    var s = cryptor.decrypt(echostr);</a:t>
            </a:r>
          </a:p>
          <a:p>
            <a:r>
              <a:rPr lang="en-US" altLang="zh-CN" dirty="0" smtClean="0"/>
              <a:t>    res.send(s.message);</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1FAEFA4E-309F-4ACB-A57A-5A491658100F}" type="slidenum">
              <a:rPr lang="zh-CN" altLang="en-US" smtClean="0"/>
              <a:t>4</a:t>
            </a:fld>
            <a:endParaRPr lang="zh-CN" altLang="en-US"/>
          </a:p>
        </p:txBody>
      </p:sp>
    </p:spTree>
    <p:extLst>
      <p:ext uri="{BB962C8B-B14F-4D97-AF65-F5344CB8AC3E}">
        <p14:creationId xmlns:p14="http://schemas.microsoft.com/office/powerpoint/2010/main" val="3020384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AEFA4E-309F-4ACB-A57A-5A491658100F}" type="slidenum">
              <a:rPr lang="zh-CN" altLang="en-US" smtClean="0"/>
              <a:t>6</a:t>
            </a:fld>
            <a:endParaRPr lang="zh-CN" altLang="en-US"/>
          </a:p>
        </p:txBody>
      </p:sp>
    </p:spTree>
    <p:extLst>
      <p:ext uri="{BB962C8B-B14F-4D97-AF65-F5344CB8AC3E}">
        <p14:creationId xmlns:p14="http://schemas.microsoft.com/office/powerpoint/2010/main" val="420356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b="1"/>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endParaRPr lang="en-US" altLang="zh-CN" dirty="0" smtClean="0"/>
          </a:p>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27387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223803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6"/>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07064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87325"/>
            <a:ext cx="10515600" cy="776289"/>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143000"/>
            <a:ext cx="10515600" cy="50339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6359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75650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92475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62604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361277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233617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312524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DEAFA4-6BEB-481E-AE98-05A8C51AFA8B}" type="datetimeFigureOut">
              <a:rPr lang="zh-CN" altLang="en-US" smtClean="0"/>
              <a:t>2017/11/23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260150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8" tIns="45719" rIns="91438" bIns="45719"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1"/>
            <a:ext cx="27432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CFA6D813-F996-499E-8599-196E24203BA5}" type="slidenum">
              <a:rPr lang="zh-CN" altLang="en-US" smtClean="0"/>
              <a:t>‹#›</a:t>
            </a:fld>
            <a:endParaRPr lang="zh-CN" altLang="en-US"/>
          </a:p>
        </p:txBody>
      </p:sp>
      <p:pic>
        <p:nvPicPr>
          <p:cNvPr id="8" name="图片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88873" y="5345044"/>
            <a:ext cx="2566345" cy="1871664"/>
          </a:xfrm>
          <a:prstGeom prst="rect">
            <a:avLst/>
          </a:prstGeom>
        </p:spPr>
      </p:pic>
    </p:spTree>
    <p:extLst>
      <p:ext uri="{BB962C8B-B14F-4D97-AF65-F5344CB8AC3E}">
        <p14:creationId xmlns:p14="http://schemas.microsoft.com/office/powerpoint/2010/main" val="934564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594" indent="-228594" algn="l" defTabSz="914377"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783" indent="-228594" algn="l" defTabSz="914377"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2971" indent="-228594" algn="l" defTabSz="914377"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160" indent="-228594" algn="l" defTabSz="914377" rtl="0" eaLnBrk="1" latinLnBrk="0" hangingPunct="1">
        <a:lnSpc>
          <a:spcPct val="150000"/>
        </a:lnSpc>
        <a:spcBef>
          <a:spcPts val="500"/>
        </a:spcBef>
        <a:buFont typeface="Arial" panose="020B0604020202020204"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7349" indent="-228594" algn="l" defTabSz="914377" rtl="0" eaLnBrk="1" latinLnBrk="0" hangingPunct="1">
        <a:lnSpc>
          <a:spcPct val="150000"/>
        </a:lnSpc>
        <a:spcBef>
          <a:spcPts val="500"/>
        </a:spcBef>
        <a:buFont typeface="Arial" panose="020B0604020202020204"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xqy.yunxia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t>企业微信技术培训</a:t>
            </a:r>
            <a:endParaRPr lang="zh-CN" altLang="en-US" sz="4000" dirty="0">
              <a:solidFill>
                <a:schemeClr val="tx1">
                  <a:lumMod val="75000"/>
                  <a:lumOff val="25000"/>
                </a:schemeClr>
              </a:solidFill>
            </a:endParaRPr>
          </a:p>
        </p:txBody>
      </p:sp>
      <p:sp>
        <p:nvSpPr>
          <p:cNvPr id="3" name="副标题 2"/>
          <p:cNvSpPr>
            <a:spLocks noGrp="1"/>
          </p:cNvSpPr>
          <p:nvPr>
            <p:ph type="subTitle" idx="1"/>
          </p:nvPr>
        </p:nvSpPr>
        <p:spPr>
          <a:xfrm>
            <a:off x="2030654" y="4079401"/>
            <a:ext cx="8130693" cy="1460943"/>
          </a:xfrm>
        </p:spPr>
        <p:txBody>
          <a:bodyPr>
            <a:noAutofit/>
          </a:bodyPr>
          <a:lstStyle/>
          <a:p>
            <a:r>
              <a:rPr lang="zh-CN" altLang="en-US" sz="2800" b="0" dirty="0" smtClean="0">
                <a:solidFill>
                  <a:schemeClr val="tx1">
                    <a:lumMod val="75000"/>
                    <a:lumOff val="25000"/>
                  </a:schemeClr>
                </a:solidFill>
                <a:latin typeface="Arial" panose="020B0604020202020204" pitchFamily="34" charset="0"/>
                <a:cs typeface="Arial" panose="020B0604020202020204" pitchFamily="34" charset="0"/>
              </a:rPr>
              <a:t>郝雪冰</a:t>
            </a:r>
            <a:endParaRPr lang="zh-CN" altLang="en-US" sz="2800" b="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9831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793" y="4725234"/>
            <a:ext cx="12217031" cy="2195437"/>
          </a:xfrm>
          <a:prstGeom prst="rect">
            <a:avLst/>
          </a:prstGeom>
          <a:solidFill>
            <a:srgbClr val="4AB0DE"/>
          </a:solidFill>
          <a:ln>
            <a:noFill/>
          </a:ln>
          <a:effectLst/>
        </p:spPr>
        <p:style>
          <a:lnRef idx="1">
            <a:schemeClr val="accent1"/>
          </a:lnRef>
          <a:fillRef idx="3">
            <a:schemeClr val="accent1"/>
          </a:fillRef>
          <a:effectRef idx="2">
            <a:schemeClr val="accent1"/>
          </a:effectRef>
          <a:fontRef idx="minor">
            <a:schemeClr val="lt1"/>
          </a:fontRef>
        </p:style>
        <p:txBody>
          <a:bodyPr lIns="86347" tIns="43173" rIns="86347" bIns="43173" rtlCol="0" anchor="ctr"/>
          <a:lstStyle/>
          <a:p>
            <a:pPr algn="ctr"/>
            <a:endParaRPr kumimoji="1"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3267" y="5329257"/>
            <a:ext cx="1994491" cy="1001734"/>
          </a:xfrm>
          <a:prstGeom prst="rect">
            <a:avLst/>
          </a:prstGeom>
        </p:spPr>
      </p:pic>
      <p:sp>
        <p:nvSpPr>
          <p:cNvPr id="7" name="TextBox 5"/>
          <p:cNvSpPr txBox="1">
            <a:spLocks noChangeArrowheads="1"/>
          </p:cNvSpPr>
          <p:nvPr/>
        </p:nvSpPr>
        <p:spPr bwMode="auto">
          <a:xfrm>
            <a:off x="3603267" y="1866732"/>
            <a:ext cx="5021289" cy="1376756"/>
          </a:xfrm>
          <a:prstGeom prst="rect">
            <a:avLst/>
          </a:prstGeom>
          <a:noFill/>
          <a:ln>
            <a:noFill/>
          </a:ln>
        </p:spPr>
        <p:txBody>
          <a:bodyPr lIns="86347" tIns="43173" rIns="86347" bIns="43173">
            <a:spAutoFit/>
          </a:bodyPr>
          <a:lstStyle>
            <a:lvl1pPr>
              <a:defRPr sz="23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sz="23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defRPr sz="23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defRPr sz="23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defRPr sz="23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115570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115570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115570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115570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a:r>
              <a:rPr lang="en-US" altLang="zh-CN" sz="8300" b="1" dirty="0">
                <a:solidFill>
                  <a:srgbClr val="4AB0DE"/>
                </a:solidFill>
              </a:rPr>
              <a:t>THANKS!</a:t>
            </a:r>
          </a:p>
        </p:txBody>
      </p:sp>
      <p:sp>
        <p:nvSpPr>
          <p:cNvPr id="2" name="文本框 1"/>
          <p:cNvSpPr txBox="1"/>
          <p:nvPr/>
        </p:nvSpPr>
        <p:spPr>
          <a:xfrm>
            <a:off x="6225363" y="5214496"/>
            <a:ext cx="3537772" cy="878781"/>
          </a:xfrm>
          <a:prstGeom prst="rect">
            <a:avLst/>
          </a:prstGeom>
          <a:noFill/>
        </p:spPr>
        <p:txBody>
          <a:bodyPr wrap="none" lIns="86347" tIns="43173" rIns="86347" bIns="43173" rtlCol="0">
            <a:spAutoFit/>
          </a:bodyPr>
          <a:lstStyle/>
          <a:p>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联系云校</a:t>
            </a:r>
            <a:endPar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a:p>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电话：</a:t>
            </a:r>
            <a:r>
              <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rPr>
              <a:t>400-037-0920</a:t>
            </a:r>
          </a:p>
          <a:p>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北京市朝阳区望京</a:t>
            </a:r>
            <a:r>
              <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rPr>
              <a:t>soho</a:t>
            </a:r>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塔</a:t>
            </a:r>
            <a:r>
              <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rPr>
              <a:t>1-B</a:t>
            </a:r>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座</a:t>
            </a:r>
            <a:r>
              <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rPr>
              <a:t>2107</a:t>
            </a:r>
            <a:endPar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006588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第三方服务商</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企业微信中有三种应用，企业微信官方的应用、企业微信管理员自建的</a:t>
            </a:r>
            <a:r>
              <a:rPr lang="zh-CN" altLang="en-US" sz="2400" dirty="0"/>
              <a:t>应用</a:t>
            </a:r>
            <a:r>
              <a:rPr lang="zh-CN" altLang="en-US" sz="2400" dirty="0" smtClean="0"/>
              <a:t>、以及来自第三方服务商的</a:t>
            </a:r>
            <a:r>
              <a:rPr lang="zh-CN" altLang="en-US" sz="2400" dirty="0"/>
              <a:t>应用</a:t>
            </a:r>
            <a:endParaRPr lang="en-US" altLang="zh-CN" sz="2400" dirty="0" smtClean="0"/>
          </a:p>
          <a:p>
            <a:r>
              <a:rPr lang="zh-CN" altLang="en-US" sz="2400" dirty="0" smtClean="0"/>
              <a:t>企业</a:t>
            </a:r>
            <a:r>
              <a:rPr lang="zh-CN" altLang="en-US" sz="2400" dirty="0"/>
              <a:t>微信提供了一些第三方应用接口旨在方便企业微信管理员通过简单的操作来使用第三方服务商的云</a:t>
            </a:r>
            <a:r>
              <a:rPr lang="zh-CN" altLang="en-US" sz="2400" dirty="0" smtClean="0"/>
              <a:t>应用</a:t>
            </a:r>
            <a:endParaRPr lang="en-US" altLang="zh-CN" sz="2400" dirty="0" smtClean="0"/>
          </a:p>
          <a:p>
            <a:r>
              <a:rPr lang="zh-CN" altLang="en-US" sz="2400" dirty="0" smtClean="0"/>
              <a:t>任何</a:t>
            </a:r>
            <a:r>
              <a:rPr lang="zh-CN" altLang="en-US" sz="2400" dirty="0"/>
              <a:t>具备以下条件的开发者都可以</a:t>
            </a:r>
            <a:r>
              <a:rPr lang="zh-CN" altLang="en-US" sz="2400" dirty="0" smtClean="0"/>
              <a:t>在成为</a:t>
            </a:r>
            <a:r>
              <a:rPr lang="zh-CN" altLang="en-US" sz="2400" dirty="0"/>
              <a:t>第三方服务商。</a:t>
            </a:r>
            <a:endParaRPr lang="en-US" altLang="zh-CN" sz="2400" dirty="0" smtClean="0"/>
          </a:p>
          <a:p>
            <a:pPr lvl="1"/>
            <a:r>
              <a:rPr lang="zh-CN" altLang="en-US" dirty="0" smtClean="0"/>
              <a:t>拥有</a:t>
            </a:r>
            <a:r>
              <a:rPr lang="zh-CN" altLang="en-US" dirty="0"/>
              <a:t>第三方服务商身份的企业微信</a:t>
            </a:r>
            <a:r>
              <a:rPr lang="zh-CN" altLang="en-US" dirty="0" smtClean="0"/>
              <a:t>。</a:t>
            </a:r>
            <a:endParaRPr lang="en-US" altLang="zh-CN" dirty="0" smtClean="0"/>
          </a:p>
          <a:p>
            <a:pPr lvl="1"/>
            <a:r>
              <a:rPr lang="zh-CN" altLang="en-US" dirty="0"/>
              <a:t>具有互联网上部署及发布</a:t>
            </a:r>
            <a:r>
              <a:rPr lang="zh-CN" altLang="en-US" dirty="0" smtClean="0"/>
              <a:t>应用的</a:t>
            </a:r>
            <a:r>
              <a:rPr lang="zh-CN" altLang="en-US" dirty="0"/>
              <a:t>能力</a:t>
            </a:r>
            <a:r>
              <a:rPr lang="zh-CN" altLang="en-US" dirty="0" smtClean="0"/>
              <a:t>。</a:t>
            </a:r>
            <a:endParaRPr lang="en-US" altLang="zh-CN" dirty="0" smtClean="0"/>
          </a:p>
        </p:txBody>
      </p:sp>
    </p:spTree>
    <p:extLst>
      <p:ext uri="{BB962C8B-B14F-4D97-AF65-F5344CB8AC3E}">
        <p14:creationId xmlns:p14="http://schemas.microsoft.com/office/powerpoint/2010/main" val="427092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XueBing/AppData/Local/YNote/data/949096562@qq.com/347eb44a31bb471c8e7977e725824ce3/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761" y="187323"/>
            <a:ext cx="3842983" cy="64761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XueBing/AppData/Local/YNote/data/949096562@qq.com/5847b16b9ce04e0ebc71cecd95421004/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986" y="0"/>
            <a:ext cx="3903823" cy="666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461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创建应用套件</a:t>
            </a:r>
            <a:endParaRPr lang="zh-CN" altLang="en-US" dirty="0"/>
          </a:p>
        </p:txBody>
      </p:sp>
      <p:sp>
        <p:nvSpPr>
          <p:cNvPr id="3" name="内容占位符 2"/>
          <p:cNvSpPr>
            <a:spLocks noGrp="1"/>
          </p:cNvSpPr>
          <p:nvPr>
            <p:ph idx="1"/>
          </p:nvPr>
        </p:nvSpPr>
        <p:spPr/>
        <p:txBody>
          <a:bodyPr/>
          <a:lstStyle/>
          <a:p>
            <a:r>
              <a:rPr lang="zh-CN" altLang="en-US" dirty="0" smtClean="0"/>
              <a:t>进入服务商管理后台</a:t>
            </a:r>
            <a:endParaRPr lang="en-US" altLang="zh-CN" dirty="0" smtClean="0"/>
          </a:p>
          <a:p>
            <a:pPr lvl="1"/>
            <a:r>
              <a:rPr lang="zh-CN" altLang="en-US" dirty="0" smtClean="0"/>
              <a:t>应用套件</a:t>
            </a:r>
            <a:r>
              <a:rPr lang="en-US" altLang="zh-CN" dirty="0" smtClean="0">
                <a:sym typeface="Wingdings" panose="05000000000000000000" pitchFamily="2" charset="2"/>
              </a:rPr>
              <a:t></a:t>
            </a:r>
            <a:r>
              <a:rPr lang="zh-CN" altLang="en-US" dirty="0" smtClean="0">
                <a:sym typeface="Wingdings" panose="05000000000000000000" pitchFamily="2" charset="2"/>
              </a:rPr>
              <a:t>本地应用套件</a:t>
            </a:r>
            <a:r>
              <a:rPr lang="en-US" altLang="zh-CN" dirty="0" smtClean="0">
                <a:sym typeface="Wingdings" panose="05000000000000000000" pitchFamily="2" charset="2"/>
              </a:rPr>
              <a:t></a:t>
            </a:r>
            <a:r>
              <a:rPr lang="zh-CN" altLang="en-US" dirty="0" smtClean="0">
                <a:sym typeface="Wingdings" panose="05000000000000000000" pitchFamily="2" charset="2"/>
              </a:rPr>
              <a:t>创建应用套件</a:t>
            </a:r>
            <a:endParaRPr lang="en-US" altLang="zh-CN" dirty="0" smtClean="0">
              <a:sym typeface="Wingdings" panose="05000000000000000000" pitchFamily="2" charset="2"/>
            </a:endParaRPr>
          </a:p>
          <a:p>
            <a:r>
              <a:rPr lang="zh-CN" altLang="en-US" dirty="0" smtClean="0">
                <a:sym typeface="Wingdings" panose="05000000000000000000" pitchFamily="2" charset="2"/>
              </a:rPr>
              <a:t>在创建应用套件的同时，我们的</a:t>
            </a:r>
            <a:r>
              <a:rPr lang="en-US" altLang="zh-CN" dirty="0" smtClean="0">
                <a:sym typeface="Wingdings" panose="05000000000000000000" pitchFamily="2" charset="2"/>
              </a:rPr>
              <a:t>IDSP-WXQY</a:t>
            </a:r>
            <a:r>
              <a:rPr lang="zh-CN" altLang="en-US" dirty="0" smtClean="0">
                <a:sym typeface="Wingdings" panose="05000000000000000000" pitchFamily="2" charset="2"/>
              </a:rPr>
              <a:t>应用要运行起来</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点击“创建应用套件”按钮的时候企业微信服务器会对“系统事件接收</a:t>
            </a:r>
            <a:r>
              <a:rPr lang="en-US" altLang="zh-CN" dirty="0" smtClean="0">
                <a:sym typeface="Wingdings" panose="05000000000000000000" pitchFamily="2" charset="2"/>
              </a:rPr>
              <a:t>URL</a:t>
            </a:r>
            <a:r>
              <a:rPr lang="zh-CN" altLang="en-US" dirty="0" smtClean="0">
                <a:sym typeface="Wingdings" panose="05000000000000000000" pitchFamily="2" charset="2"/>
              </a:rPr>
              <a:t>”发送一个</a:t>
            </a:r>
            <a:r>
              <a:rPr lang="en-US" altLang="zh-CN" dirty="0" smtClean="0">
                <a:sym typeface="Wingdings" panose="05000000000000000000" pitchFamily="2" charset="2"/>
              </a:rPr>
              <a:t>get</a:t>
            </a:r>
            <a:r>
              <a:rPr lang="zh-CN" altLang="en-US" dirty="0" smtClean="0">
                <a:sym typeface="Wingdings" panose="05000000000000000000" pitchFamily="2" charset="2"/>
              </a:rPr>
              <a:t>，改响应必须在一秒内完成，并且返回给微信服务器一个解密后的</a:t>
            </a:r>
            <a:r>
              <a:rPr lang="en-US" altLang="zh-CN" dirty="0" smtClean="0">
                <a:sym typeface="Wingdings" panose="05000000000000000000" pitchFamily="2" charset="2"/>
              </a:rPr>
              <a:t>Message</a:t>
            </a:r>
            <a:r>
              <a:rPr lang="zh-CN" altLang="en-US" dirty="0" smtClean="0">
                <a:sym typeface="Wingdings" panose="05000000000000000000" pitchFamily="2" charset="2"/>
              </a:rPr>
              <a:t>（代码如下）。</a:t>
            </a:r>
            <a:endParaRPr lang="en-US" altLang="zh-CN" dirty="0" smtClean="0">
              <a:sym typeface="Wingdings" panose="05000000000000000000" pitchFamily="2" charset="2"/>
            </a:endParaRPr>
          </a:p>
          <a:p>
            <a:pPr lvl="1"/>
            <a:endParaRPr lang="en-US" altLang="zh-CN" dirty="0" smtClean="0">
              <a:sym typeface="Wingdings" panose="05000000000000000000" pitchFamily="2" charset="2"/>
            </a:endParaRPr>
          </a:p>
          <a:p>
            <a:pPr marL="457189" lvl="1" indent="0">
              <a:buNone/>
            </a:pPr>
            <a:endParaRPr lang="en-US" altLang="zh-CN" dirty="0" smtClean="0">
              <a:sym typeface="Wingdings" panose="05000000000000000000" pitchFamily="2" charset="2"/>
            </a:endParaRPr>
          </a:p>
          <a:p>
            <a:endParaRPr lang="en-US" altLang="zh-CN" dirty="0" smtClean="0">
              <a:sym typeface="Wingdings" panose="05000000000000000000" pitchFamily="2" charset="2"/>
            </a:endParaRPr>
          </a:p>
        </p:txBody>
      </p:sp>
    </p:spTree>
    <p:extLst>
      <p:ext uri="{BB962C8B-B14F-4D97-AF65-F5344CB8AC3E}">
        <p14:creationId xmlns:p14="http://schemas.microsoft.com/office/powerpoint/2010/main" val="2661507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4912" y="200857"/>
            <a:ext cx="3084226" cy="6657143"/>
          </a:xfrm>
          <a:prstGeom prst="rect">
            <a:avLst/>
          </a:prstGeom>
        </p:spPr>
      </p:pic>
      <p:pic>
        <p:nvPicPr>
          <p:cNvPr id="5" name="图片 4"/>
          <p:cNvPicPr>
            <a:picLocks noChangeAspect="1"/>
          </p:cNvPicPr>
          <p:nvPr/>
        </p:nvPicPr>
        <p:blipFill>
          <a:blip r:embed="rId3"/>
          <a:stretch>
            <a:fillRect/>
          </a:stretch>
        </p:blipFill>
        <p:spPr>
          <a:xfrm>
            <a:off x="3422756" y="886514"/>
            <a:ext cx="3065489" cy="5441430"/>
          </a:xfrm>
          <a:prstGeom prst="rect">
            <a:avLst/>
          </a:prstGeom>
        </p:spPr>
      </p:pic>
      <p:pic>
        <p:nvPicPr>
          <p:cNvPr id="2049" name="Picture 1" descr="C://Users/XueBing/AppData/Local/YNote/data/949096562@qq.com/b3ab93aef6d44349bfb1e566cfe6396e/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864" y="1565328"/>
            <a:ext cx="5353978" cy="4083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05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创建应用</a:t>
            </a:r>
            <a:endParaRPr lang="zh-CN" altLang="en-US" dirty="0"/>
          </a:p>
        </p:txBody>
      </p:sp>
      <p:sp>
        <p:nvSpPr>
          <p:cNvPr id="3" name="内容占位符 2"/>
          <p:cNvSpPr>
            <a:spLocks noGrp="1"/>
          </p:cNvSpPr>
          <p:nvPr>
            <p:ph idx="1"/>
          </p:nvPr>
        </p:nvSpPr>
        <p:spPr>
          <a:xfrm>
            <a:off x="838199" y="1143000"/>
            <a:ext cx="10940415" cy="5033965"/>
          </a:xfrm>
        </p:spPr>
        <p:txBody>
          <a:bodyPr>
            <a:normAutofit/>
          </a:bodyPr>
          <a:lstStyle/>
          <a:p>
            <a:r>
              <a:rPr lang="zh-CN" altLang="en-US" dirty="0" smtClean="0"/>
              <a:t>创建应用时将准备好的信息填入即可</a:t>
            </a:r>
            <a:endParaRPr lang="en-US" altLang="zh-CN" dirty="0" smtClean="0"/>
          </a:p>
          <a:p>
            <a:pPr lvl="1"/>
            <a:r>
              <a:rPr lang="en-US" altLang="zh-CN" dirty="0"/>
              <a:t>$CORPID</a:t>
            </a:r>
            <a:r>
              <a:rPr lang="en-US" altLang="zh-CN" dirty="0" smtClean="0"/>
              <a:t>$</a:t>
            </a:r>
            <a:r>
              <a:rPr lang="zh-CN" altLang="en-US" dirty="0"/>
              <a:t>模板参数表示</a:t>
            </a:r>
            <a:r>
              <a:rPr lang="en-US" altLang="zh-CN" dirty="0"/>
              <a:t>corpid</a:t>
            </a:r>
            <a:r>
              <a:rPr lang="zh-CN" altLang="en-US" dirty="0"/>
              <a:t>，推送事件时会替换为企业的</a:t>
            </a:r>
            <a:r>
              <a:rPr lang="en-US" altLang="zh-CN" dirty="0" smtClean="0"/>
              <a:t>corpid</a:t>
            </a:r>
            <a:endParaRPr lang="en-US" altLang="zh-CN" dirty="0"/>
          </a:p>
          <a:p>
            <a:pPr lvl="1"/>
            <a:r>
              <a:rPr lang="zh-CN" altLang="en-US" dirty="0" smtClean="0"/>
              <a:t>主页型应用勾选“</a:t>
            </a:r>
            <a:r>
              <a:rPr lang="zh-CN" altLang="en-US" dirty="0"/>
              <a:t>在微信插件中始终进入主页</a:t>
            </a:r>
            <a:r>
              <a:rPr lang="zh-CN" altLang="en-US" dirty="0" smtClean="0"/>
              <a:t>”</a:t>
            </a:r>
            <a:endParaRPr lang="en-US" altLang="zh-CN" dirty="0" smtClean="0"/>
          </a:p>
          <a:p>
            <a:pPr lvl="1"/>
            <a:r>
              <a:rPr lang="zh-CN" altLang="en-US" dirty="0" smtClean="0"/>
              <a:t>消息型应用设置“自定义菜单”，选择启用</a:t>
            </a:r>
            <a:endParaRPr lang="en-US" altLang="zh-CN" dirty="0" smtClean="0"/>
          </a:p>
          <a:p>
            <a:pPr lvl="1"/>
            <a:r>
              <a:rPr lang="zh-CN" altLang="en-US" dirty="0" smtClean="0"/>
              <a:t>设置可信任域名</a:t>
            </a:r>
            <a:endParaRPr lang="en-US" altLang="zh-CN" dirty="0" smtClean="0"/>
          </a:p>
          <a:p>
            <a:pPr lvl="2"/>
            <a:r>
              <a:rPr lang="zh-CN" altLang="en-US" dirty="0" smtClean="0"/>
              <a:t>把下载的 </a:t>
            </a:r>
            <a:r>
              <a:rPr lang="en-US" altLang="zh-CN" dirty="0" smtClean="0"/>
              <a:t>“WW_verify_xxx.txt”</a:t>
            </a:r>
            <a:r>
              <a:rPr lang="zh-CN" altLang="en-US" dirty="0" smtClean="0"/>
              <a:t>文件放入“</a:t>
            </a:r>
            <a:r>
              <a:rPr lang="en-US" altLang="zh-CN" dirty="0"/>
              <a:t>IDSP-WXQY</a:t>
            </a:r>
            <a:r>
              <a:rPr lang="zh-CN" altLang="en-US" dirty="0" smtClean="0"/>
              <a:t>”</a:t>
            </a:r>
            <a:r>
              <a:rPr lang="en-US" altLang="zh-CN" dirty="0" smtClean="0"/>
              <a:t> </a:t>
            </a:r>
            <a:r>
              <a:rPr lang="zh-CN" altLang="en-US" dirty="0" smtClean="0"/>
              <a:t>项目下的 </a:t>
            </a:r>
            <a:r>
              <a:rPr lang="en-US" altLang="zh-CN" dirty="0" smtClean="0"/>
              <a:t>public</a:t>
            </a:r>
            <a:r>
              <a:rPr lang="en-US" altLang="zh-CN" dirty="0">
                <a:sym typeface="Wingdings" panose="05000000000000000000" pitchFamily="2" charset="2"/>
              </a:rPr>
              <a:t> </a:t>
            </a:r>
            <a:r>
              <a:rPr lang="en-US" altLang="zh-CN" dirty="0" smtClean="0">
                <a:sym typeface="Wingdings" panose="05000000000000000000" pitchFamily="2" charset="2"/>
              </a:rPr>
              <a:t>verify </a:t>
            </a:r>
            <a:r>
              <a:rPr lang="zh-CN" altLang="en-US" dirty="0" smtClean="0">
                <a:sym typeface="Wingdings" panose="05000000000000000000" pitchFamily="2" charset="2"/>
              </a:rPr>
              <a:t>文件夹下，确保可信任域名下的改文件</a:t>
            </a:r>
            <a:r>
              <a:rPr lang="zh-CN" altLang="en-US" dirty="0" smtClean="0"/>
              <a:t>可以先访问</a:t>
            </a:r>
            <a:r>
              <a:rPr lang="zh-CN" altLang="en-US" dirty="0"/>
              <a:t>。</a:t>
            </a:r>
            <a:endParaRPr lang="en-US" altLang="zh-CN" dirty="0" smtClean="0"/>
          </a:p>
          <a:p>
            <a:pPr lvl="2"/>
            <a:r>
              <a:rPr lang="zh-CN" altLang="en-US" dirty="0" smtClean="0"/>
              <a:t>（</a:t>
            </a:r>
            <a:r>
              <a:rPr lang="en-US" altLang="zh-CN" dirty="0" smtClean="0"/>
              <a:t>eg</a:t>
            </a:r>
            <a:r>
              <a:rPr lang="en-US" altLang="zh-CN" dirty="0"/>
              <a:t>: http://</a:t>
            </a:r>
            <a:r>
              <a:rPr lang="en-US" altLang="zh-CN" dirty="0" smtClean="0"/>
              <a:t>wxqy.yunxiao.com/WW_verify_zyopVvb5cXwYPl65.txt</a:t>
            </a:r>
            <a:r>
              <a:rPr lang="zh-CN" altLang="en-US" dirty="0" smtClean="0"/>
              <a:t>）</a:t>
            </a:r>
            <a:endParaRPr lang="en-US" altLang="zh-CN" dirty="0" smtClean="0">
              <a:sym typeface="Wingdings" panose="05000000000000000000" pitchFamily="2" charset="2"/>
            </a:endParaRPr>
          </a:p>
          <a:p>
            <a:pPr lvl="2"/>
            <a:endParaRPr lang="en-US" altLang="zh-CN" dirty="0" smtClean="0"/>
          </a:p>
        </p:txBody>
      </p:sp>
    </p:spTree>
    <p:extLst>
      <p:ext uri="{BB962C8B-B14F-4D97-AF65-F5344CB8AC3E}">
        <p14:creationId xmlns:p14="http://schemas.microsoft.com/office/powerpoint/2010/main" val="3470725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审核应用</a:t>
            </a:r>
            <a:endParaRPr lang="zh-CN" altLang="en-US" dirty="0"/>
          </a:p>
        </p:txBody>
      </p:sp>
      <p:sp>
        <p:nvSpPr>
          <p:cNvPr id="3" name="内容占位符 2"/>
          <p:cNvSpPr>
            <a:spLocks noGrp="1"/>
          </p:cNvSpPr>
          <p:nvPr>
            <p:ph idx="1"/>
          </p:nvPr>
        </p:nvSpPr>
        <p:spPr/>
        <p:txBody>
          <a:bodyPr/>
          <a:lstStyle/>
          <a:p>
            <a:r>
              <a:rPr lang="zh-CN" altLang="en-US" dirty="0" smtClean="0"/>
              <a:t>应用套件发布</a:t>
            </a:r>
            <a:r>
              <a:rPr lang="en-US" altLang="zh-CN" dirty="0" smtClean="0">
                <a:sym typeface="Wingdings" panose="05000000000000000000" pitchFamily="2" charset="2"/>
              </a:rPr>
              <a:t></a:t>
            </a:r>
            <a:r>
              <a:rPr lang="zh-CN" altLang="en-US" dirty="0" smtClean="0">
                <a:sym typeface="Wingdings" panose="05000000000000000000" pitchFamily="2" charset="2"/>
              </a:rPr>
              <a:t>申请审核</a:t>
            </a:r>
            <a:r>
              <a:rPr lang="en-US" altLang="zh-CN" dirty="0" smtClean="0">
                <a:sym typeface="Wingdings" panose="05000000000000000000" pitchFamily="2" charset="2"/>
              </a:rPr>
              <a:t></a:t>
            </a:r>
            <a:r>
              <a:rPr lang="zh-CN" altLang="en-US" dirty="0" smtClean="0">
                <a:sym typeface="Wingdings" panose="05000000000000000000" pitchFamily="2" charset="2"/>
              </a:rPr>
              <a:t>发布</a:t>
            </a:r>
            <a:endParaRPr lang="en-US" altLang="zh-CN" dirty="0" smtClean="0">
              <a:sym typeface="Wingdings" panose="05000000000000000000" pitchFamily="2" charset="2"/>
            </a:endParaRPr>
          </a:p>
          <a:p>
            <a:pPr marL="0" indent="0">
              <a:buNone/>
            </a:pPr>
            <a:endParaRPr lang="zh-CN" altLang="en-US" dirty="0"/>
          </a:p>
        </p:txBody>
      </p:sp>
      <p:pic>
        <p:nvPicPr>
          <p:cNvPr id="4" name="图片 3"/>
          <p:cNvPicPr>
            <a:picLocks noChangeAspect="1"/>
          </p:cNvPicPr>
          <p:nvPr/>
        </p:nvPicPr>
        <p:blipFill>
          <a:blip r:embed="rId2"/>
          <a:stretch>
            <a:fillRect/>
          </a:stretch>
        </p:blipFill>
        <p:spPr>
          <a:xfrm>
            <a:off x="838200" y="2058181"/>
            <a:ext cx="5157639" cy="4488451"/>
          </a:xfrm>
          <a:prstGeom prst="rect">
            <a:avLst/>
          </a:prstGeom>
        </p:spPr>
      </p:pic>
    </p:spTree>
    <p:extLst>
      <p:ext uri="{BB962C8B-B14F-4D97-AF65-F5344CB8AC3E}">
        <p14:creationId xmlns:p14="http://schemas.microsoft.com/office/powerpoint/2010/main" val="4274096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36" y="1117950"/>
            <a:ext cx="10297435" cy="4883607"/>
          </a:xfrm>
          <a:prstGeom prst="rect">
            <a:avLst/>
          </a:prstGeom>
        </p:spPr>
      </p:pic>
      <p:sp>
        <p:nvSpPr>
          <p:cNvPr id="5" name="标题 1"/>
          <p:cNvSpPr>
            <a:spLocks noGrp="1"/>
          </p:cNvSpPr>
          <p:nvPr>
            <p:ph type="title"/>
          </p:nvPr>
        </p:nvSpPr>
        <p:spPr>
          <a:xfrm>
            <a:off x="838200" y="187325"/>
            <a:ext cx="10515600" cy="776289"/>
          </a:xfrm>
        </p:spPr>
        <p:txBody>
          <a:bodyPr>
            <a:normAutofit fontScale="90000"/>
          </a:bodyPr>
          <a:lstStyle/>
          <a:p>
            <a:r>
              <a:rPr lang="zh-CN" altLang="en-US" b="0" dirty="0"/>
              <a:t/>
            </a:r>
            <a:br>
              <a:rPr lang="zh-CN" altLang="en-US" b="0" dirty="0"/>
            </a:br>
            <a:r>
              <a:rPr lang="zh-CN" altLang="en-US" b="0" dirty="0"/>
              <a:t>服务商网站</a:t>
            </a:r>
            <a:r>
              <a:rPr lang="zh-CN" altLang="en-US" b="0" dirty="0" smtClean="0"/>
              <a:t>发起授权流程图</a:t>
            </a:r>
            <a:endParaRPr lang="zh-CN" altLang="en-US" dirty="0"/>
          </a:p>
        </p:txBody>
      </p:sp>
    </p:spTree>
    <p:extLst>
      <p:ext uri="{BB962C8B-B14F-4D97-AF65-F5344CB8AC3E}">
        <p14:creationId xmlns:p14="http://schemas.microsoft.com/office/powerpoint/2010/main" val="3207528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企业微信管理员安装应用</a:t>
            </a:r>
            <a:endParaRPr lang="zh-CN" altLang="en-US" dirty="0"/>
          </a:p>
        </p:txBody>
      </p:sp>
      <p:sp>
        <p:nvSpPr>
          <p:cNvPr id="3" name="内容占位符 2"/>
          <p:cNvSpPr>
            <a:spLocks noGrp="1"/>
          </p:cNvSpPr>
          <p:nvPr>
            <p:ph idx="1"/>
          </p:nvPr>
        </p:nvSpPr>
        <p:spPr/>
        <p:txBody>
          <a:bodyPr>
            <a:normAutofit/>
          </a:bodyPr>
          <a:lstStyle/>
          <a:p>
            <a:r>
              <a:rPr lang="zh-CN" altLang="en-US" dirty="0"/>
              <a:t>登录</a:t>
            </a:r>
            <a:r>
              <a:rPr lang="en-US" altLang="zh-CN" dirty="0" smtClean="0"/>
              <a:t> </a:t>
            </a:r>
            <a:r>
              <a:rPr lang="en-US" altLang="zh-CN" dirty="0" smtClean="0">
                <a:hlinkClick r:id="rId2"/>
              </a:rPr>
              <a:t>http://wxqy.yunxiao.com</a:t>
            </a:r>
            <a:r>
              <a:rPr lang="en-US" altLang="zh-CN" dirty="0" smtClean="0"/>
              <a:t> </a:t>
            </a:r>
            <a:r>
              <a:rPr lang="zh-CN" altLang="en-US" dirty="0" smtClean="0"/>
              <a:t>点击“应用授权”</a:t>
            </a:r>
            <a:endParaRPr lang="en-US" altLang="zh-CN" dirty="0" smtClean="0"/>
          </a:p>
          <a:p>
            <a:pPr lvl="1"/>
            <a:r>
              <a:rPr lang="zh-CN" altLang="en-US" dirty="0" smtClean="0"/>
              <a:t>微信</a:t>
            </a:r>
            <a:r>
              <a:rPr lang="zh-CN" altLang="en-US" dirty="0"/>
              <a:t>企业</a:t>
            </a:r>
            <a:r>
              <a:rPr lang="zh-CN" altLang="en-US" dirty="0" smtClean="0"/>
              <a:t>服务器每十分钟推送一次</a:t>
            </a:r>
            <a:r>
              <a:rPr lang="en-US" altLang="zh-CN" dirty="0" smtClean="0"/>
              <a:t>ticket</a:t>
            </a:r>
          </a:p>
          <a:p>
            <a:pPr lvl="1"/>
            <a:r>
              <a:rPr lang="zh-CN" altLang="en-US" dirty="0" smtClean="0"/>
              <a:t>获取</a:t>
            </a:r>
            <a:r>
              <a:rPr lang="en-US" altLang="zh-CN" dirty="0" err="1" smtClean="0"/>
              <a:t>suite_token</a:t>
            </a:r>
            <a:endParaRPr lang="en-US" altLang="zh-CN" dirty="0" smtClean="0"/>
          </a:p>
          <a:p>
            <a:pPr lvl="1"/>
            <a:r>
              <a:rPr lang="zh-CN" altLang="en-US" dirty="0" smtClean="0"/>
              <a:t>获取预授权码</a:t>
            </a:r>
            <a:endParaRPr lang="en-US" altLang="zh-CN" dirty="0" smtClean="0"/>
          </a:p>
          <a:p>
            <a:pPr lvl="1"/>
            <a:r>
              <a:rPr lang="zh-CN" altLang="en-US" dirty="0"/>
              <a:t>应用提供商引导企业系统管理员进入应用套件授权</a:t>
            </a:r>
            <a:r>
              <a:rPr lang="zh-CN" altLang="en-US" dirty="0" smtClean="0"/>
              <a:t>页</a:t>
            </a:r>
            <a:endParaRPr lang="en-US" altLang="zh-CN" dirty="0" smtClean="0"/>
          </a:p>
          <a:p>
            <a:pPr lvl="1"/>
            <a:r>
              <a:rPr lang="zh-CN" altLang="en-US" dirty="0"/>
              <a:t>授权成功，返回临时授权</a:t>
            </a:r>
            <a:r>
              <a:rPr lang="zh-CN" altLang="en-US" dirty="0" smtClean="0"/>
              <a:t>码 </a:t>
            </a:r>
            <a:r>
              <a:rPr lang="en-US" altLang="zh-CN" dirty="0" smtClean="0"/>
              <a:t>(20</a:t>
            </a:r>
            <a:r>
              <a:rPr lang="zh-CN" altLang="en-US" dirty="0" smtClean="0"/>
              <a:t>分钟</a:t>
            </a:r>
            <a:r>
              <a:rPr lang="en-US" altLang="zh-CN" dirty="0" smtClean="0"/>
              <a:t>)</a:t>
            </a:r>
            <a:r>
              <a:rPr lang="zh-CN" altLang="en-US" dirty="0" smtClean="0"/>
              <a:t>利用临时授权码获取永久授权码</a:t>
            </a:r>
            <a:endParaRPr lang="en-US" altLang="zh-CN" dirty="0" smtClean="0"/>
          </a:p>
          <a:p>
            <a:pPr lvl="1"/>
            <a:r>
              <a:rPr lang="zh-CN" altLang="en-US" dirty="0"/>
              <a:t>后续可以通过永久授权码调用企业号相关</a:t>
            </a:r>
            <a:r>
              <a:rPr lang="en-US" altLang="zh-CN" dirty="0"/>
              <a:t>API</a:t>
            </a:r>
            <a:endParaRPr lang="zh-CN" altLang="en-US" dirty="0"/>
          </a:p>
        </p:txBody>
      </p:sp>
    </p:spTree>
    <p:extLst>
      <p:ext uri="{BB962C8B-B14F-4D97-AF65-F5344CB8AC3E}">
        <p14:creationId xmlns:p14="http://schemas.microsoft.com/office/powerpoint/2010/main" val="3741862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20862</TotalTime>
  <Words>435</Words>
  <Application>Microsoft Office PowerPoint</Application>
  <PresentationFormat>宽屏</PresentationFormat>
  <Paragraphs>47</Paragraphs>
  <Slides>10</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微软雅黑</vt:lpstr>
      <vt:lpstr>Arial</vt:lpstr>
      <vt:lpstr>Calibri</vt:lpstr>
      <vt:lpstr>Wingdings</vt:lpstr>
      <vt:lpstr>Office 主题</vt:lpstr>
      <vt:lpstr>企业微信技术培训</vt:lpstr>
      <vt:lpstr>第三方服务商</vt:lpstr>
      <vt:lpstr>PowerPoint 演示文稿</vt:lpstr>
      <vt:lpstr>创建应用套件</vt:lpstr>
      <vt:lpstr>PowerPoint 演示文稿</vt:lpstr>
      <vt:lpstr>创建应用</vt:lpstr>
      <vt:lpstr>审核应用</vt:lpstr>
      <vt:lpstr> 服务商网站发起授权流程图</vt:lpstr>
      <vt:lpstr>企业微信管理员安装应用</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hong</dc:creator>
  <cp:lastModifiedBy>xuebing</cp:lastModifiedBy>
  <cp:revision>1468</cp:revision>
  <dcterms:created xsi:type="dcterms:W3CDTF">2014-09-29T03:24:13Z</dcterms:created>
  <dcterms:modified xsi:type="dcterms:W3CDTF">2017-11-23T10:12:16Z</dcterms:modified>
</cp:coreProperties>
</file>