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21" r:id="rId3"/>
    <p:sldId id="422" r:id="rId4"/>
    <p:sldId id="423" r:id="rId5"/>
    <p:sldId id="420" r:id="rId6"/>
    <p:sldId id="424" r:id="rId7"/>
    <p:sldId id="426" r:id="rId8"/>
    <p:sldId id="427" r:id="rId9"/>
    <p:sldId id="428" r:id="rId10"/>
    <p:sldId id="414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orient="horz" pos="871">
          <p15:clr>
            <a:srgbClr val="A4A3A4"/>
          </p15:clr>
        </p15:guide>
        <p15:guide id="5" orient="horz" pos="952">
          <p15:clr>
            <a:srgbClr val="A4A3A4"/>
          </p15:clr>
        </p15:guide>
        <p15:guide id="6" pos="413">
          <p15:clr>
            <a:srgbClr val="A4A3A4"/>
          </p15:clr>
        </p15:guide>
        <p15:guide id="7" pos="4057">
          <p15:clr>
            <a:srgbClr val="A4A3A4"/>
          </p15:clr>
        </p15:guide>
        <p15:guide id="8" pos="3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00000"/>
    <a:srgbClr val="E2F0D9"/>
    <a:srgbClr val="FFFF00"/>
    <a:srgbClr val="5B9BD5"/>
    <a:srgbClr val="99CCFF"/>
    <a:srgbClr val="66CCFF"/>
    <a:srgbClr val="000000"/>
    <a:srgbClr val="FBE5D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4414" autoAdjust="0"/>
  </p:normalViewPr>
  <p:slideViewPr>
    <p:cSldViewPr snapToGrid="0" showGuides="1">
      <p:cViewPr varScale="1">
        <p:scale>
          <a:sx n="74" d="100"/>
          <a:sy n="74" d="100"/>
        </p:scale>
        <p:origin x="396" y="-84"/>
      </p:cViewPr>
      <p:guideLst>
        <p:guide orient="horz" pos="2818"/>
        <p:guide pos="3840"/>
        <p:guide pos="279"/>
        <p:guide orient="horz" pos="871"/>
        <p:guide orient="horz" pos="952"/>
        <p:guide pos="413"/>
        <p:guide pos="4057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D4AFA-3904-492B-B5DA-CEB12CEB8A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EFA4E-309F-4ACB-A57A-5A4916581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3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Idsp</a:t>
            </a:r>
            <a:r>
              <a:rPr lang="zh-CN" altLang="en-US" dirty="0" smtClean="0"/>
              <a:t>和其上的数据是云校的宝贵财富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FA4E-309F-4ACB-A57A-5A49165810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6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var wechat_api_verify = function(req, res) {</a:t>
            </a:r>
          </a:p>
          <a:p>
            <a:r>
              <a:rPr lang="en-US" altLang="zh-CN" dirty="0" smtClean="0"/>
              <a:t>    var echostr = req.query.echostr;</a:t>
            </a:r>
          </a:p>
          <a:p>
            <a:r>
              <a:rPr lang="en-US" altLang="zh-CN" dirty="0" smtClean="0"/>
              <a:t>    var cryptor = new WXBizMsgCrypt(idsp_suit.token, idsp_suit.encodingAESKey, config.get("corpid"))</a:t>
            </a:r>
          </a:p>
          <a:p>
            <a:r>
              <a:rPr lang="en-US" altLang="zh-CN" dirty="0" smtClean="0"/>
              <a:t>    var s = cryptor.decrypt(echostr);</a:t>
            </a:r>
          </a:p>
          <a:p>
            <a:r>
              <a:rPr lang="en-US" altLang="zh-CN" dirty="0" smtClean="0"/>
              <a:t>    res.send(s.message);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FA4E-309F-4ACB-A57A-5A49165810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var wechat_api_verify = function(req, res) {</a:t>
            </a:r>
          </a:p>
          <a:p>
            <a:r>
              <a:rPr lang="en-US" altLang="zh-CN" dirty="0" smtClean="0"/>
              <a:t>    var echostr = req.query.echostr;</a:t>
            </a:r>
          </a:p>
          <a:p>
            <a:r>
              <a:rPr lang="en-US" altLang="zh-CN" dirty="0" smtClean="0"/>
              <a:t>    var cryptor = new WXBizMsgCrypt(idsp_suit.token, idsp_suit.encodingAESKey, config.get("corpid"))</a:t>
            </a:r>
          </a:p>
          <a:p>
            <a:r>
              <a:rPr lang="en-US" altLang="zh-CN" dirty="0" smtClean="0"/>
              <a:t>    var s = cryptor.decrypt(echostr);</a:t>
            </a:r>
          </a:p>
          <a:p>
            <a:r>
              <a:rPr lang="en-US" altLang="zh-CN" dirty="0" smtClean="0"/>
              <a:t>    res.send(s.message);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FA4E-309F-4ACB-A57A-5A49165810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8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var wechat_api_verify = function(req, res) {</a:t>
            </a:r>
          </a:p>
          <a:p>
            <a:r>
              <a:rPr lang="en-US" altLang="zh-CN" dirty="0" smtClean="0"/>
              <a:t>    var echostr = req.query.echostr;</a:t>
            </a:r>
          </a:p>
          <a:p>
            <a:r>
              <a:rPr lang="en-US" altLang="zh-CN" dirty="0" smtClean="0"/>
              <a:t>    var cryptor = new WXBizMsgCrypt(idsp_suit.token, idsp_suit.encodingAESKey, config.get("corpid"))</a:t>
            </a:r>
          </a:p>
          <a:p>
            <a:r>
              <a:rPr lang="en-US" altLang="zh-CN" dirty="0" smtClean="0"/>
              <a:t>    var s = cryptor.decrypt(echostr);</a:t>
            </a:r>
          </a:p>
          <a:p>
            <a:r>
              <a:rPr lang="en-US" altLang="zh-CN" dirty="0" smtClean="0"/>
              <a:t>    res.send(s.message);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FA4E-309F-4ACB-A57A-5A49165810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var wechat_api_verify = function(req, res) {</a:t>
            </a:r>
          </a:p>
          <a:p>
            <a:r>
              <a:rPr lang="en-US" altLang="zh-CN" dirty="0" smtClean="0"/>
              <a:t>    var echostr = req.query.echostr;</a:t>
            </a:r>
          </a:p>
          <a:p>
            <a:r>
              <a:rPr lang="en-US" altLang="zh-CN" dirty="0" smtClean="0"/>
              <a:t>    var cryptor = new WXBizMsgCrypt(idsp_suit.token, idsp_suit.encodingAESKey, config.get("corpid"))</a:t>
            </a:r>
          </a:p>
          <a:p>
            <a:r>
              <a:rPr lang="en-US" altLang="zh-CN" dirty="0" smtClean="0"/>
              <a:t>    var s = cryptor.decrypt(echostr);</a:t>
            </a:r>
          </a:p>
          <a:p>
            <a:r>
              <a:rPr lang="en-US" altLang="zh-CN" dirty="0" smtClean="0"/>
              <a:t>    res.send(s.message);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FA4E-309F-4ACB-A57A-5A49165810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9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企业应用中的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链接（包括自定义菜单或者消息中的链接），均可通过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OAuth2.0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验证接口来获取成员的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身份信息。注意：此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的域名，必须完全匹配企业应用设置项中的“可信域名”，否则跳转时会提示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redirect_uri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参数错误。</a:t>
            </a:r>
          </a:p>
          <a:p>
            <a:r>
              <a:rPr lang="zh-CN" altLang="en-US" dirty="0" smtClean="0">
                <a:effectLst/>
              </a:rPr>
              <a:t>通过此接口获取成员身份会有一定的时间开销。对于频繁获取成员身份的场景，建议采用如下方案：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、企业应用中的</a:t>
            </a:r>
            <a:r>
              <a:rPr lang="en-US" altLang="zh-CN" dirty="0" smtClean="0">
                <a:effectLst/>
              </a:rPr>
              <a:t>URL</a:t>
            </a:r>
            <a:r>
              <a:rPr lang="zh-CN" altLang="en-US" dirty="0" smtClean="0">
                <a:effectLst/>
              </a:rPr>
              <a:t>链接直接填写企业自己的页面地址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、成员操作跳转到步骤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的企业页面时，企业后台校验是否有标识成员身份的</a:t>
            </a:r>
            <a:r>
              <a:rPr lang="en-US" altLang="zh-CN" dirty="0" smtClean="0">
                <a:effectLst/>
              </a:rPr>
              <a:t>cookie</a:t>
            </a:r>
            <a:r>
              <a:rPr lang="zh-CN" altLang="en-US" dirty="0" smtClean="0">
                <a:effectLst/>
              </a:rPr>
              <a:t>信息，此</a:t>
            </a:r>
            <a:r>
              <a:rPr lang="en-US" altLang="zh-CN" dirty="0" smtClean="0">
                <a:effectLst/>
              </a:rPr>
              <a:t>cookie</a:t>
            </a:r>
            <a:r>
              <a:rPr lang="zh-CN" altLang="en-US" dirty="0" smtClean="0">
                <a:effectLst/>
              </a:rPr>
              <a:t>由企业生成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、如果没有匹配的</a:t>
            </a:r>
            <a:r>
              <a:rPr lang="en-US" altLang="zh-CN" dirty="0" smtClean="0">
                <a:effectLst/>
              </a:rPr>
              <a:t>cookie</a:t>
            </a:r>
            <a:r>
              <a:rPr lang="zh-CN" altLang="en-US" dirty="0" smtClean="0">
                <a:effectLst/>
              </a:rPr>
              <a:t>，则重定向到</a:t>
            </a:r>
            <a:r>
              <a:rPr lang="en-US" altLang="zh-CN" dirty="0" err="1" smtClean="0">
                <a:effectLst/>
              </a:rPr>
              <a:t>OAuth</a:t>
            </a:r>
            <a:r>
              <a:rPr lang="zh-CN" altLang="en-US" dirty="0" smtClean="0">
                <a:effectLst/>
              </a:rPr>
              <a:t>验证链接，获取成员的身份信息后，由企业后台植入标识成员身份的</a:t>
            </a:r>
            <a:r>
              <a:rPr lang="en-US" altLang="zh-CN" dirty="0" smtClean="0">
                <a:effectLst/>
              </a:rPr>
              <a:t>cookie</a:t>
            </a:r>
            <a:r>
              <a:rPr lang="zh-CN" altLang="en-US" dirty="0" smtClean="0">
                <a:effectLst/>
              </a:rPr>
              <a:t>信息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、根据</a:t>
            </a:r>
            <a:r>
              <a:rPr lang="en-US" altLang="zh-CN" dirty="0" smtClean="0">
                <a:effectLst/>
              </a:rPr>
              <a:t>cookie</a:t>
            </a:r>
            <a:r>
              <a:rPr lang="zh-CN" altLang="en-US" dirty="0" smtClean="0">
                <a:effectLst/>
              </a:rPr>
              <a:t>获取成员身份后，再进入相应的页面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FA4E-309F-4ACB-A57A-5A49165810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23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FA4E-309F-4ACB-A57A-5A49165810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97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{"errcode":0,"errmsg":"ok","type":"image","media_id":"3lZ77Xjlmv2HHu_rPzs2x6kCZhRCnm8bFpoIiIcD8JtA","created_at":"1511244891"}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FA4E-309F-4ACB-A57A-5A49165810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0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endParaRPr lang="en-US" altLang="zh-CN" dirty="0" smtClean="0"/>
          </a:p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7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4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776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0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5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4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7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AFA4-6BEB-481E-AE98-05A8C51AFA8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D813-F996-499E-8599-196E24203BA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73" y="5345044"/>
            <a:ext cx="2566345" cy="18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783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971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160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349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企业微信</a:t>
            </a:r>
            <a:r>
              <a:rPr lang="zh-CN" altLang="en-US" sz="4000" dirty="0" smtClean="0"/>
              <a:t>技术总结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0654" y="4079401"/>
            <a:ext cx="8130693" cy="1460943"/>
          </a:xfrm>
        </p:spPr>
        <p:txBody>
          <a:bodyPr>
            <a:noAutofit/>
          </a:bodyPr>
          <a:lstStyle/>
          <a:p>
            <a:r>
              <a:rPr lang="zh-CN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郝雪冰</a:t>
            </a:r>
            <a:endParaRPr lang="zh-CN" altLang="en-US" sz="28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7793" y="4725234"/>
            <a:ext cx="12217031" cy="2195437"/>
          </a:xfrm>
          <a:prstGeom prst="rect">
            <a:avLst/>
          </a:prstGeom>
          <a:solidFill>
            <a:srgbClr val="4AB0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347" tIns="43173" rIns="86347" bIns="43173"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67" y="5329257"/>
            <a:ext cx="1994491" cy="1001734"/>
          </a:xfrm>
          <a:prstGeom prst="rect">
            <a:avLst/>
          </a:prstGeom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603267" y="1866732"/>
            <a:ext cx="5021289" cy="1376756"/>
          </a:xfrm>
          <a:prstGeom prst="rect">
            <a:avLst/>
          </a:prstGeom>
          <a:noFill/>
          <a:ln>
            <a:noFill/>
          </a:ln>
        </p:spPr>
        <p:txBody>
          <a:bodyPr lIns="86347" tIns="43173" rIns="86347" bIns="43173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defTabSz="11557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defTabSz="11557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defTabSz="11557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defTabSz="11557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en-US" altLang="zh-CN" sz="8300" b="1" dirty="0">
                <a:solidFill>
                  <a:srgbClr val="4AB0DE"/>
                </a:solidFill>
              </a:rPr>
              <a:t>THANKS!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25363" y="5214496"/>
            <a:ext cx="3537772" cy="878781"/>
          </a:xfrm>
          <a:prstGeom prst="rect">
            <a:avLst/>
          </a:prstGeom>
          <a:noFill/>
        </p:spPr>
        <p:txBody>
          <a:bodyPr wrap="none" lIns="86347" tIns="43173" rIns="86347" bIns="43173" rtlCol="0">
            <a:spAutoFit/>
          </a:bodyPr>
          <a:lstStyle/>
          <a:p>
            <a:r>
              <a:rPr kumimoji="1" lang="zh-CN" altLang="en-US" sz="17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联系云校</a:t>
            </a:r>
            <a:endParaRPr kumimoji="1" lang="en-US" altLang="zh-CN" sz="17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en-US" sz="17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电话：</a:t>
            </a:r>
            <a:r>
              <a:rPr kumimoji="1" lang="en-US" altLang="zh-CN" sz="17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400-037-0920</a:t>
            </a:r>
          </a:p>
          <a:p>
            <a:r>
              <a:rPr kumimoji="1" lang="zh-CN" altLang="en-US" sz="17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北京市朝阳区望京</a:t>
            </a:r>
            <a:r>
              <a:rPr kumimoji="1" lang="en-US" altLang="zh-CN" sz="17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soho</a:t>
            </a:r>
            <a:r>
              <a:rPr kumimoji="1" lang="zh-CN" altLang="en-US" sz="17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塔</a:t>
            </a:r>
            <a:r>
              <a:rPr kumimoji="1" lang="en-US" altLang="zh-CN" sz="17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1-B</a:t>
            </a:r>
            <a:r>
              <a:rPr kumimoji="1" lang="zh-CN" altLang="en-US" sz="17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座</a:t>
            </a:r>
            <a:r>
              <a:rPr kumimoji="1" lang="en-US" altLang="zh-CN" sz="17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2107</a:t>
            </a:r>
            <a:endParaRPr kumimoji="1" lang="zh-CN" altLang="en-US" sz="17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5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企业微信是什么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企业微信</a:t>
            </a:r>
            <a:r>
              <a:rPr lang="zh-CN" altLang="en-US" dirty="0"/>
              <a:t>是基于微信平台，为学校搭建起集多种学校服务于一体的移动校园服务入口</a:t>
            </a:r>
            <a:r>
              <a:rPr lang="zh-CN" altLang="en-US" dirty="0" smtClean="0"/>
              <a:t>，在校师生、家长通过关注学校企业微信</a:t>
            </a:r>
            <a:r>
              <a:rPr lang="zh-CN" altLang="en-US" dirty="0" smtClean="0">
                <a:sym typeface="Wingdings" panose="05000000000000000000" pitchFamily="2" charset="2"/>
              </a:rPr>
              <a:t>便可享受我们提供的一系列方便生活与学习的个性化网络服务。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08" y="3090358"/>
            <a:ext cx="6580586" cy="30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首次登录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用户角色：老师、学生、</a:t>
            </a:r>
            <a:r>
              <a:rPr lang="zh-CN" altLang="zh-CN" sz="2400" dirty="0" smtClean="0"/>
              <a:t>家长</a:t>
            </a:r>
            <a:endParaRPr lang="en-US" altLang="zh-CN" sz="2400" dirty="0" smtClean="0"/>
          </a:p>
          <a:p>
            <a:endParaRPr lang="zh-CN" altLang="zh-CN" sz="2400" dirty="0"/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0" y="2165153"/>
            <a:ext cx="2876550" cy="3843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1043" y="2396436"/>
            <a:ext cx="5016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联系信息管理员</a:t>
            </a:r>
          </a:p>
          <a:p>
            <a:endParaRPr lang="zh-CN" altLang="zh-CN" sz="2400" b="1" dirty="0">
              <a:solidFill>
                <a:schemeClr val="tx1"/>
              </a:solidFill>
            </a:endParaRPr>
          </a:p>
          <a:p>
            <a:r>
              <a:rPr lang="zh-CN" altLang="zh-CN" sz="2400" b="1" dirty="0">
                <a:solidFill>
                  <a:schemeClr val="tx1"/>
                </a:solidFill>
              </a:rPr>
              <a:t>获取学校企业微信专属二维码</a:t>
            </a:r>
          </a:p>
          <a:p>
            <a:endParaRPr lang="zh-CN" altLang="zh-CN" sz="2400" b="1" dirty="0">
              <a:solidFill>
                <a:schemeClr val="tx1"/>
              </a:solidFill>
            </a:endParaRPr>
          </a:p>
          <a:p>
            <a:r>
              <a:rPr lang="zh-CN" altLang="zh-CN" sz="2400" b="1" dirty="0">
                <a:solidFill>
                  <a:schemeClr val="tx1"/>
                </a:solidFill>
              </a:rPr>
              <a:t>进行扫码即可登录</a:t>
            </a:r>
          </a:p>
        </p:txBody>
      </p:sp>
    </p:spTree>
    <p:extLst>
      <p:ext uri="{BB962C8B-B14F-4D97-AF65-F5344CB8AC3E}">
        <p14:creationId xmlns:p14="http://schemas.microsoft.com/office/powerpoint/2010/main" val="42207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常态登录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用户角色：老师、学生、</a:t>
            </a:r>
            <a:r>
              <a:rPr lang="zh-CN" altLang="zh-CN" sz="2400" dirty="0" smtClean="0"/>
              <a:t>家长</a:t>
            </a:r>
            <a:endParaRPr lang="en-US" altLang="zh-CN" sz="2400" dirty="0" smtClean="0"/>
          </a:p>
          <a:p>
            <a:endParaRPr lang="zh-CN" altLang="zh-CN" sz="2400" dirty="0"/>
          </a:p>
          <a:p>
            <a:endParaRPr lang="en-US" altLang="zh-CN" sz="2400" dirty="0">
              <a:sym typeface="Wingdings" panose="05000000000000000000" pitchFamily="2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52" y="1850175"/>
            <a:ext cx="2433034" cy="43267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5211" y="2741637"/>
            <a:ext cx="3049233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打开微信</a:t>
            </a:r>
          </a:p>
          <a:p>
            <a:endParaRPr lang="zh-CN" altLang="en-US" dirty="0"/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点击进入本学校企业微信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4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一个消息推送流程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一个消息推送流程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获取</a:t>
            </a:r>
            <a:r>
              <a:rPr lang="en-US" altLang="zh-CN" sz="2400" dirty="0" err="1" smtClean="0"/>
              <a:t>Access_Token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永久验证码（保存在服务商后台）</a:t>
            </a:r>
            <a:r>
              <a:rPr lang="en-US" altLang="zh-CN" sz="2000" dirty="0" smtClean="0"/>
              <a:t>+</a:t>
            </a:r>
            <a:r>
              <a:rPr lang="en-US" altLang="zh-CN" sz="2000" dirty="0" err="1" smtClean="0"/>
              <a:t>Corpid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$CORPID$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zh-CN" altLang="en-US" sz="2400" dirty="0"/>
              <a:t>获取当前用户的</a:t>
            </a:r>
            <a:r>
              <a:rPr lang="en-US" altLang="zh-CN" sz="2400" dirty="0" err="1"/>
              <a:t>UserId</a:t>
            </a:r>
            <a:endParaRPr lang="en-US" altLang="zh-CN" sz="2400" dirty="0"/>
          </a:p>
          <a:p>
            <a:pPr lvl="1"/>
            <a:r>
              <a:rPr lang="en-US" altLang="zh-CN" dirty="0" err="1" smtClean="0"/>
              <a:t>Auth</a:t>
            </a:r>
            <a:r>
              <a:rPr lang="zh-CN" altLang="en-US" dirty="0" smtClean="0"/>
              <a:t>授权登录</a:t>
            </a:r>
            <a:endParaRPr lang="zh-CN" altLang="zh-CN" dirty="0"/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调用企业微信消息推送接口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zh-CN" altLang="en-US" sz="2400" dirty="0">
                <a:sym typeface="Wingdings" panose="05000000000000000000" pitchFamily="2" charset="2"/>
              </a:rPr>
              <a:t>返回结果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27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Auth</a:t>
            </a:r>
            <a:r>
              <a:rPr lang="zh-CN" altLang="en-US" b="0" dirty="0"/>
              <a:t>授权登录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1736"/>
            <a:ext cx="8899301" cy="4939819"/>
          </a:xfrm>
        </p:spPr>
      </p:pic>
    </p:spTree>
    <p:extLst>
      <p:ext uri="{BB962C8B-B14F-4D97-AF65-F5344CB8AC3E}">
        <p14:creationId xmlns:p14="http://schemas.microsoft.com/office/powerpoint/2010/main" val="80257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文本</a:t>
            </a:r>
            <a:r>
              <a:rPr lang="zh-CN" altLang="en-US" dirty="0" smtClean="0"/>
              <a:t>消息</a:t>
            </a:r>
            <a:endParaRPr lang="en-US" altLang="zh-CN" dirty="0"/>
          </a:p>
          <a:p>
            <a:r>
              <a:rPr lang="zh-CN" altLang="en-US" dirty="0"/>
              <a:t>文件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zh-CN" altLang="en-US" dirty="0" smtClean="0"/>
              <a:t>文本卡片消息</a:t>
            </a:r>
            <a:endParaRPr lang="zh-CN" altLang="en-US" dirty="0"/>
          </a:p>
          <a:p>
            <a:r>
              <a:rPr lang="zh-CN" altLang="en-US" dirty="0"/>
              <a:t>图文</a:t>
            </a:r>
            <a:r>
              <a:rPr lang="zh-CN" altLang="en-US" dirty="0" smtClean="0"/>
              <a:t>消息</a:t>
            </a:r>
            <a:endParaRPr lang="zh-CN" altLang="en-US" dirty="0"/>
          </a:p>
          <a:p>
            <a:r>
              <a:rPr lang="zh-CN" altLang="en-US" dirty="0" smtClean="0"/>
              <a:t>图文</a:t>
            </a:r>
            <a:r>
              <a:rPr lang="zh-CN" altLang="en-US" dirty="0"/>
              <a:t>消息（</a:t>
            </a:r>
            <a:r>
              <a:rPr lang="en-US" altLang="zh-CN" dirty="0" err="1"/>
              <a:t>mpnews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/>
              <a:t>mpnews</a:t>
            </a:r>
            <a:r>
              <a:rPr lang="zh-CN" altLang="en-US" dirty="0"/>
              <a:t>类型的图文消息，跟普通的图文消息一致，唯一的差异是图文内容存储在企业微信。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多次发送</a:t>
            </a:r>
            <a:r>
              <a:rPr lang="en-US" altLang="zh-CN" dirty="0" err="1"/>
              <a:t>mpnews</a:t>
            </a:r>
            <a:r>
              <a:rPr lang="zh-CN" altLang="en-US" dirty="0"/>
              <a:t>，会被认为是不同的图文，阅读、点赞的统计会被分开计算。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1143000"/>
            <a:ext cx="3642360" cy="25840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01" y="1143000"/>
            <a:ext cx="4116526" cy="25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3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素材管理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上传临时文件</a:t>
            </a:r>
            <a:endParaRPr lang="en-US" altLang="zh-CN" dirty="0" smtClean="0"/>
          </a:p>
          <a:p>
            <a:pPr lvl="1"/>
            <a:r>
              <a:rPr lang="zh-CN" altLang="en-US" dirty="0"/>
              <a:t>媒体文件类型，分别有图片（</a:t>
            </a:r>
            <a:r>
              <a:rPr lang="en-US" altLang="zh-CN" dirty="0"/>
              <a:t>image</a:t>
            </a:r>
            <a:r>
              <a:rPr lang="zh-CN" altLang="en-US" dirty="0"/>
              <a:t>）、语音（</a:t>
            </a:r>
            <a:r>
              <a:rPr lang="en-US" altLang="zh-CN" dirty="0"/>
              <a:t>voice</a:t>
            </a:r>
            <a:r>
              <a:rPr lang="zh-CN" altLang="en-US" dirty="0"/>
              <a:t>）、视频（</a:t>
            </a:r>
            <a:r>
              <a:rPr lang="en-US" altLang="zh-CN" dirty="0"/>
              <a:t>video</a:t>
            </a:r>
            <a:r>
              <a:rPr lang="zh-CN" altLang="en-US" dirty="0" smtClean="0"/>
              <a:t>），普通文件（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图片（</a:t>
            </a:r>
            <a:r>
              <a:rPr lang="en-US" altLang="zh-CN" dirty="0"/>
              <a:t>image</a:t>
            </a:r>
            <a:r>
              <a:rPr lang="zh-CN" altLang="en-US" dirty="0"/>
              <a:t>）：</a:t>
            </a:r>
            <a:r>
              <a:rPr lang="en-US" altLang="zh-CN" dirty="0"/>
              <a:t>2MB</a:t>
            </a:r>
            <a:r>
              <a:rPr lang="zh-CN" altLang="en-US" dirty="0"/>
              <a:t>，支持</a:t>
            </a:r>
            <a:r>
              <a:rPr lang="en-US" altLang="zh-CN" dirty="0"/>
              <a:t>JPG,PNG</a:t>
            </a:r>
            <a:r>
              <a:rPr lang="zh-CN" altLang="en-US" dirty="0"/>
              <a:t>格式</a:t>
            </a:r>
          </a:p>
          <a:p>
            <a:pPr lvl="1"/>
            <a:r>
              <a:rPr lang="zh-CN" altLang="en-US" dirty="0"/>
              <a:t>语音（</a:t>
            </a:r>
            <a:r>
              <a:rPr lang="en-US" altLang="zh-CN" dirty="0"/>
              <a:t>voice</a:t>
            </a:r>
            <a:r>
              <a:rPr lang="zh-CN" altLang="en-US" dirty="0"/>
              <a:t>） ：</a:t>
            </a:r>
            <a:r>
              <a:rPr lang="en-US" altLang="zh-CN" dirty="0"/>
              <a:t>2MB</a:t>
            </a:r>
            <a:r>
              <a:rPr lang="zh-CN" altLang="en-US" dirty="0"/>
              <a:t>，播放长度不超过</a:t>
            </a:r>
            <a:r>
              <a:rPr lang="en-US" altLang="zh-CN" dirty="0"/>
              <a:t>60s</a:t>
            </a:r>
            <a:r>
              <a:rPr lang="zh-CN" altLang="en-US" dirty="0"/>
              <a:t>，仅支持</a:t>
            </a:r>
            <a:r>
              <a:rPr lang="en-US" altLang="zh-CN" dirty="0"/>
              <a:t>AMR</a:t>
            </a:r>
            <a:r>
              <a:rPr lang="zh-CN" altLang="en-US" dirty="0"/>
              <a:t>格式</a:t>
            </a:r>
          </a:p>
          <a:p>
            <a:pPr lvl="1"/>
            <a:r>
              <a:rPr lang="zh-CN" altLang="en-US" dirty="0"/>
              <a:t>视频（</a:t>
            </a:r>
            <a:r>
              <a:rPr lang="en-US" altLang="zh-CN" dirty="0"/>
              <a:t>video</a:t>
            </a:r>
            <a:r>
              <a:rPr lang="zh-CN" altLang="en-US" dirty="0"/>
              <a:t>） ：</a:t>
            </a:r>
            <a:r>
              <a:rPr lang="en-US" altLang="zh-CN" dirty="0"/>
              <a:t>10MB</a:t>
            </a:r>
            <a:r>
              <a:rPr lang="zh-CN" altLang="en-US" dirty="0"/>
              <a:t>，支持</a:t>
            </a:r>
            <a:r>
              <a:rPr lang="en-US" altLang="zh-CN" dirty="0"/>
              <a:t>MP4</a:t>
            </a:r>
            <a:r>
              <a:rPr lang="zh-CN" altLang="en-US" dirty="0"/>
              <a:t>格式</a:t>
            </a:r>
          </a:p>
          <a:p>
            <a:pPr lvl="1"/>
            <a:r>
              <a:rPr lang="zh-CN" altLang="en-US" dirty="0"/>
              <a:t>普通文件（</a:t>
            </a:r>
            <a:r>
              <a:rPr lang="en-US" altLang="zh-CN" dirty="0"/>
              <a:t>file</a:t>
            </a:r>
            <a:r>
              <a:rPr lang="zh-CN" altLang="en-US" dirty="0"/>
              <a:t>）：</a:t>
            </a:r>
            <a:r>
              <a:rPr lang="en-US" altLang="zh-CN" dirty="0"/>
              <a:t>20MB</a:t>
            </a:r>
          </a:p>
          <a:p>
            <a:r>
              <a:rPr lang="zh-CN" altLang="en-US" dirty="0"/>
              <a:t>获取临时素材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7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21197</TotalTime>
  <Words>588</Words>
  <Application>Microsoft Office PowerPoint</Application>
  <PresentationFormat>宽屏</PresentationFormat>
  <Paragraphs>80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Office 主题</vt:lpstr>
      <vt:lpstr>企业微信技术总结</vt:lpstr>
      <vt:lpstr>企业微信是什么</vt:lpstr>
      <vt:lpstr>登录操作-首次登录</vt:lpstr>
      <vt:lpstr>登录操作-常态登录</vt:lpstr>
      <vt:lpstr>一个消息推送流程</vt:lpstr>
      <vt:lpstr>一个消息推送流程</vt:lpstr>
      <vt:lpstr>Auth授权登录</vt:lpstr>
      <vt:lpstr>消息类型</vt:lpstr>
      <vt:lpstr>素材管理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hong</dc:creator>
  <cp:lastModifiedBy>xuebing</cp:lastModifiedBy>
  <cp:revision>1477</cp:revision>
  <dcterms:created xsi:type="dcterms:W3CDTF">2014-09-29T03:24:13Z</dcterms:created>
  <dcterms:modified xsi:type="dcterms:W3CDTF">2017-11-23T10:13:35Z</dcterms:modified>
</cp:coreProperties>
</file>