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421" r:id="rId3"/>
    <p:sldId id="427" r:id="rId4"/>
    <p:sldId id="429" r:id="rId5"/>
    <p:sldId id="419" r:id="rId6"/>
    <p:sldId id="422" r:id="rId7"/>
    <p:sldId id="423" r:id="rId8"/>
    <p:sldId id="426" r:id="rId9"/>
    <p:sldId id="425" r:id="rId10"/>
    <p:sldId id="428" r:id="rId11"/>
    <p:sldId id="424" r:id="rId12"/>
    <p:sldId id="414" r:id="rId13"/>
  </p:sldIdLst>
  <p:sldSz cx="12192000" cy="6858000"/>
  <p:notesSz cx="6858000" cy="9144000"/>
  <p:defaultTextStyle>
    <a:defPPr>
      <a:defRPr lang="zh-CN"/>
    </a:defPPr>
    <a:lvl1pPr marL="0" algn="l" defTabSz="914377" rtl="0" eaLnBrk="1" latinLnBrk="0" hangingPunct="1">
      <a:defRPr sz="1900" kern="1200">
        <a:solidFill>
          <a:schemeClr val="tx1"/>
        </a:solidFill>
        <a:latin typeface="+mn-lt"/>
        <a:ea typeface="+mn-ea"/>
        <a:cs typeface="+mn-cs"/>
      </a:defRPr>
    </a:lvl1pPr>
    <a:lvl2pPr marL="457189" algn="l" defTabSz="914377" rtl="0" eaLnBrk="1" latinLnBrk="0" hangingPunct="1">
      <a:defRPr sz="1900" kern="1200">
        <a:solidFill>
          <a:schemeClr val="tx1"/>
        </a:solidFill>
        <a:latin typeface="+mn-lt"/>
        <a:ea typeface="+mn-ea"/>
        <a:cs typeface="+mn-cs"/>
      </a:defRPr>
    </a:lvl2pPr>
    <a:lvl3pPr marL="914377" algn="l" defTabSz="914377" rtl="0" eaLnBrk="1" latinLnBrk="0" hangingPunct="1">
      <a:defRPr sz="1900" kern="1200">
        <a:solidFill>
          <a:schemeClr val="tx1"/>
        </a:solidFill>
        <a:latin typeface="+mn-lt"/>
        <a:ea typeface="+mn-ea"/>
        <a:cs typeface="+mn-cs"/>
      </a:defRPr>
    </a:lvl3pPr>
    <a:lvl4pPr marL="1371566" algn="l" defTabSz="914377" rtl="0" eaLnBrk="1" latinLnBrk="0" hangingPunct="1">
      <a:defRPr sz="1900" kern="1200">
        <a:solidFill>
          <a:schemeClr val="tx1"/>
        </a:solidFill>
        <a:latin typeface="+mn-lt"/>
        <a:ea typeface="+mn-ea"/>
        <a:cs typeface="+mn-cs"/>
      </a:defRPr>
    </a:lvl4pPr>
    <a:lvl5pPr marL="1828754" algn="l" defTabSz="914377" rtl="0" eaLnBrk="1" latinLnBrk="0" hangingPunct="1">
      <a:defRPr sz="1900" kern="1200">
        <a:solidFill>
          <a:schemeClr val="tx1"/>
        </a:solidFill>
        <a:latin typeface="+mn-lt"/>
        <a:ea typeface="+mn-ea"/>
        <a:cs typeface="+mn-cs"/>
      </a:defRPr>
    </a:lvl5pPr>
    <a:lvl6pPr marL="2285943" algn="l" defTabSz="914377" rtl="0" eaLnBrk="1" latinLnBrk="0" hangingPunct="1">
      <a:defRPr sz="1900" kern="1200">
        <a:solidFill>
          <a:schemeClr val="tx1"/>
        </a:solidFill>
        <a:latin typeface="+mn-lt"/>
        <a:ea typeface="+mn-ea"/>
        <a:cs typeface="+mn-cs"/>
      </a:defRPr>
    </a:lvl6pPr>
    <a:lvl7pPr marL="2743131" algn="l" defTabSz="914377" rtl="0" eaLnBrk="1" latinLnBrk="0" hangingPunct="1">
      <a:defRPr sz="1900" kern="1200">
        <a:solidFill>
          <a:schemeClr val="tx1"/>
        </a:solidFill>
        <a:latin typeface="+mn-lt"/>
        <a:ea typeface="+mn-ea"/>
        <a:cs typeface="+mn-cs"/>
      </a:defRPr>
    </a:lvl7pPr>
    <a:lvl8pPr marL="3200320" algn="l" defTabSz="914377" rtl="0" eaLnBrk="1" latinLnBrk="0" hangingPunct="1">
      <a:defRPr sz="1900" kern="1200">
        <a:solidFill>
          <a:schemeClr val="tx1"/>
        </a:solidFill>
        <a:latin typeface="+mn-lt"/>
        <a:ea typeface="+mn-ea"/>
        <a:cs typeface="+mn-cs"/>
      </a:defRPr>
    </a:lvl8pPr>
    <a:lvl9pPr marL="3657509" algn="l" defTabSz="914377"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18" userDrawn="1">
          <p15:clr>
            <a:srgbClr val="A4A3A4"/>
          </p15:clr>
        </p15:guide>
        <p15:guide id="2" pos="3840" userDrawn="1">
          <p15:clr>
            <a:srgbClr val="A4A3A4"/>
          </p15:clr>
        </p15:guide>
        <p15:guide id="3" pos="279" userDrawn="1">
          <p15:clr>
            <a:srgbClr val="A4A3A4"/>
          </p15:clr>
        </p15:guide>
        <p15:guide id="4" orient="horz" pos="871">
          <p15:clr>
            <a:srgbClr val="A4A3A4"/>
          </p15:clr>
        </p15:guide>
        <p15:guide id="5" orient="horz" pos="952">
          <p15:clr>
            <a:srgbClr val="A4A3A4"/>
          </p15:clr>
        </p15:guide>
        <p15:guide id="6" pos="413">
          <p15:clr>
            <a:srgbClr val="A4A3A4"/>
          </p15:clr>
        </p15:guide>
        <p15:guide id="7" pos="4057">
          <p15:clr>
            <a:srgbClr val="A4A3A4"/>
          </p15:clr>
        </p15:guide>
        <p15:guide id="8" pos="369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C00000"/>
    <a:srgbClr val="E2F0D9"/>
    <a:srgbClr val="FFFF00"/>
    <a:srgbClr val="5B9BD5"/>
    <a:srgbClr val="99CCFF"/>
    <a:srgbClr val="66CCFF"/>
    <a:srgbClr val="000000"/>
    <a:srgbClr val="FBE5D6"/>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12" autoAdjust="0"/>
    <p:restoredTop sz="94227" autoAdjust="0"/>
  </p:normalViewPr>
  <p:slideViewPr>
    <p:cSldViewPr snapToGrid="0" showGuides="1">
      <p:cViewPr varScale="1">
        <p:scale>
          <a:sx n="74" d="100"/>
          <a:sy n="74" d="100"/>
        </p:scale>
        <p:origin x="396" y="54"/>
      </p:cViewPr>
      <p:guideLst>
        <p:guide orient="horz" pos="2818"/>
        <p:guide pos="3840"/>
        <p:guide pos="279"/>
        <p:guide orient="horz" pos="871"/>
        <p:guide orient="horz" pos="952"/>
        <p:guide pos="413"/>
        <p:guide pos="4057"/>
        <p:guide pos="369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3D4AFA-3904-492B-B5DA-CEB12CEB8A24}" type="datetimeFigureOut">
              <a:rPr lang="zh-CN" altLang="en-US" smtClean="0"/>
              <a:t>2017/11/27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AEFA4E-309F-4ACB-A57A-5A491658100F}" type="slidenum">
              <a:rPr lang="zh-CN" altLang="en-US" smtClean="0"/>
              <a:t>‹#›</a:t>
            </a:fld>
            <a:endParaRPr lang="zh-CN" altLang="en-US"/>
          </a:p>
        </p:txBody>
      </p:sp>
    </p:spTree>
    <p:extLst>
      <p:ext uri="{BB962C8B-B14F-4D97-AF65-F5344CB8AC3E}">
        <p14:creationId xmlns:p14="http://schemas.microsoft.com/office/powerpoint/2010/main" val="445235921"/>
      </p:ext>
    </p:extLst>
  </p:cSld>
  <p:clrMap bg1="lt1" tx1="dk1" bg2="lt2" tx2="dk2" accent1="accent1" accent2="accent2" accent3="accent3" accent4="accent4" accent5="accent5" accent6="accent6" hlink="hlink" folHlink="folHlink"/>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Idsp</a:t>
            </a:r>
            <a:r>
              <a:rPr lang="zh-CN" altLang="en-US" dirty="0" smtClean="0"/>
              <a:t>和其上的数据是云校的宝贵财富</a:t>
            </a:r>
            <a:endParaRPr lang="zh-CN" altLang="en-US" dirty="0"/>
          </a:p>
        </p:txBody>
      </p:sp>
      <p:sp>
        <p:nvSpPr>
          <p:cNvPr id="4" name="灯片编号占位符 3"/>
          <p:cNvSpPr>
            <a:spLocks noGrp="1"/>
          </p:cNvSpPr>
          <p:nvPr>
            <p:ph type="sldNum" sz="quarter" idx="10"/>
          </p:nvPr>
        </p:nvSpPr>
        <p:spPr/>
        <p:txBody>
          <a:bodyPr/>
          <a:lstStyle/>
          <a:p>
            <a:fld id="{1FAEFA4E-309F-4ACB-A57A-5A491658100F}" type="slidenum">
              <a:rPr lang="zh-CN" altLang="en-US" smtClean="0"/>
              <a:t>1</a:t>
            </a:fld>
            <a:endParaRPr lang="zh-CN" altLang="en-US"/>
          </a:p>
        </p:txBody>
      </p:sp>
    </p:spTree>
    <p:extLst>
      <p:ext uri="{BB962C8B-B14F-4D97-AF65-F5344CB8AC3E}">
        <p14:creationId xmlns:p14="http://schemas.microsoft.com/office/powerpoint/2010/main" val="2411768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windows</a:t>
            </a:r>
            <a:r>
              <a:rPr lang="zh-CN" altLang="en-US" sz="1200" kern="1200" dirty="0" smtClean="0">
                <a:solidFill>
                  <a:schemeClr val="tx1"/>
                </a:solidFill>
                <a:effectLst/>
                <a:latin typeface="+mn-lt"/>
                <a:ea typeface="+mn-ea"/>
                <a:cs typeface="+mn-cs"/>
              </a:rPr>
              <a:t>上用</a:t>
            </a:r>
            <a:r>
              <a:rPr lang="en-US" altLang="zh-CN" sz="1200" kern="1200" dirty="0" smtClean="0">
                <a:solidFill>
                  <a:schemeClr val="tx1"/>
                </a:solidFill>
                <a:effectLst/>
                <a:latin typeface="+mn-lt"/>
                <a:ea typeface="+mn-ea"/>
                <a:cs typeface="+mn-cs"/>
              </a:rPr>
              <a:t>netsh</a:t>
            </a:r>
            <a:r>
              <a:rPr lang="zh-CN" altLang="en-US" sz="1200" kern="1200" dirty="0" smtClean="0">
                <a:solidFill>
                  <a:schemeClr val="tx1"/>
                </a:solidFill>
                <a:effectLst/>
                <a:latin typeface="+mn-lt"/>
                <a:ea typeface="+mn-ea"/>
                <a:cs typeface="+mn-cs"/>
              </a:rPr>
              <a:t>动态配置端口转发</a:t>
            </a:r>
            <a:r>
              <a:rPr lang="en-US" altLang="zh-CN" sz="1200" b="0" i="0" u="none" strike="noStrike" kern="1200" baseline="0" dirty="0" smtClean="0">
                <a:solidFill>
                  <a:schemeClr val="tx1"/>
                </a:solidFill>
                <a:effectLst/>
                <a:latin typeface="黑体" panose="02010609060101010101" pitchFamily="49" charset="-122"/>
                <a:ea typeface="黑体" panose="02010609060101010101" pitchFamily="49" charset="-122"/>
                <a:cs typeface="+mn-cs"/>
              </a:rPr>
              <a:t>		</a:t>
            </a:r>
            <a:r>
              <a:rPr lang="en-US" altLang="zh-CN" dirty="0" smtClean="0"/>
              <a:t>http://www.cnblogs.com/xbblogs/p/7118203.html</a:t>
            </a:r>
          </a:p>
          <a:p>
            <a:pPr marL="0" marR="0" indent="0" algn="l" defTabSz="914377"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nginx</a:t>
            </a:r>
            <a:r>
              <a:rPr lang="zh-CN" altLang="en-US" sz="1200" b="0" i="0" kern="1200" dirty="0" smtClean="0">
                <a:solidFill>
                  <a:schemeClr val="tx1"/>
                </a:solidFill>
                <a:effectLst/>
                <a:latin typeface="+mn-lt"/>
                <a:ea typeface="+mn-ea"/>
                <a:cs typeface="+mn-cs"/>
              </a:rPr>
              <a:t>的配置、虚拟主机、负载均衡和反向代理</a:t>
            </a:r>
            <a:r>
              <a:rPr lang="en-US" altLang="zh-CN" sz="1200" b="0" i="0" kern="1200" dirty="0" smtClean="0">
                <a:solidFill>
                  <a:schemeClr val="tx1"/>
                </a:solidFill>
                <a:effectLst/>
                <a:latin typeface="+mn-lt"/>
                <a:ea typeface="+mn-ea"/>
                <a:cs typeface="+mn-cs"/>
              </a:rPr>
              <a:t>	</a:t>
            </a:r>
            <a:r>
              <a:rPr lang="en-US" altLang="zh-CN" dirty="0" smtClean="0"/>
              <a:t>https://www.zybuluo.com/phper/note/89391</a:t>
            </a:r>
            <a:endParaRPr lang="zh-CN" altLang="en-US" dirty="0"/>
          </a:p>
        </p:txBody>
      </p:sp>
      <p:sp>
        <p:nvSpPr>
          <p:cNvPr id="4" name="灯片编号占位符 3"/>
          <p:cNvSpPr>
            <a:spLocks noGrp="1"/>
          </p:cNvSpPr>
          <p:nvPr>
            <p:ph type="sldNum" sz="quarter" idx="10"/>
          </p:nvPr>
        </p:nvSpPr>
        <p:spPr/>
        <p:txBody>
          <a:bodyPr/>
          <a:lstStyle/>
          <a:p>
            <a:fld id="{1FAEFA4E-309F-4ACB-A57A-5A491658100F}" type="slidenum">
              <a:rPr lang="zh-CN" altLang="en-US" smtClean="0"/>
              <a:t>5</a:t>
            </a:fld>
            <a:endParaRPr lang="zh-CN" altLang="en-US"/>
          </a:p>
        </p:txBody>
      </p:sp>
    </p:spTree>
    <p:extLst>
      <p:ext uri="{BB962C8B-B14F-4D97-AF65-F5344CB8AC3E}">
        <p14:creationId xmlns:p14="http://schemas.microsoft.com/office/powerpoint/2010/main" val="3020384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55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7"/>
            <a:ext cx="9144000" cy="1655763"/>
          </a:xfrm>
        </p:spPr>
        <p:txBody>
          <a:bodyPr/>
          <a:lstStyle>
            <a:lvl1pPr marL="0" indent="0" algn="ctr">
              <a:buNone/>
              <a:defRPr sz="2400" b="1"/>
            </a:lvl1pPr>
            <a:lvl2pPr marL="457189" indent="0" algn="ctr">
              <a:buNone/>
              <a:defRPr sz="2000"/>
            </a:lvl2pPr>
            <a:lvl3pPr marL="914377" indent="0" algn="ctr">
              <a:buNone/>
              <a:defRPr sz="19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endParaRPr lang="en-US" altLang="zh-CN" dirty="0" smtClean="0"/>
          </a:p>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B6DEAFA4-6BEB-481E-AE98-05A8C51AFA8B}" type="datetimeFigureOut">
              <a:rPr lang="zh-CN" altLang="en-US" smtClean="0"/>
              <a:t>2017/11/27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A6D813-F996-499E-8599-196E24203BA5}" type="slidenum">
              <a:rPr lang="zh-CN" altLang="en-US" smtClean="0"/>
              <a:t>‹#›</a:t>
            </a:fld>
            <a:endParaRPr lang="zh-CN" altLang="en-US"/>
          </a:p>
        </p:txBody>
      </p:sp>
    </p:spTree>
    <p:extLst>
      <p:ext uri="{BB962C8B-B14F-4D97-AF65-F5344CB8AC3E}">
        <p14:creationId xmlns:p14="http://schemas.microsoft.com/office/powerpoint/2010/main" val="1273876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6DEAFA4-6BEB-481E-AE98-05A8C51AFA8B}" type="datetimeFigureOut">
              <a:rPr lang="zh-CN" altLang="en-US" smtClean="0"/>
              <a:t>2017/11/27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A6D813-F996-499E-8599-196E24203BA5}" type="slidenum">
              <a:rPr lang="zh-CN" altLang="en-US" smtClean="0"/>
              <a:t>‹#›</a:t>
            </a:fld>
            <a:endParaRPr lang="zh-CN" altLang="en-US"/>
          </a:p>
        </p:txBody>
      </p:sp>
    </p:spTree>
    <p:extLst>
      <p:ext uri="{BB962C8B-B14F-4D97-AF65-F5344CB8AC3E}">
        <p14:creationId xmlns:p14="http://schemas.microsoft.com/office/powerpoint/2010/main" val="2238032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6"/>
            <a:ext cx="2628900" cy="581183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1" y="365126"/>
            <a:ext cx="7734300" cy="581183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6DEAFA4-6BEB-481E-AE98-05A8C51AFA8B}" type="datetimeFigureOut">
              <a:rPr lang="zh-CN" altLang="en-US" smtClean="0"/>
              <a:t>2017/11/27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A6D813-F996-499E-8599-196E24203BA5}" type="slidenum">
              <a:rPr lang="zh-CN" altLang="en-US" smtClean="0"/>
              <a:t>‹#›</a:t>
            </a:fld>
            <a:endParaRPr lang="zh-CN" altLang="en-US"/>
          </a:p>
        </p:txBody>
      </p:sp>
    </p:spTree>
    <p:extLst>
      <p:ext uri="{BB962C8B-B14F-4D97-AF65-F5344CB8AC3E}">
        <p14:creationId xmlns:p14="http://schemas.microsoft.com/office/powerpoint/2010/main" val="1070640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87325"/>
            <a:ext cx="10515600" cy="776289"/>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143000"/>
            <a:ext cx="10515600" cy="503396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6DEAFA4-6BEB-481E-AE98-05A8C51AFA8B}" type="datetimeFigureOut">
              <a:rPr lang="zh-CN" altLang="en-US" smtClean="0"/>
              <a:t>2017/11/27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A6D813-F996-499E-8599-196E24203BA5}" type="slidenum">
              <a:rPr lang="zh-CN" altLang="en-US" smtClean="0"/>
              <a:t>‹#›</a:t>
            </a:fld>
            <a:endParaRPr lang="zh-CN" altLang="en-US"/>
          </a:p>
        </p:txBody>
      </p:sp>
    </p:spTree>
    <p:extLst>
      <p:ext uri="{BB962C8B-B14F-4D97-AF65-F5344CB8AC3E}">
        <p14:creationId xmlns:p14="http://schemas.microsoft.com/office/powerpoint/2010/main" val="63592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9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6DEAFA4-6BEB-481E-AE98-05A8C51AFA8B}" type="datetimeFigureOut">
              <a:rPr lang="zh-CN" altLang="en-US" smtClean="0"/>
              <a:t>2017/11/27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A6D813-F996-499E-8599-196E24203BA5}" type="slidenum">
              <a:rPr lang="zh-CN" altLang="en-US" smtClean="0"/>
              <a:t>‹#›</a:t>
            </a:fld>
            <a:endParaRPr lang="zh-CN" altLang="en-US"/>
          </a:p>
        </p:txBody>
      </p:sp>
    </p:spTree>
    <p:extLst>
      <p:ext uri="{BB962C8B-B14F-4D97-AF65-F5344CB8AC3E}">
        <p14:creationId xmlns:p14="http://schemas.microsoft.com/office/powerpoint/2010/main" val="1756504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6DEAFA4-6BEB-481E-AE98-05A8C51AFA8B}" type="datetimeFigureOut">
              <a:rPr lang="zh-CN" altLang="en-US" smtClean="0"/>
              <a:t>2017/11/27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A6D813-F996-499E-8599-196E24203BA5}" type="slidenum">
              <a:rPr lang="zh-CN" altLang="en-US" smtClean="0"/>
              <a:t>‹#›</a:t>
            </a:fld>
            <a:endParaRPr lang="zh-CN" altLang="en-US"/>
          </a:p>
        </p:txBody>
      </p:sp>
    </p:spTree>
    <p:extLst>
      <p:ext uri="{BB962C8B-B14F-4D97-AF65-F5344CB8AC3E}">
        <p14:creationId xmlns:p14="http://schemas.microsoft.com/office/powerpoint/2010/main" val="1924750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9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9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6DEAFA4-6BEB-481E-AE98-05A8C51AFA8B}" type="datetimeFigureOut">
              <a:rPr lang="zh-CN" altLang="en-US" smtClean="0"/>
              <a:t>2017/11/27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FA6D813-F996-499E-8599-196E24203BA5}" type="slidenum">
              <a:rPr lang="zh-CN" altLang="en-US" smtClean="0"/>
              <a:t>‹#›</a:t>
            </a:fld>
            <a:endParaRPr lang="zh-CN" altLang="en-US"/>
          </a:p>
        </p:txBody>
      </p:sp>
    </p:spTree>
    <p:extLst>
      <p:ext uri="{BB962C8B-B14F-4D97-AF65-F5344CB8AC3E}">
        <p14:creationId xmlns:p14="http://schemas.microsoft.com/office/powerpoint/2010/main" val="1626043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6DEAFA4-6BEB-481E-AE98-05A8C51AFA8B}" type="datetimeFigureOut">
              <a:rPr lang="zh-CN" altLang="en-US" smtClean="0"/>
              <a:t>2017/11/27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FA6D813-F996-499E-8599-196E24203BA5}" type="slidenum">
              <a:rPr lang="zh-CN" altLang="en-US" smtClean="0"/>
              <a:t>‹#›</a:t>
            </a:fld>
            <a:endParaRPr lang="zh-CN" altLang="en-US"/>
          </a:p>
        </p:txBody>
      </p:sp>
    </p:spTree>
    <p:extLst>
      <p:ext uri="{BB962C8B-B14F-4D97-AF65-F5344CB8AC3E}">
        <p14:creationId xmlns:p14="http://schemas.microsoft.com/office/powerpoint/2010/main" val="3612770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6DEAFA4-6BEB-481E-AE98-05A8C51AFA8B}" type="datetimeFigureOut">
              <a:rPr lang="zh-CN" altLang="en-US" smtClean="0"/>
              <a:t>2017/11/27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FA6D813-F996-499E-8599-196E24203BA5}" type="slidenum">
              <a:rPr lang="zh-CN" altLang="en-US" smtClean="0"/>
              <a:t>‹#›</a:t>
            </a:fld>
            <a:endParaRPr lang="zh-CN" altLang="en-US"/>
          </a:p>
        </p:txBody>
      </p:sp>
    </p:spTree>
    <p:extLst>
      <p:ext uri="{BB962C8B-B14F-4D97-AF65-F5344CB8AC3E}">
        <p14:creationId xmlns:p14="http://schemas.microsoft.com/office/powerpoint/2010/main" val="2336175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500"/>
            </a:lvl2pPr>
            <a:lvl3pPr marL="914377" indent="0">
              <a:buNone/>
              <a:defRPr sz="1200"/>
            </a:lvl3pPr>
            <a:lvl4pPr marL="1371566" indent="0">
              <a:buNone/>
              <a:defRPr sz="1100"/>
            </a:lvl4pPr>
            <a:lvl5pPr marL="1828754" indent="0">
              <a:buNone/>
              <a:defRPr sz="1100"/>
            </a:lvl5pPr>
            <a:lvl6pPr marL="2285943" indent="0">
              <a:buNone/>
              <a:defRPr sz="1100"/>
            </a:lvl6pPr>
            <a:lvl7pPr marL="2743131" indent="0">
              <a:buNone/>
              <a:defRPr sz="1100"/>
            </a:lvl7pPr>
            <a:lvl8pPr marL="3200320" indent="0">
              <a:buNone/>
              <a:defRPr sz="1100"/>
            </a:lvl8pPr>
            <a:lvl9pPr marL="3657509"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6DEAFA4-6BEB-481E-AE98-05A8C51AFA8B}" type="datetimeFigureOut">
              <a:rPr lang="zh-CN" altLang="en-US" smtClean="0"/>
              <a:t>2017/11/27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A6D813-F996-499E-8599-196E24203BA5}" type="slidenum">
              <a:rPr lang="zh-CN" altLang="en-US" smtClean="0"/>
              <a:t>‹#›</a:t>
            </a:fld>
            <a:endParaRPr lang="zh-CN" altLang="en-US"/>
          </a:p>
        </p:txBody>
      </p:sp>
    </p:spTree>
    <p:extLst>
      <p:ext uri="{BB962C8B-B14F-4D97-AF65-F5344CB8AC3E}">
        <p14:creationId xmlns:p14="http://schemas.microsoft.com/office/powerpoint/2010/main" val="3125245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CN" altLang="en-US"/>
          </a:p>
        </p:txBody>
      </p:sp>
      <p:sp>
        <p:nvSpPr>
          <p:cNvPr id="4" name="文本占位符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500"/>
            </a:lvl2pPr>
            <a:lvl3pPr marL="914377" indent="0">
              <a:buNone/>
              <a:defRPr sz="1200"/>
            </a:lvl3pPr>
            <a:lvl4pPr marL="1371566" indent="0">
              <a:buNone/>
              <a:defRPr sz="1100"/>
            </a:lvl4pPr>
            <a:lvl5pPr marL="1828754" indent="0">
              <a:buNone/>
              <a:defRPr sz="1100"/>
            </a:lvl5pPr>
            <a:lvl6pPr marL="2285943" indent="0">
              <a:buNone/>
              <a:defRPr sz="1100"/>
            </a:lvl6pPr>
            <a:lvl7pPr marL="2743131" indent="0">
              <a:buNone/>
              <a:defRPr sz="1100"/>
            </a:lvl7pPr>
            <a:lvl8pPr marL="3200320" indent="0">
              <a:buNone/>
              <a:defRPr sz="1100"/>
            </a:lvl8pPr>
            <a:lvl9pPr marL="3657509"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6DEAFA4-6BEB-481E-AE98-05A8C51AFA8B}" type="datetimeFigureOut">
              <a:rPr lang="zh-CN" altLang="en-US" smtClean="0"/>
              <a:t>2017/11/27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A6D813-F996-499E-8599-196E24203BA5}" type="slidenum">
              <a:rPr lang="zh-CN" altLang="en-US" smtClean="0"/>
              <a:t>‹#›</a:t>
            </a:fld>
            <a:endParaRPr lang="zh-CN" altLang="en-US"/>
          </a:p>
        </p:txBody>
      </p:sp>
    </p:spTree>
    <p:extLst>
      <p:ext uri="{BB962C8B-B14F-4D97-AF65-F5344CB8AC3E}">
        <p14:creationId xmlns:p14="http://schemas.microsoft.com/office/powerpoint/2010/main" val="2601500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38" tIns="45719" rIns="91438" bIns="45719"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9"/>
          </a:xfrm>
          <a:prstGeom prst="rect">
            <a:avLst/>
          </a:prstGeom>
        </p:spPr>
        <p:txBody>
          <a:bodyPr vert="horz" lIns="91438" tIns="45719" rIns="91438" bIns="45719"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1"/>
            <a:ext cx="2743200" cy="365125"/>
          </a:xfrm>
          <a:prstGeom prst="rect">
            <a:avLst/>
          </a:prstGeom>
        </p:spPr>
        <p:txBody>
          <a:bodyPr vert="horz" lIns="91438" tIns="45719" rIns="91438" bIns="45719" rtlCol="0" anchor="ctr"/>
          <a:lstStyle>
            <a:lvl1pPr algn="l">
              <a:defRPr sz="1200">
                <a:solidFill>
                  <a:schemeClr val="tx1">
                    <a:tint val="75000"/>
                  </a:schemeClr>
                </a:solidFill>
              </a:defRPr>
            </a:lvl1pPr>
          </a:lstStyle>
          <a:p>
            <a:endParaRPr lang="zh-CN" altLang="en-US" dirty="0"/>
          </a:p>
        </p:txBody>
      </p:sp>
      <p:sp>
        <p:nvSpPr>
          <p:cNvPr id="5" name="页脚占位符 4"/>
          <p:cNvSpPr>
            <a:spLocks noGrp="1"/>
          </p:cNvSpPr>
          <p:nvPr>
            <p:ph type="ftr" sz="quarter" idx="3"/>
          </p:nvPr>
        </p:nvSpPr>
        <p:spPr>
          <a:xfrm>
            <a:off x="4038600" y="6356351"/>
            <a:ext cx="4114800" cy="365125"/>
          </a:xfrm>
          <a:prstGeom prst="rect">
            <a:avLst/>
          </a:prstGeom>
        </p:spPr>
        <p:txBody>
          <a:bodyPr vert="horz" lIns="91438" tIns="45719" rIns="91438" bIns="45719" rtlCol="0" anchor="ct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8610600" y="6356351"/>
            <a:ext cx="2743200" cy="365125"/>
          </a:xfrm>
          <a:prstGeom prst="rect">
            <a:avLst/>
          </a:prstGeom>
        </p:spPr>
        <p:txBody>
          <a:bodyPr vert="horz" lIns="91438" tIns="45719" rIns="91438" bIns="45719" rtlCol="0" anchor="ctr"/>
          <a:lstStyle>
            <a:lvl1pPr algn="r">
              <a:defRPr sz="1200">
                <a:solidFill>
                  <a:schemeClr val="tx1">
                    <a:tint val="75000"/>
                  </a:schemeClr>
                </a:solidFill>
              </a:defRPr>
            </a:lvl1pPr>
          </a:lstStyle>
          <a:p>
            <a:fld id="{CFA6D813-F996-499E-8599-196E24203BA5}" type="slidenum">
              <a:rPr lang="zh-CN" altLang="en-US" smtClean="0"/>
              <a:t>‹#›</a:t>
            </a:fld>
            <a:endParaRPr lang="zh-CN" altLang="en-US"/>
          </a:p>
        </p:txBody>
      </p:sp>
      <p:pic>
        <p:nvPicPr>
          <p:cNvPr id="8" name="图片 2"/>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188873" y="5345044"/>
            <a:ext cx="2566345" cy="1871664"/>
          </a:xfrm>
          <a:prstGeom prst="rect">
            <a:avLst/>
          </a:prstGeom>
        </p:spPr>
      </p:pic>
    </p:spTree>
    <p:extLst>
      <p:ext uri="{BB962C8B-B14F-4D97-AF65-F5344CB8AC3E}">
        <p14:creationId xmlns:p14="http://schemas.microsoft.com/office/powerpoint/2010/main" val="934564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3600" b="1"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594" indent="-228594" algn="l" defTabSz="914377" rtl="0" eaLnBrk="1" latinLnBrk="0" hangingPunct="1">
        <a:lnSpc>
          <a:spcPct val="15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783" indent="-228594" algn="l" defTabSz="914377"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2971" indent="-228594" algn="l" defTabSz="914377"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160" indent="-228594" algn="l" defTabSz="914377" rtl="0" eaLnBrk="1" latinLnBrk="0" hangingPunct="1">
        <a:lnSpc>
          <a:spcPct val="150000"/>
        </a:lnSpc>
        <a:spcBef>
          <a:spcPts val="500"/>
        </a:spcBef>
        <a:buFont typeface="Arial" panose="020B0604020202020204"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4pPr>
      <a:lvl5pPr marL="2057349" indent="-228594" algn="l" defTabSz="914377" rtl="0" eaLnBrk="1" latinLnBrk="0" hangingPunct="1">
        <a:lnSpc>
          <a:spcPct val="150000"/>
        </a:lnSpc>
        <a:spcBef>
          <a:spcPts val="500"/>
        </a:spcBef>
        <a:buFont typeface="Arial" panose="020B0604020202020204" pitchFamily="34" charset="0"/>
        <a:buChar char="•"/>
        <a:defRPr sz="1900" kern="1200">
          <a:solidFill>
            <a:schemeClr val="tx1"/>
          </a:solidFill>
          <a:latin typeface="微软雅黑" panose="020B0503020204020204" pitchFamily="34" charset="-122"/>
          <a:ea typeface="微软雅黑" panose="020B0503020204020204" pitchFamily="34" charset="-122"/>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14377" rtl="0" eaLnBrk="1" latinLnBrk="0" hangingPunct="1">
        <a:defRPr sz="1900" kern="1200">
          <a:solidFill>
            <a:schemeClr val="tx1"/>
          </a:solidFill>
          <a:latin typeface="+mn-lt"/>
          <a:ea typeface="+mn-ea"/>
          <a:cs typeface="+mn-cs"/>
        </a:defRPr>
      </a:lvl1pPr>
      <a:lvl2pPr marL="457189" algn="l" defTabSz="914377" rtl="0" eaLnBrk="1" latinLnBrk="0" hangingPunct="1">
        <a:defRPr sz="1900" kern="1200">
          <a:solidFill>
            <a:schemeClr val="tx1"/>
          </a:solidFill>
          <a:latin typeface="+mn-lt"/>
          <a:ea typeface="+mn-ea"/>
          <a:cs typeface="+mn-cs"/>
        </a:defRPr>
      </a:lvl2pPr>
      <a:lvl3pPr marL="914377" algn="l" defTabSz="914377" rtl="0" eaLnBrk="1" latinLnBrk="0" hangingPunct="1">
        <a:defRPr sz="1900" kern="1200">
          <a:solidFill>
            <a:schemeClr val="tx1"/>
          </a:solidFill>
          <a:latin typeface="+mn-lt"/>
          <a:ea typeface="+mn-ea"/>
          <a:cs typeface="+mn-cs"/>
        </a:defRPr>
      </a:lvl3pPr>
      <a:lvl4pPr marL="1371566" algn="l" defTabSz="914377" rtl="0" eaLnBrk="1" latinLnBrk="0" hangingPunct="1">
        <a:defRPr sz="1900" kern="1200">
          <a:solidFill>
            <a:schemeClr val="tx1"/>
          </a:solidFill>
          <a:latin typeface="+mn-lt"/>
          <a:ea typeface="+mn-ea"/>
          <a:cs typeface="+mn-cs"/>
        </a:defRPr>
      </a:lvl4pPr>
      <a:lvl5pPr marL="1828754" algn="l" defTabSz="914377" rtl="0" eaLnBrk="1" latinLnBrk="0" hangingPunct="1">
        <a:defRPr sz="1900" kern="1200">
          <a:solidFill>
            <a:schemeClr val="tx1"/>
          </a:solidFill>
          <a:latin typeface="+mn-lt"/>
          <a:ea typeface="+mn-ea"/>
          <a:cs typeface="+mn-cs"/>
        </a:defRPr>
      </a:lvl5pPr>
      <a:lvl6pPr marL="2285943" algn="l" defTabSz="914377" rtl="0" eaLnBrk="1" latinLnBrk="0" hangingPunct="1">
        <a:defRPr sz="1900" kern="1200">
          <a:solidFill>
            <a:schemeClr val="tx1"/>
          </a:solidFill>
          <a:latin typeface="+mn-lt"/>
          <a:ea typeface="+mn-ea"/>
          <a:cs typeface="+mn-cs"/>
        </a:defRPr>
      </a:lvl6pPr>
      <a:lvl7pPr marL="2743131" algn="l" defTabSz="914377" rtl="0" eaLnBrk="1" latinLnBrk="0" hangingPunct="1">
        <a:defRPr sz="1900" kern="1200">
          <a:solidFill>
            <a:schemeClr val="tx1"/>
          </a:solidFill>
          <a:latin typeface="+mn-lt"/>
          <a:ea typeface="+mn-ea"/>
          <a:cs typeface="+mn-cs"/>
        </a:defRPr>
      </a:lvl7pPr>
      <a:lvl8pPr marL="3200320" algn="l" defTabSz="914377" rtl="0" eaLnBrk="1" latinLnBrk="0" hangingPunct="1">
        <a:defRPr sz="1900" kern="1200">
          <a:solidFill>
            <a:schemeClr val="tx1"/>
          </a:solidFill>
          <a:latin typeface="+mn-lt"/>
          <a:ea typeface="+mn-ea"/>
          <a:cs typeface="+mn-cs"/>
        </a:defRPr>
      </a:lvl8pPr>
      <a:lvl9pPr marL="3657509" algn="l" defTabSz="914377"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mp.weixin.qq.com/wiki?t=resource/res_main&amp;id=mp145578414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4000" dirty="0"/>
              <a:t>企业微信</a:t>
            </a:r>
            <a:r>
              <a:rPr lang="zh-CN" altLang="en-US" sz="4000" dirty="0" smtClean="0"/>
              <a:t>技术总结</a:t>
            </a:r>
            <a:endParaRPr lang="zh-CN" altLang="en-US" sz="4000" dirty="0">
              <a:solidFill>
                <a:schemeClr val="tx1">
                  <a:lumMod val="75000"/>
                  <a:lumOff val="25000"/>
                </a:schemeClr>
              </a:solidFill>
            </a:endParaRPr>
          </a:p>
        </p:txBody>
      </p:sp>
      <p:sp>
        <p:nvSpPr>
          <p:cNvPr id="3" name="副标题 2"/>
          <p:cNvSpPr>
            <a:spLocks noGrp="1"/>
          </p:cNvSpPr>
          <p:nvPr>
            <p:ph type="subTitle" idx="1"/>
          </p:nvPr>
        </p:nvSpPr>
        <p:spPr>
          <a:xfrm>
            <a:off x="2030654" y="4079401"/>
            <a:ext cx="8130693" cy="1460943"/>
          </a:xfrm>
        </p:spPr>
        <p:txBody>
          <a:bodyPr>
            <a:noAutofit/>
          </a:bodyPr>
          <a:lstStyle/>
          <a:p>
            <a:r>
              <a:rPr lang="zh-CN" altLang="en-US" sz="2800" b="0" dirty="0" smtClean="0">
                <a:solidFill>
                  <a:schemeClr val="tx1">
                    <a:lumMod val="75000"/>
                    <a:lumOff val="25000"/>
                  </a:schemeClr>
                </a:solidFill>
                <a:latin typeface="Arial" panose="020B0604020202020204" pitchFamily="34" charset="0"/>
                <a:cs typeface="Arial" panose="020B0604020202020204" pitchFamily="34" charset="0"/>
              </a:rPr>
              <a:t>郝雪冰</a:t>
            </a:r>
            <a:endParaRPr lang="zh-CN" altLang="en-US" sz="2800" b="0"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98319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企业微信与企业号差异</a:t>
            </a:r>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055430"/>
            <a:ext cx="6138393" cy="2677717"/>
          </a:xfr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964499"/>
            <a:ext cx="5185993" cy="2011298"/>
          </a:xfrm>
          <a:prstGeom prst="rect">
            <a:avLst/>
          </a:prstGeom>
        </p:spPr>
      </p:pic>
    </p:spTree>
    <p:extLst>
      <p:ext uri="{BB962C8B-B14F-4D97-AF65-F5344CB8AC3E}">
        <p14:creationId xmlns:p14="http://schemas.microsoft.com/office/powerpoint/2010/main" val="1323626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云平台与企业微信</a:t>
            </a:r>
            <a:endParaRPr lang="zh-CN" altLang="en-US" dirty="0"/>
          </a:p>
        </p:txBody>
      </p:sp>
      <p:sp>
        <p:nvSpPr>
          <p:cNvPr id="3" name="内容占位符 2"/>
          <p:cNvSpPr>
            <a:spLocks noGrp="1"/>
          </p:cNvSpPr>
          <p:nvPr>
            <p:ph idx="1"/>
          </p:nvPr>
        </p:nvSpPr>
        <p:spPr/>
        <p:txBody>
          <a:bodyPr/>
          <a:lstStyle/>
          <a:p>
            <a:r>
              <a:rPr lang="zh-CN" altLang="en-US" dirty="0"/>
              <a:t>企业微信与云平台对接的桥梁是</a:t>
            </a:r>
            <a:r>
              <a:rPr lang="en-US" altLang="zh-CN" dirty="0" smtClean="0"/>
              <a:t>WxUID	</a:t>
            </a:r>
            <a:endParaRPr lang="en-US" altLang="zh-CN" dirty="0"/>
          </a:p>
          <a:p>
            <a:pPr lvl="1"/>
            <a:r>
              <a:rPr lang="zh-CN" altLang="en-US" dirty="0" smtClean="0"/>
              <a:t>用</a:t>
            </a:r>
            <a:r>
              <a:rPr lang="en-US" altLang="zh-CN" dirty="0"/>
              <a:t>WxUID</a:t>
            </a:r>
            <a:r>
              <a:rPr lang="zh-CN" altLang="en-US" dirty="0"/>
              <a:t>获取用户信息</a:t>
            </a:r>
          </a:p>
          <a:p>
            <a:pPr lvl="1"/>
            <a:r>
              <a:rPr lang="zh-CN" altLang="en-US" dirty="0" smtClean="0"/>
              <a:t>拿</a:t>
            </a:r>
            <a:r>
              <a:rPr lang="zh-CN" altLang="en-US" dirty="0"/>
              <a:t>到用户信息后，加密</a:t>
            </a:r>
            <a:r>
              <a:rPr lang="en-US" altLang="zh-CN" dirty="0" err="1"/>
              <a:t>UserID</a:t>
            </a:r>
            <a:r>
              <a:rPr lang="zh-CN" altLang="en-US" dirty="0"/>
              <a:t>作为</a:t>
            </a:r>
            <a:r>
              <a:rPr lang="en-US" altLang="zh-CN" dirty="0"/>
              <a:t>Token</a:t>
            </a:r>
          </a:p>
          <a:p>
            <a:pPr lvl="1"/>
            <a:r>
              <a:rPr lang="en-US" altLang="zh-CN" dirty="0" smtClean="0"/>
              <a:t>token</a:t>
            </a:r>
            <a:r>
              <a:rPr lang="zh-CN" altLang="en-US" dirty="0"/>
              <a:t>放在访问云平台的</a:t>
            </a:r>
            <a:r>
              <a:rPr lang="en-US" altLang="zh-CN" dirty="0"/>
              <a:t>HTTP</a:t>
            </a:r>
            <a:r>
              <a:rPr lang="zh-CN" altLang="en-US" dirty="0"/>
              <a:t>请求头中</a:t>
            </a:r>
          </a:p>
          <a:p>
            <a:pPr lvl="1"/>
            <a:r>
              <a:rPr lang="zh-CN" altLang="en-US" dirty="0" smtClean="0"/>
              <a:t>云</a:t>
            </a:r>
            <a:r>
              <a:rPr lang="zh-CN" altLang="en-US" dirty="0"/>
              <a:t>平台拿到</a:t>
            </a:r>
            <a:r>
              <a:rPr lang="en-US" altLang="zh-CN" dirty="0"/>
              <a:t>token</a:t>
            </a:r>
            <a:r>
              <a:rPr lang="zh-CN" altLang="en-US" dirty="0"/>
              <a:t>会解密成</a:t>
            </a:r>
            <a:r>
              <a:rPr lang="en-US" altLang="zh-CN" dirty="0"/>
              <a:t>userid,</a:t>
            </a:r>
            <a:r>
              <a:rPr lang="zh-CN" altLang="en-US" dirty="0"/>
              <a:t>解密失败报错</a:t>
            </a:r>
            <a:r>
              <a:rPr lang="zh-CN" altLang="en-US" dirty="0" smtClean="0"/>
              <a:t>返回，解密成功返回相应数据</a:t>
            </a:r>
            <a:endParaRPr lang="zh-CN" altLang="en-US" dirty="0"/>
          </a:p>
        </p:txBody>
      </p:sp>
      <p:grpSp>
        <p:nvGrpSpPr>
          <p:cNvPr id="5" name="组合 4"/>
          <p:cNvGrpSpPr/>
          <p:nvPr/>
        </p:nvGrpSpPr>
        <p:grpSpPr>
          <a:xfrm>
            <a:off x="1788017" y="4932607"/>
            <a:ext cx="8615966" cy="1107583"/>
            <a:chOff x="1854557" y="1133342"/>
            <a:chExt cx="8822030" cy="1043188"/>
          </a:xfrm>
        </p:grpSpPr>
        <p:sp>
          <p:nvSpPr>
            <p:cNvPr id="6" name="云形 5"/>
            <p:cNvSpPr/>
            <p:nvPr/>
          </p:nvSpPr>
          <p:spPr>
            <a:xfrm>
              <a:off x="7778840" y="1133342"/>
              <a:ext cx="2897747" cy="104318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微信后台（</a:t>
              </a:r>
              <a:r>
                <a:rPr lang="en-US" altLang="zh-CN" dirty="0" smtClean="0"/>
                <a:t>userid</a:t>
              </a:r>
              <a:r>
                <a:rPr lang="zh-CN" altLang="en-US" dirty="0" smtClean="0"/>
                <a:t>字段）</a:t>
              </a:r>
              <a:endParaRPr lang="zh-CN" altLang="en-US" dirty="0"/>
            </a:p>
          </p:txBody>
        </p:sp>
        <p:sp>
          <p:nvSpPr>
            <p:cNvPr id="7" name="云形 6"/>
            <p:cNvSpPr/>
            <p:nvPr/>
          </p:nvSpPr>
          <p:spPr>
            <a:xfrm>
              <a:off x="1854557" y="1133342"/>
              <a:ext cx="2897747" cy="104318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云平台</a:t>
              </a:r>
              <a:r>
                <a:rPr lang="en-US" altLang="zh-CN" dirty="0" smtClean="0"/>
                <a:t>(frm_userinfo</a:t>
              </a:r>
              <a:r>
                <a:rPr lang="zh-CN" altLang="en-US" dirty="0"/>
                <a:t>表</a:t>
              </a:r>
              <a:r>
                <a:rPr lang="zh-CN" altLang="en-US" dirty="0" smtClean="0"/>
                <a:t>中的</a:t>
              </a:r>
              <a:r>
                <a:rPr lang="en-US" altLang="zh-CN" dirty="0" smtClean="0"/>
                <a:t>WxUID</a:t>
              </a:r>
              <a:r>
                <a:rPr lang="zh-CN" altLang="en-US" dirty="0" smtClean="0"/>
                <a:t>字段</a:t>
              </a:r>
              <a:r>
                <a:rPr lang="en-US" altLang="zh-CN" dirty="0" smtClean="0"/>
                <a:t>)</a:t>
              </a:r>
              <a:endParaRPr lang="zh-CN" altLang="en-US" dirty="0"/>
            </a:p>
          </p:txBody>
        </p:sp>
        <p:sp>
          <p:nvSpPr>
            <p:cNvPr id="8" name="左右箭头 7"/>
            <p:cNvSpPr/>
            <p:nvPr/>
          </p:nvSpPr>
          <p:spPr>
            <a:xfrm>
              <a:off x="4803820" y="1371601"/>
              <a:ext cx="2923504" cy="56667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云平台与微信关系</a:t>
              </a:r>
              <a:endParaRPr lang="zh-CN" altLang="en-US" dirty="0"/>
            </a:p>
          </p:txBody>
        </p:sp>
      </p:grpSp>
    </p:spTree>
    <p:extLst>
      <p:ext uri="{BB962C8B-B14F-4D97-AF65-F5344CB8AC3E}">
        <p14:creationId xmlns:p14="http://schemas.microsoft.com/office/powerpoint/2010/main" val="4626494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7793" y="4725234"/>
            <a:ext cx="12217031" cy="2195437"/>
          </a:xfrm>
          <a:prstGeom prst="rect">
            <a:avLst/>
          </a:prstGeom>
          <a:solidFill>
            <a:srgbClr val="4AB0DE"/>
          </a:solidFill>
          <a:ln>
            <a:noFill/>
          </a:ln>
          <a:effectLst/>
        </p:spPr>
        <p:style>
          <a:lnRef idx="1">
            <a:schemeClr val="accent1"/>
          </a:lnRef>
          <a:fillRef idx="3">
            <a:schemeClr val="accent1"/>
          </a:fillRef>
          <a:effectRef idx="2">
            <a:schemeClr val="accent1"/>
          </a:effectRef>
          <a:fontRef idx="minor">
            <a:schemeClr val="lt1"/>
          </a:fontRef>
        </p:style>
        <p:txBody>
          <a:bodyPr lIns="86347" tIns="43173" rIns="86347" bIns="43173" rtlCol="0" anchor="ctr"/>
          <a:lstStyle/>
          <a:p>
            <a:pPr algn="ctr"/>
            <a:endParaRPr kumimoji="1" lang="zh-CN" altLang="en-US"/>
          </a:p>
        </p:txBody>
      </p: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03267" y="5329257"/>
            <a:ext cx="1994491" cy="1001734"/>
          </a:xfrm>
          <a:prstGeom prst="rect">
            <a:avLst/>
          </a:prstGeom>
        </p:spPr>
      </p:pic>
      <p:sp>
        <p:nvSpPr>
          <p:cNvPr id="7" name="TextBox 5"/>
          <p:cNvSpPr txBox="1">
            <a:spLocks noChangeArrowheads="1"/>
          </p:cNvSpPr>
          <p:nvPr/>
        </p:nvSpPr>
        <p:spPr bwMode="auto">
          <a:xfrm>
            <a:off x="3603267" y="1866732"/>
            <a:ext cx="5021289" cy="1376756"/>
          </a:xfrm>
          <a:prstGeom prst="rect">
            <a:avLst/>
          </a:prstGeom>
          <a:noFill/>
          <a:ln>
            <a:noFill/>
          </a:ln>
        </p:spPr>
        <p:txBody>
          <a:bodyPr lIns="86347" tIns="43173" rIns="86347" bIns="43173">
            <a:spAutoFit/>
          </a:bodyPr>
          <a:lstStyle>
            <a:lvl1pPr>
              <a:defRPr sz="23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defRPr sz="23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defRPr sz="23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defRPr sz="23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defRPr sz="23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defTabSz="1155700" eaLnBrk="0" fontAlgn="base" hangingPunct="0">
              <a:spcBef>
                <a:spcPct val="0"/>
              </a:spcBef>
              <a:spcAft>
                <a:spcPct val="0"/>
              </a:spcAft>
              <a:defRPr sz="23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defTabSz="1155700" eaLnBrk="0" fontAlgn="base" hangingPunct="0">
              <a:spcBef>
                <a:spcPct val="0"/>
              </a:spcBef>
              <a:spcAft>
                <a:spcPct val="0"/>
              </a:spcAft>
              <a:defRPr sz="23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defTabSz="1155700" eaLnBrk="0" fontAlgn="base" hangingPunct="0">
              <a:spcBef>
                <a:spcPct val="0"/>
              </a:spcBef>
              <a:spcAft>
                <a:spcPct val="0"/>
              </a:spcAft>
              <a:defRPr sz="23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defTabSz="1155700" eaLnBrk="0" fontAlgn="base" hangingPunct="0">
              <a:spcBef>
                <a:spcPct val="0"/>
              </a:spcBef>
              <a:spcAft>
                <a:spcPct val="0"/>
              </a:spcAft>
              <a:defRPr sz="23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ctr"/>
            <a:r>
              <a:rPr lang="en-US" altLang="zh-CN" sz="8300" b="1" dirty="0">
                <a:solidFill>
                  <a:srgbClr val="4AB0DE"/>
                </a:solidFill>
              </a:rPr>
              <a:t>THANKS!</a:t>
            </a:r>
          </a:p>
        </p:txBody>
      </p:sp>
      <p:sp>
        <p:nvSpPr>
          <p:cNvPr id="2" name="文本框 1"/>
          <p:cNvSpPr txBox="1"/>
          <p:nvPr/>
        </p:nvSpPr>
        <p:spPr>
          <a:xfrm>
            <a:off x="6225363" y="5214496"/>
            <a:ext cx="3537772" cy="878781"/>
          </a:xfrm>
          <a:prstGeom prst="rect">
            <a:avLst/>
          </a:prstGeom>
          <a:noFill/>
        </p:spPr>
        <p:txBody>
          <a:bodyPr wrap="none" lIns="86347" tIns="43173" rIns="86347" bIns="43173" rtlCol="0">
            <a:spAutoFit/>
          </a:bodyPr>
          <a:lstStyle/>
          <a:p>
            <a:r>
              <a:rPr kumimoji="1" lang="zh-CN" altLang="en-US" sz="1700" b="1" dirty="0">
                <a:solidFill>
                  <a:srgbClr val="FFFFFF"/>
                </a:solidFill>
                <a:latin typeface="宋体" panose="02010600030101010101" pitchFamily="2" charset="-122"/>
                <a:ea typeface="宋体" panose="02010600030101010101" pitchFamily="2" charset="-122"/>
                <a:cs typeface="宋体" panose="02010600030101010101" pitchFamily="2" charset="-122"/>
              </a:rPr>
              <a:t>联系云校</a:t>
            </a:r>
            <a:endParaRPr kumimoji="1" lang="en-US" altLang="zh-CN" sz="1700" b="1" dirty="0">
              <a:solidFill>
                <a:srgbClr val="FFFFFF"/>
              </a:solidFill>
              <a:latin typeface="宋体" panose="02010600030101010101" pitchFamily="2" charset="-122"/>
              <a:ea typeface="宋体" panose="02010600030101010101" pitchFamily="2" charset="-122"/>
              <a:cs typeface="宋体" panose="02010600030101010101" pitchFamily="2" charset="-122"/>
            </a:endParaRPr>
          </a:p>
          <a:p>
            <a:r>
              <a:rPr kumimoji="1" lang="zh-CN" altLang="en-US" sz="1700" b="1" dirty="0">
                <a:solidFill>
                  <a:srgbClr val="FFFFFF"/>
                </a:solidFill>
                <a:latin typeface="宋体" panose="02010600030101010101" pitchFamily="2" charset="-122"/>
                <a:ea typeface="宋体" panose="02010600030101010101" pitchFamily="2" charset="-122"/>
                <a:cs typeface="宋体" panose="02010600030101010101" pitchFamily="2" charset="-122"/>
              </a:rPr>
              <a:t>电话：</a:t>
            </a:r>
            <a:r>
              <a:rPr kumimoji="1" lang="en-US" altLang="zh-CN" sz="1700" b="1" dirty="0">
                <a:solidFill>
                  <a:srgbClr val="FFFFFF"/>
                </a:solidFill>
                <a:latin typeface="宋体" panose="02010600030101010101" pitchFamily="2" charset="-122"/>
                <a:ea typeface="宋体" panose="02010600030101010101" pitchFamily="2" charset="-122"/>
                <a:cs typeface="宋体" panose="02010600030101010101" pitchFamily="2" charset="-122"/>
              </a:rPr>
              <a:t>400-037-0920</a:t>
            </a:r>
          </a:p>
          <a:p>
            <a:r>
              <a:rPr kumimoji="1" lang="zh-CN" altLang="en-US" sz="1700" b="1" dirty="0">
                <a:solidFill>
                  <a:srgbClr val="FFFFFF"/>
                </a:solidFill>
                <a:latin typeface="宋体" panose="02010600030101010101" pitchFamily="2" charset="-122"/>
                <a:ea typeface="宋体" panose="02010600030101010101" pitchFamily="2" charset="-122"/>
                <a:cs typeface="宋体" panose="02010600030101010101" pitchFamily="2" charset="-122"/>
              </a:rPr>
              <a:t>北京市朝阳区望京</a:t>
            </a:r>
            <a:r>
              <a:rPr kumimoji="1" lang="en-US" altLang="zh-CN" sz="1700" b="1" dirty="0">
                <a:solidFill>
                  <a:srgbClr val="FFFFFF"/>
                </a:solidFill>
                <a:latin typeface="宋体" panose="02010600030101010101" pitchFamily="2" charset="-122"/>
                <a:ea typeface="宋体" panose="02010600030101010101" pitchFamily="2" charset="-122"/>
                <a:cs typeface="宋体" panose="02010600030101010101" pitchFamily="2" charset="-122"/>
              </a:rPr>
              <a:t>soho</a:t>
            </a:r>
            <a:r>
              <a:rPr kumimoji="1" lang="zh-CN" altLang="en-US" sz="1700" b="1" dirty="0">
                <a:solidFill>
                  <a:srgbClr val="FFFFFF"/>
                </a:solidFill>
                <a:latin typeface="宋体" panose="02010600030101010101" pitchFamily="2" charset="-122"/>
                <a:ea typeface="宋体" panose="02010600030101010101" pitchFamily="2" charset="-122"/>
                <a:cs typeface="宋体" panose="02010600030101010101" pitchFamily="2" charset="-122"/>
              </a:rPr>
              <a:t>塔</a:t>
            </a:r>
            <a:r>
              <a:rPr kumimoji="1" lang="en-US" altLang="zh-CN" sz="1700" b="1" dirty="0">
                <a:solidFill>
                  <a:srgbClr val="FFFFFF"/>
                </a:solidFill>
                <a:latin typeface="宋体" panose="02010600030101010101" pitchFamily="2" charset="-122"/>
                <a:ea typeface="宋体" panose="02010600030101010101" pitchFamily="2" charset="-122"/>
                <a:cs typeface="宋体" panose="02010600030101010101" pitchFamily="2" charset="-122"/>
              </a:rPr>
              <a:t>1-B</a:t>
            </a:r>
            <a:r>
              <a:rPr kumimoji="1" lang="zh-CN" altLang="en-US" sz="1700" b="1" dirty="0">
                <a:solidFill>
                  <a:srgbClr val="FFFFFF"/>
                </a:solidFill>
                <a:latin typeface="宋体" panose="02010600030101010101" pitchFamily="2" charset="-122"/>
                <a:ea typeface="宋体" panose="02010600030101010101" pitchFamily="2" charset="-122"/>
                <a:cs typeface="宋体" panose="02010600030101010101" pitchFamily="2" charset="-122"/>
              </a:rPr>
              <a:t>座</a:t>
            </a:r>
            <a:r>
              <a:rPr kumimoji="1" lang="en-US" altLang="zh-CN" sz="1700" b="1" dirty="0">
                <a:solidFill>
                  <a:srgbClr val="FFFFFF"/>
                </a:solidFill>
                <a:latin typeface="宋体" panose="02010600030101010101" pitchFamily="2" charset="-122"/>
                <a:ea typeface="宋体" panose="02010600030101010101" pitchFamily="2" charset="-122"/>
                <a:cs typeface="宋体" panose="02010600030101010101" pitchFamily="2" charset="-122"/>
              </a:rPr>
              <a:t>2107</a:t>
            </a:r>
            <a:endParaRPr kumimoji="1" lang="zh-CN" altLang="en-US" sz="1700" b="1" dirty="0">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30065884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开发工具</a:t>
            </a:r>
            <a:endParaRPr lang="zh-CN" altLang="en-US" dirty="0"/>
          </a:p>
        </p:txBody>
      </p:sp>
      <p:sp>
        <p:nvSpPr>
          <p:cNvPr id="3" name="内容占位符 2"/>
          <p:cNvSpPr>
            <a:spLocks noGrp="1"/>
          </p:cNvSpPr>
          <p:nvPr>
            <p:ph idx="1"/>
          </p:nvPr>
        </p:nvSpPr>
        <p:spPr/>
        <p:txBody>
          <a:bodyPr/>
          <a:lstStyle/>
          <a:p>
            <a:r>
              <a:rPr lang="en-US" altLang="zh-CN" dirty="0" err="1" smtClean="0"/>
              <a:t>Git</a:t>
            </a:r>
            <a:endParaRPr lang="en-US" altLang="zh-CN" dirty="0" smtClean="0"/>
          </a:p>
          <a:p>
            <a:r>
              <a:rPr lang="en-US" altLang="zh-CN" dirty="0" err="1" smtClean="0"/>
              <a:t>Node.js+NPM</a:t>
            </a:r>
            <a:r>
              <a:rPr lang="zh-CN" altLang="en-US" dirty="0" smtClean="0"/>
              <a:t>环境</a:t>
            </a:r>
            <a:endParaRPr lang="en-US" altLang="zh-CN" dirty="0" smtClean="0"/>
          </a:p>
          <a:p>
            <a:r>
              <a:rPr lang="en-US" altLang="zh-CN" dirty="0" smtClean="0"/>
              <a:t>Visual </a:t>
            </a:r>
            <a:r>
              <a:rPr lang="en-US" altLang="zh-CN" dirty="0"/>
              <a:t>Studio </a:t>
            </a:r>
            <a:r>
              <a:rPr lang="en-US" altLang="zh-CN" dirty="0" smtClean="0"/>
              <a:t>Code</a:t>
            </a:r>
          </a:p>
          <a:p>
            <a:pPr lvl="1"/>
            <a:endParaRPr lang="zh-CN" altLang="en-US" dirty="0"/>
          </a:p>
        </p:txBody>
      </p:sp>
    </p:spTree>
    <p:extLst>
      <p:ext uri="{BB962C8B-B14F-4D97-AF65-F5344CB8AC3E}">
        <p14:creationId xmlns:p14="http://schemas.microsoft.com/office/powerpoint/2010/main" val="38363926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微信</a:t>
            </a:r>
            <a:r>
              <a:rPr lang="en-US" altLang="zh-CN" dirty="0"/>
              <a:t>web</a:t>
            </a:r>
            <a:r>
              <a:rPr lang="zh-CN" altLang="en-US" dirty="0"/>
              <a:t>开发者</a:t>
            </a:r>
            <a:r>
              <a:rPr lang="zh-CN" altLang="en-US" dirty="0" smtClean="0"/>
              <a:t>工具</a:t>
            </a:r>
            <a:endParaRPr lang="zh-CN" altLang="en-US" dirty="0"/>
          </a:p>
        </p:txBody>
      </p:sp>
      <p:sp>
        <p:nvSpPr>
          <p:cNvPr id="3" name="内容占位符 2"/>
          <p:cNvSpPr>
            <a:spLocks noGrp="1"/>
          </p:cNvSpPr>
          <p:nvPr>
            <p:ph idx="1"/>
          </p:nvPr>
        </p:nvSpPr>
        <p:spPr/>
        <p:txBody>
          <a:bodyPr/>
          <a:lstStyle/>
          <a:p>
            <a:r>
              <a:rPr lang="zh-CN" altLang="en-US" dirty="0"/>
              <a:t>为帮助开发者更方便、更安全地开发和调试基于微信的网页</a:t>
            </a:r>
            <a:r>
              <a:rPr lang="zh-CN" altLang="en-US" dirty="0" smtClean="0"/>
              <a:t>，</a:t>
            </a:r>
            <a:r>
              <a:rPr lang="zh-CN" altLang="en-US" dirty="0"/>
              <a:t>微信</a:t>
            </a:r>
            <a:r>
              <a:rPr lang="zh-CN" altLang="en-US" dirty="0" smtClean="0"/>
              <a:t>推出</a:t>
            </a:r>
            <a:r>
              <a:rPr lang="zh-CN" altLang="en-US" dirty="0"/>
              <a:t>了 </a:t>
            </a:r>
            <a:r>
              <a:rPr lang="en-US" altLang="zh-CN" dirty="0"/>
              <a:t>web </a:t>
            </a:r>
            <a:r>
              <a:rPr lang="zh-CN" altLang="en-US" dirty="0"/>
              <a:t>开发者工具。它是一个桌面应用，通过模拟微信客户端的表现，使得开发者可以使用这个工具方便地在 </a:t>
            </a:r>
            <a:r>
              <a:rPr lang="en-US" altLang="zh-CN" dirty="0"/>
              <a:t>PC </a:t>
            </a:r>
            <a:r>
              <a:rPr lang="zh-CN" altLang="en-US" dirty="0"/>
              <a:t>或者 </a:t>
            </a:r>
            <a:r>
              <a:rPr lang="en-US" altLang="zh-CN" dirty="0"/>
              <a:t>Mac </a:t>
            </a:r>
            <a:r>
              <a:rPr lang="zh-CN" altLang="en-US" dirty="0"/>
              <a:t>上进行开发和调试工作</a:t>
            </a:r>
            <a:endParaRPr lang="en-US" altLang="zh-CN" dirty="0" smtClean="0">
              <a:hlinkClick r:id="rId2"/>
            </a:endParaRPr>
          </a:p>
          <a:p>
            <a:r>
              <a:rPr lang="en-US" altLang="zh-CN" dirty="0" smtClean="0">
                <a:hlinkClick r:id="rId2"/>
              </a:rPr>
              <a:t>https</a:t>
            </a:r>
            <a:r>
              <a:rPr lang="en-US" altLang="zh-CN" dirty="0">
                <a:hlinkClick r:id="rId2"/>
              </a:rPr>
              <a:t>://mp.weixin.qq.com/wiki?t=resource/res_main&amp;id=mp1455784140</a:t>
            </a:r>
            <a:endParaRPr lang="en-US" altLang="zh-CN" dirty="0"/>
          </a:p>
          <a:p>
            <a:r>
              <a:rPr lang="en-US" altLang="zh-CN" dirty="0"/>
              <a:t>http://work.weixin.qq.com/api/jsapidemo</a:t>
            </a:r>
          </a:p>
          <a:p>
            <a:endParaRPr lang="zh-CN" altLang="en-US" dirty="0"/>
          </a:p>
        </p:txBody>
      </p:sp>
    </p:spTree>
    <p:extLst>
      <p:ext uri="{BB962C8B-B14F-4D97-AF65-F5344CB8AC3E}">
        <p14:creationId xmlns:p14="http://schemas.microsoft.com/office/powerpoint/2010/main" val="14240173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659778" y="583283"/>
            <a:ext cx="10392060" cy="5762478"/>
            <a:chOff x="981750" y="454495"/>
            <a:chExt cx="10392060" cy="5762478"/>
          </a:xfrm>
        </p:grpSpPr>
        <p:grpSp>
          <p:nvGrpSpPr>
            <p:cNvPr id="4" name="组合 3"/>
            <p:cNvGrpSpPr/>
            <p:nvPr/>
          </p:nvGrpSpPr>
          <p:grpSpPr>
            <a:xfrm>
              <a:off x="981750" y="454495"/>
              <a:ext cx="10392060" cy="5762478"/>
              <a:chOff x="981750" y="454495"/>
              <a:chExt cx="10392060" cy="5762478"/>
            </a:xfrm>
          </p:grpSpPr>
          <p:grpSp>
            <p:nvGrpSpPr>
              <p:cNvPr id="109" name="组合 108"/>
              <p:cNvGrpSpPr/>
              <p:nvPr/>
            </p:nvGrpSpPr>
            <p:grpSpPr>
              <a:xfrm>
                <a:off x="981750" y="1197734"/>
                <a:ext cx="10392060" cy="5019239"/>
                <a:chOff x="957066" y="1014144"/>
                <a:chExt cx="10392060" cy="5070464"/>
              </a:xfrm>
            </p:grpSpPr>
            <p:grpSp>
              <p:nvGrpSpPr>
                <p:cNvPr id="107" name="组合 106"/>
                <p:cNvGrpSpPr/>
                <p:nvPr/>
              </p:nvGrpSpPr>
              <p:grpSpPr>
                <a:xfrm>
                  <a:off x="957066" y="1014144"/>
                  <a:ext cx="10011928" cy="5070464"/>
                  <a:chOff x="791966" y="1230044"/>
                  <a:chExt cx="10011928" cy="5070464"/>
                </a:xfrm>
              </p:grpSpPr>
              <p:sp>
                <p:nvSpPr>
                  <p:cNvPr id="5" name="云形 4"/>
                  <p:cNvSpPr/>
                  <p:nvPr/>
                </p:nvSpPr>
                <p:spPr>
                  <a:xfrm>
                    <a:off x="3326719" y="1230044"/>
                    <a:ext cx="1915828" cy="57955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微信后台</a:t>
                    </a:r>
                    <a:endParaRPr lang="zh-CN" altLang="en-US" dirty="0"/>
                  </a:p>
                </p:txBody>
              </p:sp>
              <p:grpSp>
                <p:nvGrpSpPr>
                  <p:cNvPr id="41" name="组合 40"/>
                  <p:cNvGrpSpPr/>
                  <p:nvPr/>
                </p:nvGrpSpPr>
                <p:grpSpPr>
                  <a:xfrm>
                    <a:off x="10517337" y="4471986"/>
                    <a:ext cx="286557" cy="729604"/>
                    <a:chOff x="9491023" y="4273591"/>
                    <a:chExt cx="286557" cy="729604"/>
                  </a:xfrm>
                </p:grpSpPr>
                <p:sp>
                  <p:nvSpPr>
                    <p:cNvPr id="6" name="椭圆 5"/>
                    <p:cNvSpPr/>
                    <p:nvPr/>
                  </p:nvSpPr>
                  <p:spPr>
                    <a:xfrm>
                      <a:off x="9513095" y="4273591"/>
                      <a:ext cx="197674" cy="2575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9513095" y="4625626"/>
                      <a:ext cx="1976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9491023" y="4725381"/>
                      <a:ext cx="112691" cy="2778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9603715" y="4717969"/>
                      <a:ext cx="173865" cy="2778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6" idx="4"/>
                    </p:cNvCxnSpPr>
                    <p:nvPr/>
                  </p:nvCxnSpPr>
                  <p:spPr>
                    <a:xfrm flipH="1">
                      <a:off x="9606936" y="4531168"/>
                      <a:ext cx="4996" cy="190421"/>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 name="圆角矩形 23"/>
                  <p:cNvSpPr/>
                  <p:nvPr/>
                </p:nvSpPr>
                <p:spPr>
                  <a:xfrm>
                    <a:off x="7056522" y="3035300"/>
                    <a:ext cx="862885" cy="2552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Proxy</a:t>
                    </a:r>
                    <a:endParaRPr lang="zh-CN" altLang="en-US" dirty="0"/>
                  </a:p>
                </p:txBody>
              </p:sp>
              <p:sp>
                <p:nvSpPr>
                  <p:cNvPr id="86" name="下弧形箭头 85"/>
                  <p:cNvSpPr/>
                  <p:nvPr/>
                </p:nvSpPr>
                <p:spPr>
                  <a:xfrm>
                    <a:off x="4396073" y="5235085"/>
                    <a:ext cx="6274788" cy="788424"/>
                  </a:xfrm>
                  <a:prstGeom prst="curvedUpArrow">
                    <a:avLst>
                      <a:gd name="adj1" fmla="val 9151"/>
                      <a:gd name="adj2" fmla="val 35799"/>
                      <a:gd name="adj3" fmla="val 2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7" name="左箭头 86"/>
                  <p:cNvSpPr/>
                  <p:nvPr/>
                </p:nvSpPr>
                <p:spPr>
                  <a:xfrm>
                    <a:off x="4779665" y="4700425"/>
                    <a:ext cx="5683146" cy="189931"/>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上箭头 87"/>
                  <p:cNvSpPr/>
                  <p:nvPr/>
                </p:nvSpPr>
                <p:spPr>
                  <a:xfrm>
                    <a:off x="4114800" y="1824893"/>
                    <a:ext cx="101600" cy="2150856"/>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文本框 90"/>
                  <p:cNvSpPr txBox="1"/>
                  <p:nvPr/>
                </p:nvSpPr>
                <p:spPr>
                  <a:xfrm>
                    <a:off x="8195481" y="4835002"/>
                    <a:ext cx="2185214" cy="276999"/>
                  </a:xfrm>
                  <a:prstGeom prst="rect">
                    <a:avLst/>
                  </a:prstGeom>
                  <a:noFill/>
                </p:spPr>
                <p:txBody>
                  <a:bodyPr wrap="none" rtlCol="0">
                    <a:spAutoFit/>
                  </a:bodyPr>
                  <a:lstStyle/>
                  <a:p>
                    <a:r>
                      <a:rPr lang="zh-CN" altLang="en-US" sz="1200" dirty="0"/>
                      <a:t>①用户</a:t>
                    </a:r>
                    <a:r>
                      <a:rPr lang="zh-CN" altLang="en-US" sz="1200" dirty="0" smtClean="0"/>
                      <a:t>使用企业微信发起请求</a:t>
                    </a:r>
                    <a:endParaRPr lang="zh-CN" altLang="en-US" sz="1200" dirty="0"/>
                  </a:p>
                </p:txBody>
              </p:sp>
              <p:sp>
                <p:nvSpPr>
                  <p:cNvPr id="94" name="文本框 93"/>
                  <p:cNvSpPr txBox="1"/>
                  <p:nvPr/>
                </p:nvSpPr>
                <p:spPr>
                  <a:xfrm>
                    <a:off x="3820615" y="2330879"/>
                    <a:ext cx="369332" cy="1371600"/>
                  </a:xfrm>
                  <a:prstGeom prst="rect">
                    <a:avLst/>
                  </a:prstGeom>
                  <a:noFill/>
                </p:spPr>
                <p:txBody>
                  <a:bodyPr vert="eaVert" wrap="square" rtlCol="0">
                    <a:spAutoFit/>
                  </a:bodyPr>
                  <a:lstStyle/>
                  <a:p>
                    <a:r>
                      <a:rPr lang="zh-CN" altLang="en-US" sz="1200" dirty="0"/>
                      <a:t>②请求</a:t>
                    </a:r>
                    <a:r>
                      <a:rPr lang="zh-CN" altLang="en-US" sz="1200" dirty="0" smtClean="0"/>
                      <a:t>微信</a:t>
                    </a:r>
                    <a:r>
                      <a:rPr lang="zh-CN" altLang="en-US" sz="1200" dirty="0"/>
                      <a:t>后台</a:t>
                    </a:r>
                  </a:p>
                </p:txBody>
              </p:sp>
              <p:sp>
                <p:nvSpPr>
                  <p:cNvPr id="95" name="云形 94"/>
                  <p:cNvSpPr/>
                  <p:nvPr/>
                </p:nvSpPr>
                <p:spPr>
                  <a:xfrm>
                    <a:off x="791966" y="4357848"/>
                    <a:ext cx="1444295" cy="68515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IDSP</a:t>
                    </a:r>
                    <a:endParaRPr lang="zh-CN" altLang="en-US" dirty="0"/>
                  </a:p>
                </p:txBody>
              </p:sp>
              <p:sp>
                <p:nvSpPr>
                  <p:cNvPr id="98" name="左箭头 97"/>
                  <p:cNvSpPr/>
                  <p:nvPr/>
                </p:nvSpPr>
                <p:spPr>
                  <a:xfrm>
                    <a:off x="2272773" y="4706124"/>
                    <a:ext cx="1595336" cy="128878"/>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右箭头 98"/>
                  <p:cNvSpPr/>
                  <p:nvPr/>
                </p:nvSpPr>
                <p:spPr>
                  <a:xfrm>
                    <a:off x="2292144" y="4512787"/>
                    <a:ext cx="1575965" cy="12587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下箭头 99"/>
                  <p:cNvSpPr/>
                  <p:nvPr/>
                </p:nvSpPr>
                <p:spPr>
                  <a:xfrm>
                    <a:off x="4290983" y="1824893"/>
                    <a:ext cx="105090" cy="21508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文本框 100"/>
                  <p:cNvSpPr txBox="1"/>
                  <p:nvPr/>
                </p:nvSpPr>
                <p:spPr>
                  <a:xfrm>
                    <a:off x="4299466" y="2271341"/>
                    <a:ext cx="369332" cy="1477328"/>
                  </a:xfrm>
                  <a:prstGeom prst="rect">
                    <a:avLst/>
                  </a:prstGeom>
                  <a:noFill/>
                </p:spPr>
                <p:txBody>
                  <a:bodyPr vert="eaVert" wrap="none" rtlCol="0">
                    <a:spAutoFit/>
                  </a:bodyPr>
                  <a:lstStyle/>
                  <a:p>
                    <a:r>
                      <a:rPr lang="zh-CN" altLang="en-US" sz="1200" dirty="0"/>
                      <a:t>③微</a:t>
                    </a:r>
                    <a:r>
                      <a:rPr lang="zh-CN" altLang="en-US" sz="1200" dirty="0" smtClean="0"/>
                      <a:t>信后台响应请求</a:t>
                    </a:r>
                    <a:endParaRPr lang="zh-CN" altLang="en-US" sz="1200" dirty="0"/>
                  </a:p>
                </p:txBody>
              </p:sp>
              <p:sp>
                <p:nvSpPr>
                  <p:cNvPr id="102" name="文本框 101"/>
                  <p:cNvSpPr txBox="1"/>
                  <p:nvPr/>
                </p:nvSpPr>
                <p:spPr>
                  <a:xfrm>
                    <a:off x="2452337" y="4771664"/>
                    <a:ext cx="1569660" cy="276999"/>
                  </a:xfrm>
                  <a:prstGeom prst="rect">
                    <a:avLst/>
                  </a:prstGeom>
                  <a:noFill/>
                </p:spPr>
                <p:txBody>
                  <a:bodyPr wrap="none" rtlCol="0">
                    <a:spAutoFit/>
                  </a:bodyPr>
                  <a:lstStyle/>
                  <a:p>
                    <a:r>
                      <a:rPr lang="zh-CN" altLang="en-US" sz="1200" dirty="0"/>
                      <a:t>④向</a:t>
                    </a:r>
                    <a:r>
                      <a:rPr lang="zh-CN" altLang="en-US" sz="1200" dirty="0" smtClean="0"/>
                      <a:t>云平台发起请求</a:t>
                    </a:r>
                    <a:endParaRPr lang="zh-CN" altLang="en-US" sz="1200" dirty="0"/>
                  </a:p>
                </p:txBody>
              </p:sp>
              <p:sp>
                <p:nvSpPr>
                  <p:cNvPr id="103" name="文本框 102"/>
                  <p:cNvSpPr txBox="1"/>
                  <p:nvPr/>
                </p:nvSpPr>
                <p:spPr>
                  <a:xfrm>
                    <a:off x="2422696" y="4299126"/>
                    <a:ext cx="1415772" cy="276999"/>
                  </a:xfrm>
                  <a:prstGeom prst="rect">
                    <a:avLst/>
                  </a:prstGeom>
                  <a:noFill/>
                </p:spPr>
                <p:txBody>
                  <a:bodyPr wrap="none" rtlCol="0">
                    <a:spAutoFit/>
                  </a:bodyPr>
                  <a:lstStyle/>
                  <a:p>
                    <a:r>
                      <a:rPr lang="zh-CN" altLang="en-US" sz="1200" dirty="0"/>
                      <a:t>⑤云</a:t>
                    </a:r>
                    <a:r>
                      <a:rPr lang="zh-CN" altLang="en-US" sz="1200" dirty="0" smtClean="0"/>
                      <a:t>平台响应请求</a:t>
                    </a:r>
                    <a:endParaRPr lang="zh-CN" altLang="en-US" sz="1200" dirty="0"/>
                  </a:p>
                </p:txBody>
              </p:sp>
              <p:sp>
                <p:nvSpPr>
                  <p:cNvPr id="105" name="文本框 104"/>
                  <p:cNvSpPr txBox="1"/>
                  <p:nvPr/>
                </p:nvSpPr>
                <p:spPr>
                  <a:xfrm>
                    <a:off x="6633220" y="6023509"/>
                    <a:ext cx="1954381" cy="276999"/>
                  </a:xfrm>
                  <a:prstGeom prst="rect">
                    <a:avLst/>
                  </a:prstGeom>
                  <a:noFill/>
                </p:spPr>
                <p:txBody>
                  <a:bodyPr wrap="none" rtlCol="0">
                    <a:spAutoFit/>
                  </a:bodyPr>
                  <a:lstStyle/>
                  <a:p>
                    <a:r>
                      <a:rPr lang="en-US" altLang="zh-CN" sz="1200" dirty="0">
                        <a:latin typeface="+mj-ea"/>
                        <a:ea typeface="+mj-ea"/>
                      </a:rPr>
                      <a:t>⑥IDSP-WXQY</a:t>
                    </a:r>
                    <a:r>
                      <a:rPr lang="zh-CN" altLang="en-US" sz="1200" dirty="0" smtClean="0">
                        <a:latin typeface="+mj-ea"/>
                        <a:ea typeface="+mj-ea"/>
                      </a:rPr>
                      <a:t>响应用户请求</a:t>
                    </a:r>
                    <a:endParaRPr lang="zh-CN" altLang="en-US" sz="1200" dirty="0">
                      <a:latin typeface="+mj-ea"/>
                      <a:ea typeface="+mj-ea"/>
                    </a:endParaRPr>
                  </a:p>
                </p:txBody>
              </p:sp>
              <p:sp>
                <p:nvSpPr>
                  <p:cNvPr id="106" name="文本框 105"/>
                  <p:cNvSpPr txBox="1"/>
                  <p:nvPr/>
                </p:nvSpPr>
                <p:spPr>
                  <a:xfrm>
                    <a:off x="5812266" y="2587657"/>
                    <a:ext cx="832699" cy="1026029"/>
                  </a:xfrm>
                  <a:prstGeom prst="rect">
                    <a:avLst/>
                  </a:prstGeom>
                  <a:noFill/>
                </p:spPr>
                <p:txBody>
                  <a:bodyPr wrap="square" rtlCol="0">
                    <a:spAutoFit/>
                  </a:bodyPr>
                  <a:lstStyle/>
                  <a:p>
                    <a:r>
                      <a:rPr lang="zh-CN" altLang="en-US" sz="1200" dirty="0"/>
                      <a:t>微信</a:t>
                    </a:r>
                    <a:r>
                      <a:rPr lang="zh-CN" altLang="en-US" sz="1200" dirty="0" smtClean="0"/>
                      <a:t>后台每十分钟主动调用</a:t>
                    </a:r>
                    <a:r>
                      <a:rPr lang="en-US" altLang="zh-CN" sz="1200" dirty="0" smtClean="0"/>
                      <a:t>IDSP-WXQY</a:t>
                    </a:r>
                    <a:endParaRPr lang="zh-CN" altLang="en-US" dirty="0"/>
                  </a:p>
                </p:txBody>
              </p:sp>
            </p:grpSp>
            <p:sp>
              <p:nvSpPr>
                <p:cNvPr id="108" name="文本框 107"/>
                <p:cNvSpPr txBox="1"/>
                <p:nvPr/>
              </p:nvSpPr>
              <p:spPr>
                <a:xfrm>
                  <a:off x="10241130" y="4017832"/>
                  <a:ext cx="1107996" cy="276999"/>
                </a:xfrm>
                <a:prstGeom prst="rect">
                  <a:avLst/>
                </a:prstGeom>
                <a:noFill/>
              </p:spPr>
              <p:txBody>
                <a:bodyPr wrap="none" rtlCol="0">
                  <a:spAutoFit/>
                </a:bodyPr>
                <a:lstStyle/>
                <a:p>
                  <a:r>
                    <a:rPr lang="zh-CN" altLang="en-US" sz="1200" dirty="0" smtClean="0"/>
                    <a:t>企业微信用户</a:t>
                  </a:r>
                  <a:endParaRPr lang="zh-CN" altLang="en-US" sz="1200" dirty="0"/>
                </a:p>
              </p:txBody>
            </p:sp>
          </p:grpSp>
          <p:sp>
            <p:nvSpPr>
              <p:cNvPr id="3" name="文本框 2"/>
              <p:cNvSpPr txBox="1"/>
              <p:nvPr/>
            </p:nvSpPr>
            <p:spPr>
              <a:xfrm>
                <a:off x="4476028" y="454495"/>
                <a:ext cx="3352200" cy="384721"/>
              </a:xfrm>
              <a:prstGeom prst="rect">
                <a:avLst/>
              </a:prstGeom>
              <a:noFill/>
            </p:spPr>
            <p:txBody>
              <a:bodyPr wrap="none" rtlCol="0">
                <a:spAutoFit/>
              </a:bodyPr>
              <a:lstStyle/>
              <a:p>
                <a:r>
                  <a:rPr lang="zh-CN" altLang="en-US" dirty="0"/>
                  <a:t>企业微</a:t>
                </a:r>
                <a:r>
                  <a:rPr lang="zh-CN" altLang="en-US" dirty="0" smtClean="0"/>
                  <a:t>信应用工作流程示意图</a:t>
                </a:r>
                <a:endParaRPr lang="zh-CN" altLang="en-US" dirty="0"/>
              </a:p>
            </p:txBody>
          </p:sp>
        </p:grpSp>
        <p:sp>
          <p:nvSpPr>
            <p:cNvPr id="2" name="下箭头 1"/>
            <p:cNvSpPr/>
            <p:nvPr/>
          </p:nvSpPr>
          <p:spPr>
            <a:xfrm rot="4025436">
              <a:off x="5975964" y="2461722"/>
              <a:ext cx="198660" cy="2459831"/>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下箭头 32"/>
            <p:cNvSpPr/>
            <p:nvPr/>
          </p:nvSpPr>
          <p:spPr>
            <a:xfrm rot="18479761">
              <a:off x="6232322" y="1148213"/>
              <a:ext cx="194610" cy="233659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4122093" y="3956194"/>
              <a:ext cx="744970" cy="18198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IDSP-WXQY</a:t>
              </a:r>
              <a:endParaRPr lang="zh-CN" altLang="en-US" sz="1400" dirty="0"/>
            </a:p>
          </p:txBody>
        </p:sp>
        <p:sp>
          <p:nvSpPr>
            <p:cNvPr id="23" name="上箭头 22"/>
            <p:cNvSpPr/>
            <p:nvPr/>
          </p:nvSpPr>
          <p:spPr>
            <a:xfrm rot="493965">
              <a:off x="4957248" y="1667999"/>
              <a:ext cx="176878" cy="2287317"/>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rot="485338">
              <a:off x="4991979" y="2380704"/>
              <a:ext cx="369332" cy="1035561"/>
            </a:xfrm>
            <a:prstGeom prst="rect">
              <a:avLst/>
            </a:prstGeom>
            <a:noFill/>
          </p:spPr>
          <p:txBody>
            <a:bodyPr vert="eaVert" wrap="square" rtlCol="0">
              <a:spAutoFit/>
            </a:bodyPr>
            <a:lstStyle/>
            <a:p>
              <a:r>
                <a:rPr lang="zh-CN" altLang="en-US" sz="1200" dirty="0"/>
                <a:t>响应</a:t>
              </a:r>
              <a:r>
                <a:rPr lang="zh-CN" altLang="en-US" sz="1200" dirty="0" smtClean="0">
                  <a:latin typeface="+mn-ea"/>
                </a:rPr>
                <a:t>微信回调</a:t>
              </a:r>
              <a:endParaRPr lang="zh-CN" altLang="en-US" sz="1200" dirty="0">
                <a:latin typeface="+mn-ea"/>
              </a:endParaRPr>
            </a:p>
          </p:txBody>
        </p:sp>
      </p:grpSp>
    </p:spTree>
    <p:extLst>
      <p:ext uri="{BB962C8B-B14F-4D97-AF65-F5344CB8AC3E}">
        <p14:creationId xmlns:p14="http://schemas.microsoft.com/office/powerpoint/2010/main" val="1890147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搭建一个公网能访问到你主机的</a:t>
            </a:r>
            <a:r>
              <a:rPr lang="zh-CN" altLang="en-US" dirty="0" smtClean="0"/>
              <a:t>域名</a:t>
            </a:r>
            <a:endParaRPr lang="zh-CN" altLang="en-US" dirty="0"/>
          </a:p>
        </p:txBody>
      </p:sp>
      <p:sp>
        <p:nvSpPr>
          <p:cNvPr id="3" name="内容占位符 2"/>
          <p:cNvSpPr>
            <a:spLocks noGrp="1"/>
          </p:cNvSpPr>
          <p:nvPr>
            <p:ph idx="1"/>
          </p:nvPr>
        </p:nvSpPr>
        <p:spPr/>
        <p:txBody>
          <a:bodyPr/>
          <a:lstStyle/>
          <a:p>
            <a:r>
              <a:rPr lang="en-US" altLang="zh-CN" dirty="0" smtClean="0">
                <a:sym typeface="Wingdings" panose="05000000000000000000" pitchFamily="2" charset="2"/>
              </a:rPr>
              <a:t>Windows</a:t>
            </a:r>
            <a:r>
              <a:rPr lang="zh-CN" altLang="en-US" dirty="0" smtClean="0">
                <a:sym typeface="Wingdings" panose="05000000000000000000" pitchFamily="2" charset="2"/>
              </a:rPr>
              <a:t>下可用</a:t>
            </a:r>
            <a:r>
              <a:rPr lang="en-US" altLang="zh-CN" dirty="0" smtClean="0">
                <a:sym typeface="Wingdings" panose="05000000000000000000" pitchFamily="2" charset="2"/>
              </a:rPr>
              <a:t>netsh</a:t>
            </a:r>
            <a:r>
              <a:rPr lang="zh-CN" altLang="en-US" dirty="0" smtClean="0">
                <a:sym typeface="Wingdings" panose="05000000000000000000" pitchFamily="2" charset="2"/>
              </a:rPr>
              <a:t>动态端口转发</a:t>
            </a:r>
            <a:endParaRPr lang="en-US" altLang="zh-CN" dirty="0">
              <a:sym typeface="Wingdings" panose="05000000000000000000" pitchFamily="2" charset="2"/>
            </a:endParaRPr>
          </a:p>
          <a:p>
            <a:r>
              <a:rPr lang="en-US" altLang="zh-CN" dirty="0" smtClean="0">
                <a:sym typeface="Wingdings" panose="05000000000000000000" pitchFamily="2" charset="2"/>
              </a:rPr>
              <a:t>linux</a:t>
            </a:r>
            <a:r>
              <a:rPr lang="zh-CN" altLang="en-US" dirty="0" smtClean="0">
                <a:sym typeface="Wingdings" panose="05000000000000000000" pitchFamily="2" charset="2"/>
              </a:rPr>
              <a:t>下可通过</a:t>
            </a:r>
            <a:r>
              <a:rPr lang="en-US" altLang="zh-CN" dirty="0" smtClean="0">
                <a:sym typeface="Wingdings" panose="05000000000000000000" pitchFamily="2" charset="2"/>
              </a:rPr>
              <a:t>ngnix</a:t>
            </a:r>
            <a:r>
              <a:rPr lang="zh-CN" altLang="en-US" dirty="0" smtClean="0">
                <a:sym typeface="Wingdings" panose="05000000000000000000" pitchFamily="2" charset="2"/>
              </a:rPr>
              <a:t>反向代理</a:t>
            </a:r>
            <a:endParaRPr lang="en-US" altLang="zh-CN" dirty="0" smtClean="0">
              <a:sym typeface="Wingdings" panose="05000000000000000000" pitchFamily="2" charset="2"/>
            </a:endParaRPr>
          </a:p>
          <a:p>
            <a:endParaRPr lang="en-US" altLang="zh-CN" dirty="0" smtClean="0">
              <a:sym typeface="Wingdings" panose="05000000000000000000" pitchFamily="2" charset="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739782"/>
            <a:ext cx="5934075" cy="3076575"/>
          </a:xfrm>
          <a:prstGeom prst="rect">
            <a:avLst/>
          </a:prstGeom>
        </p:spPr>
      </p:pic>
    </p:spTree>
    <p:extLst>
      <p:ext uri="{BB962C8B-B14F-4D97-AF65-F5344CB8AC3E}">
        <p14:creationId xmlns:p14="http://schemas.microsoft.com/office/powerpoint/2010/main" val="26615070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WeUI.js</a:t>
            </a:r>
            <a:endParaRPr lang="zh-CN" altLang="en-US" dirty="0"/>
          </a:p>
        </p:txBody>
      </p:sp>
      <p:sp>
        <p:nvSpPr>
          <p:cNvPr id="3" name="内容占位符 2"/>
          <p:cNvSpPr>
            <a:spLocks noGrp="1"/>
          </p:cNvSpPr>
          <p:nvPr>
            <p:ph idx="1"/>
          </p:nvPr>
        </p:nvSpPr>
        <p:spPr/>
        <p:txBody>
          <a:bodyPr/>
          <a:lstStyle/>
          <a:p>
            <a:r>
              <a:rPr lang="en-US" altLang="zh-CN" dirty="0" err="1"/>
              <a:t>WeUI</a:t>
            </a:r>
            <a:r>
              <a:rPr lang="en-US" altLang="zh-CN" dirty="0"/>
              <a:t> </a:t>
            </a:r>
            <a:r>
              <a:rPr lang="zh-CN" altLang="en-US" dirty="0"/>
              <a:t>是一套同微信原生视觉体验一致的基础样式库，由微信官方设计团队为微信内网页和微信小程序量身设计，令用户的使用感知更加统一</a:t>
            </a:r>
            <a:r>
              <a:rPr lang="zh-CN" altLang="en-US" dirty="0" smtClean="0"/>
              <a:t>。</a:t>
            </a:r>
            <a:endParaRPr lang="en-US" altLang="zh-CN" dirty="0" smtClean="0"/>
          </a:p>
          <a:p>
            <a:r>
              <a:rPr lang="en-US" altLang="zh-CN" dirty="0"/>
              <a:t>https://weui.io/</a:t>
            </a:r>
            <a:endParaRPr lang="zh-CN" altLang="en-US" dirty="0"/>
          </a:p>
        </p:txBody>
      </p:sp>
    </p:spTree>
    <p:extLst>
      <p:ext uri="{BB962C8B-B14F-4D97-AF65-F5344CB8AC3E}">
        <p14:creationId xmlns:p14="http://schemas.microsoft.com/office/powerpoint/2010/main" val="36908327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注册</a:t>
            </a:r>
            <a:r>
              <a:rPr lang="en-US" altLang="zh-CN" dirty="0" smtClean="0"/>
              <a:t>JS-SDK</a:t>
            </a:r>
            <a:endParaRPr lang="zh-CN" altLang="en-US" dirty="0"/>
          </a:p>
        </p:txBody>
      </p:sp>
      <p:sp>
        <p:nvSpPr>
          <p:cNvPr id="3" name="内容占位符 2"/>
          <p:cNvSpPr>
            <a:spLocks noGrp="1"/>
          </p:cNvSpPr>
          <p:nvPr>
            <p:ph idx="1"/>
          </p:nvPr>
        </p:nvSpPr>
        <p:spPr/>
        <p:txBody>
          <a:bodyPr/>
          <a:lstStyle/>
          <a:p>
            <a:r>
              <a:rPr lang="zh-CN" altLang="en-US" dirty="0"/>
              <a:t>企业微信</a:t>
            </a:r>
            <a:r>
              <a:rPr lang="en-US" altLang="zh-CN" dirty="0"/>
              <a:t>JS-SDK</a:t>
            </a:r>
            <a:r>
              <a:rPr lang="zh-CN" altLang="en-US" dirty="0"/>
              <a:t>是企业微信面向网页开发者提供的基于企业微信内的网页开发工具包</a:t>
            </a:r>
            <a:r>
              <a:rPr lang="zh-CN" altLang="en-US" dirty="0" smtClean="0"/>
              <a:t>。</a:t>
            </a:r>
            <a:endParaRPr lang="en-US" altLang="zh-CN" dirty="0" smtClean="0"/>
          </a:p>
          <a:p>
            <a:r>
              <a:rPr lang="zh-CN" altLang="en-US" dirty="0" smtClean="0"/>
              <a:t>能干什么</a:t>
            </a:r>
            <a:endParaRPr lang="en-US" altLang="zh-CN" dirty="0" smtClean="0"/>
          </a:p>
          <a:p>
            <a:pPr lvl="1"/>
            <a:r>
              <a:rPr lang="zh-CN" altLang="en-US" dirty="0"/>
              <a:t>通过使用企业微信</a:t>
            </a:r>
            <a:r>
              <a:rPr lang="en-US" altLang="zh-CN" dirty="0"/>
              <a:t>JS-SDK</a:t>
            </a:r>
            <a:r>
              <a:rPr lang="zh-CN" altLang="en-US" dirty="0"/>
              <a:t>，网页开发者可借助企业微信高效地使用拍照、选图、语音、位置等手机系统的能力，同时可以直接使用企业微信分享、扫一扫等企业微信特有的能力，为企业微信用户提供更优质的网页体验。</a:t>
            </a:r>
          </a:p>
        </p:txBody>
      </p:sp>
    </p:spTree>
    <p:extLst>
      <p:ext uri="{BB962C8B-B14F-4D97-AF65-F5344CB8AC3E}">
        <p14:creationId xmlns:p14="http://schemas.microsoft.com/office/powerpoint/2010/main" val="27117499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注册</a:t>
            </a:r>
            <a:r>
              <a:rPr lang="en-US" altLang="zh-CN" dirty="0"/>
              <a:t>JS-SDK</a:t>
            </a:r>
            <a:endParaRPr lang="zh-CN" altLang="en-US" dirty="0"/>
          </a:p>
        </p:txBody>
      </p:sp>
      <p:sp>
        <p:nvSpPr>
          <p:cNvPr id="3" name="内容占位符 2"/>
          <p:cNvSpPr>
            <a:spLocks noGrp="1"/>
          </p:cNvSpPr>
          <p:nvPr>
            <p:ph idx="1"/>
          </p:nvPr>
        </p:nvSpPr>
        <p:spPr/>
        <p:txBody>
          <a:bodyPr/>
          <a:lstStyle/>
          <a:p>
            <a:r>
              <a:rPr lang="zh-CN" altLang="en-US" dirty="0"/>
              <a:t>获取</a:t>
            </a:r>
            <a:r>
              <a:rPr lang="en-US" altLang="zh-CN" dirty="0" smtClean="0"/>
              <a:t>jsapi_ticket</a:t>
            </a:r>
            <a:r>
              <a:rPr lang="zh-CN" altLang="en-US" dirty="0" smtClean="0"/>
              <a:t>，</a:t>
            </a:r>
            <a:r>
              <a:rPr lang="zh-CN" altLang="en-US" dirty="0"/>
              <a:t>有效期为</a:t>
            </a:r>
            <a:r>
              <a:rPr lang="en-US" altLang="zh-CN" dirty="0"/>
              <a:t>7200</a:t>
            </a:r>
            <a:r>
              <a:rPr lang="zh-CN" altLang="en-US" dirty="0"/>
              <a:t>秒，开发者需缓存</a:t>
            </a:r>
            <a:endParaRPr lang="en-US" altLang="zh-CN" dirty="0"/>
          </a:p>
          <a:p>
            <a:r>
              <a:rPr lang="zh-CN" altLang="en-US" dirty="0"/>
              <a:t>签名算法</a:t>
            </a:r>
          </a:p>
          <a:p>
            <a:pPr lvl="1"/>
            <a:r>
              <a:rPr lang="zh-CN" altLang="en-US" dirty="0"/>
              <a:t>参与签名的字段包括</a:t>
            </a:r>
            <a:r>
              <a:rPr lang="en-US" altLang="zh-CN" dirty="0" err="1"/>
              <a:t>noncestr</a:t>
            </a:r>
            <a:r>
              <a:rPr lang="zh-CN" altLang="en-US" dirty="0"/>
              <a:t>（随机字符串）</a:t>
            </a:r>
            <a:r>
              <a:rPr lang="en-US" altLang="zh-CN" dirty="0"/>
              <a:t>, </a:t>
            </a:r>
            <a:r>
              <a:rPr lang="zh-CN" altLang="en-US" dirty="0"/>
              <a:t>有效的</a:t>
            </a:r>
            <a:r>
              <a:rPr lang="en-US" altLang="zh-CN" dirty="0"/>
              <a:t>jsapi_ticket, timestamp</a:t>
            </a:r>
            <a:r>
              <a:rPr lang="zh-CN" altLang="en-US" dirty="0"/>
              <a:t>（时间戳）</a:t>
            </a:r>
            <a:r>
              <a:rPr lang="en-US" altLang="zh-CN" dirty="0"/>
              <a:t>, </a:t>
            </a:r>
            <a:r>
              <a:rPr lang="en-US" altLang="zh-CN" dirty="0" err="1"/>
              <a:t>url</a:t>
            </a:r>
            <a:r>
              <a:rPr lang="zh-CN" altLang="en-US" dirty="0"/>
              <a:t>（当前网页的</a:t>
            </a:r>
            <a:r>
              <a:rPr lang="en-US" altLang="zh-CN" dirty="0"/>
              <a:t>URL</a:t>
            </a:r>
            <a:r>
              <a:rPr lang="zh-CN" altLang="en-US" dirty="0"/>
              <a:t>，不包含</a:t>
            </a:r>
            <a:r>
              <a:rPr lang="en-US" altLang="zh-CN" dirty="0"/>
              <a:t>#</a:t>
            </a:r>
            <a:r>
              <a:rPr lang="zh-CN" altLang="en-US" dirty="0"/>
              <a:t>及其后面部分） 。对所有待签名参数按照字段名的</a:t>
            </a:r>
            <a:r>
              <a:rPr lang="en-US" altLang="zh-CN" dirty="0"/>
              <a:t>ASCII </a:t>
            </a:r>
            <a:r>
              <a:rPr lang="zh-CN" altLang="en-US" dirty="0"/>
              <a:t>码从小到大排序（字典序）后，使用</a:t>
            </a:r>
            <a:r>
              <a:rPr lang="en-US" altLang="zh-CN" dirty="0"/>
              <a:t>URL</a:t>
            </a:r>
            <a:r>
              <a:rPr lang="zh-CN" altLang="en-US" dirty="0"/>
              <a:t>键值对的格式 （即 </a:t>
            </a:r>
            <a:r>
              <a:rPr lang="en-US" altLang="zh-CN" dirty="0"/>
              <a:t>key1=value1&amp;key2=value2…</a:t>
            </a:r>
            <a:r>
              <a:rPr lang="zh-CN" altLang="en-US" dirty="0"/>
              <a:t>）拼接成字符串</a:t>
            </a:r>
            <a:r>
              <a:rPr lang="en-US" altLang="zh-CN" dirty="0"/>
              <a:t>string1</a:t>
            </a:r>
            <a:r>
              <a:rPr lang="zh-CN" altLang="en-US" dirty="0"/>
              <a:t>。这里需要注意的是所有参数名均为小写字符。对</a:t>
            </a:r>
            <a:r>
              <a:rPr lang="en-US" altLang="zh-CN" dirty="0"/>
              <a:t>string1</a:t>
            </a:r>
            <a:r>
              <a:rPr lang="zh-CN" altLang="en-US" dirty="0"/>
              <a:t>作</a:t>
            </a:r>
            <a:r>
              <a:rPr lang="en-US" altLang="zh-CN" dirty="0"/>
              <a:t>sha1</a:t>
            </a:r>
            <a:r>
              <a:rPr lang="zh-CN" altLang="en-US" dirty="0"/>
              <a:t>加密，字段名和字段值都采用原始值，不进行</a:t>
            </a:r>
            <a:r>
              <a:rPr lang="en-US" altLang="zh-CN" dirty="0"/>
              <a:t>URL </a:t>
            </a:r>
            <a:r>
              <a:rPr lang="zh-CN" altLang="en-US" dirty="0"/>
              <a:t>转义</a:t>
            </a:r>
          </a:p>
        </p:txBody>
      </p:sp>
    </p:spTree>
    <p:extLst>
      <p:ext uri="{BB962C8B-B14F-4D97-AF65-F5344CB8AC3E}">
        <p14:creationId xmlns:p14="http://schemas.microsoft.com/office/powerpoint/2010/main" val="14736860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企业微信与企业号差异</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返回值的</a:t>
            </a:r>
            <a:r>
              <a:rPr lang="zh-CN" altLang="en-US" dirty="0" smtClean="0"/>
              <a:t>差异</a:t>
            </a:r>
            <a:endParaRPr lang="en-US" altLang="zh-CN" dirty="0" smtClean="0"/>
          </a:p>
          <a:p>
            <a:pPr lvl="1"/>
            <a:r>
              <a:rPr lang="zh-CN" altLang="en-US" dirty="0"/>
              <a:t>企业微信的所有接口都会返回</a:t>
            </a:r>
            <a:r>
              <a:rPr lang="en-US" altLang="zh-CN" dirty="0" err="1"/>
              <a:t>errmsg</a:t>
            </a:r>
            <a:r>
              <a:rPr lang="zh-CN" altLang="en-US" dirty="0"/>
              <a:t>和</a:t>
            </a:r>
            <a:r>
              <a:rPr lang="en-US" altLang="zh-CN" dirty="0" err="1"/>
              <a:t>errcode</a:t>
            </a:r>
            <a:r>
              <a:rPr lang="zh-CN" altLang="en-US" dirty="0"/>
              <a:t>，所以在判断是否成功时不能以判断是否存在此字段为依据</a:t>
            </a:r>
            <a:r>
              <a:rPr lang="zh-CN" altLang="en-US" dirty="0" smtClean="0"/>
              <a:t>。</a:t>
            </a:r>
            <a:endParaRPr lang="en-US" altLang="zh-CN" dirty="0"/>
          </a:p>
          <a:p>
            <a:r>
              <a:rPr lang="zh-CN" altLang="en-US" dirty="0" smtClean="0"/>
              <a:t>访问</a:t>
            </a:r>
            <a:r>
              <a:rPr lang="zh-CN" altLang="en-US" dirty="0"/>
              <a:t>凭证的差异</a:t>
            </a:r>
          </a:p>
          <a:p>
            <a:pPr lvl="1"/>
            <a:r>
              <a:rPr lang="zh-CN" altLang="en-US" dirty="0"/>
              <a:t>企业微信的访问凭证更长，请保留足够的长度，至少为</a:t>
            </a:r>
            <a:r>
              <a:rPr lang="en-US" altLang="zh-CN" dirty="0"/>
              <a:t>512</a:t>
            </a:r>
            <a:r>
              <a:rPr lang="zh-CN" altLang="en-US" dirty="0"/>
              <a:t>字节</a:t>
            </a:r>
            <a:r>
              <a:rPr lang="zh-CN" altLang="en-US" dirty="0" smtClean="0"/>
              <a:t>。</a:t>
            </a:r>
            <a:endParaRPr lang="en-US" altLang="zh-CN" dirty="0" smtClean="0"/>
          </a:p>
          <a:p>
            <a:r>
              <a:rPr lang="zh-CN" altLang="en-US" dirty="0"/>
              <a:t>自建应用的</a:t>
            </a:r>
            <a:r>
              <a:rPr lang="en-US" altLang="zh-CN" dirty="0"/>
              <a:t>Secret</a:t>
            </a:r>
            <a:r>
              <a:rPr lang="zh-CN" altLang="en-US" dirty="0"/>
              <a:t>差异</a:t>
            </a:r>
          </a:p>
          <a:p>
            <a:pPr lvl="1"/>
            <a:r>
              <a:rPr lang="zh-CN" altLang="en-US" dirty="0"/>
              <a:t>企业号每个</a:t>
            </a:r>
            <a:r>
              <a:rPr lang="zh-CN" altLang="en-US" dirty="0" smtClean="0"/>
              <a:t>管理</a:t>
            </a:r>
            <a:r>
              <a:rPr lang="zh-CN" altLang="en-US" dirty="0"/>
              <a:t>组一个密钥，企业微信每个自建应用对应一个</a:t>
            </a:r>
            <a:r>
              <a:rPr lang="zh-CN" altLang="en-US" dirty="0" smtClean="0"/>
              <a:t>密钥</a:t>
            </a:r>
            <a:endParaRPr lang="en-US" altLang="zh-CN" dirty="0" smtClean="0"/>
          </a:p>
          <a:p>
            <a:r>
              <a:rPr lang="zh-CN" altLang="en-US" dirty="0"/>
              <a:t>接口的差异</a:t>
            </a:r>
          </a:p>
          <a:p>
            <a:pPr lvl="1"/>
            <a:r>
              <a:rPr lang="zh-CN" altLang="en-US" dirty="0"/>
              <a:t>有部分接口在细节处有所</a:t>
            </a:r>
            <a:r>
              <a:rPr lang="zh-CN" altLang="en-US" dirty="0" smtClean="0"/>
              <a:t>差异</a:t>
            </a:r>
            <a:endParaRPr lang="en-US" altLang="zh-CN" dirty="0" smtClean="0"/>
          </a:p>
        </p:txBody>
      </p:sp>
    </p:spTree>
    <p:extLst>
      <p:ext uri="{BB962C8B-B14F-4D97-AF65-F5344CB8AC3E}">
        <p14:creationId xmlns:p14="http://schemas.microsoft.com/office/powerpoint/2010/main" val="10780214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22678</TotalTime>
  <Words>626</Words>
  <Application>Microsoft Office PowerPoint</Application>
  <PresentationFormat>宽屏</PresentationFormat>
  <Paragraphs>66</Paragraphs>
  <Slides>12</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黑体</vt:lpstr>
      <vt:lpstr>宋体</vt:lpstr>
      <vt:lpstr>微软雅黑</vt:lpstr>
      <vt:lpstr>Arial</vt:lpstr>
      <vt:lpstr>Calibri</vt:lpstr>
      <vt:lpstr>Wingdings</vt:lpstr>
      <vt:lpstr>Office 主题</vt:lpstr>
      <vt:lpstr>企业微信技术总结</vt:lpstr>
      <vt:lpstr>开发工具</vt:lpstr>
      <vt:lpstr>微信web开发者工具</vt:lpstr>
      <vt:lpstr>PowerPoint 演示文稿</vt:lpstr>
      <vt:lpstr>搭建一个公网能访问到你主机的域名</vt:lpstr>
      <vt:lpstr>WeUI.js</vt:lpstr>
      <vt:lpstr>注册JS-SDK</vt:lpstr>
      <vt:lpstr>注册JS-SDK</vt:lpstr>
      <vt:lpstr>企业微信与企业号差异</vt:lpstr>
      <vt:lpstr>企业微信与企业号差异</vt:lpstr>
      <vt:lpstr>云平台与企业微信</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hong</dc:creator>
  <cp:lastModifiedBy>xuebing</cp:lastModifiedBy>
  <cp:revision>1497</cp:revision>
  <dcterms:created xsi:type="dcterms:W3CDTF">2014-09-29T03:24:13Z</dcterms:created>
  <dcterms:modified xsi:type="dcterms:W3CDTF">2017-11-27T06:50:53Z</dcterms:modified>
</cp:coreProperties>
</file>