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2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rXSEc2uobAI" TargetMode="External"/><Relationship Id="rId4" Type="http://schemas.openxmlformats.org/officeDocument/2006/relationships/hyperlink" Target="https://www.youtube.com/watch?v=rXSEc2uobAI" TargetMode="External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2.jp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Breastfeeding</a:t>
            </a:r>
            <a:r>
              <a:rPr lang="en"/>
              <a:t> Support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 6440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</a:t>
            </a:r>
            <a:r>
              <a:rPr lang="en"/>
              <a:t>eam </a:t>
            </a:r>
            <a:r>
              <a:rPr lang="en"/>
              <a:t>PANDA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0999" y="4300246"/>
            <a:ext cx="1300033" cy="69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</a:t>
            </a:r>
            <a:r>
              <a:rPr lang="en"/>
              <a:t>Video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https://www.youtube.com/watch?v=rXSEc2uobAI</a:t>
            </a:r>
          </a:p>
        </p:txBody>
      </p:sp>
      <p:pic>
        <p:nvPicPr>
          <p:cNvPr id="170" name="Shape 170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9200" y="212875"/>
            <a:ext cx="1053450" cy="10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16675" y="3794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16675" y="11524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2000">
                <a:solidFill>
                  <a:srgbClr val="000000"/>
                </a:solidFill>
              </a:rPr>
              <a:t>Blue Button Integration (Authentication)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2000">
                <a:solidFill>
                  <a:srgbClr val="000000"/>
                </a:solidFill>
              </a:rPr>
              <a:t>Build Independent User Account System (outside of FHIR)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2000">
                <a:solidFill>
                  <a:srgbClr val="000000"/>
                </a:solidFill>
              </a:rPr>
              <a:t>Lactation Library Function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2000">
                <a:solidFill>
                  <a:srgbClr val="000000"/>
                </a:solidFill>
              </a:rPr>
              <a:t>Warning Function in Physician Portal for Infant Weight Watch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Gantt Chart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199" y="903875"/>
            <a:ext cx="6040875" cy="39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99550" y="3406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Questions?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74" y="1225900"/>
            <a:ext cx="5360475" cy="35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Outline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43777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Project Overview</a:t>
            </a:r>
          </a:p>
          <a:p>
            <a:pPr indent="-3556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Application Framework and Languages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Application Demo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Future Work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592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Project Overview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323875"/>
            <a:ext cx="40335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An information system application that supports breastfeeding and data exchange among mothers, doctors and Community Lactation Resources Systems.</a:t>
            </a:r>
            <a:br>
              <a:rPr lang="en" sz="2400"/>
            </a:b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575" y="576175"/>
            <a:ext cx="1987924" cy="13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4900" y="2798525"/>
            <a:ext cx="1476275" cy="18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6525" y="2997904"/>
            <a:ext cx="1987924" cy="16286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Shape 84"/>
          <p:cNvCxnSpPr/>
          <p:nvPr/>
        </p:nvCxnSpPr>
        <p:spPr>
          <a:xfrm flipH="1">
            <a:off x="5031200" y="1943100"/>
            <a:ext cx="442800" cy="75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" name="Shape 85"/>
          <p:cNvCxnSpPr/>
          <p:nvPr/>
        </p:nvCxnSpPr>
        <p:spPr>
          <a:xfrm flipH="1" rot="10800000">
            <a:off x="6074825" y="3705350"/>
            <a:ext cx="971700" cy="1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6" name="Shape 86"/>
          <p:cNvCxnSpPr/>
          <p:nvPr/>
        </p:nvCxnSpPr>
        <p:spPr>
          <a:xfrm rot="10800000">
            <a:off x="8001075" y="1800150"/>
            <a:ext cx="485700" cy="77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2450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500"/>
              <a:t>Application Framework and Languages </a:t>
            </a:r>
          </a:p>
        </p:txBody>
      </p:sp>
      <p:grpSp>
        <p:nvGrpSpPr>
          <p:cNvPr id="92" name="Shape 92"/>
          <p:cNvGrpSpPr/>
          <p:nvPr/>
        </p:nvGrpSpPr>
        <p:grpSpPr>
          <a:xfrm>
            <a:off x="536675" y="1449112"/>
            <a:ext cx="3558149" cy="1496400"/>
            <a:chOff x="5023775" y="1484099"/>
            <a:chExt cx="3558149" cy="1496400"/>
          </a:xfrm>
        </p:grpSpPr>
        <p:sp>
          <p:nvSpPr>
            <p:cNvPr id="93" name="Shape 93"/>
            <p:cNvSpPr txBox="1"/>
            <p:nvPr/>
          </p:nvSpPr>
          <p:spPr>
            <a:xfrm>
              <a:off x="5601950" y="2590500"/>
              <a:ext cx="25866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Frontend (Javascript jQuery)</a:t>
              </a:r>
            </a:p>
          </p:txBody>
        </p:sp>
        <p:pic>
          <p:nvPicPr>
            <p:cNvPr descr="jquery_logo.png" id="94" name="Shape 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23775" y="1484099"/>
              <a:ext cx="3558149" cy="875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Shape 95"/>
          <p:cNvGrpSpPr/>
          <p:nvPr/>
        </p:nvGrpSpPr>
        <p:grpSpPr>
          <a:xfrm>
            <a:off x="1061700" y="3011800"/>
            <a:ext cx="2413974" cy="1579499"/>
            <a:chOff x="2299125" y="2671975"/>
            <a:chExt cx="2413974" cy="1579499"/>
          </a:xfrm>
        </p:grpSpPr>
        <p:sp>
          <p:nvSpPr>
            <p:cNvPr id="96" name="Shape 96"/>
            <p:cNvSpPr txBox="1"/>
            <p:nvPr/>
          </p:nvSpPr>
          <p:spPr>
            <a:xfrm>
              <a:off x="2979012" y="3891475"/>
              <a:ext cx="10542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IOS (Swift) </a:t>
              </a:r>
            </a:p>
          </p:txBody>
        </p:sp>
        <p:pic>
          <p:nvPicPr>
            <p:cNvPr id="97" name="Shape 9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99125" y="2671975"/>
              <a:ext cx="2413974" cy="13093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Shape 98"/>
          <p:cNvGrpSpPr/>
          <p:nvPr/>
        </p:nvGrpSpPr>
        <p:grpSpPr>
          <a:xfrm>
            <a:off x="5161521" y="3057504"/>
            <a:ext cx="2962477" cy="1533789"/>
            <a:chOff x="2912650" y="3302375"/>
            <a:chExt cx="2678551" cy="1361915"/>
          </a:xfrm>
        </p:grpSpPr>
        <p:pic>
          <p:nvPicPr>
            <p:cNvPr descr="restful_api.jpg" id="99" name="Shape 9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12650" y="3302375"/>
              <a:ext cx="2678551" cy="837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Shape 100"/>
            <p:cNvSpPr txBox="1"/>
            <p:nvPr/>
          </p:nvSpPr>
          <p:spPr>
            <a:xfrm>
              <a:off x="3719916" y="4304290"/>
              <a:ext cx="11727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Restful API</a:t>
              </a:r>
            </a:p>
          </p:txBody>
        </p:sp>
      </p:grpSp>
      <p:pic>
        <p:nvPicPr>
          <p:cNvPr id="101" name="Shape 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4450" y="1039549"/>
            <a:ext cx="2122731" cy="1766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5678499" y="2652200"/>
            <a:ext cx="21228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Frontend (</a:t>
            </a:r>
            <a:r>
              <a:rPr lang="en"/>
              <a:t>Bootstrap)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3021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Application Architecture </a:t>
            </a:r>
          </a:p>
        </p:txBody>
      </p:sp>
      <p:sp>
        <p:nvSpPr>
          <p:cNvPr id="108" name="Shape 108"/>
          <p:cNvSpPr/>
          <p:nvPr/>
        </p:nvSpPr>
        <p:spPr>
          <a:xfrm>
            <a:off x="1735037" y="3498300"/>
            <a:ext cx="2478000" cy="867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Physician Referral </a:t>
            </a:r>
            <a:r>
              <a:rPr lang="en" sz="1800"/>
              <a:t>Service APP </a:t>
            </a:r>
          </a:p>
        </p:txBody>
      </p:sp>
      <p:grpSp>
        <p:nvGrpSpPr>
          <p:cNvPr id="109" name="Shape 109"/>
          <p:cNvGrpSpPr/>
          <p:nvPr/>
        </p:nvGrpSpPr>
        <p:grpSpPr>
          <a:xfrm>
            <a:off x="515850" y="1263450"/>
            <a:ext cx="7968524" cy="2970950"/>
            <a:chOff x="515850" y="1263450"/>
            <a:chExt cx="7968524" cy="2970950"/>
          </a:xfrm>
        </p:grpSpPr>
        <p:grpSp>
          <p:nvGrpSpPr>
            <p:cNvPr id="110" name="Shape 110"/>
            <p:cNvGrpSpPr/>
            <p:nvPr/>
          </p:nvGrpSpPr>
          <p:grpSpPr>
            <a:xfrm>
              <a:off x="5521274" y="1263450"/>
              <a:ext cx="2830500" cy="1014375"/>
              <a:chOff x="5782274" y="1252925"/>
              <a:chExt cx="2830500" cy="1014375"/>
            </a:xfrm>
          </p:grpSpPr>
          <p:sp>
            <p:nvSpPr>
              <p:cNvPr id="111" name="Shape 111"/>
              <p:cNvSpPr/>
              <p:nvPr/>
            </p:nvSpPr>
            <p:spPr>
              <a:xfrm>
                <a:off x="6134775" y="1514900"/>
                <a:ext cx="2478000" cy="752400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b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800"/>
                  <a:t>Patient Facing APP </a:t>
                </a: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5782274" y="1252925"/>
                <a:ext cx="1256100" cy="42000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800"/>
                  <a:t>Swift</a:t>
                </a:r>
              </a:p>
            </p:txBody>
          </p:sp>
        </p:grpSp>
        <p:grpSp>
          <p:nvGrpSpPr>
            <p:cNvPr id="113" name="Shape 113"/>
            <p:cNvGrpSpPr/>
            <p:nvPr/>
          </p:nvGrpSpPr>
          <p:grpSpPr>
            <a:xfrm>
              <a:off x="515850" y="1417187"/>
              <a:ext cx="7892017" cy="2817212"/>
              <a:chOff x="193712" y="1450225"/>
              <a:chExt cx="7892017" cy="2817212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025010" y="3288762"/>
                <a:ext cx="1256100" cy="42000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800"/>
                  <a:t>jQuery</a:t>
                </a:r>
              </a:p>
            </p:txBody>
          </p:sp>
          <p:grpSp>
            <p:nvGrpSpPr>
              <p:cNvPr id="115" name="Shape 115"/>
              <p:cNvGrpSpPr/>
              <p:nvPr/>
            </p:nvGrpSpPr>
            <p:grpSpPr>
              <a:xfrm>
                <a:off x="5244776" y="3180450"/>
                <a:ext cx="2840954" cy="1086987"/>
                <a:chOff x="865226" y="2293775"/>
                <a:chExt cx="2718876" cy="1086987"/>
              </a:xfrm>
            </p:grpSpPr>
            <p:sp>
              <p:nvSpPr>
                <p:cNvPr id="116" name="Shape 116"/>
                <p:cNvSpPr/>
                <p:nvPr/>
              </p:nvSpPr>
              <p:spPr>
                <a:xfrm>
                  <a:off x="1212603" y="2513762"/>
                  <a:ext cx="2371500" cy="8670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b" bIns="91425" lIns="91425" rIns="91425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 sz="1800"/>
                    <a:t>Lactation Counseling Service APP </a:t>
                  </a:r>
                </a:p>
              </p:txBody>
            </p:sp>
            <p:sp>
              <p:nvSpPr>
                <p:cNvPr id="117" name="Shape 117"/>
                <p:cNvSpPr/>
                <p:nvPr/>
              </p:nvSpPr>
              <p:spPr>
                <a:xfrm>
                  <a:off x="865226" y="2293775"/>
                  <a:ext cx="1202100" cy="4200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3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 sz="1800"/>
                    <a:t>jQuery</a:t>
                  </a:r>
                </a:p>
              </p:txBody>
            </p:sp>
          </p:grpSp>
          <p:grpSp>
            <p:nvGrpSpPr>
              <p:cNvPr id="118" name="Shape 118"/>
              <p:cNvGrpSpPr/>
              <p:nvPr/>
            </p:nvGrpSpPr>
            <p:grpSpPr>
              <a:xfrm>
                <a:off x="881801" y="1450225"/>
                <a:ext cx="2036418" cy="817125"/>
                <a:chOff x="-1343907" y="2189900"/>
                <a:chExt cx="1948911" cy="817125"/>
              </a:xfrm>
            </p:grpSpPr>
            <p:sp>
              <p:nvSpPr>
                <p:cNvPr id="119" name="Shape 119"/>
                <p:cNvSpPr/>
                <p:nvPr/>
              </p:nvSpPr>
              <p:spPr>
                <a:xfrm>
                  <a:off x="-696095" y="2293925"/>
                  <a:ext cx="1301100" cy="7131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b" bIns="91425" lIns="91425" rIns="91425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 sz="1800"/>
                    <a:t>FHIR </a:t>
                  </a:r>
                </a:p>
              </p:txBody>
            </p:sp>
            <p:sp>
              <p:nvSpPr>
                <p:cNvPr id="120" name="Shape 120"/>
                <p:cNvSpPr/>
                <p:nvPr/>
              </p:nvSpPr>
              <p:spPr>
                <a:xfrm>
                  <a:off x="-1343907" y="2189900"/>
                  <a:ext cx="1202100" cy="4200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3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 sz="1800"/>
                    <a:t>SandBox</a:t>
                  </a:r>
                </a:p>
              </p:txBody>
            </p:sp>
          </p:grpSp>
          <p:cxnSp>
            <p:nvCxnSpPr>
              <p:cNvPr id="121" name="Shape 121"/>
              <p:cNvCxnSpPr/>
              <p:nvPr/>
            </p:nvCxnSpPr>
            <p:spPr>
              <a:xfrm flipH="1" rot="10800000">
                <a:off x="2281112" y="2394912"/>
                <a:ext cx="10500" cy="8292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lg" w="lg" type="triangle"/>
                <a:tailEnd len="lg" w="lg" type="none"/>
              </a:ln>
            </p:spPr>
          </p:cxnSp>
          <p:sp>
            <p:nvSpPr>
              <p:cNvPr id="122" name="Shape 122"/>
              <p:cNvSpPr txBox="1"/>
              <p:nvPr/>
            </p:nvSpPr>
            <p:spPr>
              <a:xfrm>
                <a:off x="193712" y="2568050"/>
                <a:ext cx="2163600" cy="4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800"/>
                  <a:t>Patient Information</a:t>
                </a:r>
              </a:p>
            </p:txBody>
          </p:sp>
          <p:sp>
            <p:nvSpPr>
              <p:cNvPr id="123" name="Shape 123"/>
              <p:cNvSpPr txBox="1"/>
              <p:nvPr/>
            </p:nvSpPr>
            <p:spPr>
              <a:xfrm>
                <a:off x="2512037" y="2909337"/>
                <a:ext cx="953400" cy="4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Create Referral</a:t>
                </a:r>
              </a:p>
            </p:txBody>
          </p:sp>
          <p:cxnSp>
            <p:nvCxnSpPr>
              <p:cNvPr id="124" name="Shape 124"/>
              <p:cNvCxnSpPr/>
              <p:nvPr/>
            </p:nvCxnSpPr>
            <p:spPr>
              <a:xfrm rot="10800000">
                <a:off x="2877162" y="2406387"/>
                <a:ext cx="2071500" cy="1051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sp>
            <p:nvSpPr>
              <p:cNvPr id="125" name="Shape 125"/>
              <p:cNvSpPr txBox="1"/>
              <p:nvPr/>
            </p:nvSpPr>
            <p:spPr>
              <a:xfrm>
                <a:off x="3509700" y="2184912"/>
                <a:ext cx="2023800" cy="4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800"/>
                  <a:t>Referral Request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/>
              </a:p>
            </p:txBody>
          </p:sp>
          <p:cxnSp>
            <p:nvCxnSpPr>
              <p:cNvPr id="126" name="Shape 126"/>
              <p:cNvCxnSpPr/>
              <p:nvPr/>
            </p:nvCxnSpPr>
            <p:spPr>
              <a:xfrm rot="10800000">
                <a:off x="2512037" y="2394912"/>
                <a:ext cx="0" cy="818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cxnSp>
          <p:nvCxnSpPr>
            <p:cNvPr id="127" name="Shape 127"/>
            <p:cNvCxnSpPr/>
            <p:nvPr/>
          </p:nvCxnSpPr>
          <p:spPr>
            <a:xfrm rot="10800000">
              <a:off x="6191100" y="2394925"/>
              <a:ext cx="2100" cy="680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dash"/>
              <a:round/>
              <a:headEnd len="lg" w="lg" type="none"/>
              <a:tailEnd len="lg" w="lg" type="triangle"/>
            </a:ln>
          </p:spPr>
        </p:cxnSp>
        <p:sp>
          <p:nvSpPr>
            <p:cNvPr id="128" name="Shape 128"/>
            <p:cNvSpPr txBox="1"/>
            <p:nvPr/>
          </p:nvSpPr>
          <p:spPr>
            <a:xfrm>
              <a:off x="6280274" y="2604037"/>
              <a:ext cx="2204100" cy="4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Referral Information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800"/>
            </a:p>
          </p:txBody>
        </p:sp>
        <p:cxnSp>
          <p:nvCxnSpPr>
            <p:cNvPr id="129" name="Shape 129"/>
            <p:cNvCxnSpPr/>
            <p:nvPr/>
          </p:nvCxnSpPr>
          <p:spPr>
            <a:xfrm rot="10800000">
              <a:off x="3474537" y="1847437"/>
              <a:ext cx="2169300" cy="10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30" name="Shape 130"/>
            <p:cNvSpPr txBox="1"/>
            <p:nvPr/>
          </p:nvSpPr>
          <p:spPr>
            <a:xfrm>
              <a:off x="3455012" y="1399450"/>
              <a:ext cx="2204100" cy="4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Patient Information</a:t>
              </a:r>
            </a:p>
          </p:txBody>
        </p:sp>
        <p:cxnSp>
          <p:nvCxnSpPr>
            <p:cNvPr id="131" name="Shape 131"/>
            <p:cNvCxnSpPr/>
            <p:nvPr/>
          </p:nvCxnSpPr>
          <p:spPr>
            <a:xfrm rot="10800000">
              <a:off x="3305175" y="2209375"/>
              <a:ext cx="2071500" cy="1051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triangle"/>
              <a:tailEnd len="lg" w="lg" type="none"/>
            </a:ln>
          </p:spPr>
        </p:cxnSp>
      </p:grpSp>
      <p:sp>
        <p:nvSpPr>
          <p:cNvPr id="132" name="Shape 132"/>
          <p:cNvSpPr txBox="1"/>
          <p:nvPr/>
        </p:nvSpPr>
        <p:spPr>
          <a:xfrm>
            <a:off x="3793600" y="2867300"/>
            <a:ext cx="953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Status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Update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Functionality</a:t>
            </a:r>
            <a:r>
              <a:rPr lang="en"/>
              <a:t> </a:t>
            </a:r>
            <a:r>
              <a:rPr lang="en"/>
              <a:t>Demonstration</a:t>
            </a:r>
          </a:p>
        </p:txBody>
      </p:sp>
      <p:sp>
        <p:nvSpPr>
          <p:cNvPr id="138" name="Shape 138"/>
          <p:cNvSpPr/>
          <p:nvPr/>
        </p:nvSpPr>
        <p:spPr>
          <a:xfrm>
            <a:off x="5817875" y="0"/>
            <a:ext cx="171300" cy="5143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-11425" y="3669025"/>
            <a:ext cx="9144000" cy="9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6153150" y="0"/>
            <a:ext cx="64800" cy="5143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66175"/>
            <a:ext cx="44661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Record Breastfeeding Data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View/Track Data Log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Questionnaire Connects to FHIR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4366150" y="1266175"/>
            <a:ext cx="44661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上图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050" y="1266175"/>
            <a:ext cx="1909999" cy="3476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0800" y="1266175"/>
            <a:ext cx="1966969" cy="347687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49" name="Shape 149"/>
          <p:cNvSpPr txBox="1"/>
          <p:nvPr>
            <p:ph type="title"/>
          </p:nvPr>
        </p:nvSpPr>
        <p:spPr>
          <a:xfrm>
            <a:off x="311700" y="41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Patient Facing App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Physician Portal 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266175"/>
            <a:ext cx="45207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Patient Information Pull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Review Questionnaire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Filter Eligible Program by 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Patient Location (City) 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Type of Service Needed (Breastfeeding Related)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Refer Patient to Program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100" y="1152425"/>
            <a:ext cx="5074198" cy="2777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Lactation Counseling Service Portal 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266175"/>
            <a:ext cx="45207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Patient Information Pull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Receive Patient Referral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Accept or Reject Patient Referral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Record the Visit Log and  </a:t>
            </a:r>
            <a:r>
              <a:rPr lang="en" sz="1600">
                <a:solidFill>
                  <a:srgbClr val="000000"/>
                </a:solidFill>
              </a:rPr>
              <a:t>Update the FHIR Database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625" y="1448448"/>
            <a:ext cx="4407673" cy="212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